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70" r:id="rId2"/>
  </p:sldMasterIdLst>
  <p:notesMasterIdLst>
    <p:notesMasterId r:id="rId54"/>
  </p:notesMasterIdLst>
  <p:handoutMasterIdLst>
    <p:handoutMasterId r:id="rId55"/>
  </p:handoutMasterIdLst>
  <p:sldIdLst>
    <p:sldId id="278" r:id="rId3"/>
    <p:sldId id="488" r:id="rId4"/>
    <p:sldId id="489" r:id="rId5"/>
    <p:sldId id="342" r:id="rId6"/>
    <p:sldId id="256" r:id="rId7"/>
    <p:sldId id="257" r:id="rId8"/>
    <p:sldId id="261" r:id="rId9"/>
    <p:sldId id="260" r:id="rId10"/>
    <p:sldId id="259" r:id="rId11"/>
    <p:sldId id="262" r:id="rId12"/>
    <p:sldId id="263" r:id="rId13"/>
    <p:sldId id="264" r:id="rId14"/>
    <p:sldId id="265" r:id="rId15"/>
    <p:sldId id="266" r:id="rId16"/>
    <p:sldId id="267" r:id="rId17"/>
    <p:sldId id="268" r:id="rId18"/>
    <p:sldId id="613" r:id="rId19"/>
    <p:sldId id="614" r:id="rId20"/>
    <p:sldId id="524" r:id="rId21"/>
    <p:sldId id="386" r:id="rId22"/>
    <p:sldId id="385" r:id="rId23"/>
    <p:sldId id="517" r:id="rId24"/>
    <p:sldId id="518" r:id="rId25"/>
    <p:sldId id="519" r:id="rId26"/>
    <p:sldId id="550" r:id="rId27"/>
    <p:sldId id="513" r:id="rId28"/>
    <p:sldId id="1987" r:id="rId29"/>
    <p:sldId id="422" r:id="rId30"/>
    <p:sldId id="579" r:id="rId31"/>
    <p:sldId id="580" r:id="rId32"/>
    <p:sldId id="606" r:id="rId33"/>
    <p:sldId id="1989" r:id="rId34"/>
    <p:sldId id="1990" r:id="rId35"/>
    <p:sldId id="615" r:id="rId36"/>
    <p:sldId id="617" r:id="rId37"/>
    <p:sldId id="607" r:id="rId38"/>
    <p:sldId id="618" r:id="rId39"/>
    <p:sldId id="616" r:id="rId40"/>
    <p:sldId id="520" r:id="rId41"/>
    <p:sldId id="523" r:id="rId42"/>
    <p:sldId id="611" r:id="rId43"/>
    <p:sldId id="1984" r:id="rId44"/>
    <p:sldId id="1983" r:id="rId45"/>
    <p:sldId id="405" r:id="rId46"/>
    <p:sldId id="1982" r:id="rId47"/>
    <p:sldId id="1986" r:id="rId48"/>
    <p:sldId id="406" r:id="rId49"/>
    <p:sldId id="1988" r:id="rId50"/>
    <p:sldId id="1985" r:id="rId51"/>
    <p:sldId id="343" r:id="rId52"/>
    <p:sldId id="377" r:id="rId5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Header and Safety" id="{3B8FA370-D2B0-46B1-AFF6-599C114D0677}">
          <p14:sldIdLst>
            <p14:sldId id="278"/>
            <p14:sldId id="488"/>
            <p14:sldId id="489"/>
          </p14:sldIdLst>
        </p14:section>
        <p14:section name="Opening Plenary" id="{12A12E1B-8C3F-4A33-B548-A011E5170083}">
          <p14:sldIdLst>
            <p14:sldId id="342"/>
            <p14:sldId id="256"/>
            <p14:sldId id="257"/>
            <p14:sldId id="261"/>
            <p14:sldId id="260"/>
            <p14:sldId id="259"/>
            <p14:sldId id="262"/>
            <p14:sldId id="263"/>
            <p14:sldId id="264"/>
            <p14:sldId id="265"/>
            <p14:sldId id="266"/>
            <p14:sldId id="267"/>
            <p14:sldId id="268"/>
            <p14:sldId id="613"/>
            <p14:sldId id="614"/>
            <p14:sldId id="524"/>
            <p14:sldId id="386"/>
            <p14:sldId id="385"/>
            <p14:sldId id="517"/>
            <p14:sldId id="518"/>
            <p14:sldId id="519"/>
            <p14:sldId id="550"/>
            <p14:sldId id="513"/>
            <p14:sldId id="1987"/>
          </p14:sldIdLst>
        </p14:section>
        <p14:section name="Future Venue AdHoc" id="{CD88EB33-2EAA-4C76-B33D-3ACD83722819}">
          <p14:sldIdLst>
            <p14:sldId id="422"/>
            <p14:sldId id="579"/>
            <p14:sldId id="580"/>
          </p14:sldIdLst>
        </p14:section>
        <p14:section name="Friday Closing Plenary" id="{6EF4655D-B27A-48A0-864F-9A228BBD3467}">
          <p14:sldIdLst>
            <p14:sldId id="606"/>
            <p14:sldId id="1989"/>
            <p14:sldId id="1990"/>
            <p14:sldId id="615"/>
            <p14:sldId id="617"/>
            <p14:sldId id="607"/>
            <p14:sldId id="618"/>
            <p14:sldId id="616"/>
          </p14:sldIdLst>
        </p14:section>
        <p14:section name="University Outreach" id="{808E33CB-9A4A-4A43-B3FF-BE72D0CEA706}">
          <p14:sldIdLst>
            <p14:sldId id="520"/>
            <p14:sldId id="523"/>
            <p14:sldId id="611"/>
          </p14:sldIdLst>
        </p14:section>
        <p14:section name="ITU-T SG15 Workshop" id="{2C73E750-3EA0-4A32-A9DE-F1B32479CAA0}">
          <p14:sldIdLst>
            <p14:sldId id="1984"/>
            <p14:sldId id="1983"/>
            <p14:sldId id="405"/>
            <p14:sldId id="1982"/>
            <p14:sldId id="1986"/>
            <p14:sldId id="406"/>
            <p14:sldId id="1988"/>
            <p14:sldId id="1985"/>
          </p14:sldIdLst>
        </p14:section>
        <p14:section name="802 Telecons and Tutorial" id="{6E812BF1-84CA-4FAA-B4AA-EB31D8D5EF0D}">
          <p14:sldIdLst>
            <p14:sldId id="343"/>
            <p14:sldId id="3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CCFF"/>
    <a:srgbClr val="99FF99"/>
    <a:srgbClr val="69BE28"/>
    <a:srgbClr val="FFFF00"/>
    <a:srgbClr val="FFCC00"/>
    <a:srgbClr val="DDDDDD"/>
    <a:srgbClr val="2FB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autoAdjust="0"/>
    <p:restoredTop sz="86600" autoAdjust="0"/>
  </p:normalViewPr>
  <p:slideViewPr>
    <p:cSldViewPr>
      <p:cViewPr varScale="1">
        <p:scale>
          <a:sx n="56" d="100"/>
          <a:sy n="56" d="100"/>
        </p:scale>
        <p:origin x="1284" y="48"/>
      </p:cViewPr>
      <p:guideLst/>
    </p:cSldViewPr>
  </p:slideViewPr>
  <p:outlineViewPr>
    <p:cViewPr>
      <p:scale>
        <a:sx n="33" d="100"/>
        <a:sy n="33" d="100"/>
      </p:scale>
      <p:origin x="0" y="-7593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F462BC0D-D819-47A2-AE7D-A3EDD9EDAC20}"/>
    <pc:docChg chg="modMainMaster">
      <pc:chgData name="Jon Rosdahl" userId="2820f357-2dd4-4127-8713-e0bfde0fd756" providerId="ADAL" clId="{F462BC0D-D819-47A2-AE7D-A3EDD9EDAC20}" dt="2024-03-15T20:05:26.320" v="3" actId="6549"/>
      <pc:docMkLst>
        <pc:docMk/>
      </pc:docMkLst>
      <pc:sldMasterChg chg="modSp mod modSldLayout">
        <pc:chgData name="Jon Rosdahl" userId="2820f357-2dd4-4127-8713-e0bfde0fd756" providerId="ADAL" clId="{F462BC0D-D819-47A2-AE7D-A3EDD9EDAC20}" dt="2024-03-15T20:05:26.320" v="3" actId="6549"/>
        <pc:sldMasterMkLst>
          <pc:docMk/>
          <pc:sldMasterMk cId="0" sldId="2147483657"/>
        </pc:sldMasterMkLst>
        <pc:spChg chg="mod">
          <ac:chgData name="Jon Rosdahl" userId="2820f357-2dd4-4127-8713-e0bfde0fd756" providerId="ADAL" clId="{F462BC0D-D819-47A2-AE7D-A3EDD9EDAC20}" dt="2024-03-15T20:05:20.349" v="1" actId="6549"/>
          <ac:spMkLst>
            <pc:docMk/>
            <pc:sldMasterMk cId="0" sldId="2147483657"/>
            <ac:spMk id="2" creationId="{92B304B0-FF60-41DC-9681-6067E5CBFFEE}"/>
          </ac:spMkLst>
        </pc:spChg>
        <pc:sldLayoutChg chg="modSp mod">
          <pc:chgData name="Jon Rosdahl" userId="2820f357-2dd4-4127-8713-e0bfde0fd756" providerId="ADAL" clId="{F462BC0D-D819-47A2-AE7D-A3EDD9EDAC20}" dt="2024-03-15T20:05:26.320" v="3" actId="6549"/>
          <pc:sldLayoutMkLst>
            <pc:docMk/>
            <pc:sldMasterMk cId="0" sldId="2147483657"/>
            <pc:sldLayoutMk cId="0" sldId="2147483658"/>
          </pc:sldLayoutMkLst>
          <pc:spChg chg="mod">
            <ac:chgData name="Jon Rosdahl" userId="2820f357-2dd4-4127-8713-e0bfde0fd756" providerId="ADAL" clId="{F462BC0D-D819-47A2-AE7D-A3EDD9EDAC20}" dt="2024-03-15T20:05:26.320" v="3" actId="6549"/>
            <ac:spMkLst>
              <pc:docMk/>
              <pc:sldMasterMk cId="0" sldId="2147483657"/>
              <pc:sldLayoutMk cId="0" sldId="2147483658"/>
              <ac:spMk id="3" creationId="{423ED666-F47B-91BB-92D2-4985B832B87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March 2024</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ec-24-0031-00-00EC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March 2024</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ec-24-0031-00-00EC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March 2024</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ec-24-0031-00-00EC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March 2024</a:t>
            </a:r>
          </a:p>
        </p:txBody>
      </p:sp>
      <p:sp>
        <p:nvSpPr>
          <p:cNvPr id="6" name="Footer Placeholder 5"/>
          <p:cNvSpPr>
            <a:spLocks noGrp="1"/>
          </p:cNvSpPr>
          <p:nvPr>
            <p:ph type="ftr"/>
          </p:nvPr>
        </p:nvSpPr>
        <p:spPr/>
        <p:txBody>
          <a:bodyPr/>
          <a:lstStyle/>
          <a:p>
            <a:r>
              <a:rPr lang="en-US"/>
              <a:t>ec-24-0031-00-00EC</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 EC 24/0006r3</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29</a:t>
            </a:fld>
            <a:endParaRPr lang="en-US" altLang="en-US"/>
          </a:p>
        </p:txBody>
      </p:sp>
    </p:spTree>
    <p:extLst>
      <p:ext uri="{BB962C8B-B14F-4D97-AF65-F5344CB8AC3E}">
        <p14:creationId xmlns:p14="http://schemas.microsoft.com/office/powerpoint/2010/main" val="14697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March 2024</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ec-24-0031-00-00EC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802 EC-19/0193r3</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a:defRPr/>
            </a:pPr>
            <a:r>
              <a:rPr lang="en-US"/>
              <a:t>ec-24-0031-00-00EC</a:t>
            </a:r>
          </a:p>
        </p:txBody>
      </p:sp>
      <p:sp>
        <p:nvSpPr>
          <p:cNvPr id="7" name="Slide Number Placeholder 6"/>
          <p:cNvSpPr>
            <a:spLocks noGrp="1"/>
          </p:cNvSpPr>
          <p:nvPr>
            <p:ph type="sldNum" sz="quarter" idx="5"/>
          </p:nvPr>
        </p:nvSpPr>
        <p:spPr/>
        <p:txBody>
          <a:bodyPr/>
          <a:lstStyle/>
          <a:p>
            <a:pPr>
              <a:defRPr/>
            </a:pPr>
            <a:fld id="{C085DBE2-7BE2-4311-BFEF-2C4DE65685A4}" type="slidenum">
              <a:rPr lang="en-US" smtClean="0"/>
              <a:pPr>
                <a:defRPr/>
              </a:pPr>
              <a:t>30</a:t>
            </a:fld>
            <a:endParaRPr lang="en-US"/>
          </a:p>
        </p:txBody>
      </p:sp>
    </p:spTree>
    <p:extLst>
      <p:ext uri="{BB962C8B-B14F-4D97-AF65-F5344CB8AC3E}">
        <p14:creationId xmlns:p14="http://schemas.microsoft.com/office/powerpoint/2010/main" val="701279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 EC 24/0006r3</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dirty="0"/>
          </a:p>
        </p:txBody>
      </p:sp>
    </p:spTree>
    <p:extLst>
      <p:ext uri="{BB962C8B-B14F-4D97-AF65-F5344CB8AC3E}">
        <p14:creationId xmlns:p14="http://schemas.microsoft.com/office/powerpoint/2010/main" val="4009000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IEEE 802-ITU SG15 Workshop		200	people</a:t>
            </a:r>
          </a:p>
          <a:p>
            <a:r>
              <a:rPr lang="en-US" dirty="0"/>
              <a:t>	AV-Power-Staging	$15,371.76 	</a:t>
            </a:r>
          </a:p>
          <a:p>
            <a:r>
              <a:rPr lang="en-US" dirty="0"/>
              <a:t>	Dinner for 40 CAD$3200	$2,368.00 	</a:t>
            </a:r>
          </a:p>
          <a:p>
            <a:r>
              <a:rPr lang="en-US" dirty="0"/>
              <a:t>	Coffee for 200 CAD$3200	$2,368.00 	</a:t>
            </a:r>
          </a:p>
          <a:p>
            <a:r>
              <a:rPr lang="en-US" dirty="0"/>
              <a:t>	Face to Face		$5,000.00 	</a:t>
            </a:r>
          </a:p>
          <a:p>
            <a:r>
              <a:rPr lang="en-US" dirty="0"/>
              <a:t>			Total: $25,107.76 </a:t>
            </a:r>
          </a:p>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46</a:t>
            </a:fld>
            <a:endParaRPr lang="en-US" altLang="en-US"/>
          </a:p>
        </p:txBody>
      </p:sp>
    </p:spTree>
    <p:extLst>
      <p:ext uri="{BB962C8B-B14F-4D97-AF65-F5344CB8AC3E}">
        <p14:creationId xmlns:p14="http://schemas.microsoft.com/office/powerpoint/2010/main" val="1713747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49</a:t>
            </a:fld>
            <a:endParaRPr lang="en-US" altLang="en-US"/>
          </a:p>
        </p:txBody>
      </p:sp>
    </p:spTree>
    <p:extLst>
      <p:ext uri="{BB962C8B-B14F-4D97-AF65-F5344CB8AC3E}">
        <p14:creationId xmlns:p14="http://schemas.microsoft.com/office/powerpoint/2010/main" val="251321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mn-cs"/>
              </a:rPr>
              <a:t>802 Interim Telecons – 1</a:t>
            </a:r>
            <a:r>
              <a:rPr lang="en-US" sz="1200" kern="1200" baseline="30000" dirty="0">
                <a:solidFill>
                  <a:schemeClr val="tx1"/>
                </a:solidFill>
                <a:latin typeface="Arial" panose="020B0604020202020204" pitchFamily="34" charset="0"/>
                <a:ea typeface="+mn-ea"/>
                <a:cs typeface="+mn-cs"/>
              </a:rPr>
              <a:t>st</a:t>
            </a:r>
            <a:r>
              <a:rPr lang="en-US" sz="1200" kern="1200" dirty="0">
                <a:solidFill>
                  <a:schemeClr val="tx1"/>
                </a:solidFill>
                <a:latin typeface="Arial" panose="020B0604020202020204" pitchFamily="34" charset="0"/>
                <a:ea typeface="+mn-ea"/>
                <a:cs typeface="+mn-cs"/>
              </a:rPr>
              <a:t> Tuesday of the following Months: January/February/April/May/June/August/September/October</a:t>
            </a:r>
          </a:p>
          <a:p>
            <a:endParaRPr lang="en-US" sz="1200" kern="1200" dirty="0">
              <a:solidFill>
                <a:schemeClr val="tx1"/>
              </a:solidFill>
              <a:latin typeface="Arial" panose="020B0604020202020204" pitchFamily="34" charset="0"/>
              <a:ea typeface="+mn-ea"/>
              <a:cs typeface="+mn-cs"/>
            </a:endParaRPr>
          </a:p>
          <a:p>
            <a:r>
              <a:rPr lang="en-US" sz="1200" kern="1200" dirty="0">
                <a:solidFill>
                  <a:schemeClr val="tx1"/>
                </a:solidFill>
                <a:latin typeface="Arial" panose="020B0604020202020204" pitchFamily="34" charset="0"/>
                <a:ea typeface="+mn-ea"/>
                <a:cs typeface="+mn-cs"/>
              </a:rPr>
              <a:t>Delayed January 9</a:t>
            </a:r>
            <a:r>
              <a:rPr lang="en-US" sz="1200" kern="1200" baseline="30000" dirty="0">
                <a:solidFill>
                  <a:schemeClr val="tx1"/>
                </a:solidFill>
                <a:latin typeface="Arial" panose="020B0604020202020204" pitchFamily="34" charset="0"/>
                <a:ea typeface="+mn-ea"/>
                <a:cs typeface="+mn-cs"/>
              </a:rPr>
              <a:t>th</a:t>
            </a:r>
            <a:r>
              <a:rPr lang="en-US" sz="1200" kern="1200" dirty="0">
                <a:solidFill>
                  <a:schemeClr val="tx1"/>
                </a:solidFill>
                <a:latin typeface="Arial" panose="020B0604020202020204" pitchFamily="34" charset="0"/>
                <a:ea typeface="+mn-ea"/>
                <a:cs typeface="+mn-cs"/>
              </a:rPr>
              <a:t> Telecon </a:t>
            </a:r>
            <a:r>
              <a:rPr lang="en-US" sz="1200" kern="1200">
                <a:solidFill>
                  <a:schemeClr val="tx1"/>
                </a:solidFill>
                <a:latin typeface="Arial" panose="020B0604020202020204" pitchFamily="34" charset="0"/>
                <a:ea typeface="+mn-ea"/>
                <a:cs typeface="+mn-cs"/>
              </a:rPr>
              <a:t>determined during </a:t>
            </a:r>
            <a:endParaRPr lang="en-US" sz="1200" kern="1200" dirty="0">
              <a:solidFill>
                <a:schemeClr val="tx1"/>
              </a:solidFill>
              <a:latin typeface="Arial" panose="020B0604020202020204" pitchFamily="34" charset="0"/>
              <a:ea typeface="+mn-ea"/>
              <a:cs typeface="+mn-cs"/>
            </a:endParaRPr>
          </a:p>
        </p:txBody>
      </p:sp>
      <p:sp>
        <p:nvSpPr>
          <p:cNvPr id="4" name="Date Placeholder 3"/>
          <p:cNvSpPr>
            <a:spLocks noGrp="1"/>
          </p:cNvSpPr>
          <p:nvPr>
            <p:ph type="dt" idx="1"/>
          </p:nvPr>
        </p:nvSpPr>
        <p:spPr/>
        <p:txBody>
          <a:bodyPr/>
          <a:lstStyle/>
          <a:p>
            <a:r>
              <a:rPr lang="en-US" altLang="en-US"/>
              <a:t>March 2024</a:t>
            </a:r>
          </a:p>
        </p:txBody>
      </p:sp>
      <p:sp>
        <p:nvSpPr>
          <p:cNvPr id="5" name="Footer Placeholder 4"/>
          <p:cNvSpPr>
            <a:spLocks noGrp="1"/>
          </p:cNvSpPr>
          <p:nvPr>
            <p:ph type="ftr" sz="quarter" idx="4"/>
          </p:nvPr>
        </p:nvSpPr>
        <p:spPr/>
        <p:txBody>
          <a:bodyPr/>
          <a:lstStyle/>
          <a:p>
            <a:r>
              <a:rPr lang="en-US" altLang="en-US"/>
              <a:t>ec-24-0031-00-00EC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50</a:t>
            </a:fld>
            <a:endParaRPr lang="en-US" altLang="en-US"/>
          </a:p>
        </p:txBody>
      </p:sp>
    </p:spTree>
    <p:extLst>
      <p:ext uri="{BB962C8B-B14F-4D97-AF65-F5344CB8AC3E}">
        <p14:creationId xmlns:p14="http://schemas.microsoft.com/office/powerpoint/2010/main" val="898794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Mentor Link to 2023 Tutorial Request form: </a:t>
            </a:r>
            <a:r>
              <a:rPr lang="en-US" sz="1200" u="sng" kern="1200" dirty="0">
                <a:solidFill>
                  <a:srgbClr val="0066FF"/>
                </a:solidFill>
                <a:effectLst/>
                <a:latin typeface="Times New Roman" pitchFamily="16" charset="0"/>
                <a:ea typeface="+mn-ea"/>
                <a:cs typeface="+mn-cs"/>
              </a:rPr>
              <a:t>https://mentor.ieee.org/802-ec/dcn/23/ec-23-0128-00-00EC-802-tutorial-request-form-2023.docx  </a:t>
            </a:r>
          </a:p>
        </p:txBody>
      </p:sp>
      <p:sp>
        <p:nvSpPr>
          <p:cNvPr id="5" name="Date Placeholder 4"/>
          <p:cNvSpPr>
            <a:spLocks noGrp="1"/>
          </p:cNvSpPr>
          <p:nvPr>
            <p:ph type="dt" idx="1"/>
          </p:nvPr>
        </p:nvSpPr>
        <p:spPr/>
        <p:txBody>
          <a:bodyPr/>
          <a:lstStyle/>
          <a:p>
            <a:r>
              <a:rPr lang="en-US" altLang="en-US"/>
              <a:t>March 2024</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51</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ec-24-0031-00-00EC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Posted in Mentor 802 EC-24/0032r2:</a:t>
            </a:r>
            <a:br>
              <a:rPr lang="en-US" dirty="0"/>
            </a:br>
            <a:r>
              <a:rPr lang="en-US" dirty="0"/>
              <a:t>https://mentor.ieee.org/802-ec/dcn/24/ec-24-0032-02-00EC-802-0324-thingstoknow-hyatt-regency-denver.pptx</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1" y="6572913"/>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2" name="Text Box 9">
            <a:extLst>
              <a:ext uri="{FF2B5EF4-FFF2-40B4-BE49-F238E27FC236}">
                <a16:creationId xmlns:a16="http://schemas.microsoft.com/office/drawing/2014/main" id="{74FF4054-022A-D0F2-B623-A36C797ED32B}"/>
              </a:ext>
            </a:extLst>
          </p:cNvPr>
          <p:cNvSpPr txBox="1">
            <a:spLocks noChangeArrowheads="1"/>
          </p:cNvSpPr>
          <p:nvPr userDrawn="1"/>
        </p:nvSpPr>
        <p:spPr bwMode="auto">
          <a:xfrm>
            <a:off x="9525" y="6546191"/>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2024 March IEEE 802 Plenary</a:t>
            </a:r>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3" name="TextBox 2">
            <a:extLst>
              <a:ext uri="{FF2B5EF4-FFF2-40B4-BE49-F238E27FC236}">
                <a16:creationId xmlns:a16="http://schemas.microsoft.com/office/drawing/2014/main" id="{423ED666-F47B-91BB-92D2-4985B832B87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ec-24-0031-01-00EC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3137"/>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0357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830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424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742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52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8995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4834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587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80599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2022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0597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46564" y="6589712"/>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2024 March IEEE 802 Plenary</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61610"/>
          </a:xfrm>
          <a:prstGeom prst="rect">
            <a:avLst/>
          </a:prstGeom>
          <a:noFill/>
        </p:spPr>
        <p:txBody>
          <a:bodyPr wrap="square" rtlCol="0">
            <a:spAutoFit/>
          </a:bodyPr>
          <a:lstStyle/>
          <a:p>
            <a:r>
              <a:rPr lang="en-US" sz="1100" dirty="0"/>
              <a:t>doc: </a:t>
            </a:r>
            <a:r>
              <a:rPr lang="en-US" sz="1100" kern="1200" dirty="0">
                <a:solidFill>
                  <a:schemeClr val="tx1"/>
                </a:solidFill>
                <a:latin typeface="Arial" panose="020B0604020202020204" pitchFamily="34" charset="0"/>
                <a:ea typeface="ＭＳ Ｐゴシック" panose="020B0600070205080204" pitchFamily="34" charset="-128"/>
                <a:cs typeface="+mn-cs"/>
              </a:rPr>
              <a:t>802 ec-24-0031-01-00EC</a:t>
            </a: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768064"/>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downloads.focusrite.com/focusrite/scarlett-3rd-gen/scarlett-solo-3rd-ge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downloads.focusrite.com/focusrite/scarlett-3rd-gen/scarlett-solo-3rd-g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ee802.org/Univ_Outreach.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www.itu.int/ITU-T/worksem/cce/programme.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rick@linespeed.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altLang="en-US" dirty="0"/>
              <a:t>Executive Secretary Agenda Items </a:t>
            </a:r>
            <a:br>
              <a:rPr lang="en-US" altLang="en-US" dirty="0"/>
            </a:br>
            <a:r>
              <a:rPr lang="en-US" altLang="en-US" dirty="0"/>
              <a:t>2024 March IEEE 802 Plenary</a:t>
            </a:r>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a:t>
            </a:r>
            <a:r>
              <a:rPr lang="en-US" altLang="en-US"/>
              <a:t>.org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Schedule of Meetings and Attendance</a:t>
            </a:r>
            <a:endParaRPr dirty="0"/>
          </a:p>
        </p:txBody>
      </p:sp>
      <p:sp>
        <p:nvSpPr>
          <p:cNvPr id="107" name="Google Shape;107;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a:t>
            </a:r>
            <a:endParaRPr sz="2000" b="1" dirty="0"/>
          </a:p>
          <a:p>
            <a:pPr marL="609585" lvl="1" indent="0">
              <a:spcBef>
                <a:spcPts val="1333"/>
              </a:spcBef>
              <a:buSzPts val="1800"/>
              <a:buNone/>
            </a:pPr>
            <a:r>
              <a:rPr lang="en" u="sng" dirty="0">
                <a:solidFill>
                  <a:schemeClr val="hlink"/>
                </a:solidFill>
                <a:hlinkClick r:id="rId5"/>
              </a:rPr>
              <a:t>https://imat.ieee.org/my-site/home</a:t>
            </a:r>
            <a:endParaRPr dirty="0"/>
          </a:p>
          <a:p>
            <a:pPr marL="0" indent="0">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spcBef>
                <a:spcPts val="1333"/>
              </a:spcBef>
              <a:buSzPts val="1800"/>
              <a:buNone/>
            </a:pPr>
            <a:r>
              <a:rPr lang="en" sz="1600" dirty="0"/>
              <a:t>Payment of the session registration fee is required for all individuals who participate in any meetings associated with the March 2024 IEEE 802 Plenary Session. </a:t>
            </a:r>
          </a:p>
          <a:p>
            <a:pPr marL="0" indent="0">
              <a:spcBef>
                <a:spcPts val="1333"/>
              </a:spcBef>
              <a:buNone/>
            </a:pPr>
            <a:r>
              <a:rPr lang="en" sz="1733" b="1" dirty="0"/>
              <a:t>Registration Link: </a:t>
            </a:r>
            <a:r>
              <a:rPr lang="en" sz="1733" u="sng" dirty="0">
                <a:solidFill>
                  <a:schemeClr val="hlink"/>
                </a:solidFill>
                <a:hlinkClick r:id="rId6"/>
              </a:rPr>
              <a:t>https://cvent.me/vKY5P4</a:t>
            </a:r>
            <a:endParaRPr sz="20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10</a:t>
            </a:fld>
            <a:endParaRPr lang="en"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dirty="0"/>
              <a:t>Audio Visual Support – Onsite support</a:t>
            </a:r>
            <a:endParaRPr dirty="0"/>
          </a:p>
        </p:txBody>
      </p:sp>
      <p:sp>
        <p:nvSpPr>
          <p:cNvPr id="113" name="Google Shape;113;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dirty="0"/>
              <a:t>WHO TO CONTACT IF AUDIO VISUAL EQUIPMENT ISN’T WORKING IN YOUR ONSITE MEETING ROOM</a:t>
            </a:r>
            <a:endParaRPr sz="1733" b="1" dirty="0"/>
          </a:p>
          <a:p>
            <a:pPr marL="0" indent="0">
              <a:spcBef>
                <a:spcPts val="1333"/>
              </a:spcBef>
              <a:buNone/>
            </a:pPr>
            <a:r>
              <a:rPr lang="en" sz="1733" dirty="0"/>
              <a:t>Please contact the Meeting Planner directly if you have any issues with the audio visual equipment in your meeting room. The Meeting Planner will contact support and the appropriate technician will be sent to assist as soon as possible.</a:t>
            </a:r>
            <a:endParaRPr sz="1733" dirty="0"/>
          </a:p>
          <a:p>
            <a:pPr marL="0" indent="0">
              <a:spcBef>
                <a:spcPts val="1333"/>
              </a:spcBef>
              <a:buNone/>
            </a:pPr>
            <a:r>
              <a:rPr lang="en" sz="1733" dirty="0"/>
              <a:t>Meeting Planner can be reached at:</a:t>
            </a:r>
            <a:endParaRPr sz="1733" dirty="0"/>
          </a:p>
          <a:p>
            <a:pPr indent="-414856">
              <a:spcBef>
                <a:spcPts val="1333"/>
              </a:spcBef>
              <a:buSzPts val="1300"/>
            </a:pPr>
            <a:r>
              <a:rPr lang="en" sz="1733" dirty="0"/>
              <a:t>Registration and Information Desk: Centennial Foyer, 3rd Floor Hyatt Regency Denver</a:t>
            </a:r>
            <a:endParaRPr sz="1733" dirty="0"/>
          </a:p>
          <a:p>
            <a:pPr indent="-414856">
              <a:buSzPts val="1300"/>
            </a:pPr>
            <a:r>
              <a:rPr lang="en" sz="1733" dirty="0"/>
              <a:t>Event Office: Agate A</a:t>
            </a:r>
            <a:endParaRPr sz="1733" dirty="0"/>
          </a:p>
          <a:p>
            <a:pPr indent="-414856">
              <a:buSzPts val="1300"/>
            </a:pPr>
            <a:r>
              <a:rPr lang="en" sz="1733" dirty="0"/>
              <a:t>Via Text or Call: Lisa Ronmark: +1 (604) 316-4947, Stephanie Williams +1 (408) 497-9613 </a:t>
            </a:r>
          </a:p>
          <a:p>
            <a:pPr marL="194728" indent="0">
              <a:buSzPts val="1300"/>
              <a:buNone/>
            </a:pPr>
            <a:endParaRPr sz="1733" b="1" dirty="0"/>
          </a:p>
          <a:p>
            <a:pPr marL="0" indent="0">
              <a:lnSpc>
                <a:spcPct val="100000"/>
              </a:lnSpc>
              <a:buNone/>
            </a:pPr>
            <a:r>
              <a:rPr lang="en" sz="1733" b="1" dirty="0"/>
              <a:t>WEBEX AUDIO IN THE ONSITE MEETING ROOM</a:t>
            </a:r>
            <a:endParaRPr sz="1733" b="1" dirty="0"/>
          </a:p>
          <a:p>
            <a:pPr marL="0" indent="0">
              <a:lnSpc>
                <a:spcPct val="100000"/>
              </a:lnSpc>
              <a:buNone/>
            </a:pPr>
            <a:r>
              <a:rPr lang="en" sz="1733" dirty="0"/>
              <a:t>If you are a local participant, PLEASE, select </a:t>
            </a:r>
            <a:r>
              <a:rPr lang="en" sz="1733" dirty="0">
                <a:highlight>
                  <a:srgbClr val="FFFF00"/>
                </a:highlight>
              </a:rPr>
              <a:t>“Don’t connect to audio” </a:t>
            </a:r>
            <a:r>
              <a:rPr lang="en" sz="1733" dirty="0"/>
              <a:t>when joining WebEx. </a:t>
            </a:r>
          </a:p>
          <a:p>
            <a:pPr marL="0" indent="0">
              <a:lnSpc>
                <a:spcPct val="100000"/>
              </a:lnSpc>
              <a:buNone/>
            </a:pPr>
            <a:r>
              <a:rPr lang="en" sz="1733" dirty="0"/>
              <a:t>Connecting to the audio, may cause an audio interference or a feedback loop that will disrupt the meeting.</a:t>
            </a:r>
            <a:endParaRPr sz="1733" dirty="0"/>
          </a:p>
          <a:p>
            <a:pPr marL="0" indent="0">
              <a:spcBef>
                <a:spcPts val="1333"/>
              </a:spcBef>
              <a:buNone/>
            </a:pPr>
            <a:endParaRPr sz="1733" dirty="0"/>
          </a:p>
          <a:p>
            <a:pPr indent="0" algn="ctr">
              <a:spcBef>
                <a:spcPts val="1333"/>
              </a:spcBef>
              <a:buNone/>
            </a:pPr>
            <a:endParaRPr sz="2267" dirty="0"/>
          </a:p>
          <a:p>
            <a:pPr marL="0" indent="0" algn="ctr">
              <a:spcBef>
                <a:spcPts val="1333"/>
              </a:spcBef>
              <a:spcAft>
                <a:spcPts val="2133"/>
              </a:spcAft>
              <a:buNone/>
            </a:pPr>
            <a:endParaRPr sz="2267"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11</a:t>
            </a:fld>
            <a:endParaRPr lang="en"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dirty="0"/>
              <a:t>Light Breakfast</a:t>
            </a:r>
            <a:endParaRPr sz="2000" b="1" dirty="0"/>
          </a:p>
          <a:p>
            <a:pPr marL="0" indent="0" algn="ctr">
              <a:lnSpc>
                <a:spcPct val="50000"/>
              </a:lnSpc>
              <a:spcBef>
                <a:spcPts val="1333"/>
              </a:spcBef>
              <a:buNone/>
            </a:pPr>
            <a:r>
              <a:rPr lang="en" sz="2000" b="1" dirty="0"/>
              <a:t>Centennial Foyer, 3rd Floor </a:t>
            </a:r>
            <a:endParaRPr sz="2000" b="1" dirty="0"/>
          </a:p>
          <a:p>
            <a:pPr marL="0" indent="0" algn="ctr">
              <a:lnSpc>
                <a:spcPct val="50000"/>
              </a:lnSpc>
              <a:spcBef>
                <a:spcPts val="1333"/>
              </a:spcBef>
              <a:buNone/>
            </a:pPr>
            <a:r>
              <a:rPr lang="en" sz="2000" dirty="0"/>
              <a:t>Monday - Friday </a:t>
            </a:r>
            <a:endParaRPr sz="2000" dirty="0"/>
          </a:p>
          <a:p>
            <a:pPr marL="0" indent="0" algn="ctr">
              <a:lnSpc>
                <a:spcPct val="50000"/>
              </a:lnSpc>
              <a:spcBef>
                <a:spcPts val="1333"/>
              </a:spcBef>
              <a:buNone/>
            </a:pPr>
            <a:r>
              <a:rPr lang="en" sz="2000" dirty="0"/>
              <a:t>7:15 AM - 8:30 AM</a:t>
            </a:r>
            <a:endParaRPr sz="2000" dirty="0"/>
          </a:p>
          <a:p>
            <a:pPr marL="0" indent="0" algn="ctr">
              <a:lnSpc>
                <a:spcPct val="50000"/>
              </a:lnSpc>
              <a:spcBef>
                <a:spcPts val="1333"/>
              </a:spcBef>
              <a:buNone/>
            </a:pPr>
            <a:endParaRPr sz="2000" dirty="0"/>
          </a:p>
          <a:p>
            <a:pPr marL="0" indent="0" algn="ctr">
              <a:lnSpc>
                <a:spcPct val="50000"/>
              </a:lnSpc>
              <a:spcBef>
                <a:spcPts val="1333"/>
              </a:spcBef>
              <a:buClr>
                <a:srgbClr val="000000"/>
              </a:buClr>
              <a:buNone/>
            </a:pPr>
            <a:r>
              <a:rPr lang="en" b="1" dirty="0"/>
              <a:t>Morning Coffee &amp; Tea Break</a:t>
            </a:r>
            <a:endParaRPr b="1" dirty="0"/>
          </a:p>
          <a:p>
            <a:pPr marL="0" indent="0" algn="ctr">
              <a:lnSpc>
                <a:spcPct val="50000"/>
              </a:lnSpc>
              <a:spcBef>
                <a:spcPts val="1333"/>
              </a:spcBef>
              <a:buClr>
                <a:srgbClr val="000000"/>
              </a:buClr>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buNone/>
            </a:pPr>
            <a:r>
              <a:rPr lang="en" dirty="0"/>
              <a:t>9:50 AM - 10:35 AM</a:t>
            </a:r>
            <a:endParaRPr sz="2000" dirty="0"/>
          </a:p>
          <a:p>
            <a:pPr marL="0" indent="0">
              <a:spcBef>
                <a:spcPts val="1333"/>
              </a:spcBef>
              <a:buNone/>
            </a:pPr>
            <a:endParaRPr sz="2000"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0" name="Google Shape;120;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b="1" dirty="0"/>
              <a:t>Lunch</a:t>
            </a:r>
            <a:endParaRPr b="1" dirty="0"/>
          </a:p>
          <a:p>
            <a:pPr marL="0" indent="0" algn="ctr">
              <a:lnSpc>
                <a:spcPct val="50000"/>
              </a:lnSpc>
              <a:spcBef>
                <a:spcPts val="1333"/>
              </a:spcBef>
              <a:buNone/>
            </a:pPr>
            <a:r>
              <a:rPr lang="en" sz="2000" b="1" dirty="0"/>
              <a:t>Centennial D, 3rd Floor</a:t>
            </a:r>
            <a:endParaRPr sz="2000" b="1" dirty="0"/>
          </a:p>
          <a:p>
            <a:pPr marL="0" indent="0" algn="ctr">
              <a:lnSpc>
                <a:spcPct val="50000"/>
              </a:lnSpc>
              <a:spcBef>
                <a:spcPts val="1333"/>
              </a:spcBef>
              <a:buClr>
                <a:srgbClr val="000000"/>
              </a:buClr>
              <a:buNone/>
            </a:pPr>
            <a:r>
              <a:rPr lang="en" dirty="0"/>
              <a:t>Monday - Thursday </a:t>
            </a:r>
            <a:endParaRPr dirty="0"/>
          </a:p>
          <a:p>
            <a:pPr marL="0" indent="0" algn="ctr">
              <a:lnSpc>
                <a:spcPct val="50000"/>
              </a:lnSpc>
              <a:spcBef>
                <a:spcPts val="1333"/>
              </a:spcBef>
              <a:buClr>
                <a:srgbClr val="000000"/>
              </a:buClr>
              <a:buNone/>
            </a:pPr>
            <a:r>
              <a:rPr lang="en" dirty="0"/>
              <a:t>12:00 PM - 1:15 PM</a:t>
            </a:r>
            <a:endParaRPr dirty="0"/>
          </a:p>
          <a:p>
            <a:pPr marL="0" indent="0" algn="ctr">
              <a:lnSpc>
                <a:spcPct val="50000"/>
              </a:lnSpc>
              <a:spcBef>
                <a:spcPts val="1333"/>
              </a:spcBef>
              <a:buNone/>
            </a:pPr>
            <a:endParaRPr dirty="0"/>
          </a:p>
          <a:p>
            <a:pPr marL="0" indent="0" algn="ctr">
              <a:lnSpc>
                <a:spcPct val="50000"/>
              </a:lnSpc>
              <a:spcBef>
                <a:spcPts val="1333"/>
              </a:spcBef>
              <a:buNone/>
            </a:pPr>
            <a:r>
              <a:rPr lang="en" b="1" dirty="0"/>
              <a:t>Afternoon Break</a:t>
            </a:r>
            <a:endParaRPr b="1" dirty="0"/>
          </a:p>
          <a:p>
            <a:pPr marL="0" indent="0" algn="ctr">
              <a:lnSpc>
                <a:spcPct val="50000"/>
              </a:lnSpc>
              <a:spcBef>
                <a:spcPts val="1333"/>
              </a:spcBef>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spcAft>
                <a:spcPts val="1333"/>
              </a:spcAft>
              <a:buNone/>
            </a:pPr>
            <a:r>
              <a:rPr lang="en" dirty="0"/>
              <a:t>3:15 PM - 4:00 PM</a:t>
            </a:r>
            <a:endParaRPr dirty="0"/>
          </a:p>
        </p:txBody>
      </p:sp>
      <p:sp>
        <p:nvSpPr>
          <p:cNvPr id="121" name="Google Shape;121;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eaLnBrk="1" fontAlgn="auto" hangingPunct="1">
              <a:spcBef>
                <a:spcPts val="0"/>
              </a:spcBef>
              <a:spcAft>
                <a:spcPts val="0"/>
              </a:spcAft>
              <a:buClr>
                <a:srgbClr val="000000"/>
              </a:buClr>
              <a:buSzPts val="1300"/>
            </a:pPr>
            <a:r>
              <a:rPr lang="en" sz="1867" kern="0" dirty="0">
                <a:solidFill>
                  <a:srgbClr val="FF0000"/>
                </a:solidFill>
                <a:latin typeface="Roboto"/>
                <a:ea typeface="Roboto"/>
                <a:cs typeface="Roboto"/>
                <a:sym typeface="Roboto"/>
              </a:rPr>
              <a:t>FOR REGISTERED ATTENDEES ONLY</a:t>
            </a:r>
            <a:endParaRPr sz="1867" b="1" kern="0"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12</a:t>
            </a:fld>
            <a:endParaRPr lang="en"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Milestone Preview &amp; Social</a:t>
            </a:r>
            <a:endParaRPr sz="3867" b="1" i="1"/>
          </a:p>
          <a:p>
            <a:pPr algn="ctr"/>
            <a:endParaRPr sz="2400" b="1" i="1"/>
          </a:p>
          <a:p>
            <a:pPr algn="ctr"/>
            <a:r>
              <a:rPr lang="en" sz="3867"/>
              <a:t>Wednesday March 13th at 6:30 PM</a:t>
            </a:r>
            <a:endParaRPr sz="3867"/>
          </a:p>
        </p:txBody>
      </p:sp>
      <p:sp>
        <p:nvSpPr>
          <p:cNvPr id="127" name="Google Shape;12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Registered Attendee &amp; Guests who purchased tickets.*</a:t>
            </a:r>
            <a:endParaRPr sz="1600" dirty="0"/>
          </a:p>
          <a:p>
            <a:pPr marL="0" indent="0">
              <a:buNone/>
            </a:pPr>
            <a:r>
              <a:rPr lang="en" sz="1600" dirty="0"/>
              <a:t>*Tickets were sold online until Friday March 8, 2024 for $24.99 each.</a:t>
            </a:r>
            <a:endParaRPr sz="1600" dirty="0"/>
          </a:p>
          <a:p>
            <a:pPr marL="0" indent="0">
              <a:buNone/>
            </a:pPr>
            <a:endParaRPr sz="533" b="1" dirty="0"/>
          </a:p>
          <a:p>
            <a:pPr marL="0" indent="0">
              <a:buNone/>
            </a:pPr>
            <a:r>
              <a:rPr lang="en" sz="1600" b="1" dirty="0"/>
              <a:t>WHAT:</a:t>
            </a:r>
            <a:r>
              <a:rPr lang="en" sz="1600" dirty="0"/>
              <a:t>  Networking Reception and Celebration to acknowledge the IEEE 802 Milestone.</a:t>
            </a:r>
          </a:p>
          <a:p>
            <a:pPr marL="0" indent="0">
              <a:buNone/>
            </a:pPr>
            <a:r>
              <a:rPr lang="en" sz="1600" dirty="0"/>
              <a:t>A buffet dinner will be followed by special guest speeches and a preview of the IEEE 802 Milestone plaque. </a:t>
            </a:r>
            <a:endParaRPr sz="1600" dirty="0"/>
          </a:p>
          <a:p>
            <a:pPr marL="0" indent="0">
              <a:buNone/>
            </a:pPr>
            <a:endParaRPr sz="800" b="1" dirty="0"/>
          </a:p>
          <a:p>
            <a:pPr marL="0" indent="0">
              <a:buNone/>
            </a:pPr>
            <a:r>
              <a:rPr lang="en" sz="1600" b="1" dirty="0"/>
              <a:t>WHERE:</a:t>
            </a:r>
            <a:r>
              <a:rPr lang="en" sz="1600" dirty="0"/>
              <a:t> Centennial D Ballroom, 3rd Floor Hyatt Regency Denver</a:t>
            </a:r>
            <a:endParaRPr sz="1600" dirty="0"/>
          </a:p>
          <a:p>
            <a:pPr marL="0" indent="0">
              <a:buNone/>
            </a:pPr>
            <a:endParaRPr sz="1067" b="1" dirty="0"/>
          </a:p>
          <a:p>
            <a:pPr marL="0" indent="0">
              <a:buNone/>
            </a:pPr>
            <a:r>
              <a:rPr lang="en" sz="1600" b="1" dirty="0"/>
              <a:t>SOCIAL EVENT NAME BADGE</a:t>
            </a:r>
            <a:r>
              <a:rPr lang="en" sz="1600" dirty="0"/>
              <a:t> </a:t>
            </a:r>
            <a:endParaRPr sz="1600" dirty="0"/>
          </a:p>
          <a:p>
            <a:pPr marL="0" indent="0">
              <a:buNone/>
            </a:pPr>
            <a:r>
              <a:rPr lang="en" sz="1600" dirty="0"/>
              <a:t>All individuals attending the event must wear a Social Event Name Badge. </a:t>
            </a:r>
          </a:p>
          <a:p>
            <a:pPr marL="0" indent="0">
              <a:buNone/>
            </a:pPr>
            <a:r>
              <a:rPr lang="en" sz="1600" dirty="0"/>
              <a:t>Social Event Name Badges will be distributed at the Plenary Session registration desk. </a:t>
            </a:r>
          </a:p>
          <a:p>
            <a:pPr marL="0" indent="0">
              <a:buNone/>
            </a:pPr>
            <a:r>
              <a:rPr lang="en" sz="1600" dirty="0"/>
              <a:t>You must purchase a Social Event Badge for you and your guests attending.</a:t>
            </a:r>
          </a:p>
          <a:p>
            <a:pPr marL="0" indent="0">
              <a:buNone/>
            </a:pPr>
            <a:r>
              <a:rPr lang="en" sz="1600" dirty="0"/>
              <a:t>All Social Event Name Badges must be picked up before 12:00 PM Wednesday March 13th. </a:t>
            </a:r>
          </a:p>
          <a:p>
            <a:pPr marL="0" indent="0">
              <a:buNone/>
            </a:pPr>
            <a:r>
              <a:rPr lang="en" sz="1600" dirty="0"/>
              <a:t>Late requests may not be accommodated. </a:t>
            </a:r>
            <a:endParaRPr sz="1600" dirty="0"/>
          </a:p>
          <a:p>
            <a:pPr marL="0" indent="0">
              <a:buNone/>
            </a:pPr>
            <a:endParaRPr sz="133" dirty="0"/>
          </a:p>
          <a:p>
            <a:pPr marL="0" indent="0">
              <a:buNone/>
            </a:pPr>
            <a:r>
              <a:rPr lang="en" sz="1600" dirty="0"/>
              <a:t>Please contact the Meeting Planner if have any questions.</a:t>
            </a:r>
            <a:endParaRPr sz="1600"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pic>
        <p:nvPicPr>
          <p:cNvPr id="128" name="Google Shape;128;p9"/>
          <p:cNvPicPr preferRelativeResize="0"/>
          <p:nvPr/>
        </p:nvPicPr>
        <p:blipFill>
          <a:blip r:embed="rId3">
            <a:alphaModFix/>
          </a:blip>
          <a:stretch>
            <a:fillRect/>
          </a:stretch>
        </p:blipFill>
        <p:spPr>
          <a:xfrm>
            <a:off x="156167" y="2425400"/>
            <a:ext cx="3374908" cy="43688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13</a:t>
            </a:fld>
            <a:endParaRPr lang="en" kern="0">
              <a:solidFill>
                <a:srgbClr val="73737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135" name="Google Shape;135;g2601f55b2fa_0_0"/>
          <p:cNvSpPr txBox="1"/>
          <p:nvPr/>
        </p:nvSpPr>
        <p:spPr>
          <a:xfrm>
            <a:off x="5081733" y="946267"/>
            <a:ext cx="6328800" cy="5827645"/>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Foyer</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Registration</a:t>
            </a:r>
            <a:endParaRPr sz="1600"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Light Breakfast</a:t>
            </a:r>
            <a:endParaRPr sz="1600"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AM and PM Breaks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BCD</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Lunch</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AB</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Opening/Closing Session</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Centennial E, F, G, H</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Mineral Hall A,BC,D,E</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802.15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Mineral FG</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Quartz AB</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Boardroom</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Granite BC</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802.18/.19./24 Sessions</a:t>
            </a:r>
            <a:endParaRPr sz="1600" kern="0">
              <a:solidFill>
                <a:srgbClr val="737373"/>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14</a:t>
            </a:fld>
            <a:endParaRPr lang="en"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4th Floor Meeting Space Map </a:t>
            </a:r>
            <a:endParaRPr b="1"/>
          </a:p>
        </p:txBody>
      </p:sp>
      <p:sp>
        <p:nvSpPr>
          <p:cNvPr id="141" name="Google Shape;141;g2beae6e72b0_0_7"/>
          <p:cNvSpPr txBox="1"/>
          <p:nvPr/>
        </p:nvSpPr>
        <p:spPr>
          <a:xfrm>
            <a:off x="5069967" y="1028601"/>
            <a:ext cx="6328800" cy="1395278"/>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Capitol 1,2,3,4</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802.3 Sessions</a:t>
            </a:r>
            <a:endParaRPr sz="1600"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eaLnBrk="1" fontAlgn="auto" hangingPunct="1">
              <a:spcBef>
                <a:spcPts val="0"/>
              </a:spcBef>
              <a:spcAft>
                <a:spcPts val="0"/>
              </a:spcAft>
              <a:buClr>
                <a:srgbClr val="000000"/>
              </a:buClr>
            </a:pPr>
            <a:r>
              <a:rPr lang="en" sz="1600" b="1" kern="0">
                <a:solidFill>
                  <a:srgbClr val="737373"/>
                </a:solidFill>
                <a:latin typeface="Roboto"/>
                <a:ea typeface="Roboto"/>
                <a:cs typeface="Roboto"/>
                <a:sym typeface="Roboto"/>
              </a:rPr>
              <a:t>Capitol 5,6,7</a:t>
            </a:r>
            <a:endParaRPr sz="1600" b="1" kern="0">
              <a:solidFill>
                <a:srgbClr val="737373"/>
              </a:solidFill>
              <a:latin typeface="Roboto"/>
              <a:ea typeface="Roboto"/>
              <a:cs typeface="Roboto"/>
              <a:sym typeface="Roboto"/>
            </a:endParaRPr>
          </a:p>
          <a:p>
            <a:pPr marL="609585" indent="-406390" defTabSz="1219170" eaLnBrk="1" fontAlgn="auto" hangingPunct="1">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 Sessions</a:t>
            </a:r>
            <a:endParaRPr sz="1600" kern="0">
              <a:solidFill>
                <a:srgbClr val="737373"/>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15</a:t>
            </a:fld>
            <a:endParaRPr lang="en" kern="0">
              <a:solidFill>
                <a:srgbClr val="7373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Quick Start Guide </a:t>
            </a:r>
            <a:r>
              <a:rPr lang="en" sz="3600"/>
              <a:t>to Local information </a:t>
            </a:r>
            <a:r>
              <a:rPr lang="en" sz="3600" dirty="0"/>
              <a:t>in Denver</a:t>
            </a:r>
            <a:endParaRPr sz="3600" dirty="0"/>
          </a:p>
        </p:txBody>
      </p:sp>
      <p:sp>
        <p:nvSpPr>
          <p:cNvPr id="148" name="Google Shape;148;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a:t>Weather Forecast</a:t>
            </a:r>
            <a:endParaRPr sz="1600" b="1"/>
          </a:p>
          <a:p>
            <a:pPr indent="-406390">
              <a:lnSpc>
                <a:spcPct val="125000"/>
              </a:lnSpc>
              <a:buSzPts val="1200"/>
            </a:pPr>
            <a:r>
              <a:rPr lang="en" sz="1600"/>
              <a:t> </a:t>
            </a:r>
            <a:r>
              <a:rPr lang="en" sz="1600" u="sng">
                <a:solidFill>
                  <a:schemeClr val="hlink"/>
                </a:solidFill>
                <a:latin typeface="Arial"/>
                <a:ea typeface="Arial"/>
                <a:cs typeface="Arial"/>
                <a:sym typeface="Arial"/>
                <a:hlinkClick r:id="rId3"/>
              </a:rPr>
              <a:t>Denver, CO Weather Forecast | AccuWeather</a:t>
            </a:r>
            <a:endParaRPr sz="1600"/>
          </a:p>
          <a:p>
            <a:pPr marL="0" indent="0">
              <a:lnSpc>
                <a:spcPct val="125000"/>
              </a:lnSpc>
              <a:buNone/>
            </a:pPr>
            <a:r>
              <a:rPr lang="en" sz="1600" b="1"/>
              <a:t>Time Zone - Time Change</a:t>
            </a:r>
            <a:endParaRPr sz="1600" b="1"/>
          </a:p>
          <a:p>
            <a:pPr indent="-406390">
              <a:lnSpc>
                <a:spcPct val="125000"/>
              </a:lnSpc>
              <a:buSzPts val="1200"/>
            </a:pPr>
            <a:r>
              <a:rPr lang="en" sz="1600"/>
              <a:t>Sunday, March 10, 2024 — Daylight Saving Time Starts. Clocks move forward 1 hour.</a:t>
            </a:r>
            <a:endParaRPr sz="1600"/>
          </a:p>
          <a:p>
            <a:pPr indent="-406390">
              <a:lnSpc>
                <a:spcPct val="125000"/>
              </a:lnSpc>
              <a:buSzPts val="1200"/>
            </a:pPr>
            <a:r>
              <a:rPr lang="en" sz="1600"/>
              <a:t>Time Zone Tool (What time is at home or where virtual attendees are logging in?) </a:t>
            </a:r>
            <a:r>
              <a:rPr lang="en" sz="1600" u="sng">
                <a:solidFill>
                  <a:schemeClr val="hlink"/>
                </a:solidFill>
                <a:hlinkClick r:id="rId4"/>
              </a:rPr>
              <a:t>https://www.timeanddate.com/worldclock/meeting.html</a:t>
            </a:r>
            <a:endParaRPr sz="1600"/>
          </a:p>
          <a:p>
            <a:pPr marL="0" indent="0">
              <a:lnSpc>
                <a:spcPct val="125000"/>
              </a:lnSpc>
              <a:buNone/>
            </a:pPr>
            <a:r>
              <a:rPr lang="en" sz="1600" b="1"/>
              <a:t>Denver Airport - Flight Status</a:t>
            </a:r>
            <a:endParaRPr sz="1600" b="1"/>
          </a:p>
          <a:p>
            <a:pPr indent="-406390">
              <a:lnSpc>
                <a:spcPct val="125000"/>
              </a:lnSpc>
              <a:buSzPts val="1200"/>
            </a:pPr>
            <a:r>
              <a:rPr lang="en" sz="1600" u="sng">
                <a:solidFill>
                  <a:schemeClr val="hlink"/>
                </a:solidFill>
                <a:hlinkClick r:id="rId5"/>
              </a:rPr>
              <a:t>https://www.flydenver.com/departures/</a:t>
            </a:r>
            <a:endParaRPr sz="1600"/>
          </a:p>
          <a:p>
            <a:pPr marL="0" indent="0">
              <a:lnSpc>
                <a:spcPct val="125000"/>
              </a:lnSpc>
              <a:buNone/>
            </a:pPr>
            <a:r>
              <a:rPr lang="en" sz="1600" b="1"/>
              <a:t>Getting the Train Back to the Airport</a:t>
            </a:r>
            <a:endParaRPr sz="1600" b="1"/>
          </a:p>
          <a:p>
            <a:pPr indent="-406390">
              <a:lnSpc>
                <a:spcPct val="125000"/>
              </a:lnSpc>
              <a:buSzPts val="1200"/>
            </a:pPr>
            <a:r>
              <a:rPr lang="en" sz="16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600"/>
          </a:p>
          <a:p>
            <a:pPr marL="0" indent="0">
              <a:lnSpc>
                <a:spcPct val="125000"/>
              </a:lnSpc>
              <a:buNone/>
            </a:pPr>
            <a:r>
              <a:rPr lang="en" sz="1600" b="1"/>
              <a:t>Places to Eat</a:t>
            </a:r>
            <a:endParaRPr sz="1600" b="1"/>
          </a:p>
          <a:p>
            <a:pPr indent="-406390">
              <a:lnSpc>
                <a:spcPct val="125000"/>
              </a:lnSpc>
              <a:buSzPts val="1200"/>
            </a:pPr>
            <a:r>
              <a:rPr lang="en" sz="1600" u="sng">
                <a:solidFill>
                  <a:schemeClr val="hlink"/>
                </a:solidFill>
                <a:hlinkClick r:id="rId7"/>
              </a:rPr>
              <a:t>Visit Denver</a:t>
            </a:r>
            <a:endParaRPr sz="1600"/>
          </a:p>
          <a:p>
            <a:pPr marL="0" indent="0">
              <a:lnSpc>
                <a:spcPct val="125000"/>
              </a:lnSpc>
              <a:buNone/>
            </a:pPr>
            <a:r>
              <a:rPr lang="en" sz="1600" b="1"/>
              <a:t>Free Things to Do In Denver, When You’re Not in a Meeting</a:t>
            </a:r>
            <a:endParaRPr sz="1600" b="1"/>
          </a:p>
          <a:p>
            <a:pPr indent="-406390">
              <a:lnSpc>
                <a:spcPct val="125000"/>
              </a:lnSpc>
              <a:buSzPts val="1200"/>
            </a:pPr>
            <a:r>
              <a:rPr lang="en" sz="1600" u="sng">
                <a:solidFill>
                  <a:schemeClr val="hlink"/>
                </a:solidFill>
                <a:hlinkClick r:id="rId8"/>
              </a:rPr>
              <a:t>https://www.denver.org/things-to-do/tours/free-tours</a:t>
            </a:r>
            <a:r>
              <a:rPr lang="en" sz="1600"/>
              <a:t>/</a:t>
            </a:r>
            <a:endParaRPr sz="1600"/>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16</a:t>
            </a:fld>
            <a:endParaRPr lang="en"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Health and Safety Options Close to Hyatt Regency</a:t>
            </a:r>
            <a:endParaRPr sz="3600" dirty="0"/>
          </a:p>
        </p:txBody>
      </p:sp>
      <p:sp>
        <p:nvSpPr>
          <p:cNvPr id="154" name="Google Shape;154;g2beae6e72b0_0_20"/>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b="1"/>
              <a:t>Nearby Hospitals:</a:t>
            </a:r>
            <a:endParaRPr sz="1867" b="1"/>
          </a:p>
          <a:p>
            <a:pPr indent="-423323">
              <a:buSzPts val="1400"/>
            </a:pPr>
            <a:r>
              <a:rPr lang="en" sz="1867"/>
              <a:t> Denver Health, 777 Bannock St, 303.436.6000</a:t>
            </a:r>
            <a:endParaRPr sz="1867"/>
          </a:p>
          <a:p>
            <a:pPr indent="-423323">
              <a:buSzPts val="1400"/>
            </a:pPr>
            <a:r>
              <a:rPr lang="en" sz="1867"/>
              <a:t> Saint Joseph Hospital, 1375 E 19th Ave, 303-812-2000</a:t>
            </a:r>
            <a:endParaRPr sz="1867"/>
          </a:p>
          <a:p>
            <a:pPr indent="-423323">
              <a:buSzPts val="1400"/>
            </a:pPr>
            <a:r>
              <a:rPr lang="en" sz="1867"/>
              <a:t> Kindred Hospital Denver, 1920 N High St, 303-320-5871</a:t>
            </a:r>
            <a:endParaRPr sz="1867"/>
          </a:p>
          <a:p>
            <a:pPr indent="-423323">
              <a:buSzPts val="1400"/>
            </a:pPr>
            <a:r>
              <a:rPr lang="en" sz="1867"/>
              <a:t> Rose Medical, 4567 E 9th Ave, 303-320-2121</a:t>
            </a:r>
            <a:endParaRPr sz="1867"/>
          </a:p>
          <a:p>
            <a:pPr marL="0" indent="0">
              <a:buNone/>
            </a:pPr>
            <a:endParaRPr sz="1867"/>
          </a:p>
          <a:p>
            <a:pPr marL="0" indent="0">
              <a:buNone/>
            </a:pPr>
            <a:r>
              <a:rPr lang="en" sz="1867" b="1"/>
              <a:t>Walk-in/Non-Emergency Medical Facility:</a:t>
            </a:r>
            <a:endParaRPr sz="1867" b="1"/>
          </a:p>
          <a:p>
            <a:pPr indent="-423323">
              <a:buSzPts val="1400"/>
            </a:pPr>
            <a:r>
              <a:rPr lang="en" sz="1867"/>
              <a:t> Denver Health Downtown Urgent Care, 1545 California St, 303-602-6500</a:t>
            </a:r>
            <a:endParaRPr sz="1867"/>
          </a:p>
          <a:p>
            <a:pPr marL="0" indent="0">
              <a:buNone/>
            </a:pPr>
            <a:endParaRPr sz="1867"/>
          </a:p>
          <a:p>
            <a:pPr marL="0" indent="0">
              <a:buNone/>
            </a:pPr>
            <a:r>
              <a:rPr lang="en" sz="1867" b="1"/>
              <a:t>Pharmacies:</a:t>
            </a:r>
            <a:endParaRPr sz="1867" b="1"/>
          </a:p>
          <a:p>
            <a:pPr indent="-423323">
              <a:buSzPts val="1400"/>
            </a:pPr>
            <a:r>
              <a:rPr lang="en" sz="1867"/>
              <a:t> Walgreens, 801 16th St, Denver, CO 80202. 303.571.5314 (8:00 AM – 11:00 PM)</a:t>
            </a:r>
            <a:endParaRPr sz="1867"/>
          </a:p>
          <a:p>
            <a:pPr indent="-423323">
              <a:buSzPts val="1400"/>
            </a:pPr>
            <a:r>
              <a:rPr lang="en" sz="1867"/>
              <a:t> CVS Pharmacy, 750 16th St, Denver, CO 80202. 303-534-1182</a:t>
            </a:r>
            <a:endParaRPr sz="1867"/>
          </a:p>
          <a:p>
            <a:pPr indent="-423323">
              <a:buSzPts val="1400"/>
            </a:pPr>
            <a:r>
              <a:rPr lang="en" sz="1867"/>
              <a:t> CVS Pharmacy @ Target, 1600 California St, Ste 14, Denver, CO 80202</a:t>
            </a:r>
            <a:endParaRPr sz="1867"/>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17</a:t>
            </a:fld>
            <a:endParaRPr lang="en" kern="0">
              <a:solidFill>
                <a:srgbClr val="7373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60" name="Google Shape;16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dirty="0"/>
              <a:t>The next IEEE 802 Plenary Session will be July 14-19, 2024. In-Person participation at the Le Centre Sheraton Montreal in Montreal Quebec, Canada with remote participation available. </a:t>
            </a:r>
          </a:p>
          <a:p>
            <a:pPr marL="0" indent="0">
              <a:buNone/>
            </a:pPr>
            <a:r>
              <a:rPr lang="en" sz="1867" dirty="0"/>
              <a:t>If you have any questions please email: </a:t>
            </a:r>
            <a:r>
              <a:rPr lang="en" sz="1867"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dirty="0"/>
          </a:p>
          <a:p>
            <a:pPr marL="0" indent="0">
              <a:buNone/>
            </a:pPr>
            <a:endParaRPr sz="1067" b="1" dirty="0"/>
          </a:p>
          <a:p>
            <a:pPr marL="0" indent="0">
              <a:buNone/>
            </a:pPr>
            <a:r>
              <a:rPr lang="en" sz="1867" b="1" dirty="0"/>
              <a:t>We are preparing to make Hotel Reservations and Registration available on Monday April 8, 2024</a:t>
            </a:r>
            <a:endParaRPr sz="1867" b="1" dirty="0">
              <a:highlight>
                <a:srgbClr val="FFFF00"/>
              </a:highlight>
            </a:endParaRPr>
          </a:p>
          <a:p>
            <a:pPr lvl="1">
              <a:spcBef>
                <a:spcPts val="0"/>
              </a:spcBef>
            </a:pPr>
            <a:r>
              <a:rPr lang="en" sz="1867" dirty="0"/>
              <a:t>Early Registration Deadline</a:t>
            </a:r>
            <a:endParaRPr dirty="0"/>
          </a:p>
          <a:p>
            <a:pPr lvl="2">
              <a:spcBef>
                <a:spcPts val="0"/>
              </a:spcBef>
            </a:pPr>
            <a:r>
              <a:rPr lang="en" sz="1867" dirty="0"/>
              <a:t>Friday </a:t>
            </a:r>
            <a:r>
              <a:rPr lang="en" dirty="0"/>
              <a:t>May 17, 2024</a:t>
            </a:r>
            <a:endParaRPr dirty="0"/>
          </a:p>
          <a:p>
            <a:pPr lvl="1">
              <a:spcBef>
                <a:spcPts val="0"/>
              </a:spcBef>
            </a:pPr>
            <a:r>
              <a:rPr lang="en" dirty="0"/>
              <a:t>Group Hotel</a:t>
            </a:r>
            <a:r>
              <a:rPr lang="en" sz="1867" dirty="0"/>
              <a:t> Reservations: </a:t>
            </a:r>
            <a:r>
              <a:rPr lang="en" dirty="0"/>
              <a:t>Le Centre Sheraton Montreal</a:t>
            </a:r>
            <a:endParaRPr sz="1867" dirty="0"/>
          </a:p>
          <a:p>
            <a:pPr lvl="2">
              <a:spcBef>
                <a:spcPts val="0"/>
              </a:spcBef>
            </a:pPr>
            <a:r>
              <a:rPr lang="en" dirty="0"/>
              <a:t>Available Soon</a:t>
            </a:r>
            <a:endParaRPr dirty="0"/>
          </a:p>
          <a:p>
            <a:pPr lvl="1">
              <a:spcBef>
                <a:spcPts val="0"/>
              </a:spcBef>
            </a:pPr>
            <a:r>
              <a:rPr lang="en" sz="1867" dirty="0"/>
              <a:t>Hotel Reservation Booking Cut Off Date: </a:t>
            </a:r>
            <a:endParaRPr sz="1867" dirty="0"/>
          </a:p>
          <a:p>
            <a:pPr lvl="2">
              <a:spcBef>
                <a:spcPts val="0"/>
              </a:spcBef>
            </a:pPr>
            <a:r>
              <a:rPr lang="en" dirty="0"/>
              <a:t>Friday June 14, 2024 5:00 PM Eastern Time</a:t>
            </a:r>
          </a:p>
          <a:p>
            <a:pPr marL="152396" indent="0">
              <a:buNone/>
            </a:pPr>
            <a:endParaRPr lang="en" dirty="0"/>
          </a:p>
          <a:p>
            <a:pPr marL="152396" indent="0">
              <a:buNone/>
            </a:pPr>
            <a:r>
              <a:rPr lang="en" sz="1867" b="1" dirty="0"/>
              <a:t>Note Joint IEEE 802 – ITU SG15 Workshop – July 13, 2024</a:t>
            </a:r>
            <a:endParaRPr sz="1867"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18</a:t>
            </a:fld>
            <a:endParaRPr lang="en" kern="0">
              <a:solidFill>
                <a:srgbClr val="7373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0CA5-918E-59DC-0183-83E1B35A7D03}"/>
              </a:ext>
            </a:extLst>
          </p:cNvPr>
          <p:cNvSpPr>
            <a:spLocks noGrp="1"/>
          </p:cNvSpPr>
          <p:nvPr>
            <p:ph type="title"/>
          </p:nvPr>
        </p:nvSpPr>
        <p:spPr>
          <a:xfrm>
            <a:off x="609600" y="381000"/>
            <a:ext cx="10972800" cy="815975"/>
          </a:xfrm>
        </p:spPr>
        <p:txBody>
          <a:bodyPr/>
          <a:lstStyle/>
          <a:p>
            <a:r>
              <a:rPr lang="en-US" sz="3200" dirty="0"/>
              <a:t>2024 March IEEE 802 Plenary Registration report</a:t>
            </a:r>
            <a:br>
              <a:rPr lang="en-US" sz="3200" dirty="0"/>
            </a:br>
            <a:r>
              <a:rPr lang="en-US" sz="3200" dirty="0"/>
              <a:t>as of 03/09/2024</a:t>
            </a:r>
          </a:p>
        </p:txBody>
      </p:sp>
      <p:pic>
        <p:nvPicPr>
          <p:cNvPr id="5" name="Picture 4">
            <a:extLst>
              <a:ext uri="{FF2B5EF4-FFF2-40B4-BE49-F238E27FC236}">
                <a16:creationId xmlns:a16="http://schemas.microsoft.com/office/drawing/2014/main" id="{0E673498-0212-4C97-6993-575E414135BB}"/>
              </a:ext>
            </a:extLst>
          </p:cNvPr>
          <p:cNvPicPr>
            <a:picLocks noChangeAspect="1"/>
          </p:cNvPicPr>
          <p:nvPr/>
        </p:nvPicPr>
        <p:blipFill>
          <a:blip r:embed="rId2"/>
          <a:stretch>
            <a:fillRect/>
          </a:stretch>
        </p:blipFill>
        <p:spPr>
          <a:xfrm>
            <a:off x="727528" y="1333500"/>
            <a:ext cx="10834552" cy="4229100"/>
          </a:xfrm>
          <a:prstGeom prst="rect">
            <a:avLst/>
          </a:prstGeom>
        </p:spPr>
      </p:pic>
    </p:spTree>
    <p:extLst>
      <p:ext uri="{BB962C8B-B14F-4D97-AF65-F5344CB8AC3E}">
        <p14:creationId xmlns:p14="http://schemas.microsoft.com/office/powerpoint/2010/main" val="326401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187475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890609"/>
            <a:ext cx="11183911" cy="3076781"/>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 by </a:t>
            </a:r>
            <a:r>
              <a:rPr lang="en-US" dirty="0" err="1">
                <a:solidFill>
                  <a:schemeClr val="tx1"/>
                </a:solidFill>
              </a:rPr>
              <a:t>Focusrite</a:t>
            </a:r>
            <a:endParaRPr lang="en-US" dirty="0">
              <a:solidFill>
                <a:schemeClr val="tx1"/>
              </a:solidFill>
            </a:endParaRPr>
          </a:p>
        </p:txBody>
      </p:sp>
      <p:sp>
        <p:nvSpPr>
          <p:cNvPr id="8" name="TextBox 7">
            <a:extLst>
              <a:ext uri="{FF2B5EF4-FFF2-40B4-BE49-F238E27FC236}">
                <a16:creationId xmlns:a16="http://schemas.microsoft.com/office/drawing/2014/main" id="{1D2B7EA3-45A8-E9AD-3E32-8166E6DBE062}"/>
              </a:ext>
            </a:extLst>
          </p:cNvPr>
          <p:cNvSpPr txBox="1"/>
          <p:nvPr/>
        </p:nvSpPr>
        <p:spPr>
          <a:xfrm>
            <a:off x="2743200" y="4551638"/>
            <a:ext cx="8534399" cy="1877437"/>
          </a:xfrm>
          <a:prstGeom prst="rect">
            <a:avLst/>
          </a:prstGeom>
          <a:noFill/>
        </p:spPr>
        <p:txBody>
          <a:bodyPr wrap="square" rtlCol="0">
            <a:spAutoFit/>
          </a:bodyPr>
          <a:lstStyle/>
          <a:p>
            <a:r>
              <a:rPr lang="en-US" sz="1600" dirty="0"/>
              <a:t>the USB connector not only supplies 5 VDC @ 900mA but also serves as the digital communication interface between WebEx and the </a:t>
            </a:r>
            <a:r>
              <a:rPr lang="en-US" sz="1600" dirty="0" err="1"/>
              <a:t>Focusrite</a:t>
            </a:r>
            <a:r>
              <a:rPr lang="en-US" sz="1600" dirty="0"/>
              <a:t> audio mixer.  </a:t>
            </a:r>
          </a:p>
          <a:p>
            <a:r>
              <a:rPr lang="en-US" sz="1600" dirty="0"/>
              <a:t>Known Issue of connection dropping on newer models of Notebooks and Laptops.</a:t>
            </a:r>
          </a:p>
          <a:p>
            <a:br>
              <a:rPr lang="en-US" sz="1600" dirty="0"/>
            </a:br>
            <a:r>
              <a:rPr lang="en-US" sz="1600" dirty="0"/>
              <a:t>Our Scarlett Boxes are 3</a:t>
            </a:r>
            <a:r>
              <a:rPr lang="en-US" sz="1600" baseline="30000" dirty="0"/>
              <a:t>rd</a:t>
            </a:r>
            <a:r>
              <a:rPr lang="en-US" sz="1600" dirty="0"/>
              <a:t> Generation – Driver update can be found here:</a:t>
            </a:r>
            <a:br>
              <a:rPr lang="en-US" sz="1600" dirty="0"/>
            </a:br>
            <a:r>
              <a:rPr lang="en-US" sz="1600" dirty="0">
                <a:hlinkClick r:id="rId3"/>
              </a:rPr>
              <a:t>https://downloads.focusrite.com/focusrite/scarlett-3rd-gen/scarlett-solo-3rd-gen</a:t>
            </a:r>
            <a:endParaRPr lang="en-US" sz="1600" dirty="0"/>
          </a:p>
          <a:p>
            <a:endParaRPr lang="en-US" sz="2000" dirty="0">
              <a:solidFill>
                <a:schemeClr val="tx1"/>
              </a:solidFill>
            </a:endParaRPr>
          </a:p>
        </p:txBody>
      </p:sp>
    </p:spTree>
    <p:extLst>
      <p:ext uri="{BB962C8B-B14F-4D97-AF65-F5344CB8AC3E}">
        <p14:creationId xmlns:p14="http://schemas.microsoft.com/office/powerpoint/2010/main" val="365765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609600" y="367504"/>
            <a:ext cx="10972800" cy="792162"/>
          </a:xfrm>
        </p:spPr>
        <p:txBody>
          <a:bodyPr/>
          <a:lstStyle/>
          <a:p>
            <a:r>
              <a:rPr lang="en-US" sz="3200"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65200" y="1295400"/>
            <a:ext cx="10361084" cy="5257800"/>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have chair (central laptop) share the presentation</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2000" dirty="0">
                <a:solidFill>
                  <a:schemeClr val="tx1"/>
                </a:solidFill>
              </a:rPr>
              <a:t>Select “Meeting” -&gt; “Meeting Options” -&gt; [Disable] “Allow Participant to turn on Video”</a:t>
            </a:r>
          </a:p>
          <a:p>
            <a:pPr marL="857250" lvl="1" indent="-457200">
              <a:buAutoNum type="arabicPeriod"/>
            </a:pPr>
            <a:r>
              <a:rPr lang="en-US" sz="2000" dirty="0">
                <a:solidFill>
                  <a:schemeClr val="tx1"/>
                </a:solidFill>
              </a:rPr>
              <a:t>Select “Participant” -&gt; [Enable] “Mute on Entry”.</a:t>
            </a:r>
          </a:p>
          <a:p>
            <a:pPr marL="457200" indent="-457200">
              <a:buAutoNum type="arabicPeriod"/>
            </a:pPr>
            <a:r>
              <a:rPr lang="en-US" sz="2000" dirty="0">
                <a:solidFill>
                  <a:schemeClr val="tx1"/>
                </a:solidFill>
              </a:rPr>
              <a:t>For the Host and Remote Attendees connecting to Webex, Configure Webex Audio to use “Music Mode”.</a:t>
            </a:r>
          </a:p>
          <a:p>
            <a:pPr marL="457200" indent="-457200">
              <a:buAutoNum type="arabicPeriod"/>
            </a:pPr>
            <a:r>
              <a:rPr lang="en-US" sz="2000" dirty="0">
                <a:solidFill>
                  <a:schemeClr val="tx1"/>
                </a:solidFill>
              </a:rPr>
              <a:t>If newer laptop, load updated </a:t>
            </a:r>
            <a:r>
              <a:rPr lang="en-US" sz="2000" dirty="0" err="1">
                <a:solidFill>
                  <a:schemeClr val="tx1"/>
                </a:solidFill>
              </a:rPr>
              <a:t>Focusrite</a:t>
            </a:r>
            <a:r>
              <a:rPr lang="en-US" sz="2000" dirty="0">
                <a:solidFill>
                  <a:schemeClr val="tx1"/>
                </a:solidFill>
              </a:rPr>
              <a:t> Scarlett Gen-3 drivers.</a:t>
            </a:r>
          </a:p>
          <a:p>
            <a:pPr marL="857250" lvl="1" indent="-457200">
              <a:buFont typeface="Wingdings" panose="05000000000000000000" pitchFamily="2" charset="2"/>
              <a:buChar char="§"/>
            </a:pPr>
            <a:r>
              <a:rPr lang="en-US" sz="1600" dirty="0"/>
              <a:t>Driver updates can be found here:</a:t>
            </a:r>
            <a:br>
              <a:rPr lang="en-US" sz="1600" dirty="0"/>
            </a:br>
            <a:r>
              <a:rPr lang="en-US" sz="1600" dirty="0">
                <a:hlinkClick r:id="rId2"/>
              </a:rPr>
              <a:t>https://downloads.focusrite.com/focusrite/scarlett-3rd-gen/scarlett-solo-3rd-gen</a:t>
            </a:r>
            <a:endParaRPr lang="en-US" sz="1600" dirty="0"/>
          </a:p>
          <a:p>
            <a:pPr marL="857250" lvl="1" indent="-457200">
              <a:buAutoNum type="arabicPeriod"/>
            </a:pPr>
            <a:endParaRPr lang="en-US" sz="1600" dirty="0">
              <a:solidFill>
                <a:schemeClr val="tx1"/>
              </a:solidFill>
            </a:endParaRPr>
          </a:p>
          <a:p>
            <a:pPr marL="457200" indent="-457200">
              <a:buAutoNum type="arabicPeriod"/>
            </a:pPr>
            <a:endParaRPr lang="en-US" sz="2000" dirty="0">
              <a:solidFill>
                <a:schemeClr val="tx1"/>
              </a:solidFill>
            </a:endParaRPr>
          </a:p>
        </p:txBody>
      </p:sp>
    </p:spTree>
    <p:extLst>
      <p:ext uri="{BB962C8B-B14F-4D97-AF65-F5344CB8AC3E}">
        <p14:creationId xmlns:p14="http://schemas.microsoft.com/office/powerpoint/2010/main" val="206637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5458" y="1295400"/>
            <a:ext cx="10361084" cy="531814"/>
          </a:xfrm>
        </p:spPr>
        <p:txBody>
          <a:bodyPr/>
          <a:lstStyle/>
          <a:p>
            <a:r>
              <a:rPr lang="en-US" dirty="0"/>
              <a:t>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915458" y="1981200"/>
            <a:ext cx="10209742" cy="4573303"/>
          </a:xfrm>
        </p:spPr>
        <p:txBody>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7" name="TextBox 6">
            <a:extLst>
              <a:ext uri="{FF2B5EF4-FFF2-40B4-BE49-F238E27FC236}">
                <a16:creationId xmlns:a16="http://schemas.microsoft.com/office/drawing/2014/main" id="{F04990CB-CA00-880E-E65C-72AEBA5F4EDB}"/>
              </a:ext>
            </a:extLst>
          </p:cNvPr>
          <p:cNvSpPr txBox="1"/>
          <p:nvPr/>
        </p:nvSpPr>
        <p:spPr>
          <a:xfrm>
            <a:off x="877511" y="508267"/>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A98-531C-4653-19B6-278AA65F8202}"/>
              </a:ext>
            </a:extLst>
          </p:cNvPr>
          <p:cNvSpPr>
            <a:spLocks noGrp="1"/>
          </p:cNvSpPr>
          <p:nvPr>
            <p:ph type="title"/>
          </p:nvPr>
        </p:nvSpPr>
        <p:spPr/>
        <p:txBody>
          <a:bodyPr/>
          <a:lstStyle/>
          <a:p>
            <a:r>
              <a:rPr lang="en-US" dirty="0"/>
              <a:t>Status of IEEE 802 Plenary Contracts</a:t>
            </a:r>
          </a:p>
        </p:txBody>
      </p:sp>
      <p:sp>
        <p:nvSpPr>
          <p:cNvPr id="3" name="Content Placeholder 2">
            <a:extLst>
              <a:ext uri="{FF2B5EF4-FFF2-40B4-BE49-F238E27FC236}">
                <a16:creationId xmlns:a16="http://schemas.microsoft.com/office/drawing/2014/main" id="{489EC464-F42C-E35B-F33B-4BD828E458DF}"/>
              </a:ext>
            </a:extLst>
          </p:cNvPr>
          <p:cNvSpPr>
            <a:spLocks noGrp="1"/>
          </p:cNvSpPr>
          <p:nvPr>
            <p:ph idx="1"/>
          </p:nvPr>
        </p:nvSpPr>
        <p:spPr>
          <a:xfrm>
            <a:off x="533399" y="1341438"/>
            <a:ext cx="10856385" cy="4525962"/>
          </a:xfrm>
        </p:spPr>
        <p:txBody>
          <a:bodyPr/>
          <a:lstStyle/>
          <a:p>
            <a:pPr marL="457200" marR="0" lvl="0" indent="-457200" algn="l" defTabSz="449263" rtl="0" eaLnBrk="0" fontAlgn="base" latinLnBrk="0" hangingPunct="0">
              <a:lnSpc>
                <a:spcPct val="150000"/>
              </a:lnSpc>
              <a:spcBef>
                <a:spcPct val="30000"/>
              </a:spcBef>
              <a:spcAft>
                <a:spcPct val="0"/>
              </a:spcAft>
              <a:buClr>
                <a:srgbClr val="000000"/>
              </a:buClr>
              <a:buSzPct val="100000"/>
              <a:buFont typeface="+mj-lt"/>
              <a:buAutoNum type="arabicPeriod"/>
              <a:tabLst/>
              <a:defRPr/>
            </a:pPr>
            <a:r>
              <a:rPr lang="en-US" sz="2000" dirty="0"/>
              <a:t>2025 July - Site Visit planned for Melia Castilla Madrid – May 21-25 – </a:t>
            </a:r>
          </a:p>
          <a:p>
            <a:pPr marL="857250" lvl="1" indent="-457200" defTabSz="449263" eaLnBrk="0" hangingPunct="0">
              <a:lnSpc>
                <a:spcPct val="150000"/>
              </a:lnSpc>
              <a:spcBef>
                <a:spcPct val="30000"/>
              </a:spcBef>
              <a:buClr>
                <a:srgbClr val="000000"/>
              </a:buClr>
              <a:buSzPct val="100000"/>
              <a:buFont typeface="+mj-lt"/>
              <a:buAutoNum type="alphaLcParenR"/>
              <a:defRPr/>
            </a:pPr>
            <a:r>
              <a:rPr lang="en-US" sz="1800" dirty="0"/>
              <a:t>Contract pending visit.</a:t>
            </a:r>
          </a:p>
          <a:p>
            <a:pPr marL="457200" marR="0" lvl="0" indent="-457200" algn="l" defTabSz="449263" rtl="0" eaLnBrk="0" fontAlgn="base" latinLnBrk="0" hangingPunct="0">
              <a:lnSpc>
                <a:spcPct val="150000"/>
              </a:lnSpc>
              <a:spcBef>
                <a:spcPct val="30000"/>
              </a:spcBef>
              <a:spcAft>
                <a:spcPct val="0"/>
              </a:spcAft>
              <a:buClr>
                <a:srgbClr val="000000"/>
              </a:buClr>
              <a:buSzPct val="100000"/>
              <a:buFont typeface="+mj-lt"/>
              <a:buAutoNum type="arabicPeriod"/>
              <a:tabLst/>
              <a:defRPr/>
            </a:pPr>
            <a:r>
              <a:rPr lang="en-US" sz="2000" dirty="0"/>
              <a:t>2025/2026 November – Terms and Conditions agreed to, need contract from Hotel</a:t>
            </a:r>
          </a:p>
          <a:p>
            <a:pPr marL="457200" indent="-457200">
              <a:lnSpc>
                <a:spcPct val="150000"/>
              </a:lnSpc>
              <a:buFont typeface="+mj-lt"/>
              <a:buAutoNum type="arabicPeriod"/>
            </a:pPr>
            <a:r>
              <a:rPr lang="en-US" sz="2000" dirty="0"/>
              <a:t>2026 March – Hyatt Regency Vancouver Contract has been submitted to IEEE Legal.</a:t>
            </a:r>
          </a:p>
          <a:p>
            <a:pPr marL="457200" indent="-457200">
              <a:lnSpc>
                <a:spcPct val="150000"/>
              </a:lnSpc>
              <a:buFont typeface="+mj-lt"/>
              <a:buAutoNum type="arabicPeriod"/>
            </a:pPr>
            <a:r>
              <a:rPr lang="en-US" sz="2000" dirty="0"/>
              <a:t>2027 March – Hilton Atlanta – need to get contract formalized</a:t>
            </a:r>
          </a:p>
          <a:p>
            <a:pPr marL="457200" indent="-457200">
              <a:lnSpc>
                <a:spcPct val="150000"/>
              </a:lnSpc>
              <a:buFont typeface="+mj-lt"/>
              <a:buAutoNum type="arabicPeriod"/>
            </a:pPr>
            <a:r>
              <a:rPr lang="en-US" sz="2000" dirty="0"/>
              <a:t>2027 July – </a:t>
            </a:r>
            <a:r>
              <a:rPr lang="en-US" sz="2000" dirty="0" err="1"/>
              <a:t>Gothia</a:t>
            </a:r>
            <a:r>
              <a:rPr lang="en-US" sz="2000" dirty="0"/>
              <a:t> Towers – Site Visit to be Scheduled – Contract pending site visit</a:t>
            </a:r>
          </a:p>
          <a:p>
            <a:endParaRPr lang="en-US" dirty="0"/>
          </a:p>
        </p:txBody>
      </p:sp>
      <p:sp>
        <p:nvSpPr>
          <p:cNvPr id="4" name="Date Placeholder 3">
            <a:extLst>
              <a:ext uri="{FF2B5EF4-FFF2-40B4-BE49-F238E27FC236}">
                <a16:creationId xmlns:a16="http://schemas.microsoft.com/office/drawing/2014/main" id="{D14D159F-466D-A9E0-E47C-C48FAE9C1B28}"/>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dirty="0"/>
              <a:t>March 2024</a:t>
            </a:r>
            <a:endParaRPr lang="en-GB" dirty="0"/>
          </a:p>
        </p:txBody>
      </p:sp>
      <p:sp>
        <p:nvSpPr>
          <p:cNvPr id="5" name="Footer Placeholder 4">
            <a:extLst>
              <a:ext uri="{FF2B5EF4-FFF2-40B4-BE49-F238E27FC236}">
                <a16:creationId xmlns:a16="http://schemas.microsoft.com/office/drawing/2014/main" id="{D8802DEE-FC66-17D6-CEC2-29CFD54E7F6A}"/>
              </a:ext>
            </a:extLst>
          </p:cNvPr>
          <p:cNvSpPr>
            <a:spLocks noGrp="1"/>
          </p:cNvSpPr>
          <p:nvPr>
            <p:ph type="ftr" idx="11"/>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98685E1A-F459-5BCC-8153-500336BE105C}"/>
              </a:ext>
            </a:extLst>
          </p:cNvPr>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209333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0" y="606425"/>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8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800" b="0" dirty="0">
                <a:highlight>
                  <a:srgbClr val="33CCFF"/>
                </a:highlight>
              </a:rPr>
              <a:t>2024 July 14-19 – Sheraton Le Centre Montreal, Montreal, Quebec, Canada (July 2020)</a:t>
            </a:r>
          </a:p>
          <a:p>
            <a:pPr>
              <a:buFont typeface="Wingdings" panose="05000000000000000000" pitchFamily="2" charset="2"/>
              <a:buChar char="q"/>
            </a:pPr>
            <a:r>
              <a:rPr lang="en-US" sz="1800" b="0" dirty="0">
                <a:highlight>
                  <a:srgbClr val="33CCFF"/>
                </a:highlight>
              </a:rPr>
              <a:t>2024 November 10-15 –Hyatt Regency Vancouver, Vancouver, Canada (Nov 2021)</a:t>
            </a:r>
          </a:p>
          <a:p>
            <a:pPr>
              <a:buFont typeface="Wingdings" panose="05000000000000000000" pitchFamily="2" charset="2"/>
              <a:buChar char="q"/>
            </a:pPr>
            <a:r>
              <a:rPr lang="en-US" sz="1800" b="0" dirty="0">
                <a:highlight>
                  <a:srgbClr val="33CCFF"/>
                </a:highlight>
              </a:rPr>
              <a:t>2025 March 9-14 –Hilton Atlanta, Atlanta, GA, United States (2 of 2 – March 2020).</a:t>
            </a:r>
          </a:p>
          <a:p>
            <a:pPr>
              <a:buFont typeface="Wingdings" panose="05000000000000000000" pitchFamily="2" charset="2"/>
              <a:buChar char="v"/>
            </a:pPr>
            <a:r>
              <a:rPr lang="en-US" sz="1800" b="0" dirty="0">
                <a:highlight>
                  <a:srgbClr val="FFFF00"/>
                </a:highlight>
              </a:rPr>
              <a:t>2025 July 27-August 1 –Melia Castilla Madrid, Madrid, Spain (Changing Week to July 27)</a:t>
            </a:r>
          </a:p>
          <a:p>
            <a:pPr>
              <a:buFont typeface="Wingdings" panose="05000000000000000000" pitchFamily="2" charset="2"/>
              <a:buChar char="v"/>
            </a:pPr>
            <a:r>
              <a:rPr lang="en-US" sz="1800" b="0" dirty="0">
                <a:highlight>
                  <a:srgbClr val="00FF00"/>
                </a:highlight>
              </a:rPr>
              <a:t>2025 November 9-14 – Marriott Marquis Queen’s Park, Bangkok, Thailand</a:t>
            </a:r>
          </a:p>
          <a:p>
            <a:pPr>
              <a:buFont typeface="Wingdings" panose="05000000000000000000" pitchFamily="2" charset="2"/>
              <a:buChar char="v"/>
            </a:pPr>
            <a:r>
              <a:rPr lang="en-US" sz="1800" b="0" dirty="0">
                <a:highlight>
                  <a:srgbClr val="00FF00"/>
                </a:highlight>
              </a:rPr>
              <a:t>2026 March 8-13 - Hyatt Regency Vancouver, Vancouver, Canada (Change from Chicago)</a:t>
            </a:r>
          </a:p>
          <a:p>
            <a:pPr>
              <a:buFont typeface="Wingdings" panose="05000000000000000000" pitchFamily="2" charset="2"/>
              <a:buChar char="q"/>
            </a:pPr>
            <a:r>
              <a:rPr lang="en-US" sz="1800" b="0" dirty="0">
                <a:highlight>
                  <a:srgbClr val="33CCFF"/>
                </a:highlight>
              </a:rPr>
              <a:t>2026 July 12-17 – Le Centre Sheraton Montreal, Montreal (July 2022 attrition offset)</a:t>
            </a:r>
          </a:p>
          <a:p>
            <a:pPr>
              <a:buFont typeface="Wingdings" panose="05000000000000000000" pitchFamily="2" charset="2"/>
              <a:buChar char="v"/>
            </a:pPr>
            <a:r>
              <a:rPr lang="en-US" sz="1800" b="0" dirty="0">
                <a:highlight>
                  <a:srgbClr val="00FF00"/>
                </a:highlight>
              </a:rPr>
              <a:t>2026 November 8-13 -  </a:t>
            </a:r>
            <a:r>
              <a:rPr lang="en-US" sz="1800" b="0" kern="1200" dirty="0">
                <a:highlight>
                  <a:srgbClr val="00FF00"/>
                </a:highlight>
              </a:rPr>
              <a:t>Marriott Marquis Queen’s Park, Bangkok, Thailand </a:t>
            </a:r>
          </a:p>
          <a:p>
            <a:pPr marL="285750" indent="-285750">
              <a:buFont typeface="Wingdings" panose="05000000000000000000" pitchFamily="2" charset="2"/>
              <a:buChar char="Ø"/>
            </a:pPr>
            <a:r>
              <a:rPr lang="en-US" sz="18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800" b="0" dirty="0">
                <a:highlight>
                  <a:srgbClr val="00FF00"/>
                </a:highlight>
              </a:rPr>
              <a:t>2027 July  11-16 -  </a:t>
            </a:r>
            <a:r>
              <a:rPr lang="en-US" sz="1800" b="0" kern="1200" dirty="0" err="1">
                <a:highlight>
                  <a:srgbClr val="00FF00"/>
                </a:highlight>
              </a:rPr>
              <a:t>Gothia</a:t>
            </a:r>
            <a:r>
              <a:rPr lang="en-US" sz="1800" b="0" kern="1200" dirty="0">
                <a:highlight>
                  <a:srgbClr val="00FF00"/>
                </a:highlight>
              </a:rPr>
              <a:t> Towers, Gothenburg, Sweden</a:t>
            </a:r>
          </a:p>
          <a:p>
            <a:pPr>
              <a:buFont typeface="Wingdings" panose="05000000000000000000" pitchFamily="2" charset="2"/>
              <a:buChar char="q"/>
            </a:pPr>
            <a:r>
              <a:rPr lang="en-US" sz="1800" b="0" dirty="0"/>
              <a:t>2027 November 14-19 – Hawaiian Village, Oahu, Hawaii, United States</a:t>
            </a:r>
          </a:p>
          <a:p>
            <a:pPr>
              <a:buFont typeface="Wingdings" panose="05000000000000000000" pitchFamily="2" charset="2"/>
              <a:buChar char="v"/>
            </a:pPr>
            <a:r>
              <a:rPr lang="en-US" sz="1800" b="0" dirty="0">
                <a:solidFill>
                  <a:srgbClr val="0070C0"/>
                </a:solidFill>
              </a:rPr>
              <a:t>802 EC Approved – Contract is being Negotiated.</a:t>
            </a:r>
          </a:p>
          <a:p>
            <a:pPr>
              <a:buFont typeface="Wingdings" panose="05000000000000000000" pitchFamily="2" charset="2"/>
              <a:buChar char="q"/>
            </a:pPr>
            <a:r>
              <a:rPr lang="en-US" sz="18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March 2024</a:t>
            </a:r>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8839200" y="6047006"/>
            <a:ext cx="2133600"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813526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5B60-07B7-9DB2-7567-F41C9F75A8AE}"/>
              </a:ext>
            </a:extLst>
          </p:cNvPr>
          <p:cNvSpPr>
            <a:spLocks noGrp="1"/>
          </p:cNvSpPr>
          <p:nvPr>
            <p:ph type="title"/>
          </p:nvPr>
        </p:nvSpPr>
        <p:spPr/>
        <p:txBody>
          <a:bodyPr/>
          <a:lstStyle/>
          <a:p>
            <a:r>
              <a:rPr lang="en-US" dirty="0">
                <a:effectLst/>
                <a:latin typeface="tahoma" panose="020B0604030504040204" pitchFamily="34" charset="0"/>
              </a:rPr>
              <a:t>Request for 802 WG Item for Closing Plenary:</a:t>
            </a:r>
            <a:endParaRPr lang="en-US" dirty="0"/>
          </a:p>
        </p:txBody>
      </p:sp>
      <p:sp>
        <p:nvSpPr>
          <p:cNvPr id="3" name="Content Placeholder 2">
            <a:extLst>
              <a:ext uri="{FF2B5EF4-FFF2-40B4-BE49-F238E27FC236}">
                <a16:creationId xmlns:a16="http://schemas.microsoft.com/office/drawing/2014/main" id="{701B0DD0-1E98-52BF-F535-F400E1D75383}"/>
              </a:ext>
            </a:extLst>
          </p:cNvPr>
          <p:cNvSpPr>
            <a:spLocks noGrp="1"/>
          </p:cNvSpPr>
          <p:nvPr>
            <p:ph idx="1"/>
          </p:nvPr>
        </p:nvSpPr>
        <p:spPr>
          <a:xfrm>
            <a:off x="914399" y="1447800"/>
            <a:ext cx="10392833" cy="4419600"/>
          </a:xfrm>
        </p:spPr>
        <p:txBody>
          <a:bodyPr/>
          <a:lstStyle/>
          <a:p>
            <a:pPr marL="347472" algn="l" rtl="0" fontAlgn="base">
              <a:spcBef>
                <a:spcPts val="600"/>
              </a:spcBef>
              <a:spcAft>
                <a:spcPts val="0"/>
              </a:spcAft>
            </a:pPr>
            <a:r>
              <a:rPr lang="en-US" sz="2000" b="1" dirty="0">
                <a:solidFill>
                  <a:srgbClr val="000000"/>
                </a:solidFill>
                <a:effectLst/>
              </a:rPr>
              <a:t>Request to WG Chairs, </a:t>
            </a:r>
          </a:p>
          <a:p>
            <a:pPr marL="347472" algn="l" rtl="0" fontAlgn="base">
              <a:spcBef>
                <a:spcPts val="600"/>
              </a:spcBef>
              <a:spcAft>
                <a:spcPts val="0"/>
              </a:spcAft>
            </a:pPr>
            <a:r>
              <a:rPr lang="en-US" sz="2000" b="1" dirty="0">
                <a:solidFill>
                  <a:srgbClr val="000000"/>
                </a:solidFill>
                <a:effectLst/>
              </a:rPr>
              <a:t>Please Conduct the following Straw Poll in your Closing Plenaries:</a:t>
            </a:r>
          </a:p>
          <a:p>
            <a:pPr marL="747522" lvl="1">
              <a:spcBef>
                <a:spcPts val="600"/>
              </a:spcBef>
              <a:spcAft>
                <a:spcPts val="0"/>
              </a:spcAft>
            </a:pPr>
            <a:r>
              <a:rPr lang="en-US" sz="1800" b="1" dirty="0">
                <a:solidFill>
                  <a:srgbClr val="000000"/>
                </a:solidFill>
                <a:effectLst/>
              </a:rPr>
              <a:t>1. How many people would like to come back to this venue? </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pPr marL="747522" lvl="1">
              <a:spcBef>
                <a:spcPts val="600"/>
              </a:spcBef>
              <a:spcAft>
                <a:spcPts val="0"/>
              </a:spcAft>
            </a:pPr>
            <a:r>
              <a:rPr lang="en-US" sz="1800" b="1" dirty="0">
                <a:solidFill>
                  <a:srgbClr val="000000"/>
                </a:solidFill>
                <a:effectLst/>
              </a:rPr>
              <a:t>2. Did you go to the social?</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pPr marL="747522" lvl="1">
              <a:spcBef>
                <a:spcPts val="600"/>
              </a:spcBef>
              <a:spcAft>
                <a:spcPts val="0"/>
              </a:spcAft>
            </a:pPr>
            <a:r>
              <a:rPr lang="en-US" sz="1800" b="1" dirty="0">
                <a:solidFill>
                  <a:srgbClr val="000000"/>
                </a:solidFill>
                <a:effectLst/>
              </a:rPr>
              <a:t>3. If you attended the Social, did you like the social?</a:t>
            </a:r>
            <a:endParaRPr lang="en-US" sz="1800" dirty="0">
              <a:effectLst/>
            </a:endParaRPr>
          </a:p>
          <a:p>
            <a:pPr marL="1140714" lvl="1">
              <a:spcBef>
                <a:spcPts val="500"/>
              </a:spcBef>
              <a:spcAft>
                <a:spcPts val="0"/>
              </a:spcAft>
            </a:pPr>
            <a:r>
              <a:rPr lang="en-US" sz="1800" dirty="0">
                <a:solidFill>
                  <a:srgbClr val="000000"/>
                </a:solidFill>
                <a:effectLst/>
              </a:rPr>
              <a:t>Yes – </a:t>
            </a:r>
            <a:endParaRPr lang="en-US" sz="1800" dirty="0">
              <a:effectLst/>
            </a:endParaRPr>
          </a:p>
          <a:p>
            <a:pPr marL="1140714" lvl="1">
              <a:spcBef>
                <a:spcPts val="500"/>
              </a:spcBef>
              <a:spcAft>
                <a:spcPts val="0"/>
              </a:spcAft>
            </a:pPr>
            <a:r>
              <a:rPr lang="en-US" sz="1800" dirty="0">
                <a:solidFill>
                  <a:srgbClr val="000000"/>
                </a:solidFill>
                <a:effectLst/>
              </a:rPr>
              <a:t>No – </a:t>
            </a:r>
            <a:endParaRPr lang="en-US" sz="1800" dirty="0">
              <a:effectLst/>
            </a:endParaRPr>
          </a:p>
          <a:p>
            <a:endParaRPr lang="en-US" sz="2000" dirty="0"/>
          </a:p>
        </p:txBody>
      </p:sp>
    </p:spTree>
    <p:extLst>
      <p:ext uri="{BB962C8B-B14F-4D97-AF65-F5344CB8AC3E}">
        <p14:creationId xmlns:p14="http://schemas.microsoft.com/office/powerpoint/2010/main" val="33808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Venue </a:t>
            </a:r>
            <a:r>
              <a:rPr lang="en-US" dirty="0" err="1"/>
              <a:t>AdHocs</a:t>
            </a:r>
            <a:r>
              <a:rPr lang="en-US" dirty="0"/>
              <a:t>  --</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701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0972800" cy="838200"/>
          </a:xfrm>
        </p:spPr>
        <p:txBody>
          <a:bodyPr/>
          <a:lstStyle/>
          <a:p>
            <a:r>
              <a:rPr lang="en-US" dirty="0"/>
              <a:t>Next Venue Meeting planning – Thurs 7:30 am</a:t>
            </a:r>
          </a:p>
        </p:txBody>
      </p:sp>
      <p:sp>
        <p:nvSpPr>
          <p:cNvPr id="3" name="Content Placeholder 2"/>
          <p:cNvSpPr>
            <a:spLocks noGrp="1"/>
          </p:cNvSpPr>
          <p:nvPr>
            <p:ph idx="1"/>
          </p:nvPr>
        </p:nvSpPr>
        <p:spPr>
          <a:xfrm>
            <a:off x="334433" y="1828800"/>
            <a:ext cx="10972800" cy="4038600"/>
          </a:xfrm>
        </p:spPr>
        <p:txBody>
          <a:bodyPr/>
          <a:lstStyle/>
          <a:p>
            <a:r>
              <a:rPr lang="en-US" dirty="0"/>
              <a:t>Proposed Agenda:</a:t>
            </a:r>
          </a:p>
          <a:p>
            <a:pPr lvl="1"/>
            <a:r>
              <a:rPr lang="en-US" dirty="0"/>
              <a:t>Start time 7:30 am</a:t>
            </a:r>
          </a:p>
          <a:p>
            <a:pPr lvl="1"/>
            <a:r>
              <a:rPr lang="en-US" dirty="0"/>
              <a:t>Review meeting space plan for </a:t>
            </a:r>
            <a:r>
              <a:rPr lang="en-GB" dirty="0"/>
              <a:t>2024 July Plenary</a:t>
            </a:r>
          </a:p>
          <a:p>
            <a:pPr lvl="2" fontAlgn="b"/>
            <a:r>
              <a:rPr lang="en" sz="2400" dirty="0"/>
              <a:t>Le Centre Sheraton Montreal in Montreal Quebec, Canada</a:t>
            </a:r>
            <a:r>
              <a:rPr lang="en-US" sz="2400" dirty="0"/>
              <a:t>,</a:t>
            </a:r>
            <a:endParaRPr lang="en-US" dirty="0"/>
          </a:p>
          <a:p>
            <a:pPr lvl="1"/>
            <a:r>
              <a:rPr lang="en-GB" dirty="0"/>
              <a:t>Adjourn 8:00am</a:t>
            </a:r>
          </a:p>
        </p:txBody>
      </p:sp>
    </p:spTree>
    <p:extLst>
      <p:ext uri="{BB962C8B-B14F-4D97-AF65-F5344CB8AC3E}">
        <p14:creationId xmlns:p14="http://schemas.microsoft.com/office/powerpoint/2010/main" val="337397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838200"/>
          </a:xfrm>
        </p:spPr>
        <p:txBody>
          <a:bodyPr/>
          <a:lstStyle/>
          <a:p>
            <a:r>
              <a:rPr lang="en-US" dirty="0"/>
              <a:t>Future Venues </a:t>
            </a:r>
            <a:r>
              <a:rPr lang="en-US" dirty="0" err="1"/>
              <a:t>AdHoc</a:t>
            </a:r>
            <a:r>
              <a:rPr lang="en-US" dirty="0"/>
              <a:t> – Thurs 8 am</a:t>
            </a:r>
          </a:p>
        </p:txBody>
      </p:sp>
      <p:sp>
        <p:nvSpPr>
          <p:cNvPr id="3" name="Content Placeholder 2"/>
          <p:cNvSpPr>
            <a:spLocks noGrp="1"/>
          </p:cNvSpPr>
          <p:nvPr>
            <p:ph idx="1"/>
          </p:nvPr>
        </p:nvSpPr>
        <p:spPr>
          <a:xfrm>
            <a:off x="334433" y="1341438"/>
            <a:ext cx="10972800" cy="5135562"/>
          </a:xfrm>
        </p:spPr>
        <p:txBody>
          <a:bodyPr/>
          <a:lstStyle/>
          <a:p>
            <a:r>
              <a:rPr lang="en-US" sz="2800" dirty="0"/>
              <a:t>Proposed Future Venues </a:t>
            </a:r>
            <a:r>
              <a:rPr lang="en-US" sz="2800" dirty="0" err="1"/>
              <a:t>AdHoc</a:t>
            </a:r>
            <a:r>
              <a:rPr lang="en-US" sz="2800" dirty="0"/>
              <a:t> Agenda:</a:t>
            </a:r>
          </a:p>
          <a:p>
            <a:pPr lvl="1"/>
            <a:r>
              <a:rPr lang="en-US" dirty="0"/>
              <a:t>Start time – 8:00 am</a:t>
            </a:r>
          </a:p>
          <a:p>
            <a:pPr lvl="2"/>
            <a:r>
              <a:rPr lang="en-US" sz="2000" dirty="0"/>
              <a:t>Review Contract Status</a:t>
            </a:r>
          </a:p>
          <a:p>
            <a:pPr lvl="1"/>
            <a:r>
              <a:rPr lang="en-US" dirty="0"/>
              <a:t>End time – 9:00am</a:t>
            </a:r>
          </a:p>
          <a:p>
            <a:pPr lvl="1"/>
            <a:endParaRPr lang="en-US" sz="3600" dirty="0"/>
          </a:p>
          <a:p>
            <a:pPr lvl="1"/>
            <a:endParaRPr lang="en-US" sz="3600" dirty="0"/>
          </a:p>
        </p:txBody>
      </p:sp>
    </p:spTree>
    <p:extLst>
      <p:ext uri="{BB962C8B-B14F-4D97-AF65-F5344CB8AC3E}">
        <p14:creationId xmlns:p14="http://schemas.microsoft.com/office/powerpoint/2010/main" val="1303961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BEEF-8053-8A5C-2EBD-5C7E191C816B}"/>
              </a:ext>
            </a:extLst>
          </p:cNvPr>
          <p:cNvSpPr>
            <a:spLocks noGrp="1"/>
          </p:cNvSpPr>
          <p:nvPr>
            <p:ph type="title"/>
          </p:nvPr>
        </p:nvSpPr>
        <p:spPr/>
        <p:txBody>
          <a:bodyPr/>
          <a:lstStyle/>
          <a:p>
            <a:r>
              <a:rPr lang="en-US" dirty="0"/>
              <a:t>Executive Secretary Agenda Items</a:t>
            </a:r>
          </a:p>
        </p:txBody>
      </p:sp>
      <p:sp>
        <p:nvSpPr>
          <p:cNvPr id="3" name="Content Placeholder 2">
            <a:extLst>
              <a:ext uri="{FF2B5EF4-FFF2-40B4-BE49-F238E27FC236}">
                <a16:creationId xmlns:a16="http://schemas.microsoft.com/office/drawing/2014/main" id="{79B66A02-BFC4-28B8-40C4-26FF2742C963}"/>
              </a:ext>
            </a:extLst>
          </p:cNvPr>
          <p:cNvSpPr>
            <a:spLocks noGrp="1"/>
          </p:cNvSpPr>
          <p:nvPr>
            <p:ph idx="1"/>
          </p:nvPr>
        </p:nvSpPr>
        <p:spPr/>
        <p:txBody>
          <a:bodyPr/>
          <a:lstStyle/>
          <a:p>
            <a:r>
              <a:rPr lang="en-US" sz="2000" dirty="0"/>
              <a:t>Closing Plenary:</a:t>
            </a:r>
          </a:p>
          <a:p>
            <a:r>
              <a:rPr lang="en-US" sz="2000" dirty="0"/>
              <a:t>4.02: Future Meetings</a:t>
            </a:r>
          </a:p>
          <a:p>
            <a:r>
              <a:rPr lang="en-US" sz="2000" dirty="0"/>
              <a:t>1. Straw poll on This Venue</a:t>
            </a:r>
          </a:p>
          <a:p>
            <a:r>
              <a:rPr lang="en-US" sz="2000" dirty="0"/>
              <a:t>2. 802 Contract Status</a:t>
            </a:r>
          </a:p>
          <a:p>
            <a:r>
              <a:rPr lang="en-US" sz="2000" dirty="0"/>
              <a:t>3. 2024 July Budget Review and Registration Fee Motion.</a:t>
            </a:r>
          </a:p>
          <a:p>
            <a:r>
              <a:rPr lang="en-US" sz="2000" dirty="0"/>
              <a:t>4. 2024 November Budget Review and Registration Fee Motion.</a:t>
            </a:r>
          </a:p>
          <a:p>
            <a:r>
              <a:rPr lang="en-US" sz="2000" dirty="0"/>
              <a:t>45 Student Outreach/University Outreach </a:t>
            </a:r>
            <a:r>
              <a:rPr lang="en-US" sz="2000" dirty="0" err="1"/>
              <a:t>AdHoc</a:t>
            </a:r>
            <a:r>
              <a:rPr lang="en-US" sz="2000" dirty="0"/>
              <a:t> request    </a:t>
            </a:r>
          </a:p>
          <a:p>
            <a:r>
              <a:rPr lang="en-US" sz="2000" dirty="0"/>
              <a:t>6. Motion to increase budget for  IEEE 802 to sponsor a joint workshop with ITU-T on July 13th 2024.</a:t>
            </a:r>
          </a:p>
          <a:p>
            <a:endParaRPr lang="en-US" sz="2000" dirty="0"/>
          </a:p>
        </p:txBody>
      </p:sp>
    </p:spTree>
    <p:extLst>
      <p:ext uri="{BB962C8B-B14F-4D97-AF65-F5344CB8AC3E}">
        <p14:creationId xmlns:p14="http://schemas.microsoft.com/office/powerpoint/2010/main" val="414726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1C1A-D57D-3F9C-158C-2A4143075486}"/>
              </a:ext>
            </a:extLst>
          </p:cNvPr>
          <p:cNvSpPr>
            <a:spLocks noGrp="1"/>
          </p:cNvSpPr>
          <p:nvPr>
            <p:ph type="title"/>
          </p:nvPr>
        </p:nvSpPr>
        <p:spPr>
          <a:xfrm>
            <a:off x="609600" y="404812"/>
            <a:ext cx="10972800" cy="936625"/>
          </a:xfrm>
        </p:spPr>
        <p:txBody>
          <a:bodyPr/>
          <a:lstStyle/>
          <a:p>
            <a:r>
              <a:rPr lang="en-US" sz="2800" dirty="0"/>
              <a:t>Straw Poll: Return to This Venue: </a:t>
            </a:r>
            <a:br>
              <a:rPr lang="en-US" sz="2800" dirty="0"/>
            </a:br>
            <a:r>
              <a:rPr lang="en-US" sz="2800" dirty="0"/>
              <a:t>(Hyatt Regency Denver)</a:t>
            </a:r>
          </a:p>
        </p:txBody>
      </p:sp>
      <p:sp>
        <p:nvSpPr>
          <p:cNvPr id="4" name="Content Placeholder 2">
            <a:extLst>
              <a:ext uri="{FF2B5EF4-FFF2-40B4-BE49-F238E27FC236}">
                <a16:creationId xmlns:a16="http://schemas.microsoft.com/office/drawing/2014/main" id="{2574052F-AC15-5EAE-AD1D-921F05235D40}"/>
              </a:ext>
            </a:extLst>
          </p:cNvPr>
          <p:cNvSpPr>
            <a:spLocks noGrp="1"/>
          </p:cNvSpPr>
          <p:nvPr>
            <p:ph idx="1"/>
          </p:nvPr>
        </p:nvSpPr>
        <p:spPr>
          <a:xfrm>
            <a:off x="334963" y="1981200"/>
            <a:ext cx="10972800" cy="3886200"/>
          </a:xfrm>
        </p:spPr>
        <p:txBody>
          <a:bodyPr/>
          <a:lstStyle/>
          <a:p>
            <a:r>
              <a:rPr lang="en-US" sz="2400" dirty="0"/>
              <a:t>1. How many people would like to come back to this venue? </a:t>
            </a:r>
          </a:p>
          <a:p>
            <a:pPr lvl="1"/>
            <a:r>
              <a:rPr lang="en-US" sz="2000" dirty="0"/>
              <a:t>.1	25		12		13</a:t>
            </a:r>
          </a:p>
          <a:p>
            <a:pPr lvl="1"/>
            <a:r>
              <a:rPr lang="en-US" sz="2000" dirty="0"/>
              <a:t>.3	42		10		</a:t>
            </a:r>
          </a:p>
          <a:p>
            <a:pPr lvl="1"/>
            <a:r>
              <a:rPr lang="en-US" sz="2000" dirty="0"/>
              <a:t>.11	52		2		</a:t>
            </a:r>
          </a:p>
          <a:p>
            <a:pPr lvl="1"/>
            <a:r>
              <a:rPr lang="en-US" sz="2000" dirty="0"/>
              <a:t>.15	20				</a:t>
            </a:r>
          </a:p>
          <a:p>
            <a:endParaRPr lang="en-US" sz="2000" dirty="0"/>
          </a:p>
        </p:txBody>
      </p:sp>
    </p:spTree>
    <p:extLst>
      <p:ext uri="{BB962C8B-B14F-4D97-AF65-F5344CB8AC3E}">
        <p14:creationId xmlns:p14="http://schemas.microsoft.com/office/powerpoint/2010/main" val="988748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8FC-1D66-22BA-489E-88C34FDBCB14}"/>
              </a:ext>
            </a:extLst>
          </p:cNvPr>
          <p:cNvSpPr>
            <a:spLocks noGrp="1"/>
          </p:cNvSpPr>
          <p:nvPr>
            <p:ph type="title"/>
          </p:nvPr>
        </p:nvSpPr>
        <p:spPr/>
        <p:txBody>
          <a:bodyPr/>
          <a:lstStyle/>
          <a:p>
            <a:r>
              <a:rPr lang="en-US" sz="2800" dirty="0"/>
              <a:t>Venue Polls (continued)</a:t>
            </a:r>
            <a:br>
              <a:rPr lang="en-US" sz="2800" dirty="0"/>
            </a:br>
            <a:r>
              <a:rPr lang="en-US" sz="2800" dirty="0"/>
              <a:t>(Hyatt Regency Denver)</a:t>
            </a:r>
          </a:p>
        </p:txBody>
      </p:sp>
      <p:sp>
        <p:nvSpPr>
          <p:cNvPr id="3" name="Content Placeholder 2">
            <a:extLst>
              <a:ext uri="{FF2B5EF4-FFF2-40B4-BE49-F238E27FC236}">
                <a16:creationId xmlns:a16="http://schemas.microsoft.com/office/drawing/2014/main" id="{A34899DF-D1C3-AE78-5A88-55A92A05B05B}"/>
              </a:ext>
            </a:extLst>
          </p:cNvPr>
          <p:cNvSpPr>
            <a:spLocks noGrp="1"/>
          </p:cNvSpPr>
          <p:nvPr>
            <p:ph idx="1"/>
          </p:nvPr>
        </p:nvSpPr>
        <p:spPr>
          <a:xfrm>
            <a:off x="334433" y="1828799"/>
            <a:ext cx="10714567" cy="4624387"/>
          </a:xfrm>
        </p:spPr>
        <p:txBody>
          <a:bodyPr/>
          <a:lstStyle/>
          <a:p>
            <a:r>
              <a:rPr lang="en-US" sz="2400" dirty="0"/>
              <a:t>2. Did you go to the social?</a:t>
            </a:r>
          </a:p>
          <a:p>
            <a:pPr lvl="1"/>
            <a:r>
              <a:rPr lang="en-US" sz="2400" dirty="0"/>
              <a:t>.1	26		16	</a:t>
            </a:r>
          </a:p>
          <a:p>
            <a:pPr lvl="1"/>
            <a:r>
              <a:rPr lang="en-US" sz="2400" dirty="0"/>
              <a:t>.3	59		8	</a:t>
            </a:r>
          </a:p>
          <a:p>
            <a:pPr lvl="1"/>
            <a:r>
              <a:rPr lang="en-US" sz="2400" dirty="0"/>
              <a:t>.11	58		10	</a:t>
            </a:r>
          </a:p>
          <a:p>
            <a:pPr lvl="1"/>
            <a:r>
              <a:rPr lang="en-US" sz="2400" dirty="0"/>
              <a:t>.15	19			</a:t>
            </a:r>
          </a:p>
          <a:p>
            <a:pPr>
              <a:buFont typeface="Wingdings" panose="05000000000000000000" pitchFamily="2" charset="2"/>
              <a:buChar char="§"/>
            </a:pPr>
            <a:r>
              <a:rPr lang="en-US" sz="2800" dirty="0"/>
              <a:t>3. If you attended the Social, did you like the social?</a:t>
            </a:r>
          </a:p>
          <a:p>
            <a:pPr lvl="1">
              <a:buFont typeface="Wingdings" panose="05000000000000000000" pitchFamily="2" charset="2"/>
              <a:buChar char="§"/>
            </a:pPr>
            <a:r>
              <a:rPr lang="en-US" sz="2400" dirty="0"/>
              <a:t>.1	18		8</a:t>
            </a:r>
          </a:p>
          <a:p>
            <a:pPr lvl="1">
              <a:buFont typeface="Wingdings" panose="05000000000000000000" pitchFamily="2" charset="2"/>
              <a:buChar char="§"/>
            </a:pPr>
            <a:r>
              <a:rPr lang="en-US" sz="2400" dirty="0"/>
              <a:t>.3	40		3</a:t>
            </a:r>
          </a:p>
          <a:p>
            <a:pPr lvl="1">
              <a:buFont typeface="Wingdings" panose="05000000000000000000" pitchFamily="2" charset="2"/>
              <a:buChar char="§"/>
            </a:pPr>
            <a:r>
              <a:rPr lang="en-US" sz="2400" dirty="0"/>
              <a:t>.11	38		11</a:t>
            </a:r>
          </a:p>
          <a:p>
            <a:pPr lvl="1">
              <a:buFont typeface="Wingdings" panose="05000000000000000000" pitchFamily="2" charset="2"/>
              <a:buChar char="§"/>
            </a:pPr>
            <a:r>
              <a:rPr lang="en-US" sz="2400" dirty="0"/>
              <a:t>.15	16		</a:t>
            </a:r>
          </a:p>
          <a:p>
            <a:pPr lvl="1">
              <a:buFont typeface="Wingdings" panose="05000000000000000000" pitchFamily="2" charset="2"/>
              <a:buChar char="§"/>
            </a:pPr>
            <a:endParaRPr lang="en-US" sz="2400" dirty="0"/>
          </a:p>
          <a:p>
            <a:endParaRPr lang="en-US" dirty="0"/>
          </a:p>
        </p:txBody>
      </p:sp>
    </p:spTree>
    <p:extLst>
      <p:ext uri="{BB962C8B-B14F-4D97-AF65-F5344CB8AC3E}">
        <p14:creationId xmlns:p14="http://schemas.microsoft.com/office/powerpoint/2010/main" val="143360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0" y="606425"/>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8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800" b="0" dirty="0">
                <a:highlight>
                  <a:srgbClr val="33CCFF"/>
                </a:highlight>
              </a:rPr>
              <a:t>2024 July 14-19 – Sheraton Le Centre Montreal, Montreal, Quebec, Canada (July 2020)</a:t>
            </a:r>
          </a:p>
          <a:p>
            <a:pPr>
              <a:buFont typeface="Wingdings" panose="05000000000000000000" pitchFamily="2" charset="2"/>
              <a:buChar char="q"/>
            </a:pPr>
            <a:r>
              <a:rPr lang="en-US" sz="1800" b="0" dirty="0">
                <a:highlight>
                  <a:srgbClr val="33CCFF"/>
                </a:highlight>
              </a:rPr>
              <a:t>2024 November 10-15 –Hyatt Regency Vancouver, Vancouver, Canada (Nov 2021)</a:t>
            </a:r>
          </a:p>
          <a:p>
            <a:pPr>
              <a:buFont typeface="Wingdings" panose="05000000000000000000" pitchFamily="2" charset="2"/>
              <a:buChar char="q"/>
            </a:pPr>
            <a:r>
              <a:rPr lang="en-US" sz="1800" b="0" dirty="0">
                <a:highlight>
                  <a:srgbClr val="33CCFF"/>
                </a:highlight>
              </a:rPr>
              <a:t>2025 March 9-14 –Hilton Atlanta, Atlanta, GA, United States (2 of 2 – March 2020).</a:t>
            </a:r>
          </a:p>
          <a:p>
            <a:pPr>
              <a:buFont typeface="Wingdings" panose="05000000000000000000" pitchFamily="2" charset="2"/>
              <a:buChar char="v"/>
            </a:pPr>
            <a:r>
              <a:rPr lang="en-US" sz="1800" b="0" dirty="0">
                <a:highlight>
                  <a:srgbClr val="FFFF00"/>
                </a:highlight>
              </a:rPr>
              <a:t>2025 July 27-August 1 –Melia Castilla Madrid, Madrid, Spain (Changing Week to July 27)</a:t>
            </a:r>
          </a:p>
          <a:p>
            <a:pPr>
              <a:buFont typeface="Wingdings" panose="05000000000000000000" pitchFamily="2" charset="2"/>
              <a:buChar char="v"/>
            </a:pPr>
            <a:r>
              <a:rPr lang="en-US" sz="1800" b="0" dirty="0">
                <a:highlight>
                  <a:srgbClr val="00FF00"/>
                </a:highlight>
              </a:rPr>
              <a:t>2025 November 9-14 – Marriott Marquis Queen’s Park, Bangkok, Thailand</a:t>
            </a:r>
          </a:p>
          <a:p>
            <a:pPr>
              <a:buFont typeface="Wingdings" panose="05000000000000000000" pitchFamily="2" charset="2"/>
              <a:buChar char="v"/>
            </a:pPr>
            <a:r>
              <a:rPr lang="en-US" sz="1800" b="0" dirty="0">
                <a:highlight>
                  <a:srgbClr val="00FF00"/>
                </a:highlight>
              </a:rPr>
              <a:t>2026 March 8-13 - Hyatt Regency Vancouver, Vancouver, Canada (Change from Chicago)</a:t>
            </a:r>
          </a:p>
          <a:p>
            <a:pPr>
              <a:buFont typeface="Wingdings" panose="05000000000000000000" pitchFamily="2" charset="2"/>
              <a:buChar char="q"/>
            </a:pPr>
            <a:r>
              <a:rPr lang="en-US" sz="1800" b="0" dirty="0">
                <a:highlight>
                  <a:srgbClr val="33CCFF"/>
                </a:highlight>
              </a:rPr>
              <a:t>2026 July 12-17 – Le Centre Sheraton Montreal, Montreal (July 2022 attrition offset)</a:t>
            </a:r>
          </a:p>
          <a:p>
            <a:pPr>
              <a:buFont typeface="Wingdings" panose="05000000000000000000" pitchFamily="2" charset="2"/>
              <a:buChar char="v"/>
            </a:pPr>
            <a:r>
              <a:rPr lang="en-US" sz="1800" b="0" dirty="0">
                <a:highlight>
                  <a:srgbClr val="00FF00"/>
                </a:highlight>
              </a:rPr>
              <a:t>2026 November 8-13 -  </a:t>
            </a:r>
            <a:r>
              <a:rPr lang="en-US" sz="1800" b="0" kern="1200" dirty="0">
                <a:highlight>
                  <a:srgbClr val="00FF00"/>
                </a:highlight>
              </a:rPr>
              <a:t>Marriott Marquis Queen’s Park, Bangkok, Thailand </a:t>
            </a:r>
          </a:p>
          <a:p>
            <a:pPr marL="285750" indent="-285750">
              <a:buFont typeface="Wingdings" panose="05000000000000000000" pitchFamily="2" charset="2"/>
              <a:buChar char="Ø"/>
            </a:pPr>
            <a:r>
              <a:rPr lang="en-US" sz="18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800" b="0" dirty="0">
                <a:highlight>
                  <a:srgbClr val="00FF00"/>
                </a:highlight>
              </a:rPr>
              <a:t>2027 July  11-16 -  </a:t>
            </a:r>
            <a:r>
              <a:rPr lang="en-US" sz="1800" b="0" kern="1200" dirty="0" err="1">
                <a:highlight>
                  <a:srgbClr val="00FF00"/>
                </a:highlight>
              </a:rPr>
              <a:t>Gothia</a:t>
            </a:r>
            <a:r>
              <a:rPr lang="en-US" sz="1800" b="0" kern="1200" dirty="0">
                <a:highlight>
                  <a:srgbClr val="00FF00"/>
                </a:highlight>
              </a:rPr>
              <a:t> Towers, Gothenburg, Sweden</a:t>
            </a:r>
          </a:p>
          <a:p>
            <a:pPr>
              <a:buFont typeface="Wingdings" panose="05000000000000000000" pitchFamily="2" charset="2"/>
              <a:buChar char="q"/>
            </a:pPr>
            <a:r>
              <a:rPr lang="en-US" sz="1800" b="0" dirty="0"/>
              <a:t>2027 November 14-19 – Hawaiian Village, Oahu, Hawaii, United States</a:t>
            </a:r>
          </a:p>
          <a:p>
            <a:pPr>
              <a:buFont typeface="Wingdings" panose="05000000000000000000" pitchFamily="2" charset="2"/>
              <a:buChar char="v"/>
            </a:pPr>
            <a:r>
              <a:rPr lang="en-US" sz="1800" b="0" dirty="0">
                <a:solidFill>
                  <a:srgbClr val="0070C0"/>
                </a:solidFill>
              </a:rPr>
              <a:t>802 EC Approved – Contract is being Negotiated.</a:t>
            </a:r>
          </a:p>
          <a:p>
            <a:pPr>
              <a:buFont typeface="Wingdings" panose="05000000000000000000" pitchFamily="2" charset="2"/>
              <a:buChar char="q"/>
            </a:pPr>
            <a:r>
              <a:rPr lang="en-US" sz="18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March 2024</a:t>
            </a:r>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8839200" y="6047006"/>
            <a:ext cx="2133600"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1258713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84E4-C970-E940-F2C6-81E1EAA1B21F}"/>
              </a:ext>
            </a:extLst>
          </p:cNvPr>
          <p:cNvSpPr>
            <a:spLocks noGrp="1"/>
          </p:cNvSpPr>
          <p:nvPr>
            <p:ph type="title"/>
          </p:nvPr>
        </p:nvSpPr>
        <p:spPr/>
        <p:txBody>
          <a:bodyPr/>
          <a:lstStyle/>
          <a:p>
            <a:r>
              <a:rPr lang="en-US" dirty="0"/>
              <a:t>Proposed Budget for 2024 July IEEE 802 Plenary</a:t>
            </a:r>
          </a:p>
        </p:txBody>
      </p:sp>
      <p:sp>
        <p:nvSpPr>
          <p:cNvPr id="3" name="Content Placeholder 2">
            <a:extLst>
              <a:ext uri="{FF2B5EF4-FFF2-40B4-BE49-F238E27FC236}">
                <a16:creationId xmlns:a16="http://schemas.microsoft.com/office/drawing/2014/main" id="{3A9B93D3-B12E-7AFF-A9A0-C41F34AFD903}"/>
              </a:ext>
            </a:extLst>
          </p:cNvPr>
          <p:cNvSpPr>
            <a:spLocks noGrp="1"/>
          </p:cNvSpPr>
          <p:nvPr>
            <p:ph idx="1"/>
          </p:nvPr>
        </p:nvSpPr>
        <p:spPr/>
        <p:txBody>
          <a:bodyPr/>
          <a:lstStyle/>
          <a:p>
            <a:r>
              <a:rPr lang="en-US" sz="2400" dirty="0"/>
              <a:t> Total Session Income/Credits 		=	$ 604,984.83 </a:t>
            </a:r>
          </a:p>
          <a:p>
            <a:r>
              <a:rPr lang="en-US" sz="2400" dirty="0"/>
              <a:t> Total Session Expenses: 		= 	</a:t>
            </a:r>
            <a:r>
              <a:rPr lang="en-US" sz="2400" dirty="0">
                <a:solidFill>
                  <a:srgbClr val="C00000"/>
                </a:solidFill>
              </a:rPr>
              <a:t>($602,885.09)</a:t>
            </a:r>
          </a:p>
          <a:p>
            <a:r>
              <a:rPr lang="en-US" sz="2400" dirty="0"/>
              <a:t>Net Session Surplus/(Loss):		=	</a:t>
            </a:r>
            <a:r>
              <a:rPr lang="en-US" sz="2400" dirty="0">
                <a:solidFill>
                  <a:srgbClr val="00B050"/>
                </a:solidFill>
              </a:rPr>
              <a:t>$    2,099.74 </a:t>
            </a:r>
          </a:p>
          <a:p>
            <a:endParaRPr lang="en-US" sz="2400" dirty="0"/>
          </a:p>
          <a:p>
            <a:r>
              <a:rPr lang="en-US" sz="2400" dirty="0"/>
              <a:t>This includes IEEE 802-ITU SG15 Workshop = $25,107.76 </a:t>
            </a:r>
          </a:p>
          <a:p>
            <a:r>
              <a:rPr lang="en-US" sz="2400" dirty="0"/>
              <a:t> </a:t>
            </a:r>
          </a:p>
        </p:txBody>
      </p:sp>
    </p:spTree>
    <p:extLst>
      <p:ext uri="{BB962C8B-B14F-4D97-AF65-F5344CB8AC3E}">
        <p14:creationId xmlns:p14="http://schemas.microsoft.com/office/powerpoint/2010/main" val="3768021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2024 July</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a:xfrm>
            <a:off x="334433" y="1341437"/>
            <a:ext cx="10972800" cy="5111749"/>
          </a:xfrm>
        </p:spPr>
        <p:txBody>
          <a:bodyPr/>
          <a:lstStyle/>
          <a:p>
            <a:r>
              <a:rPr lang="en-US" sz="2000" dirty="0"/>
              <a:t>Move to set the meeting fees for the 2024 July IEEE 802 Plenary to be held July 14-19 , 2024 at the Sheraton Le Centre Montreal, Montreal, Quebec, Canada as follows:</a:t>
            </a:r>
          </a:p>
          <a:p>
            <a:pPr lvl="2"/>
            <a:r>
              <a:rPr lang="en-US" sz="2000" dirty="0"/>
              <a:t>Early-bird $600 until May 17, 2024</a:t>
            </a:r>
          </a:p>
          <a:p>
            <a:pPr lvl="2"/>
            <a:r>
              <a:rPr lang="en-US" sz="2000" dirty="0"/>
              <a:t>Standard $850 until June 28, 2024</a:t>
            </a:r>
          </a:p>
          <a:p>
            <a:pPr lvl="2"/>
            <a:r>
              <a:rPr lang="en-US" sz="2000" dirty="0"/>
              <a:t>Late/On-site $1100 after June 28, 2024</a:t>
            </a:r>
          </a:p>
          <a:p>
            <a:pPr lvl="2"/>
            <a:r>
              <a:rPr lang="en-US" sz="2000" dirty="0"/>
              <a:t>An in-Hotel Discount of $300 for a 3-night stay</a:t>
            </a:r>
          </a:p>
          <a:p>
            <a:pPr lvl="2"/>
            <a:r>
              <a:rPr lang="en-US" sz="2000" dirty="0"/>
              <a:t>Cancellation Fees:</a:t>
            </a:r>
          </a:p>
          <a:p>
            <a:pPr lvl="3"/>
            <a:r>
              <a:rPr lang="en-US" dirty="0"/>
              <a:t>Full Refund - No Fee until May 17, 2024</a:t>
            </a:r>
          </a:p>
          <a:p>
            <a:pPr lvl="3"/>
            <a:r>
              <a:rPr lang="en-US" dirty="0"/>
              <a:t>Cancellation fee  $150 May 18 until  June 28, 2024;</a:t>
            </a:r>
          </a:p>
          <a:p>
            <a:pPr lvl="3"/>
            <a:r>
              <a:rPr lang="en-US" dirty="0"/>
              <a:t>Cancelation - No refund after June 29, 2024</a:t>
            </a:r>
          </a:p>
          <a:p>
            <a:r>
              <a:rPr lang="en-US" sz="2400" dirty="0"/>
              <a:t>Moved: Rosdahl</a:t>
            </a:r>
          </a:p>
          <a:p>
            <a:r>
              <a:rPr lang="en-US" sz="2400" dirty="0"/>
              <a:t>2</a:t>
            </a:r>
            <a:r>
              <a:rPr lang="en-US" sz="2400" baseline="30000" dirty="0"/>
              <a:t>nd</a:t>
            </a:r>
            <a:r>
              <a:rPr lang="en-US" sz="2400" dirty="0"/>
              <a:t>: Zimmerman</a:t>
            </a:r>
          </a:p>
          <a:p>
            <a:r>
              <a:rPr lang="en-US" sz="2400" dirty="0"/>
              <a:t>Results:</a:t>
            </a:r>
          </a:p>
        </p:txBody>
      </p:sp>
    </p:spTree>
    <p:extLst>
      <p:ext uri="{BB962C8B-B14F-4D97-AF65-F5344CB8AC3E}">
        <p14:creationId xmlns:p14="http://schemas.microsoft.com/office/powerpoint/2010/main" val="248096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45D5-1B20-8BC2-73A0-5A6B4D641BFD}"/>
              </a:ext>
            </a:extLst>
          </p:cNvPr>
          <p:cNvSpPr>
            <a:spLocks noGrp="1"/>
          </p:cNvSpPr>
          <p:nvPr>
            <p:ph type="title"/>
          </p:nvPr>
        </p:nvSpPr>
        <p:spPr/>
        <p:txBody>
          <a:bodyPr/>
          <a:lstStyle/>
          <a:p>
            <a:r>
              <a:rPr lang="en-US" dirty="0"/>
              <a:t>Proposed Budget for 2024 Nov IEEE 802 Plenary</a:t>
            </a:r>
          </a:p>
        </p:txBody>
      </p:sp>
      <p:sp>
        <p:nvSpPr>
          <p:cNvPr id="3" name="Content Placeholder 2">
            <a:extLst>
              <a:ext uri="{FF2B5EF4-FFF2-40B4-BE49-F238E27FC236}">
                <a16:creationId xmlns:a16="http://schemas.microsoft.com/office/drawing/2014/main" id="{846B0B46-09BC-58B8-FD40-469D63870272}"/>
              </a:ext>
            </a:extLst>
          </p:cNvPr>
          <p:cNvSpPr>
            <a:spLocks noGrp="1"/>
          </p:cNvSpPr>
          <p:nvPr>
            <p:ph idx="1"/>
          </p:nvPr>
        </p:nvSpPr>
        <p:spPr/>
        <p:txBody>
          <a:bodyPr/>
          <a:lstStyle/>
          <a:p>
            <a:pPr lvl="1"/>
            <a:r>
              <a:rPr lang="en-US" dirty="0"/>
              <a:t> Total Session Income/Credits 	=  $549,774.63 </a:t>
            </a:r>
          </a:p>
          <a:p>
            <a:pPr lvl="1"/>
            <a:r>
              <a:rPr lang="en-US" dirty="0"/>
              <a:t> Total Session Expenses:		=  </a:t>
            </a:r>
            <a:r>
              <a:rPr lang="en-US" dirty="0">
                <a:solidFill>
                  <a:srgbClr val="FF0000"/>
                </a:solidFill>
              </a:rPr>
              <a:t>($553,596.16)</a:t>
            </a:r>
          </a:p>
          <a:p>
            <a:pPr lvl="1"/>
            <a:r>
              <a:rPr lang="en-US" dirty="0"/>
              <a:t>Net Session Surplus/(Loss):		=      </a:t>
            </a:r>
            <a:r>
              <a:rPr lang="en-US" dirty="0">
                <a:solidFill>
                  <a:srgbClr val="FF0000"/>
                </a:solidFill>
              </a:rPr>
              <a:t>($3,821.53)</a:t>
            </a:r>
          </a:p>
          <a:p>
            <a:pPr lvl="1"/>
            <a:endParaRPr lang="en-US" dirty="0"/>
          </a:p>
          <a:p>
            <a:pPr lvl="1"/>
            <a:r>
              <a:rPr lang="en-US" dirty="0"/>
              <a:t>Includes IEEE 802 LMSC Workshop November 16, 2024</a:t>
            </a:r>
          </a:p>
          <a:p>
            <a:pPr lvl="2"/>
            <a:r>
              <a:rPr lang="en-US" dirty="0"/>
              <a:t> </a:t>
            </a:r>
          </a:p>
        </p:txBody>
      </p:sp>
    </p:spTree>
    <p:extLst>
      <p:ext uri="{BB962C8B-B14F-4D97-AF65-F5344CB8AC3E}">
        <p14:creationId xmlns:p14="http://schemas.microsoft.com/office/powerpoint/2010/main" val="386200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F24E-3BA0-8A5F-2ABC-F0FFD7777BC6}"/>
              </a:ext>
            </a:extLst>
          </p:cNvPr>
          <p:cNvSpPr>
            <a:spLocks noGrp="1"/>
          </p:cNvSpPr>
          <p:nvPr>
            <p:ph type="title"/>
          </p:nvPr>
        </p:nvSpPr>
        <p:spPr/>
        <p:txBody>
          <a:bodyPr/>
          <a:lstStyle/>
          <a:p>
            <a:r>
              <a:rPr lang="en-US" dirty="0"/>
              <a:t>Motion to set Meeting Fees for 2024 November</a:t>
            </a:r>
          </a:p>
        </p:txBody>
      </p:sp>
      <p:sp>
        <p:nvSpPr>
          <p:cNvPr id="3" name="Content Placeholder 2">
            <a:extLst>
              <a:ext uri="{FF2B5EF4-FFF2-40B4-BE49-F238E27FC236}">
                <a16:creationId xmlns:a16="http://schemas.microsoft.com/office/drawing/2014/main" id="{4A7295C6-1BD7-FE25-913F-ABD2775FEA36}"/>
              </a:ext>
            </a:extLst>
          </p:cNvPr>
          <p:cNvSpPr>
            <a:spLocks noGrp="1"/>
          </p:cNvSpPr>
          <p:nvPr>
            <p:ph idx="1"/>
          </p:nvPr>
        </p:nvSpPr>
        <p:spPr>
          <a:xfrm>
            <a:off x="334433" y="1341437"/>
            <a:ext cx="10972800" cy="5111749"/>
          </a:xfrm>
        </p:spPr>
        <p:txBody>
          <a:bodyPr/>
          <a:lstStyle/>
          <a:p>
            <a:r>
              <a:rPr lang="en-US" sz="2000" dirty="0"/>
              <a:t>Move to set the meeting fees for the 2024 November IEEE 802 Plenary to be held November 10-15, 2024, at Hyatt Regency Vancouver, Vancouver, Canada, as follows.</a:t>
            </a:r>
          </a:p>
          <a:p>
            <a:pPr lvl="2"/>
            <a:r>
              <a:rPr lang="en-US" sz="2000" dirty="0"/>
              <a:t>Early-bird $600 until Sept 20, 2024</a:t>
            </a:r>
          </a:p>
          <a:p>
            <a:pPr lvl="2"/>
            <a:r>
              <a:rPr lang="en-US" sz="2000" dirty="0"/>
              <a:t>Standard $850 until Nov 1, 2024</a:t>
            </a:r>
          </a:p>
          <a:p>
            <a:pPr lvl="2"/>
            <a:r>
              <a:rPr lang="en-US" sz="2000" dirty="0"/>
              <a:t>Late/On-site $1100 after Nov 1, 2024</a:t>
            </a:r>
          </a:p>
          <a:p>
            <a:pPr lvl="2"/>
            <a:r>
              <a:rPr lang="en-US" sz="2000" dirty="0"/>
              <a:t>An in-Hotel Discount of $300 for a 3-night stay</a:t>
            </a:r>
          </a:p>
          <a:p>
            <a:pPr lvl="2"/>
            <a:r>
              <a:rPr lang="en-US" sz="2000" dirty="0"/>
              <a:t>Cancellation Fees:</a:t>
            </a:r>
          </a:p>
          <a:p>
            <a:pPr lvl="3"/>
            <a:r>
              <a:rPr lang="en-US" dirty="0"/>
              <a:t>Full Refund - No Fee until Sept 20, 2024</a:t>
            </a:r>
          </a:p>
          <a:p>
            <a:pPr lvl="3"/>
            <a:r>
              <a:rPr lang="en-US" dirty="0"/>
              <a:t>Cancellation fee  $150 Sept 21 until Nov 1, 2024;</a:t>
            </a:r>
          </a:p>
          <a:p>
            <a:pPr lvl="3"/>
            <a:r>
              <a:rPr lang="en-US" dirty="0"/>
              <a:t>Cancelation - No refund after Nov 1, 2024</a:t>
            </a:r>
          </a:p>
          <a:p>
            <a:r>
              <a:rPr lang="en-US" sz="2400" dirty="0"/>
              <a:t>Moved: Rosdahl</a:t>
            </a:r>
          </a:p>
          <a:p>
            <a:r>
              <a:rPr lang="en-US" sz="2400" dirty="0"/>
              <a:t>2</a:t>
            </a:r>
            <a:r>
              <a:rPr lang="en-US" sz="2400" baseline="30000" dirty="0"/>
              <a:t>nd</a:t>
            </a:r>
            <a:r>
              <a:rPr lang="en-US" sz="2400" dirty="0"/>
              <a:t>: 	</a:t>
            </a:r>
            <a:r>
              <a:rPr lang="en-US" sz="2400"/>
              <a:t>      Zimmerman</a:t>
            </a:r>
            <a:endParaRPr lang="en-US" sz="2400" dirty="0"/>
          </a:p>
          <a:p>
            <a:r>
              <a:rPr lang="en-US" sz="2400" dirty="0"/>
              <a:t>Results:</a:t>
            </a:r>
          </a:p>
        </p:txBody>
      </p:sp>
    </p:spTree>
    <p:extLst>
      <p:ext uri="{BB962C8B-B14F-4D97-AF65-F5344CB8AC3E}">
        <p14:creationId xmlns:p14="http://schemas.microsoft.com/office/powerpoint/2010/main" val="2830755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60C9-3397-6795-4C02-E00289EE5965}"/>
              </a:ext>
            </a:extLst>
          </p:cNvPr>
          <p:cNvSpPr>
            <a:spLocks noGrp="1"/>
          </p:cNvSpPr>
          <p:nvPr>
            <p:ph type="title"/>
          </p:nvPr>
        </p:nvSpPr>
        <p:spPr>
          <a:xfrm>
            <a:off x="609600" y="228600"/>
            <a:ext cx="10972800" cy="1112837"/>
          </a:xfrm>
        </p:spPr>
        <p:txBody>
          <a:bodyPr/>
          <a:lstStyle/>
          <a:p>
            <a:r>
              <a:rPr lang="en-US" sz="3200" b="1" dirty="0"/>
              <a:t>IEEE 802 University Outreach Program</a:t>
            </a:r>
            <a:br>
              <a:rPr lang="en-US" sz="3200" b="1" dirty="0"/>
            </a:br>
            <a:r>
              <a:rPr lang="en-US" altLang="en-US" sz="3200" dirty="0"/>
              <a:t>for Montreal – July 2024</a:t>
            </a:r>
            <a:endParaRPr lang="en-US" sz="3200" dirty="0"/>
          </a:p>
        </p:txBody>
      </p:sp>
      <p:sp>
        <p:nvSpPr>
          <p:cNvPr id="3" name="Content Placeholder 2">
            <a:extLst>
              <a:ext uri="{FF2B5EF4-FFF2-40B4-BE49-F238E27FC236}">
                <a16:creationId xmlns:a16="http://schemas.microsoft.com/office/drawing/2014/main" id="{846810C4-E47D-B21F-C2A1-DD10A0CA19BC}"/>
              </a:ext>
            </a:extLst>
          </p:cNvPr>
          <p:cNvSpPr>
            <a:spLocks noGrp="1"/>
          </p:cNvSpPr>
          <p:nvPr>
            <p:ph idx="1"/>
          </p:nvPr>
        </p:nvSpPr>
        <p:spPr>
          <a:xfrm>
            <a:off x="334433" y="1341437"/>
            <a:ext cx="10972800" cy="5111749"/>
          </a:xfrm>
        </p:spPr>
        <p:txBody>
          <a:bodyPr/>
          <a:lstStyle/>
          <a:p>
            <a:pPr marL="457200" lvl="1" indent="0">
              <a:buNone/>
            </a:pPr>
            <a:r>
              <a:rPr lang="en-US" altLang="en-US" sz="2400" b="1" dirty="0"/>
              <a:t>University Outreach Program for Montreal - July 2024</a:t>
            </a:r>
          </a:p>
          <a:p>
            <a:r>
              <a:rPr lang="en-US" sz="2400" dirty="0"/>
              <a:t>The purpose of our Student Outreach program is to give students a chance to see firsthand how the Standards process works.  We realize it is like getting a drink from a fire-hose, but it does give a good first look into the process.  </a:t>
            </a:r>
          </a:p>
          <a:p>
            <a:r>
              <a:rPr lang="en-US" sz="2400" dirty="0"/>
              <a:t>It is a one-day event Tuesday of the Plenary Week:</a:t>
            </a:r>
          </a:p>
          <a:p>
            <a:pPr lvl="1"/>
            <a:r>
              <a:rPr lang="en-US" sz="2400" dirty="0"/>
              <a:t>7:30-9:00 – sign in and get badge</a:t>
            </a:r>
          </a:p>
          <a:p>
            <a:pPr lvl="1"/>
            <a:r>
              <a:rPr lang="en-US" sz="2400" dirty="0"/>
              <a:t>9:00am Start with an introduction meeting with a couple of the 802 Leadership members to orient the students to what activities may be of most interest to them that day </a:t>
            </a:r>
          </a:p>
          <a:p>
            <a:pPr lvl="1"/>
            <a:r>
              <a:rPr lang="en-US" sz="2400" dirty="0"/>
              <a:t>10:30am (AM2) the students attend actual working meetings and can meet and participate in the discussions.  </a:t>
            </a:r>
            <a:br>
              <a:rPr lang="en-US" sz="2400" kern="1200" dirty="0">
                <a:solidFill>
                  <a:schemeClr val="tx1"/>
                </a:solidFill>
                <a:effectLst/>
              </a:rPr>
            </a:br>
            <a:br>
              <a:rPr lang="en-US" sz="2400" kern="1200" dirty="0">
                <a:solidFill>
                  <a:schemeClr val="tx1"/>
                </a:solidFill>
                <a:effectLst/>
              </a:rPr>
            </a:br>
            <a:br>
              <a:rPr lang="en-US" sz="2400" dirty="0"/>
            </a:br>
            <a:endParaRPr lang="en-US" sz="2400" dirty="0"/>
          </a:p>
        </p:txBody>
      </p:sp>
    </p:spTree>
    <p:extLst>
      <p:ext uri="{BB962C8B-B14F-4D97-AF65-F5344CB8AC3E}">
        <p14:creationId xmlns:p14="http://schemas.microsoft.com/office/powerpoint/2010/main" val="336859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Opening EC Mtg – March 11, 2024</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609599" y="1341438"/>
            <a:ext cx="10439401" cy="4983162"/>
          </a:xfrm>
        </p:spPr>
        <p:txBody>
          <a:bodyPr/>
          <a:lstStyle/>
          <a:p>
            <a:r>
              <a:rPr lang="en-US" altLang="en-US" sz="2400" dirty="0"/>
              <a:t>Agenda Items </a:t>
            </a:r>
          </a:p>
          <a:p>
            <a:pPr lvl="1"/>
            <a:r>
              <a:rPr lang="en-US" altLang="en-US" sz="2000" dirty="0"/>
              <a:t>3.03 --July 2024 Joint IEEE 802 / ITU-T  SG15 Workshop</a:t>
            </a:r>
          </a:p>
          <a:p>
            <a:pPr lvl="1"/>
            <a:r>
              <a:rPr lang="en-US" altLang="en-US" sz="2000" dirty="0"/>
              <a:t>6.02 – II Current / Future venues				20 Mins</a:t>
            </a:r>
          </a:p>
          <a:p>
            <a:pPr marL="1371600" lvl="2" indent="-514350">
              <a:buFontTx/>
              <a:buAutoNum type="alphaLcPeriod"/>
            </a:pPr>
            <a:r>
              <a:rPr lang="en-US" dirty="0"/>
              <a:t>Event Summary and Important Information</a:t>
            </a:r>
          </a:p>
          <a:p>
            <a:pPr marL="1371600" lvl="2" indent="-514350">
              <a:buAutoNum type="alphaLcPeriod"/>
            </a:pPr>
            <a:r>
              <a:rPr lang="en-US" altLang="en-US" dirty="0"/>
              <a:t>Registration Reminder</a:t>
            </a:r>
          </a:p>
          <a:p>
            <a:pPr marL="1371600" lvl="2" indent="-514350">
              <a:buAutoNum type="alphaLcPeriod"/>
            </a:pPr>
            <a:r>
              <a:rPr lang="en-US" dirty="0"/>
              <a:t>Straw Poll for WGs</a:t>
            </a:r>
          </a:p>
          <a:p>
            <a:pPr marL="1371600" lvl="2" indent="-514350">
              <a:buFontTx/>
              <a:buAutoNum type="alphaLcPeriod"/>
            </a:pPr>
            <a:r>
              <a:rPr lang="en-US" altLang="en-US" dirty="0"/>
              <a:t>Future Venue Contract Status</a:t>
            </a:r>
            <a:endParaRPr lang="en-US" dirty="0"/>
          </a:p>
          <a:p>
            <a:pPr marL="1371600" lvl="2" indent="-514350">
              <a:buAutoNum type="alphaLcPeriod"/>
            </a:pPr>
            <a:r>
              <a:rPr lang="en-US" dirty="0"/>
              <a:t>Other Future Sessions</a:t>
            </a:r>
            <a:endParaRPr lang="en-US" sz="2000" dirty="0"/>
          </a:p>
          <a:p>
            <a:pPr marL="1371600" lvl="2" indent="-514350">
              <a:buAutoNum type="alphaLcPeriod"/>
            </a:pPr>
            <a:r>
              <a:rPr lang="en-US" dirty="0"/>
              <a:t>Review RFP Status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14454-78C5-4553-F5B9-F453EB93BCDC}"/>
              </a:ext>
            </a:extLst>
          </p:cNvPr>
          <p:cNvSpPr>
            <a:spLocks noGrp="1"/>
          </p:cNvSpPr>
          <p:nvPr>
            <p:ph type="title"/>
          </p:nvPr>
        </p:nvSpPr>
        <p:spPr>
          <a:xfrm>
            <a:off x="609600" y="228600"/>
            <a:ext cx="10972800" cy="990600"/>
          </a:xfrm>
        </p:spPr>
        <p:txBody>
          <a:bodyPr/>
          <a:lstStyle/>
          <a:p>
            <a:r>
              <a:rPr lang="en-US" sz="3200" b="1" dirty="0"/>
              <a:t>IEEE 802 University Outreach Program</a:t>
            </a:r>
            <a:br>
              <a:rPr lang="en-US" sz="3200" b="1" dirty="0"/>
            </a:br>
            <a:r>
              <a:rPr lang="en-US" altLang="en-US" sz="3200" dirty="0"/>
              <a:t>for Montreal – July 2024</a:t>
            </a:r>
            <a:endParaRPr lang="en-US" sz="3200" dirty="0"/>
          </a:p>
        </p:txBody>
      </p:sp>
      <p:sp>
        <p:nvSpPr>
          <p:cNvPr id="3" name="Content Placeholder 2">
            <a:extLst>
              <a:ext uri="{FF2B5EF4-FFF2-40B4-BE49-F238E27FC236}">
                <a16:creationId xmlns:a16="http://schemas.microsoft.com/office/drawing/2014/main" id="{40322537-9945-1BCD-A1DB-8ED4B444BE13}"/>
              </a:ext>
            </a:extLst>
          </p:cNvPr>
          <p:cNvSpPr>
            <a:spLocks noGrp="1"/>
          </p:cNvSpPr>
          <p:nvPr>
            <p:ph idx="1"/>
          </p:nvPr>
        </p:nvSpPr>
        <p:spPr>
          <a:xfrm>
            <a:off x="334433" y="1341438"/>
            <a:ext cx="10972800" cy="4830762"/>
          </a:xfrm>
        </p:spPr>
        <p:txBody>
          <a:bodyPr/>
          <a:lstStyle/>
          <a:p>
            <a:pPr rtl="0" eaLnBrk="1" fontAlgn="base" hangingPunct="1"/>
            <a:r>
              <a:rPr lang="en-US" sz="2000" dirty="0"/>
              <a:t> 17:00 (5pm) Debrief: A short debrief meeting at the end of the day is provided to answer questions and help provide closure to the experience</a:t>
            </a:r>
            <a:r>
              <a:rPr lang="en-US" sz="1600" dirty="0"/>
              <a:t>.</a:t>
            </a:r>
          </a:p>
          <a:p>
            <a:pPr marL="457200" lvl="1" indent="0">
              <a:buNone/>
            </a:pPr>
            <a:endParaRPr lang="en-US" sz="2000" dirty="0"/>
          </a:p>
          <a:p>
            <a:pPr rtl="0" eaLnBrk="1" fontAlgn="base" hangingPunct="1"/>
            <a:r>
              <a:rPr lang="en-US" sz="2000" kern="1200" dirty="0">
                <a:solidFill>
                  <a:schemeClr val="tx1"/>
                </a:solidFill>
                <a:effectLst/>
              </a:rPr>
              <a:t>The Outreach Student fee is USD$25 per student </a:t>
            </a:r>
            <a:endParaRPr lang="en-US" sz="2000" dirty="0">
              <a:effectLst/>
            </a:endParaRPr>
          </a:p>
          <a:p>
            <a:pPr rtl="0" eaLnBrk="1" fontAlgn="base" hangingPunct="1"/>
            <a:r>
              <a:rPr lang="en-US" sz="2000" kern="1200" dirty="0">
                <a:solidFill>
                  <a:schemeClr val="tx1"/>
                </a:solidFill>
                <a:effectLst/>
              </a:rPr>
              <a:t>The program is limited to 42 Students. </a:t>
            </a:r>
          </a:p>
          <a:p>
            <a:pPr rtl="0" eaLnBrk="1" fontAlgn="base" hangingPunct="1"/>
            <a:r>
              <a:rPr lang="en-US" sz="2000" kern="1200" dirty="0">
                <a:solidFill>
                  <a:schemeClr val="tx1"/>
                </a:solidFill>
                <a:effectLst/>
              </a:rPr>
              <a:t>Note that membership attendance credit is not granted for student activities.</a:t>
            </a:r>
          </a:p>
          <a:p>
            <a:r>
              <a:rPr lang="en-US" sz="2000" dirty="0"/>
              <a:t>The Students are invited to join for Lunch and breaks as our guests.</a:t>
            </a:r>
          </a:p>
          <a:p>
            <a:pPr marL="0" indent="0">
              <a:buNone/>
            </a:pPr>
            <a:br>
              <a:rPr lang="en-US" sz="2000" dirty="0"/>
            </a:br>
            <a:r>
              <a:rPr lang="en-US" altLang="en-US" sz="2000" b="1" dirty="0"/>
              <a:t>Previous material prepared for 2015 and 2017 programs:</a:t>
            </a:r>
          </a:p>
          <a:p>
            <a:pPr lvl="1"/>
            <a:r>
              <a:rPr lang="en-US" altLang="en-US" sz="2000" dirty="0">
                <a:hlinkClick r:id="rId2"/>
              </a:rPr>
              <a:t>https://www.ieee802.org/Univ_Outreach.shtml</a:t>
            </a:r>
            <a:endParaRPr lang="en-US" altLang="en-US" sz="2000" dirty="0"/>
          </a:p>
          <a:p>
            <a:endParaRPr lang="en-US" sz="2000" dirty="0"/>
          </a:p>
          <a:p>
            <a:pPr marL="0" indent="0">
              <a:buNone/>
            </a:pPr>
            <a:r>
              <a:rPr lang="en-US" sz="2000" dirty="0"/>
              <a:t>A motion to approve program for July 2024 will be made during the 802 Closing Plenary March 15.</a:t>
            </a:r>
          </a:p>
        </p:txBody>
      </p:sp>
    </p:spTree>
    <p:extLst>
      <p:ext uri="{BB962C8B-B14F-4D97-AF65-F5344CB8AC3E}">
        <p14:creationId xmlns:p14="http://schemas.microsoft.com/office/powerpoint/2010/main" val="2142990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B06B-54B8-E730-9DA2-1583C10B407E}"/>
              </a:ext>
            </a:extLst>
          </p:cNvPr>
          <p:cNvSpPr>
            <a:spLocks noGrp="1"/>
          </p:cNvSpPr>
          <p:nvPr>
            <p:ph type="title"/>
          </p:nvPr>
        </p:nvSpPr>
        <p:spPr/>
        <p:txBody>
          <a:bodyPr/>
          <a:lstStyle/>
          <a:p>
            <a:r>
              <a:rPr lang="en-US" sz="3200" dirty="0"/>
              <a:t>Motion to approve the University Outreach </a:t>
            </a:r>
            <a:br>
              <a:rPr lang="en-US" sz="3200" dirty="0"/>
            </a:br>
            <a:r>
              <a:rPr lang="en-US" sz="3200" dirty="0"/>
              <a:t>2024 July </a:t>
            </a:r>
          </a:p>
        </p:txBody>
      </p:sp>
      <p:sp>
        <p:nvSpPr>
          <p:cNvPr id="3" name="Content Placeholder 2">
            <a:extLst>
              <a:ext uri="{FF2B5EF4-FFF2-40B4-BE49-F238E27FC236}">
                <a16:creationId xmlns:a16="http://schemas.microsoft.com/office/drawing/2014/main" id="{8DA7A048-BBED-523D-21CE-0209925792E9}"/>
              </a:ext>
            </a:extLst>
          </p:cNvPr>
          <p:cNvSpPr>
            <a:spLocks noGrp="1"/>
          </p:cNvSpPr>
          <p:nvPr>
            <p:ph idx="1"/>
          </p:nvPr>
        </p:nvSpPr>
        <p:spPr/>
        <p:txBody>
          <a:bodyPr/>
          <a:lstStyle/>
          <a:p>
            <a:pPr rtl="0" eaLnBrk="1" fontAlgn="base" hangingPunct="1"/>
            <a:r>
              <a:rPr lang="en-US" sz="3200" kern="1200" dirty="0">
                <a:solidFill>
                  <a:schemeClr val="tx1"/>
                </a:solidFill>
                <a:effectLst/>
              </a:rPr>
              <a:t>Move to approve the University Outreach program for July  2024:</a:t>
            </a:r>
          </a:p>
          <a:p>
            <a:pPr rtl="0" eaLnBrk="1" fontAlgn="base" hangingPunct="1"/>
            <a:r>
              <a:rPr lang="en-US" sz="3200" kern="1200" dirty="0">
                <a:solidFill>
                  <a:schemeClr val="tx1"/>
                </a:solidFill>
                <a:effectLst/>
              </a:rPr>
              <a:t>The Outreach Student fee is USD$25 per student </a:t>
            </a:r>
            <a:endParaRPr lang="en-US" sz="3200" dirty="0">
              <a:effectLst/>
            </a:endParaRPr>
          </a:p>
          <a:p>
            <a:pPr rtl="0" eaLnBrk="1" fontAlgn="base" hangingPunct="1"/>
            <a:r>
              <a:rPr lang="en-US" sz="3200" kern="1200" dirty="0">
                <a:solidFill>
                  <a:schemeClr val="tx1"/>
                </a:solidFill>
                <a:effectLst/>
              </a:rPr>
              <a:t>The program is limited to 42 Students. </a:t>
            </a:r>
          </a:p>
          <a:p>
            <a:pPr rtl="0" eaLnBrk="1" fontAlgn="base" hangingPunct="1"/>
            <a:r>
              <a:rPr lang="en-US" dirty="0"/>
              <a:t>Move: Rosdahl</a:t>
            </a:r>
          </a:p>
          <a:p>
            <a:pPr rtl="0" eaLnBrk="1" fontAlgn="base" hangingPunct="1"/>
            <a:r>
              <a:rPr lang="en-US" sz="3200" kern="1200" dirty="0">
                <a:solidFill>
                  <a:schemeClr val="tx1"/>
                </a:solidFill>
                <a:effectLst/>
              </a:rPr>
              <a:t>Second: Law</a:t>
            </a:r>
          </a:p>
          <a:p>
            <a:pPr rtl="0" eaLnBrk="1" fontAlgn="base" hangingPunct="1"/>
            <a:r>
              <a:rPr lang="en-US" dirty="0"/>
              <a:t>Results:</a:t>
            </a:r>
          </a:p>
        </p:txBody>
      </p:sp>
    </p:spTree>
    <p:extLst>
      <p:ext uri="{BB962C8B-B14F-4D97-AF65-F5344CB8AC3E}">
        <p14:creationId xmlns:p14="http://schemas.microsoft.com/office/powerpoint/2010/main" val="2070420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20EABA-EB38-5995-BA36-412EC49DCE09}"/>
              </a:ext>
            </a:extLst>
          </p:cNvPr>
          <p:cNvSpPr>
            <a:spLocks noGrp="1"/>
          </p:cNvSpPr>
          <p:nvPr>
            <p:ph type="ctrTitle"/>
          </p:nvPr>
        </p:nvSpPr>
        <p:spPr>
          <a:xfrm>
            <a:off x="899160" y="1649489"/>
            <a:ext cx="10363200" cy="1470025"/>
          </a:xfrm>
        </p:spPr>
        <p:txBody>
          <a:bodyPr/>
          <a:lstStyle/>
          <a:p>
            <a:r>
              <a:rPr lang="en-US" dirty="0"/>
              <a:t>IEEE 802 / ITU-T SG15</a:t>
            </a:r>
            <a:br>
              <a:rPr lang="en-US" dirty="0"/>
            </a:br>
            <a:r>
              <a:rPr lang="en-US" dirty="0"/>
              <a:t>joint workshop</a:t>
            </a:r>
          </a:p>
        </p:txBody>
      </p:sp>
      <p:sp>
        <p:nvSpPr>
          <p:cNvPr id="11" name="Subtitle 10">
            <a:extLst>
              <a:ext uri="{FF2B5EF4-FFF2-40B4-BE49-F238E27FC236}">
                <a16:creationId xmlns:a16="http://schemas.microsoft.com/office/drawing/2014/main" id="{2BD2C5E3-0059-908A-EB77-B582C7CF436A}"/>
              </a:ext>
            </a:extLst>
          </p:cNvPr>
          <p:cNvSpPr>
            <a:spLocks noGrp="1"/>
          </p:cNvSpPr>
          <p:nvPr>
            <p:ph type="subTitle" idx="1"/>
          </p:nvPr>
        </p:nvSpPr>
        <p:spPr>
          <a:xfrm>
            <a:off x="1813560" y="3119514"/>
            <a:ext cx="8534400" cy="1752600"/>
          </a:xfrm>
        </p:spPr>
        <p:txBody>
          <a:bodyPr/>
          <a:lstStyle/>
          <a:p>
            <a:r>
              <a:rPr lang="en-US" dirty="0"/>
              <a:t>Glenn Parsons</a:t>
            </a:r>
            <a:endParaRPr lang="en-US" sz="2000" dirty="0"/>
          </a:p>
          <a:p>
            <a:r>
              <a:rPr lang="en-US" sz="2400" dirty="0"/>
              <a:t>Coordinators:  Jessy Rouyer and Tom Huber</a:t>
            </a:r>
          </a:p>
        </p:txBody>
      </p:sp>
      <p:sp>
        <p:nvSpPr>
          <p:cNvPr id="7" name="Slide Number Placeholder 6">
            <a:extLst>
              <a:ext uri="{FF2B5EF4-FFF2-40B4-BE49-F238E27FC236}">
                <a16:creationId xmlns:a16="http://schemas.microsoft.com/office/drawing/2014/main" id="{91A9ABA8-41A9-4940-2F95-6B0728FF232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r" rtl="0" eaLnBrk="0" hangingPunct="0">
              <a:lnSpc>
                <a:spcPct val="100000"/>
              </a:lnSpc>
              <a:spcBef>
                <a:spcPts val="0"/>
              </a:spcBef>
              <a:spcAft>
                <a:spcPts val="0"/>
              </a:spcAft>
              <a:buClr>
                <a:srgbClr val="000000"/>
              </a:buClr>
              <a:buFont typeface="Arial"/>
              <a:defRPr sz="12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0"/>
              </a:spcBef>
              <a:spcAft>
                <a:spcPts val="0"/>
              </a:spcAft>
              <a:defRPr/>
            </a:pPr>
            <a:fld id="{90C75A93-C49C-47F6-91DE-A5A07D6B6CD9}" type="slidenum">
              <a:rPr lang="en-US" altLang="en-US" smtClean="0"/>
              <a:pPr algn="r">
                <a:spcBef>
                  <a:spcPts val="0"/>
                </a:spcBef>
                <a:spcAft>
                  <a:spcPts val="0"/>
                </a:spcAft>
                <a:defRPr/>
              </a:pPr>
              <a:t>42</a:t>
            </a:fld>
            <a:endParaRPr lang="en-US"/>
          </a:p>
        </p:txBody>
      </p:sp>
      <p:pic>
        <p:nvPicPr>
          <p:cNvPr id="1026" name="Picture 2">
            <a:extLst>
              <a:ext uri="{FF2B5EF4-FFF2-40B4-BE49-F238E27FC236}">
                <a16:creationId xmlns:a16="http://schemas.microsoft.com/office/drawing/2014/main" id="{B2E15721-8F55-6E7F-2E02-AACC3E077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39" y="381896"/>
            <a:ext cx="1238522" cy="1285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a:extLst>
              <a:ext uri="{FF2B5EF4-FFF2-40B4-BE49-F238E27FC236}">
                <a16:creationId xmlns:a16="http://schemas.microsoft.com/office/drawing/2014/main" id="{237876B7-8F88-BE04-063D-EFCE0B89D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339" y="408943"/>
            <a:ext cx="1238522" cy="12580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79015B-A609-EC4E-435B-1D5D1E51CA66}"/>
              </a:ext>
            </a:extLst>
          </p:cNvPr>
          <p:cNvSpPr txBox="1"/>
          <p:nvPr/>
        </p:nvSpPr>
        <p:spPr>
          <a:xfrm>
            <a:off x="3794760" y="4545089"/>
            <a:ext cx="4572000" cy="461665"/>
          </a:xfrm>
          <a:prstGeom prst="rect">
            <a:avLst/>
          </a:prstGeom>
          <a:noFill/>
        </p:spPr>
        <p:txBody>
          <a:bodyPr wrap="square">
            <a:spAutoFit/>
          </a:bodyPr>
          <a:lstStyle/>
          <a:p>
            <a:pPr algn="ctr"/>
            <a:r>
              <a:rPr lang="en-CA" b="1" dirty="0">
                <a:solidFill>
                  <a:srgbClr val="000000"/>
                </a:solidFill>
                <a:latin typeface="Verdana" panose="020B0604030504040204" pitchFamily="34" charset="0"/>
              </a:rPr>
              <a:t>ec-24-0060-00-INTL</a:t>
            </a:r>
            <a:endParaRPr lang="en-US" dirty="0"/>
          </a:p>
        </p:txBody>
      </p:sp>
    </p:spTree>
    <p:extLst>
      <p:ext uri="{BB962C8B-B14F-4D97-AF65-F5344CB8AC3E}">
        <p14:creationId xmlns:p14="http://schemas.microsoft.com/office/powerpoint/2010/main" val="844357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782-A199-4CE0-A7A7-82E989B73D88}"/>
              </a:ext>
            </a:extLst>
          </p:cNvPr>
          <p:cNvSpPr>
            <a:spLocks noGrp="1"/>
          </p:cNvSpPr>
          <p:nvPr>
            <p:ph type="title"/>
          </p:nvPr>
        </p:nvSpPr>
        <p:spPr/>
        <p:txBody>
          <a:bodyPr/>
          <a:lstStyle/>
          <a:p>
            <a:r>
              <a:rPr lang="en-US" dirty="0"/>
              <a:t>IEEE 802 / ITU-T SG15 workshop </a:t>
            </a:r>
          </a:p>
        </p:txBody>
      </p:sp>
      <p:sp>
        <p:nvSpPr>
          <p:cNvPr id="3" name="Inhaltsplatzhalter 2">
            <a:extLst>
              <a:ext uri="{FF2B5EF4-FFF2-40B4-BE49-F238E27FC236}">
                <a16:creationId xmlns:a16="http://schemas.microsoft.com/office/drawing/2014/main" id="{3BC6BD9B-DD7C-41A2-B07C-83CC84ECB701}"/>
              </a:ext>
            </a:extLst>
          </p:cNvPr>
          <p:cNvSpPr>
            <a:spLocks noGrp="1"/>
          </p:cNvSpPr>
          <p:nvPr>
            <p:ph idx="1"/>
          </p:nvPr>
        </p:nvSpPr>
        <p:spPr/>
        <p:txBody>
          <a:bodyPr>
            <a:normAutofit lnSpcReduction="10000"/>
          </a:bodyPr>
          <a:lstStyle/>
          <a:p>
            <a:r>
              <a:rPr lang="sv-SE" dirty="0"/>
              <a:t>9th joint workshop </a:t>
            </a:r>
            <a:r>
              <a:rPr lang="sv-SE" dirty="0" err="1"/>
              <a:t>since</a:t>
            </a:r>
            <a:r>
              <a:rPr lang="sv-SE" dirty="0"/>
              <a:t> </a:t>
            </a:r>
            <a:r>
              <a:rPr lang="sv-SE" dirty="0">
                <a:hlinkClick r:id="rId2"/>
              </a:rPr>
              <a:t>2007</a:t>
            </a:r>
            <a:endParaRPr lang="sv-SE" dirty="0"/>
          </a:p>
          <a:p>
            <a:r>
              <a:rPr lang="sv-SE" dirty="0"/>
              <a:t>13 </a:t>
            </a:r>
            <a:r>
              <a:rPr lang="sv-SE" dirty="0" err="1"/>
              <a:t>July</a:t>
            </a:r>
            <a:r>
              <a:rPr lang="sv-SE" dirty="0"/>
              <a:t> 2024, Le Centre Sheraton Montreal, Canada</a:t>
            </a:r>
          </a:p>
          <a:p>
            <a:pPr lvl="1"/>
            <a:r>
              <a:rPr lang="en-US" dirty="0"/>
              <a:t>In-person with provisions (TBC) to support mixed mode</a:t>
            </a:r>
          </a:p>
          <a:p>
            <a:pPr lvl="1"/>
            <a:r>
              <a:rPr lang="en-US" dirty="0"/>
              <a:t>Following 1-12 July 2024 ITU-T Study Group 15 plenary</a:t>
            </a:r>
            <a:endParaRPr lang="sv-SE" dirty="0"/>
          </a:p>
          <a:p>
            <a:pPr lvl="1"/>
            <a:r>
              <a:rPr lang="en-US" dirty="0"/>
              <a:t>Preceding 14-19 July 2024 IEEE 802 plenary session</a:t>
            </a:r>
          </a:p>
          <a:p>
            <a:r>
              <a:rPr lang="en-US" dirty="0"/>
              <a:t>Workshop registration required - no fee</a:t>
            </a:r>
          </a:p>
          <a:p>
            <a:pPr lvl="1"/>
            <a:r>
              <a:rPr lang="en-US" dirty="0"/>
              <a:t>Open to ITU members, IEEE 802 participants and other interested individuals</a:t>
            </a:r>
          </a:p>
          <a:p>
            <a:r>
              <a:rPr lang="en-US" dirty="0"/>
              <a:t>Further logistical details and detailed program forthcoming</a:t>
            </a:r>
          </a:p>
          <a:p>
            <a:endParaRPr lang="en-US" dirty="0"/>
          </a:p>
        </p:txBody>
      </p:sp>
      <p:sp>
        <p:nvSpPr>
          <p:cNvPr id="4" name="Foliennummernplatzhalter 3">
            <a:extLst>
              <a:ext uri="{FF2B5EF4-FFF2-40B4-BE49-F238E27FC236}">
                <a16:creationId xmlns:a16="http://schemas.microsoft.com/office/drawing/2014/main" id="{0CA483CA-4F60-4F22-A1CE-AF5E0F3C29C1}"/>
              </a:ext>
            </a:extLst>
          </p:cNvPr>
          <p:cNvSpPr>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9pPr>
          </a:lstStyle>
          <a:p>
            <a:pPr>
              <a:defRPr/>
            </a:pPr>
            <a:fld id="{00000000-1234-1234-1234-123412341234}" type="slidenum">
              <a:rPr lang="en-US" smtClean="0"/>
              <a:pPr>
                <a:defRPr/>
              </a:pPr>
              <a:t>43</a:t>
            </a:fld>
            <a:endParaRPr lang="en-US" altLang="en-US"/>
          </a:p>
        </p:txBody>
      </p:sp>
    </p:spTree>
    <p:extLst>
      <p:ext uri="{BB962C8B-B14F-4D97-AF65-F5344CB8AC3E}">
        <p14:creationId xmlns:p14="http://schemas.microsoft.com/office/powerpoint/2010/main" val="53058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44B7-C95F-4AAF-ABEC-624618BBEF03}"/>
              </a:ext>
            </a:extLst>
          </p:cNvPr>
          <p:cNvSpPr>
            <a:spLocks noGrp="1"/>
          </p:cNvSpPr>
          <p:nvPr>
            <p:ph type="title"/>
          </p:nvPr>
        </p:nvSpPr>
        <p:spPr/>
        <p:txBody>
          <a:bodyPr/>
          <a:lstStyle/>
          <a:p>
            <a:r>
              <a:rPr lang="en-US" dirty="0"/>
              <a:t>July 2024</a:t>
            </a:r>
          </a:p>
        </p:txBody>
      </p:sp>
      <p:sp>
        <p:nvSpPr>
          <p:cNvPr id="3" name="Content Placeholder 2">
            <a:extLst>
              <a:ext uri="{FF2B5EF4-FFF2-40B4-BE49-F238E27FC236}">
                <a16:creationId xmlns:a16="http://schemas.microsoft.com/office/drawing/2014/main" id="{6763B121-D09D-46FF-B532-F53DDBEF517C}"/>
              </a:ext>
            </a:extLst>
          </p:cNvPr>
          <p:cNvSpPr>
            <a:spLocks noGrp="1"/>
          </p:cNvSpPr>
          <p:nvPr>
            <p:ph idx="1"/>
          </p:nvPr>
        </p:nvSpPr>
        <p:spPr/>
        <p:txBody>
          <a:bodyPr/>
          <a:lstStyle/>
          <a:p>
            <a:r>
              <a:rPr lang="en-US" sz="2400" dirty="0"/>
              <a:t>Canadian government (with industry sponsorship) has expressed interest in hosting ITU-T SG15 in Montreal</a:t>
            </a:r>
          </a:p>
          <a:p>
            <a:pPr lvl="1"/>
            <a:r>
              <a:rPr lang="en-US" sz="2000" dirty="0"/>
              <a:t>July 1 – 12, 2024</a:t>
            </a:r>
          </a:p>
          <a:p>
            <a:pPr lvl="1"/>
            <a:r>
              <a:rPr lang="en-US" sz="2000" dirty="0"/>
              <a:t>Sheraton Montreal has space available</a:t>
            </a:r>
            <a:endParaRPr lang="en-US" sz="2400" dirty="0"/>
          </a:p>
          <a:p>
            <a:pPr lvl="1"/>
            <a:endParaRPr lang="en-US" sz="2000" dirty="0"/>
          </a:p>
          <a:p>
            <a:r>
              <a:rPr lang="en-US" sz="2400" dirty="0"/>
              <a:t>Given good relationship with ITU-T SG15, the ITU hosting of IEEE 802 sessions, and the alignment of sessions in 2024, IEEE 802 should consider hosting a workshop with ITU-T SG15 in conjunction with our July 2024 session</a:t>
            </a:r>
          </a:p>
          <a:p>
            <a:pPr lvl="1"/>
            <a:r>
              <a:rPr lang="en-US" sz="2000" dirty="0"/>
              <a:t>Sheraton Montreal space could be included in 802 contract amendment </a:t>
            </a:r>
          </a:p>
          <a:p>
            <a:pPr lvl="1"/>
            <a:r>
              <a:rPr lang="en-US" sz="2000" dirty="0"/>
              <a:t>Network &amp; meeting planning provided by IEEE 802 service providers</a:t>
            </a:r>
          </a:p>
          <a:p>
            <a:pPr lvl="1"/>
            <a:r>
              <a:rPr lang="en-US" sz="2000" dirty="0"/>
              <a:t>AM/PM breaks (and possibly lunch)</a:t>
            </a:r>
          </a:p>
          <a:p>
            <a:pPr lvl="1"/>
            <a:r>
              <a:rPr lang="en-US" sz="2000" dirty="0"/>
              <a:t>Additional cost will be less than </a:t>
            </a:r>
            <a:r>
              <a:rPr lang="en-US" sz="2000" strike="sngStrike" dirty="0"/>
              <a:t>US$10,000 </a:t>
            </a:r>
            <a:r>
              <a:rPr lang="en-US" sz="2000" b="1" dirty="0">
                <a:solidFill>
                  <a:srgbClr val="FF0000"/>
                </a:solidFill>
              </a:rPr>
              <a:t>US30,000</a:t>
            </a:r>
          </a:p>
        </p:txBody>
      </p:sp>
    </p:spTree>
    <p:extLst>
      <p:ext uri="{BB962C8B-B14F-4D97-AF65-F5344CB8AC3E}">
        <p14:creationId xmlns:p14="http://schemas.microsoft.com/office/powerpoint/2010/main" val="2484205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F9782-A199-4CE0-A7A7-82E989B73D88}"/>
              </a:ext>
            </a:extLst>
          </p:cNvPr>
          <p:cNvSpPr>
            <a:spLocks noGrp="1"/>
          </p:cNvSpPr>
          <p:nvPr>
            <p:ph type="title"/>
          </p:nvPr>
        </p:nvSpPr>
        <p:spPr>
          <a:xfrm>
            <a:off x="1981200" y="187548"/>
            <a:ext cx="8229600" cy="1143000"/>
          </a:xfrm>
        </p:spPr>
        <p:txBody>
          <a:bodyPr/>
          <a:lstStyle/>
          <a:p>
            <a:r>
              <a:rPr lang="en-US" dirty="0"/>
              <a:t>High level agenda</a:t>
            </a:r>
          </a:p>
        </p:txBody>
      </p:sp>
      <p:sp>
        <p:nvSpPr>
          <p:cNvPr id="3" name="Inhaltsplatzhalter 2">
            <a:extLst>
              <a:ext uri="{FF2B5EF4-FFF2-40B4-BE49-F238E27FC236}">
                <a16:creationId xmlns:a16="http://schemas.microsoft.com/office/drawing/2014/main" id="{3BC6BD9B-DD7C-41A2-B07C-83CC84ECB701}"/>
              </a:ext>
            </a:extLst>
          </p:cNvPr>
          <p:cNvSpPr>
            <a:spLocks noGrp="1"/>
          </p:cNvSpPr>
          <p:nvPr>
            <p:ph idx="1"/>
          </p:nvPr>
        </p:nvSpPr>
        <p:spPr>
          <a:xfrm>
            <a:off x="1981200" y="1269265"/>
            <a:ext cx="8229600" cy="5121275"/>
          </a:xfrm>
        </p:spPr>
        <p:txBody>
          <a:bodyPr>
            <a:noAutofit/>
          </a:bodyPr>
          <a:lstStyle/>
          <a:p>
            <a:r>
              <a:rPr lang="en-US" sz="2400"/>
              <a:t>8:30 </a:t>
            </a:r>
            <a:r>
              <a:rPr lang="en-US" sz="2400" dirty="0"/>
              <a:t>opening remarks </a:t>
            </a:r>
          </a:p>
          <a:p>
            <a:pPr lvl="1"/>
            <a:r>
              <a:rPr lang="en-US" sz="2000" dirty="0"/>
              <a:t>TSB Director, SA President, 802 Chair, SG15 Chair</a:t>
            </a:r>
          </a:p>
          <a:p>
            <a:r>
              <a:rPr lang="en-US" sz="2400" dirty="0"/>
              <a:t>Topics arranged in four sessions:</a:t>
            </a:r>
          </a:p>
          <a:p>
            <a:pPr lvl="1"/>
            <a:r>
              <a:rPr lang="en-US" sz="2000" dirty="0"/>
              <a:t>Evolving to Beyond 1T Transmission </a:t>
            </a:r>
          </a:p>
          <a:p>
            <a:pPr lvl="2"/>
            <a:r>
              <a:rPr lang="en-US" sz="1600" dirty="0"/>
              <a:t>Organizers: P802.3dj TF Chair John D’Ambrosia, </a:t>
            </a:r>
            <a:br>
              <a:rPr lang="en-US" sz="1600" dirty="0"/>
            </a:br>
            <a:r>
              <a:rPr lang="en-US" sz="1600" dirty="0"/>
              <a:t>ITU-T Q11/15 Rapporteur Steve Gorshe</a:t>
            </a:r>
          </a:p>
          <a:p>
            <a:pPr lvl="1"/>
            <a:r>
              <a:rPr lang="en-US" sz="2000" dirty="0"/>
              <a:t>Access and In-Premises Networks </a:t>
            </a:r>
          </a:p>
          <a:p>
            <a:pPr lvl="2"/>
            <a:r>
              <a:rPr lang="en-US" sz="1600" dirty="0"/>
              <a:t>Organizers: P802.3dg TF Chair George Zimmerman, </a:t>
            </a:r>
            <a:br>
              <a:rPr lang="en-US" sz="1600" dirty="0"/>
            </a:br>
            <a:r>
              <a:rPr lang="en-US" sz="1600" dirty="0"/>
              <a:t>ITU-T Q2/15 Frank Effenberger</a:t>
            </a:r>
          </a:p>
          <a:p>
            <a:pPr lvl="1"/>
            <a:r>
              <a:rPr lang="en-US" sz="2000" dirty="0"/>
              <a:t>Synchronization and TSN</a:t>
            </a:r>
          </a:p>
          <a:p>
            <a:pPr lvl="2"/>
            <a:r>
              <a:rPr lang="en-US" sz="1600" dirty="0"/>
              <a:t>Organizers: 802.1 TSN TG Chair János Farkas, </a:t>
            </a:r>
            <a:br>
              <a:rPr lang="en-US" sz="1600" dirty="0"/>
            </a:br>
            <a:r>
              <a:rPr lang="en-US" sz="1600" dirty="0"/>
              <a:t>ITU-T Q13/15 Rapporteur Stefano Ruffini</a:t>
            </a:r>
          </a:p>
          <a:p>
            <a:pPr lvl="1"/>
            <a:r>
              <a:rPr lang="en-US" sz="2000" dirty="0"/>
              <a:t>YANG and Data Modelling</a:t>
            </a:r>
          </a:p>
          <a:p>
            <a:pPr lvl="2"/>
            <a:r>
              <a:rPr lang="en-US" sz="1600" dirty="0"/>
              <a:t>Organizer: 802 </a:t>
            </a:r>
            <a:r>
              <a:rPr lang="en-US" sz="1600" dirty="0" err="1"/>
              <a:t>YANGsters</a:t>
            </a:r>
            <a:r>
              <a:rPr lang="en-US" sz="1600" dirty="0"/>
              <a:t> Chair and ITU-T Q14/15 Rapporteur Scott Mansfield</a:t>
            </a:r>
          </a:p>
          <a:p>
            <a:r>
              <a:rPr lang="en-US" sz="2400" dirty="0"/>
              <a:t>17:30 – 18:00 wrap-up, takeaways, closing</a:t>
            </a:r>
            <a:endParaRPr lang="en-US" sz="2800" dirty="0"/>
          </a:p>
        </p:txBody>
      </p:sp>
      <p:sp>
        <p:nvSpPr>
          <p:cNvPr id="4" name="Foliennummernplatzhalter 3">
            <a:extLst>
              <a:ext uri="{FF2B5EF4-FFF2-40B4-BE49-F238E27FC236}">
                <a16:creationId xmlns:a16="http://schemas.microsoft.com/office/drawing/2014/main" id="{0CA483CA-4F60-4F22-A1CE-AF5E0F3C29C1}"/>
              </a:ext>
            </a:extLst>
          </p:cNvPr>
          <p:cNvSpPr>
            <a:spLocks noGrp="1"/>
          </p:cNvSpPr>
          <p:nvPr>
            <p:ph type="sldNum" sz="quarter"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98989"/>
                </a:solidFill>
                <a:latin typeface="Times New Roman"/>
                <a:ea typeface="Times New Roman"/>
                <a:cs typeface="Times New Roman"/>
                <a:sym typeface="Times New Roman"/>
              </a:defRPr>
            </a:lvl9pPr>
          </a:lstStyle>
          <a:p>
            <a:pPr>
              <a:defRPr/>
            </a:pPr>
            <a:fld id="{00000000-1234-1234-1234-123412341234}" type="slidenum">
              <a:rPr lang="en-US" smtClean="0"/>
              <a:pPr>
                <a:defRPr/>
              </a:pPr>
              <a:t>45</a:t>
            </a:fld>
            <a:endParaRPr lang="en-US" altLang="en-US"/>
          </a:p>
        </p:txBody>
      </p:sp>
    </p:spTree>
    <p:extLst>
      <p:ext uri="{BB962C8B-B14F-4D97-AF65-F5344CB8AC3E}">
        <p14:creationId xmlns:p14="http://schemas.microsoft.com/office/powerpoint/2010/main" val="1345476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23A0-F18D-9851-2F54-92BF1306B95E}"/>
              </a:ext>
            </a:extLst>
          </p:cNvPr>
          <p:cNvSpPr>
            <a:spLocks noGrp="1"/>
          </p:cNvSpPr>
          <p:nvPr>
            <p:ph type="title"/>
          </p:nvPr>
        </p:nvSpPr>
        <p:spPr/>
        <p:txBody>
          <a:bodyPr/>
          <a:lstStyle/>
          <a:p>
            <a:r>
              <a:rPr lang="en-US" dirty="0"/>
              <a:t>Needed additional funding</a:t>
            </a:r>
          </a:p>
        </p:txBody>
      </p:sp>
      <p:sp>
        <p:nvSpPr>
          <p:cNvPr id="6" name="Content Placeholder 5">
            <a:extLst>
              <a:ext uri="{FF2B5EF4-FFF2-40B4-BE49-F238E27FC236}">
                <a16:creationId xmlns:a16="http://schemas.microsoft.com/office/drawing/2014/main" id="{312CEFF4-1097-7460-4739-8CD034F14AF2}"/>
              </a:ext>
            </a:extLst>
          </p:cNvPr>
          <p:cNvSpPr>
            <a:spLocks noGrp="1"/>
          </p:cNvSpPr>
          <p:nvPr>
            <p:ph idx="1"/>
          </p:nvPr>
        </p:nvSpPr>
        <p:spPr/>
        <p:txBody>
          <a:bodyPr/>
          <a:lstStyle/>
          <a:p>
            <a:r>
              <a:rPr lang="en-US" dirty="0"/>
              <a:t>Joint IEEE 802-ITU SG15 Workshop		200	people</a:t>
            </a:r>
          </a:p>
          <a:p>
            <a:pPr lvl="1"/>
            <a:r>
              <a:rPr lang="en-US" dirty="0"/>
              <a:t>	AV-Power-Staging		$15,371.76 	</a:t>
            </a:r>
          </a:p>
          <a:p>
            <a:pPr lvl="1"/>
            <a:r>
              <a:rPr lang="en-US" dirty="0"/>
              <a:t>	Dinner for 40 CAD$3200	$2,368.00 	</a:t>
            </a:r>
          </a:p>
          <a:p>
            <a:pPr lvl="1"/>
            <a:r>
              <a:rPr lang="en-US" dirty="0"/>
              <a:t>	Coffee for 200 CAD$3200	$2,368.00 	</a:t>
            </a:r>
          </a:p>
          <a:p>
            <a:pPr lvl="1"/>
            <a:r>
              <a:rPr lang="en-US" dirty="0"/>
              <a:t>	Face to Face			$5,000.00 	</a:t>
            </a:r>
          </a:p>
          <a:p>
            <a:pPr lvl="1"/>
            <a:r>
              <a:rPr lang="en-US" dirty="0"/>
              <a:t>Contingency – </a:t>
            </a:r>
            <a:r>
              <a:rPr lang="en-US" dirty="0" err="1"/>
              <a:t>Misc</a:t>
            </a:r>
            <a:r>
              <a:rPr lang="en-US" dirty="0"/>
              <a:t>		$4803.24</a:t>
            </a:r>
          </a:p>
          <a:p>
            <a:r>
              <a:rPr lang="en-US" dirty="0"/>
              <a:t>			Total			$30,000</a:t>
            </a:r>
          </a:p>
        </p:txBody>
      </p:sp>
    </p:spTree>
    <p:extLst>
      <p:ext uri="{BB962C8B-B14F-4D97-AF65-F5344CB8AC3E}">
        <p14:creationId xmlns:p14="http://schemas.microsoft.com/office/powerpoint/2010/main" val="488631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F90-F2C7-4CC6-B397-4855738A952D}"/>
              </a:ext>
            </a:extLst>
          </p:cNvPr>
          <p:cNvSpPr>
            <a:spLocks noGrp="1"/>
          </p:cNvSpPr>
          <p:nvPr>
            <p:ph type="title"/>
          </p:nvPr>
        </p:nvSpPr>
        <p:spPr/>
        <p:txBody>
          <a:bodyPr/>
          <a:lstStyle/>
          <a:p>
            <a:r>
              <a:rPr lang="en-US" dirty="0"/>
              <a:t>Motion – Increase Budget for Joint Workshop</a:t>
            </a:r>
          </a:p>
        </p:txBody>
      </p:sp>
      <p:sp>
        <p:nvSpPr>
          <p:cNvPr id="3" name="Content Placeholder 2">
            <a:extLst>
              <a:ext uri="{FF2B5EF4-FFF2-40B4-BE49-F238E27FC236}">
                <a16:creationId xmlns:a16="http://schemas.microsoft.com/office/drawing/2014/main" id="{5D412A9F-638A-48EA-A3D8-6AAB7DBE5EDE}"/>
              </a:ext>
            </a:extLst>
          </p:cNvPr>
          <p:cNvSpPr>
            <a:spLocks noGrp="1"/>
          </p:cNvSpPr>
          <p:nvPr>
            <p:ph idx="1"/>
          </p:nvPr>
        </p:nvSpPr>
        <p:spPr/>
        <p:txBody>
          <a:bodyPr/>
          <a:lstStyle/>
          <a:p>
            <a:pPr marL="0" indent="0">
              <a:buNone/>
            </a:pPr>
            <a:r>
              <a:rPr lang="en-US" dirty="0"/>
              <a:t>Move to increase funding for approved hosting of joint workshop with ITU-T SG15 adjacent to 2024 July IEEE 802 plenary session, with additional costs not to exceed US$30,000. </a:t>
            </a:r>
          </a:p>
          <a:p>
            <a:endParaRPr lang="en-US" dirty="0"/>
          </a:p>
          <a:p>
            <a:r>
              <a:rPr lang="en-US" dirty="0"/>
              <a:t>Moved: Jon Rosdahl</a:t>
            </a:r>
          </a:p>
          <a:p>
            <a:r>
              <a:rPr lang="en-US" dirty="0"/>
              <a:t>2</a:t>
            </a:r>
            <a:r>
              <a:rPr lang="en-US" baseline="30000" dirty="0"/>
              <a:t>nd</a:t>
            </a:r>
            <a:r>
              <a:rPr lang="en-US" dirty="0"/>
              <a:t>:  Glenn Parsons </a:t>
            </a:r>
          </a:p>
          <a:p>
            <a:r>
              <a:rPr lang="en-US" dirty="0"/>
              <a:t>Results:</a:t>
            </a:r>
          </a:p>
        </p:txBody>
      </p:sp>
    </p:spTree>
    <p:extLst>
      <p:ext uri="{BB962C8B-B14F-4D97-AF65-F5344CB8AC3E}">
        <p14:creationId xmlns:p14="http://schemas.microsoft.com/office/powerpoint/2010/main" val="3255595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3F8A-4BF3-105B-C7DB-A393D55031A2}"/>
              </a:ext>
            </a:extLst>
          </p:cNvPr>
          <p:cNvSpPr>
            <a:spLocks noGrp="1"/>
          </p:cNvSpPr>
          <p:nvPr>
            <p:ph type="title"/>
          </p:nvPr>
        </p:nvSpPr>
        <p:spPr/>
        <p:txBody>
          <a:bodyPr/>
          <a:lstStyle/>
          <a:p>
            <a:r>
              <a:rPr lang="en-US" dirty="0"/>
              <a:t>3.05 Recognitions</a:t>
            </a:r>
          </a:p>
        </p:txBody>
      </p:sp>
      <p:sp>
        <p:nvSpPr>
          <p:cNvPr id="3" name="Content Placeholder 2">
            <a:extLst>
              <a:ext uri="{FF2B5EF4-FFF2-40B4-BE49-F238E27FC236}">
                <a16:creationId xmlns:a16="http://schemas.microsoft.com/office/drawing/2014/main" id="{5BEB811F-F772-17AB-3ABB-8D888BB3041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39630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6F68-F7ED-F693-80F3-F9823C036714}"/>
              </a:ext>
            </a:extLst>
          </p:cNvPr>
          <p:cNvSpPr>
            <a:spLocks noGrp="1"/>
          </p:cNvSpPr>
          <p:nvPr>
            <p:ph type="title"/>
          </p:nvPr>
        </p:nvSpPr>
        <p:spPr/>
        <p:txBody>
          <a:bodyPr/>
          <a:lstStyle/>
          <a:p>
            <a:r>
              <a:rPr lang="en-US" dirty="0"/>
              <a:t>8.033 </a:t>
            </a:r>
            <a:r>
              <a:rPr lang="en-US"/>
              <a:t>Executive secretary report</a:t>
            </a:r>
            <a:endParaRPr lang="en-US" dirty="0"/>
          </a:p>
        </p:txBody>
      </p:sp>
      <p:sp>
        <p:nvSpPr>
          <p:cNvPr id="3" name="Content Placeholder 2">
            <a:extLst>
              <a:ext uri="{FF2B5EF4-FFF2-40B4-BE49-F238E27FC236}">
                <a16:creationId xmlns:a16="http://schemas.microsoft.com/office/drawing/2014/main" id="{A3A65519-D047-F009-1B2E-FE5575A1207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1308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March 2024 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53957"/>
          </a:xfrm>
          <a:prstGeom prst="rect">
            <a:avLst/>
          </a:prstGeom>
          <a:noFill/>
          <a:ln>
            <a:noFill/>
          </a:ln>
        </p:spPr>
        <p:txBody>
          <a:bodyPr spcFirstLastPara="1" wrap="square" lIns="121900" tIns="121900" rIns="121900" bIns="121900" anchor="t" anchorCtr="0">
            <a:spAutoFit/>
          </a:bodyPr>
          <a:lstStyle/>
          <a:p>
            <a:pPr defTabSz="1219170" eaLnBrk="1" fontAlgn="auto" hangingPunct="1">
              <a:spcBef>
                <a:spcPts val="0"/>
              </a:spcBef>
              <a:spcAft>
                <a:spcPts val="0"/>
              </a:spcAft>
              <a:buClr>
                <a:srgbClr val="000000"/>
              </a:buClr>
              <a:buSzPts val="1400"/>
            </a:pPr>
            <a:r>
              <a:rPr lang="en" sz="2000" kern="0" dirty="0">
                <a:solidFill>
                  <a:srgbClr val="FFFFFF"/>
                </a:solidFill>
                <a:latin typeface="Roboto"/>
                <a:ea typeface="Roboto"/>
                <a:cs typeface="Roboto"/>
                <a:sym typeface="Roboto"/>
              </a:rPr>
              <a:t>Prepared By: Face to Face Events, February 28, 2024</a:t>
            </a:r>
            <a:endParaRPr sz="2000" kern="0" dirty="0">
              <a:solidFill>
                <a:srgbClr val="FFFF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5</a:t>
            </a:fld>
            <a:endParaRPr lang="en" kern="0">
              <a:solidFill>
                <a:srgbClr val="737373"/>
              </a:solidFill>
            </a:endParaRPr>
          </a:p>
        </p:txBody>
      </p:sp>
      <p:sp>
        <p:nvSpPr>
          <p:cNvPr id="3" name="TextBox 2">
            <a:extLst>
              <a:ext uri="{FF2B5EF4-FFF2-40B4-BE49-F238E27FC236}">
                <a16:creationId xmlns:a16="http://schemas.microsoft.com/office/drawing/2014/main" id="{94676B43-0831-37DF-B2A1-956ADD48EB97}"/>
              </a:ext>
            </a:extLst>
          </p:cNvPr>
          <p:cNvSpPr txBox="1"/>
          <p:nvPr/>
        </p:nvSpPr>
        <p:spPr>
          <a:xfrm>
            <a:off x="7543800" y="5867400"/>
            <a:ext cx="3276600" cy="646331"/>
          </a:xfrm>
          <a:prstGeom prst="rect">
            <a:avLst/>
          </a:prstGeom>
          <a:noFill/>
        </p:spPr>
        <p:txBody>
          <a:bodyPr wrap="square" rtlCol="0">
            <a:spAutoFit/>
          </a:bodyPr>
          <a:lstStyle/>
          <a:p>
            <a:r>
              <a:rPr lang="en-US" sz="1800" dirty="0">
                <a:solidFill>
                  <a:schemeClr val="bg1"/>
                </a:solidFill>
              </a:rPr>
              <a:t>Posted to Mentor doc: 802 EC-24/0032r2: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762000" y="1341438"/>
            <a:ext cx="10668000" cy="4983162"/>
          </a:xfrm>
        </p:spPr>
        <p:txBody>
          <a:bodyPr/>
          <a:lstStyle/>
          <a:p>
            <a:pPr marL="0" indent="0">
              <a:buNone/>
            </a:pPr>
            <a:r>
              <a:rPr lang="en-US" sz="2800" b="1" dirty="0"/>
              <a:t>Announcement of 802 EC Interim Telecons </a:t>
            </a:r>
          </a:p>
          <a:p>
            <a:r>
              <a:rPr lang="en-US" sz="2400" dirty="0"/>
              <a:t>     Tuesday 2 April 2024, 19:00-21:00 UTC</a:t>
            </a:r>
          </a:p>
          <a:p>
            <a:r>
              <a:rPr lang="en-US" sz="2400" dirty="0"/>
              <a:t>     Tuesday 7 May 2024, 19:00-21:00 UTC</a:t>
            </a:r>
          </a:p>
          <a:p>
            <a:r>
              <a:rPr lang="en-US" sz="2400" dirty="0"/>
              <a:t>     Tuesday 4 June 2024,19:00-21:00 UTC</a:t>
            </a:r>
          </a:p>
          <a:p>
            <a:r>
              <a:rPr lang="en-US" sz="2400" dirty="0"/>
              <a:t>Call Time: Tuesday, 3:00 PM - 5:00 PM (UTC-05:00) Eastern Time (ET)</a:t>
            </a:r>
          </a:p>
          <a:p>
            <a:r>
              <a:rPr lang="en-US" sz="2400" dirty="0"/>
              <a:t>Recurrence: Occurs Generally the first Tuesday of every month.</a:t>
            </a:r>
          </a:p>
          <a:p>
            <a:r>
              <a:rPr lang="en-US" sz="2400" dirty="0"/>
              <a:t>From 7:00 PM to 9:00 PM, (UTC+00:00) Monrovia, Reykjavik time zone.</a:t>
            </a:r>
          </a:p>
          <a:p>
            <a:endParaRPr lang="en-US" sz="2400" dirty="0"/>
          </a:p>
          <a:p>
            <a:pPr marL="0" indent="0">
              <a:buNone/>
            </a:pPr>
            <a:r>
              <a:rPr lang="en-US" sz="2400" dirty="0"/>
              <a:t>Calls after July Plenary to be Scheduled during 2024 July IEEE 802 EC Closing Plenary meeting.</a:t>
            </a:r>
            <a:br>
              <a:rPr lang="en-US" sz="2400" dirty="0"/>
            </a:b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July 2024</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066800" y="1341442"/>
            <a:ext cx="9982200" cy="5111746"/>
          </a:xfrm>
        </p:spPr>
        <p:txBody>
          <a:bodyPr/>
          <a:lstStyle/>
          <a:p>
            <a:pPr>
              <a:buFont typeface="Arial" panose="020B0604020202020204" pitchFamily="34" charset="0"/>
              <a:buChar char="•"/>
            </a:pPr>
            <a:r>
              <a:rPr lang="en-US" sz="2000" kern="0" dirty="0">
                <a:solidFill>
                  <a:srgbClr val="000000"/>
                </a:solidFill>
              </a:rPr>
              <a:t>Tutorials may be held electronic: TBA</a:t>
            </a:r>
          </a:p>
          <a:p>
            <a:pPr>
              <a:buFont typeface="Arial" panose="020B0604020202020204" pitchFamily="34" charset="0"/>
              <a:buChar char="•"/>
            </a:pPr>
            <a:r>
              <a:rPr lang="en-US" sz="2000" kern="0" dirty="0">
                <a:solidFill>
                  <a:srgbClr val="000000"/>
                </a:solidFill>
              </a:rPr>
              <a:t>In person/Mixed-mode Tutorials: July </a:t>
            </a:r>
            <a:r>
              <a:rPr lang="en-US" sz="2000" dirty="0"/>
              <a:t>(Mon/Tues) </a:t>
            </a:r>
          </a:p>
          <a:p>
            <a:pPr>
              <a:buFont typeface="Arial" panose="020B0604020202020204" pitchFamily="34" charset="0"/>
              <a:buChar char="•"/>
            </a:pPr>
            <a:endParaRPr lang="en-US" sz="1800" kern="0" dirty="0">
              <a:solidFill>
                <a:srgbClr val="000000"/>
              </a:solidFill>
            </a:endParaRPr>
          </a:p>
          <a:p>
            <a:pPr lvl="0"/>
            <a:r>
              <a:rPr lang="en-US" sz="2000" kern="0" dirty="0">
                <a:solidFill>
                  <a:srgbClr val="000000"/>
                </a:solidFill>
              </a:rPr>
              <a:t>Tutorial Request form:</a:t>
            </a:r>
          </a:p>
          <a:p>
            <a:pPr lvl="1"/>
            <a:r>
              <a:rPr lang="en-US" sz="2000" kern="0" dirty="0">
                <a:solidFill>
                  <a:schemeClr val="accent2"/>
                </a:solidFill>
              </a:rPr>
              <a:t>https://mentor.ieee.org/802-ec/dcn/23/ec-23-0128-00-00EC-802-tutorial-request-form-2023.docx</a:t>
            </a:r>
          </a:p>
          <a:p>
            <a:pPr marL="457200" lvl="1" indent="0">
              <a:buNone/>
            </a:pPr>
            <a:endParaRPr lang="en-US" sz="18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18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 (Starting at 18:15).</a:t>
            </a:r>
          </a:p>
          <a:p>
            <a:pPr lvl="0"/>
            <a:endParaRPr lang="en-US" sz="18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31 May 2024</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Agate A</a:t>
            </a:r>
            <a:endParaRPr/>
          </a:p>
          <a:p>
            <a:pPr marL="0" indent="0">
              <a:lnSpc>
                <a:spcPct val="100000"/>
              </a:lnSpc>
              <a:spcBef>
                <a:spcPts val="1333"/>
              </a:spcBef>
              <a:buNone/>
            </a:pPr>
            <a:r>
              <a:rPr lang="en" b="1"/>
              <a:t>Registration: </a:t>
            </a:r>
            <a:r>
              <a:rPr lang="en"/>
              <a:t>Centennial Foyer</a:t>
            </a:r>
            <a:endParaRPr/>
          </a:p>
          <a:p>
            <a:pPr marL="0" indent="0">
              <a:lnSpc>
                <a:spcPct val="100000"/>
              </a:lnSpc>
              <a:spcBef>
                <a:spcPts val="1333"/>
              </a:spcBef>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6</a:t>
            </a:fld>
            <a:endParaRPr lang="en"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dirty="0"/>
              <a:t>Network Access and Support Information </a:t>
            </a:r>
            <a:endParaRPr dirty="0"/>
          </a:p>
        </p:txBody>
      </p:sp>
      <p:sp>
        <p:nvSpPr>
          <p:cNvPr id="100" name="Google Shape;100;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dirty="0"/>
              <a:t>SSID: </a:t>
            </a:r>
            <a:r>
              <a:rPr lang="en" sz="1733" dirty="0"/>
              <a:t>IEEE802</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WPA2/WPA3 </a:t>
            </a:r>
            <a:endParaRPr sz="1733" dirty="0"/>
          </a:p>
          <a:p>
            <a:pPr indent="-414856">
              <a:buSzPts val="1300"/>
            </a:pPr>
            <a:r>
              <a:rPr lang="en" sz="1733" dirty="0"/>
              <a:t>Supports 2.4 GHz &amp; 5 GHz Wi-Fi</a:t>
            </a:r>
            <a:endParaRPr sz="1333" dirty="0"/>
          </a:p>
          <a:p>
            <a:pPr marL="0" marR="101597" indent="0">
              <a:spcBef>
                <a:spcPts val="1333"/>
              </a:spcBef>
              <a:buNone/>
            </a:pPr>
            <a:r>
              <a:rPr lang="en" sz="1733" b="1" dirty="0"/>
              <a:t>SSID: </a:t>
            </a:r>
            <a:r>
              <a:rPr lang="en" sz="1733" dirty="0"/>
              <a:t>IEEE802-WPA3</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WPA3 </a:t>
            </a:r>
            <a:endParaRPr sz="1733" dirty="0"/>
          </a:p>
          <a:p>
            <a:pPr indent="-414856">
              <a:buSzPts val="1300"/>
            </a:pPr>
            <a:r>
              <a:rPr lang="en" sz="1733" dirty="0"/>
              <a:t>Supports 2.4 GHz, 5 GHz &amp; 6Ghz Wi-Fi</a:t>
            </a:r>
            <a:endParaRPr sz="1333" dirty="0"/>
          </a:p>
          <a:p>
            <a:pPr marL="0" marR="101597" indent="0">
              <a:lnSpc>
                <a:spcPct val="100000"/>
              </a:lnSpc>
              <a:spcBef>
                <a:spcPts val="1333"/>
              </a:spcBef>
              <a:buClr>
                <a:srgbClr val="000000"/>
              </a:buClr>
              <a:buNone/>
            </a:pPr>
            <a:r>
              <a:rPr lang="en" sz="1733" b="1" dirty="0"/>
              <a:t>IEEE 802 Documents: Local Document Server</a:t>
            </a:r>
            <a:r>
              <a:rPr lang="en" sz="1733" dirty="0"/>
              <a:t>  </a:t>
            </a:r>
            <a:endParaRPr sz="1733" dirty="0"/>
          </a:p>
          <a:p>
            <a:pPr marR="118530" indent="-431789">
              <a:lnSpc>
                <a:spcPct val="100000"/>
              </a:lnSpc>
              <a:spcBef>
                <a:spcPts val="1333"/>
              </a:spcBef>
              <a:buSzPts val="1500"/>
            </a:pPr>
            <a:r>
              <a:rPr lang="en" sz="17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101" name="Google Shape;101;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380990" indent="-380990">
              <a:lnSpc>
                <a:spcPct val="100000"/>
              </a:lnSpc>
              <a:buClr>
                <a:srgbClr val="000000"/>
              </a:buClr>
              <a:buFont typeface="Wingdings" panose="05000000000000000000" pitchFamily="2" charset="2"/>
              <a:buChar char="§"/>
            </a:pPr>
            <a:r>
              <a:rPr lang="en" sz="1733" b="1" dirty="0"/>
              <a:t>Onsite Network Support: </a:t>
            </a:r>
            <a:r>
              <a:rPr lang="en-US" sz="1600" b="1" dirty="0" err="1"/>
              <a:t>Linespeed</a:t>
            </a:r>
            <a:r>
              <a:rPr lang="en-US" sz="1600" b="1" dirty="0"/>
              <a:t> Events</a:t>
            </a:r>
            <a:endParaRPr sz="1733" b="1" dirty="0"/>
          </a:p>
          <a:p>
            <a:pPr marL="0" indent="0">
              <a:buClr>
                <a:srgbClr val="000000"/>
              </a:buClr>
              <a:buSzPts val="1800"/>
              <a:buNone/>
            </a:pPr>
            <a:r>
              <a:rPr lang="en" sz="1733" dirty="0"/>
              <a:t>Members of the Linespeed team can be dispatched by contacting the Meeting Planner directly or by placing a request at the event registration desk.</a:t>
            </a:r>
          </a:p>
          <a:p>
            <a:pPr marL="0" indent="0">
              <a:buClr>
                <a:srgbClr val="000000"/>
              </a:buClr>
              <a:buSzPts val="1800"/>
              <a:buNone/>
            </a:pPr>
            <a:endParaRPr lang="en" sz="1200" dirty="0"/>
          </a:p>
          <a:p>
            <a:pPr marL="380990" indent="-380990">
              <a:lnSpc>
                <a:spcPct val="100000"/>
              </a:lnSpc>
              <a:buClr>
                <a:srgbClr val="000000"/>
              </a:buClr>
              <a:buFont typeface="Wingdings" panose="05000000000000000000" pitchFamily="2" charset="2"/>
              <a:buChar char="§"/>
            </a:pPr>
            <a:r>
              <a:rPr lang="en-US" b="1" dirty="0" err="1"/>
              <a:t>Linespeed</a:t>
            </a:r>
            <a:r>
              <a:rPr lang="en-US" b="1" dirty="0"/>
              <a:t> Events</a:t>
            </a:r>
            <a:endParaRPr lang="en-US" sz="1333" dirty="0"/>
          </a:p>
          <a:p>
            <a:pPr marL="609585" lvl="1" indent="0">
              <a:lnSpc>
                <a:spcPct val="100000"/>
              </a:lnSpc>
              <a:spcBef>
                <a:spcPts val="0"/>
              </a:spcBef>
              <a:buClr>
                <a:srgbClr val="000000"/>
              </a:buClr>
              <a:buSzPts val="1400"/>
              <a:buNone/>
            </a:pPr>
            <a:r>
              <a:rPr lang="en-US" sz="1867" b="1" dirty="0"/>
              <a:t>Richard </a:t>
            </a:r>
            <a:r>
              <a:rPr lang="en-US" sz="1867" b="1" dirty="0" err="1"/>
              <a:t>Alfvin</a:t>
            </a:r>
            <a:endParaRPr lang="en-US" sz="1867" b="1" dirty="0"/>
          </a:p>
          <a:p>
            <a:pPr marL="609585" lvl="1" indent="0">
              <a:lnSpc>
                <a:spcPct val="100000"/>
              </a:lnSpc>
              <a:spcBef>
                <a:spcPts val="0"/>
              </a:spcBef>
              <a:buSzPts val="1400"/>
              <a:buNone/>
            </a:pPr>
            <a:r>
              <a:rPr lang="en-US" sz="1867" dirty="0"/>
              <a:t>Mobile: +1 (585) 781-0952 </a:t>
            </a:r>
          </a:p>
          <a:p>
            <a:pPr marL="609585" lvl="1" indent="0">
              <a:lnSpc>
                <a:spcPct val="100000"/>
              </a:lnSpc>
              <a:spcBef>
                <a:spcPts val="0"/>
              </a:spcBef>
              <a:buSzPts val="1400"/>
              <a:buNone/>
            </a:pPr>
            <a:r>
              <a:rPr lang="en-US" sz="1867" dirty="0"/>
              <a:t>Email: </a:t>
            </a:r>
            <a:r>
              <a:rPr lang="en-US" sz="1867"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867" dirty="0"/>
              <a:t> </a:t>
            </a:r>
          </a:p>
          <a:p>
            <a:pPr marL="0" indent="0">
              <a:lnSpc>
                <a:spcPct val="100000"/>
              </a:lnSpc>
              <a:buNone/>
            </a:pPr>
            <a:endParaRPr lang="en-US" dirty="0"/>
          </a:p>
          <a:p>
            <a:pPr marL="0" indent="0">
              <a:lnSpc>
                <a:spcPct val="100000"/>
              </a:lnSpc>
              <a:buClr>
                <a:srgbClr val="000000"/>
              </a:buClr>
              <a:buNone/>
            </a:pPr>
            <a:r>
              <a:rPr lang="en-US" b="1" dirty="0"/>
              <a:t>Network Office: </a:t>
            </a:r>
            <a:r>
              <a:rPr lang="en-US" dirty="0"/>
              <a:t>Agate B</a:t>
            </a:r>
          </a:p>
          <a:p>
            <a:pPr marL="0" indent="0">
              <a:lnSpc>
                <a:spcPct val="100000"/>
              </a:lnSpc>
              <a:buClr>
                <a:srgbClr val="000000"/>
              </a:buClr>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indent="0">
              <a:spcBef>
                <a:spcPts val="1333"/>
              </a:spcBef>
              <a:buClr>
                <a:srgbClr val="000000"/>
              </a:buClr>
              <a:buSzPts val="1800"/>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7</a:t>
            </a:fld>
            <a:endParaRPr lang="en"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14600" y="582631"/>
            <a:ext cx="10962800" cy="1023600"/>
          </a:xfrm>
          <a:prstGeom prst="rect">
            <a:avLst/>
          </a:prstGeom>
          <a:noFill/>
          <a:ln>
            <a:noFill/>
          </a:ln>
        </p:spPr>
        <p:txBody>
          <a:bodyPr spcFirstLastPara="1" wrap="square" lIns="121900" tIns="121900" rIns="121900" bIns="121900" anchor="b" anchorCtr="0">
            <a:noAutofit/>
          </a:bodyPr>
          <a:lstStyle/>
          <a:p>
            <a:r>
              <a:rPr lang="en" dirty="0"/>
              <a:t>In Person Registration Times and Location</a:t>
            </a:r>
            <a:endParaRPr dirty="0"/>
          </a:p>
        </p:txBody>
      </p:sp>
      <p:sp>
        <p:nvSpPr>
          <p:cNvPr id="94" name="Google Shape;94;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Agate A, 3rd Floor Hyatt Regency Denver</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8</a:t>
            </a:fld>
            <a:endParaRPr lang="en"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March 11th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600" dirty="0"/>
          </a:p>
          <a:p>
            <a:pPr marL="0" indent="0">
              <a:buNone/>
            </a:pPr>
            <a:r>
              <a:rPr lang="en" sz="1600" b="1" dirty="0"/>
              <a:t>WHAT: 	</a:t>
            </a:r>
            <a:r>
              <a:rPr lang="en" sz="1600" dirty="0"/>
              <a:t>IEEE 802 Orientation Program, Details at &lt;</a:t>
            </a:r>
            <a:r>
              <a:rPr lang="en" sz="1600" u="sng" dirty="0">
                <a:solidFill>
                  <a:schemeClr val="hlink"/>
                </a:solidFill>
                <a:hlinkClick r:id="rId3"/>
              </a:rPr>
              <a:t>https://tinyurl.com/yurnwntr</a:t>
            </a:r>
            <a:r>
              <a:rPr lang="en" sz="1600" dirty="0"/>
              <a:t>&gt;</a:t>
            </a:r>
            <a:endParaRPr sz="1600" dirty="0"/>
          </a:p>
          <a:p>
            <a:pPr marL="0" indent="0">
              <a:buNone/>
            </a:pPr>
            <a:endParaRPr sz="1600" dirty="0"/>
          </a:p>
          <a:p>
            <a:pPr marL="0" indent="0">
              <a:buNone/>
            </a:pPr>
            <a:r>
              <a:rPr lang="en" sz="1600" b="1" dirty="0"/>
              <a:t>WHEN: 	</a:t>
            </a:r>
            <a:r>
              <a:rPr lang="en" sz="1600" dirty="0"/>
              <a:t>Monday 11 March, 9-10 MT </a:t>
            </a:r>
            <a:endParaRPr sz="1600" dirty="0"/>
          </a:p>
          <a:p>
            <a:pPr marL="0" indent="0">
              <a:buNone/>
            </a:pPr>
            <a:endParaRPr sz="1600" dirty="0"/>
          </a:p>
          <a:p>
            <a:pPr marL="0" indent="0">
              <a:buNone/>
            </a:pPr>
            <a:r>
              <a:rPr lang="en" sz="1600" b="1" dirty="0"/>
              <a:t>WHERE: 	</a:t>
            </a:r>
            <a:r>
              <a:rPr lang="en" sz="1600" dirty="0"/>
              <a:t>Granite BC II or online at</a:t>
            </a:r>
            <a:r>
              <a:rPr lang="en" sz="1600" b="1" dirty="0"/>
              <a:t> </a:t>
            </a:r>
            <a:r>
              <a:rPr lang="en" sz="1600" dirty="0"/>
              <a:t>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Please take an hour and get to up speed with a high-level view of IEEE 802 and how it works before you plunge into the session. IEEE 802.15 First Vice Chair Phil Beecher will lead the program. Your questions will be answered. </a:t>
            </a:r>
            <a:endParaRPr sz="1600" dirty="0"/>
          </a:p>
          <a:p>
            <a:pPr marL="0" indent="0">
              <a:buNone/>
            </a:pPr>
            <a:endParaRPr sz="1600" dirty="0"/>
          </a:p>
          <a:p>
            <a:pPr marL="0" indent="0">
              <a:buNone/>
            </a:pPr>
            <a:r>
              <a:rPr lang="en" sz="1600" b="1" dirty="0"/>
              <a:t>REGISTRATION FEE:</a:t>
            </a: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defTabSz="1219170" eaLnBrk="1" fontAlgn="auto" hangingPunct="1"/>
            <a:fld id="{00000000-1234-1234-1234-123412341234}" type="slidenum">
              <a:rPr lang="en" kern="0">
                <a:solidFill>
                  <a:srgbClr val="737373"/>
                </a:solidFill>
              </a:rPr>
              <a:pPr defTabSz="1219170" eaLnBrk="1" fontAlgn="auto" hangingPunct="1"/>
              <a:t>9</a:t>
            </a:fld>
            <a:endParaRPr lang="en" kern="0">
              <a:solidFill>
                <a:srgbClr val="737373"/>
              </a:solidFill>
            </a:endParaRPr>
          </a:p>
        </p:txBody>
      </p:sp>
    </p:spTree>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71790</TotalTime>
  <Words>4799</Words>
  <Application>Microsoft Office PowerPoint</Application>
  <PresentationFormat>Widescreen</PresentationFormat>
  <Paragraphs>603</Paragraphs>
  <Slides>51</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Roboto</vt:lpstr>
      <vt:lpstr>Tahoma</vt:lpstr>
      <vt:lpstr>Times New Roman</vt:lpstr>
      <vt:lpstr>Verdana</vt:lpstr>
      <vt:lpstr>Wingdings</vt:lpstr>
      <vt:lpstr>Title slide</vt:lpstr>
      <vt:lpstr>Material</vt:lpstr>
      <vt:lpstr>Executive Secretary Agenda Items  2024 March IEEE 802 Plenary</vt:lpstr>
      <vt:lpstr>Event Conduct and Safety Statement </vt:lpstr>
      <vt:lpstr>Event Conduct and Safety Statement</vt:lpstr>
      <vt:lpstr>IEEE 802 Opening EC Mtg – March 11, 2024</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lpstr>2024 March IEEE 802 Plenary Registration report as of 03/09/2024</vt:lpstr>
      <vt:lpstr>PowerPoint Presentation</vt:lpstr>
      <vt:lpstr>PowerPoint Presentation</vt:lpstr>
      <vt:lpstr>PowerPoint Presentation</vt:lpstr>
      <vt:lpstr>Suggested best practices</vt:lpstr>
      <vt:lpstr>Mixed-mode Meeting Protocol</vt:lpstr>
      <vt:lpstr>Status of IEEE 802 Plenary Contracts</vt:lpstr>
      <vt:lpstr>Future 802 Plenary Venue Contract Status</vt:lpstr>
      <vt:lpstr>Request for 802 WG Item for Closing Plenary:</vt:lpstr>
      <vt:lpstr>Future Venue AdHocs  --</vt:lpstr>
      <vt:lpstr>Next Venue Meeting planning – Thurs 7:30 am</vt:lpstr>
      <vt:lpstr>Future Venues AdHoc – Thurs 8 am</vt:lpstr>
      <vt:lpstr>Executive Secretary Agenda Items</vt:lpstr>
      <vt:lpstr>Straw Poll: Return to This Venue:  (Hyatt Regency Denver)</vt:lpstr>
      <vt:lpstr>Venue Polls (continued) (Hyatt Regency Denver)</vt:lpstr>
      <vt:lpstr>Future 802 Plenary Venue Contract Status</vt:lpstr>
      <vt:lpstr>Proposed Budget for 2024 July IEEE 802 Plenary</vt:lpstr>
      <vt:lpstr>Motion to set Meeting Fees for 2024 July</vt:lpstr>
      <vt:lpstr>Proposed Budget for 2024 Nov IEEE 802 Plenary</vt:lpstr>
      <vt:lpstr>Motion to set Meeting Fees for 2024 November</vt:lpstr>
      <vt:lpstr>IEEE 802 University Outreach Program for Montreal – July 2024</vt:lpstr>
      <vt:lpstr>IEEE 802 University Outreach Program for Montreal – July 2024</vt:lpstr>
      <vt:lpstr>Motion to approve the University Outreach  2024 July </vt:lpstr>
      <vt:lpstr>IEEE 802 / ITU-T SG15 joint workshop</vt:lpstr>
      <vt:lpstr>IEEE 802 / ITU-T SG15 workshop </vt:lpstr>
      <vt:lpstr>July 2024</vt:lpstr>
      <vt:lpstr>High level agenda</vt:lpstr>
      <vt:lpstr>Needed additional funding</vt:lpstr>
      <vt:lpstr>Motion – Increase Budget for Joint Workshop</vt:lpstr>
      <vt:lpstr>3.05 Recognitions</vt:lpstr>
      <vt:lpstr>8.033 Executive secretary report</vt:lpstr>
      <vt:lpstr>8.04 Monthly IEEE 802 EC Telecons</vt:lpstr>
      <vt:lpstr>8.05 Call for Tutorials for July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March Plenary - Denver</dc:title>
  <dc:subject>ec-24-0031-00-00EC-Executive Secretary Report for March Plenary - Denver</dc:subject>
  <dc:creator>Jon Rosdahl</dc:creator>
  <cp:keywords>IEEE 802 Plenary</cp:keywords>
  <dc:description>Jon Rosdahl, Qualcomm</dc:description>
  <cp:lastModifiedBy>Jon Rosdahl</cp:lastModifiedBy>
  <cp:revision>31</cp:revision>
  <dcterms:created xsi:type="dcterms:W3CDTF">2021-09-07T16:57:28Z</dcterms:created>
  <dcterms:modified xsi:type="dcterms:W3CDTF">2024-03-15T20:06:26Z</dcterms:modified>
  <cp:category>March 2024</cp:category>
</cp:coreProperties>
</file>