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8"/>
  </p:notesMasterIdLst>
  <p:handoutMasterIdLst>
    <p:handoutMasterId r:id="rId19"/>
  </p:handoutMasterIdLst>
  <p:sldIdLst>
    <p:sldId id="278" r:id="rId2"/>
    <p:sldId id="342" r:id="rId3"/>
    <p:sldId id="267" r:id="rId4"/>
    <p:sldId id="615" r:id="rId5"/>
    <p:sldId id="524" r:id="rId6"/>
    <p:sldId id="616" r:id="rId7"/>
    <p:sldId id="513" r:id="rId8"/>
    <p:sldId id="617" r:id="rId9"/>
    <p:sldId id="618" r:id="rId10"/>
    <p:sldId id="611" r:id="rId11"/>
    <p:sldId id="265" r:id="rId12"/>
    <p:sldId id="608" r:id="rId13"/>
    <p:sldId id="609" r:id="rId14"/>
    <p:sldId id="621" r:id="rId15"/>
    <p:sldId id="619" r:id="rId16"/>
    <p:sldId id="620" r:id="rId17"/>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3B8FA370-D2B0-46B1-AFF6-599C114D0677}">
          <p14:sldIdLst>
            <p14:sldId id="278"/>
          </p14:sldIdLst>
        </p14:section>
        <p14:section name="February 6th Telecon" id="{12A12E1B-8C3F-4A33-B548-A011E5170083}">
          <p14:sldIdLst>
            <p14:sldId id="342"/>
            <p14:sldId id="267"/>
            <p14:sldId id="615"/>
            <p14:sldId id="524"/>
            <p14:sldId id="616"/>
            <p14:sldId id="513"/>
            <p14:sldId id="617"/>
            <p14:sldId id="618"/>
            <p14:sldId id="611"/>
            <p14:sldId id="265"/>
            <p14:sldId id="608"/>
            <p14:sldId id="609"/>
            <p14:sldId id="621"/>
            <p14:sldId id="619"/>
            <p14:sldId id="62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4A81BD-2525-493D-8083-6F9D3D234D4E}" v="7" dt="2024-02-06T20:24:04.7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00" autoAdjust="0"/>
    <p:restoredTop sz="83016" autoAdjust="0"/>
  </p:normalViewPr>
  <p:slideViewPr>
    <p:cSldViewPr>
      <p:cViewPr varScale="1">
        <p:scale>
          <a:sx n="82" d="100"/>
          <a:sy n="82" d="100"/>
        </p:scale>
        <p:origin x="282" y="66"/>
      </p:cViewPr>
      <p:guideLst/>
    </p:cSldViewPr>
  </p:slideViewPr>
  <p:outlineViewPr>
    <p:cViewPr>
      <p:scale>
        <a:sx n="33" d="100"/>
        <a:sy n="33" d="100"/>
      </p:scale>
      <p:origin x="0" y="-11628"/>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304A81BD-2525-493D-8083-6F9D3D234D4E}"/>
    <pc:docChg chg="custSel modSld modMainMaster modSection">
      <pc:chgData name="Jon Rosdahl" userId="2820f357-2dd4-4127-8713-e0bfde0fd756" providerId="ADAL" clId="{304A81BD-2525-493D-8083-6F9D3D234D4E}" dt="2024-02-06T20:26:19.542" v="94" actId="20577"/>
      <pc:docMkLst>
        <pc:docMk/>
      </pc:docMkLst>
      <pc:sldChg chg="modSp mod">
        <pc:chgData name="Jon Rosdahl" userId="2820f357-2dd4-4127-8713-e0bfde0fd756" providerId="ADAL" clId="{304A81BD-2525-493D-8083-6F9D3D234D4E}" dt="2024-02-06T20:22:49.224" v="12" actId="404"/>
        <pc:sldMkLst>
          <pc:docMk/>
          <pc:sldMk cId="585251418" sldId="617"/>
        </pc:sldMkLst>
        <pc:spChg chg="mod">
          <ac:chgData name="Jon Rosdahl" userId="2820f357-2dd4-4127-8713-e0bfde0fd756" providerId="ADAL" clId="{304A81BD-2525-493D-8083-6F9D3D234D4E}" dt="2024-02-06T20:22:49.224" v="12" actId="404"/>
          <ac:spMkLst>
            <pc:docMk/>
            <pc:sldMk cId="585251418" sldId="617"/>
            <ac:spMk id="2" creationId="{74A870BE-250B-C142-BCF6-E76C5D8A9C3B}"/>
          </ac:spMkLst>
        </pc:spChg>
      </pc:sldChg>
      <pc:sldChg chg="modSp mod">
        <pc:chgData name="Jon Rosdahl" userId="2820f357-2dd4-4127-8713-e0bfde0fd756" providerId="ADAL" clId="{304A81BD-2525-493D-8083-6F9D3D234D4E}" dt="2024-02-06T20:22:32.858" v="7" actId="5793"/>
        <pc:sldMkLst>
          <pc:docMk/>
          <pc:sldMk cId="1805613250" sldId="618"/>
        </pc:sldMkLst>
        <pc:spChg chg="mod">
          <ac:chgData name="Jon Rosdahl" userId="2820f357-2dd4-4127-8713-e0bfde0fd756" providerId="ADAL" clId="{304A81BD-2525-493D-8083-6F9D3D234D4E}" dt="2024-02-06T20:22:32.858" v="7" actId="5793"/>
          <ac:spMkLst>
            <pc:docMk/>
            <pc:sldMk cId="1805613250" sldId="618"/>
            <ac:spMk id="2" creationId="{7A999588-2D11-C697-E4FB-AF8514F8FB59}"/>
          </ac:spMkLst>
        </pc:spChg>
      </pc:sldChg>
      <pc:sldChg chg="modSp">
        <pc:chgData name="Jon Rosdahl" userId="2820f357-2dd4-4127-8713-e0bfde0fd756" providerId="ADAL" clId="{304A81BD-2525-493D-8083-6F9D3D234D4E}" dt="2024-02-06T20:23:42.415" v="14" actId="403"/>
        <pc:sldMkLst>
          <pc:docMk/>
          <pc:sldMk cId="3656664385" sldId="619"/>
        </pc:sldMkLst>
        <pc:spChg chg="mod">
          <ac:chgData name="Jon Rosdahl" userId="2820f357-2dd4-4127-8713-e0bfde0fd756" providerId="ADAL" clId="{304A81BD-2525-493D-8083-6F9D3D234D4E}" dt="2024-02-06T20:23:42.415" v="14" actId="403"/>
          <ac:spMkLst>
            <pc:docMk/>
            <pc:sldMk cId="3656664385" sldId="619"/>
            <ac:spMk id="2" creationId="{48DCAC57-B3D2-EACD-6014-6A06CD1C5D8A}"/>
          </ac:spMkLst>
        </pc:spChg>
      </pc:sldChg>
      <pc:sldChg chg="modSp mod">
        <pc:chgData name="Jon Rosdahl" userId="2820f357-2dd4-4127-8713-e0bfde0fd756" providerId="ADAL" clId="{304A81BD-2525-493D-8083-6F9D3D234D4E}" dt="2024-02-06T20:26:19.542" v="94" actId="20577"/>
        <pc:sldMkLst>
          <pc:docMk/>
          <pc:sldMk cId="1916923827" sldId="620"/>
        </pc:sldMkLst>
        <pc:spChg chg="mod">
          <ac:chgData name="Jon Rosdahl" userId="2820f357-2dd4-4127-8713-e0bfde0fd756" providerId="ADAL" clId="{304A81BD-2525-493D-8083-6F9D3D234D4E}" dt="2024-02-06T20:26:19.542" v="94" actId="20577"/>
          <ac:spMkLst>
            <pc:docMk/>
            <pc:sldMk cId="1916923827" sldId="620"/>
            <ac:spMk id="3" creationId="{C531D4D5-56A3-5E34-A441-D19D0E953A63}"/>
          </ac:spMkLst>
        </pc:spChg>
      </pc:sldChg>
      <pc:sldChg chg="modSp mod">
        <pc:chgData name="Jon Rosdahl" userId="2820f357-2dd4-4127-8713-e0bfde0fd756" providerId="ADAL" clId="{304A81BD-2525-493D-8083-6F9D3D234D4E}" dt="2024-02-06T20:24:04.702" v="16" actId="255"/>
        <pc:sldMkLst>
          <pc:docMk/>
          <pc:sldMk cId="1900286935" sldId="621"/>
        </pc:sldMkLst>
        <pc:spChg chg="mod">
          <ac:chgData name="Jon Rosdahl" userId="2820f357-2dd4-4127-8713-e0bfde0fd756" providerId="ADAL" clId="{304A81BD-2525-493D-8083-6F9D3D234D4E}" dt="2024-02-06T20:24:04.702" v="16" actId="255"/>
          <ac:spMkLst>
            <pc:docMk/>
            <pc:sldMk cId="1900286935" sldId="621"/>
            <ac:spMk id="2" creationId="{362EFF86-8A93-F7E1-4BAD-0A9F54188C1E}"/>
          </ac:spMkLst>
        </pc:spChg>
        <pc:spChg chg="mod">
          <ac:chgData name="Jon Rosdahl" userId="2820f357-2dd4-4127-8713-e0bfde0fd756" providerId="ADAL" clId="{304A81BD-2525-493D-8083-6F9D3D234D4E}" dt="2024-02-06T20:23:53.877" v="15" actId="255"/>
          <ac:spMkLst>
            <pc:docMk/>
            <pc:sldMk cId="1900286935" sldId="621"/>
            <ac:spMk id="3" creationId="{30EA2A93-2DA0-8B8B-E83A-7F0395F20291}"/>
          </ac:spMkLst>
        </pc:spChg>
      </pc:sldChg>
      <pc:sldMasterChg chg="modSp mod modSldLayout">
        <pc:chgData name="Jon Rosdahl" userId="2820f357-2dd4-4127-8713-e0bfde0fd756" providerId="ADAL" clId="{304A81BD-2525-493D-8083-6F9D3D234D4E}" dt="2024-02-06T20:21:59.534" v="3" actId="6549"/>
        <pc:sldMasterMkLst>
          <pc:docMk/>
          <pc:sldMasterMk cId="0" sldId="2147483657"/>
        </pc:sldMasterMkLst>
        <pc:spChg chg="mod">
          <ac:chgData name="Jon Rosdahl" userId="2820f357-2dd4-4127-8713-e0bfde0fd756" providerId="ADAL" clId="{304A81BD-2525-493D-8083-6F9D3D234D4E}" dt="2024-02-06T20:21:51.624" v="1" actId="6549"/>
          <ac:spMkLst>
            <pc:docMk/>
            <pc:sldMasterMk cId="0" sldId="2147483657"/>
            <ac:spMk id="2" creationId="{92B304B0-FF60-41DC-9681-6067E5CBFFEE}"/>
          </ac:spMkLst>
        </pc:spChg>
        <pc:sldLayoutChg chg="modSp mod">
          <pc:chgData name="Jon Rosdahl" userId="2820f357-2dd4-4127-8713-e0bfde0fd756" providerId="ADAL" clId="{304A81BD-2525-493D-8083-6F9D3D234D4E}" dt="2024-02-06T20:21:59.534" v="3" actId="6549"/>
          <pc:sldLayoutMkLst>
            <pc:docMk/>
            <pc:sldMasterMk cId="0" sldId="2147483657"/>
            <pc:sldLayoutMk cId="0" sldId="2147483658"/>
          </pc:sldLayoutMkLst>
          <pc:spChg chg="mod">
            <ac:chgData name="Jon Rosdahl" userId="2820f357-2dd4-4127-8713-e0bfde0fd756" providerId="ADAL" clId="{304A81BD-2525-493D-8083-6F9D3D234D4E}" dt="2024-02-06T20:21:59.534" v="3" actId="6549"/>
            <ac:spMkLst>
              <pc:docMk/>
              <pc:sldMasterMk cId="0" sldId="2147483657"/>
              <pc:sldLayoutMk cId="0" sldId="2147483658"/>
              <ac:spMk id="3" creationId="{423ED666-F47B-91BB-92D2-4985B832B87E}"/>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February 2024</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EC-24-0017r0</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February 2024</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EC-24-0017r0</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February 2024</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EC-24-0017r0</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2</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February 2024</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EC-24-0017r0</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6" name="Google Shape;136;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Grand Total = Number of registrations.</a:t>
            </a:r>
          </a:p>
          <a:p>
            <a:r>
              <a:rPr lang="en-US" dirty="0"/>
              <a:t>759 + 4 Cancelled = 763</a:t>
            </a:r>
          </a:p>
          <a:p>
            <a:endParaRPr lang="en-US" dirty="0"/>
          </a:p>
          <a:p>
            <a:r>
              <a:rPr lang="en-US" dirty="0"/>
              <a:t>Early $500 would be in hotel discount</a:t>
            </a:r>
          </a:p>
          <a:p>
            <a:r>
              <a:rPr lang="en-US" dirty="0"/>
              <a:t>Early $800 no hotel discount</a:t>
            </a:r>
          </a:p>
          <a:p>
            <a:r>
              <a:rPr lang="en-US" dirty="0"/>
              <a:t>Standard $1150 would be no hotel discount</a:t>
            </a:r>
          </a:p>
          <a:p>
            <a:r>
              <a:rPr lang="en-US" dirty="0"/>
              <a:t>Standard $850 would be in hotel discount</a:t>
            </a:r>
          </a:p>
        </p:txBody>
      </p:sp>
      <p:sp>
        <p:nvSpPr>
          <p:cNvPr id="4" name="Date Placeholder 3"/>
          <p:cNvSpPr>
            <a:spLocks noGrp="1"/>
          </p:cNvSpPr>
          <p:nvPr>
            <p:ph type="dt" idx="1"/>
          </p:nvPr>
        </p:nvSpPr>
        <p:spPr/>
        <p:txBody>
          <a:bodyPr/>
          <a:lstStyle/>
          <a:p>
            <a:r>
              <a:rPr lang="en-US" altLang="en-US"/>
              <a:t>February 2024</a:t>
            </a:r>
          </a:p>
        </p:txBody>
      </p:sp>
      <p:sp>
        <p:nvSpPr>
          <p:cNvPr id="5" name="Footer Placeholder 4"/>
          <p:cNvSpPr>
            <a:spLocks noGrp="1"/>
          </p:cNvSpPr>
          <p:nvPr>
            <p:ph type="ftr" sz="quarter" idx="4"/>
          </p:nvPr>
        </p:nvSpPr>
        <p:spPr/>
        <p:txBody>
          <a:bodyPr/>
          <a:lstStyle/>
          <a:p>
            <a:r>
              <a:rPr lang="en-US" altLang="en-US"/>
              <a:t>EC-24-0017r0</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5</a:t>
            </a:fld>
            <a:endParaRPr lang="en-US" altLang="en-US"/>
          </a:p>
        </p:txBody>
      </p:sp>
    </p:spTree>
    <p:extLst>
      <p:ext uri="{BB962C8B-B14F-4D97-AF65-F5344CB8AC3E}">
        <p14:creationId xmlns:p14="http://schemas.microsoft.com/office/powerpoint/2010/main" val="355357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pt-BR"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doc.: IEEE 802 EC 23/0001r08</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p:cNvSpPr>
            <a:spLocks noGrp="1"/>
          </p:cNvSpPr>
          <p:nvPr>
            <p:ph type="dt"/>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February 2024</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6" name="Footer Placeholder 5"/>
          <p:cNvSpPr>
            <a:spLocks noGrp="1"/>
          </p:cNvSpPr>
          <p:nvPr>
            <p:ph type="ftr"/>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EC-24-0017r0</a:t>
            </a: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7" name="Slide Number Placeholder 6"/>
          <p:cNvSpPr>
            <a:spLocks noGrp="1"/>
          </p:cNvSpPr>
          <p:nvPr>
            <p:ph type="sldNum"/>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Page </a:t>
            </a:r>
            <a:fld id="{47A7FEEB-9CD2-43FE-843C-C5350BEACB45}" type="slidenum">
              <a:rPr kumimoji="0" 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710287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2603705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2024 February Telecon</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EC-24-00017-01-00EC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46564"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2024 February Telecon</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EC-24-0017-01-00EC</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802info@facetoface-events.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802world.org/plenary/future-plenary-sessions/"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hyatt.com/en-US/group-booking/DENCC/G-03I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cvent.me/yyP8zZ?locale=en&amp;Refid=Outreach+032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altLang="en-US" dirty="0"/>
              <a:t>Executive Secretary Agenda Items </a:t>
            </a:r>
            <a:br>
              <a:rPr lang="en-US" altLang="en-US" dirty="0"/>
            </a:br>
            <a:r>
              <a:rPr lang="en-US" altLang="en-US" dirty="0"/>
              <a:t>2024 February 6</a:t>
            </a:r>
            <a:r>
              <a:rPr lang="en-US" altLang="en-US" baseline="30000" dirty="0"/>
              <a:t>th</a:t>
            </a:r>
            <a:r>
              <a:rPr lang="en-US" altLang="en-US" dirty="0"/>
              <a:t> Telecon </a:t>
            </a:r>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a:t>
            </a:r>
            <a:r>
              <a:rPr lang="en-US" altLang="en-US"/>
              <a:t>.org </a:t>
            </a:r>
            <a:endParaRPr lang="en-US"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A6E84-0B51-F146-AF6B-2823D0A01AB4}"/>
              </a:ext>
            </a:extLst>
          </p:cNvPr>
          <p:cNvSpPr>
            <a:spLocks noGrp="1"/>
          </p:cNvSpPr>
          <p:nvPr>
            <p:ph type="title"/>
          </p:nvPr>
        </p:nvSpPr>
        <p:spPr/>
        <p:txBody>
          <a:bodyPr/>
          <a:lstStyle/>
          <a:p>
            <a:r>
              <a:rPr lang="en-US" dirty="0"/>
              <a:t>IEEE 802 Milestone Preview</a:t>
            </a:r>
          </a:p>
        </p:txBody>
      </p:sp>
      <p:sp>
        <p:nvSpPr>
          <p:cNvPr id="3" name="Content Placeholder 2">
            <a:extLst>
              <a:ext uri="{FF2B5EF4-FFF2-40B4-BE49-F238E27FC236}">
                <a16:creationId xmlns:a16="http://schemas.microsoft.com/office/drawing/2014/main" id="{CB1808F9-5676-5B28-097A-831097728916}"/>
              </a:ext>
            </a:extLst>
          </p:cNvPr>
          <p:cNvSpPr>
            <a:spLocks noGrp="1"/>
          </p:cNvSpPr>
          <p:nvPr>
            <p:ph idx="1"/>
          </p:nvPr>
        </p:nvSpPr>
        <p:spPr/>
        <p:txBody>
          <a:bodyPr/>
          <a:lstStyle/>
          <a:p>
            <a:r>
              <a:rPr lang="en-US" dirty="0"/>
              <a:t>Geoff has worked for a couple years to get this to the finish line.  The Milestone plaque is being brought to the 2024 March Plenary for a ceremonial unveiling.</a:t>
            </a:r>
          </a:p>
          <a:p>
            <a:r>
              <a:rPr lang="en-US" dirty="0"/>
              <a:t>Computer Society has provided $10k toward the event expenses.</a:t>
            </a:r>
          </a:p>
          <a:p>
            <a:r>
              <a:rPr lang="en-US" dirty="0"/>
              <a:t>We have about 10 VIPs invited/attending</a:t>
            </a:r>
          </a:p>
          <a:p>
            <a:r>
              <a:rPr lang="en-US" dirty="0"/>
              <a:t>Some costs to be offset by 802 (1 night for VIPs).</a:t>
            </a:r>
          </a:p>
          <a:p>
            <a:pPr lvl="1"/>
            <a:r>
              <a:rPr lang="en-US" sz="2400" dirty="0"/>
              <a:t>Note that we have a hotel credit that we can use for this cost.</a:t>
            </a:r>
          </a:p>
          <a:p>
            <a:endParaRPr lang="en-US" dirty="0"/>
          </a:p>
        </p:txBody>
      </p:sp>
    </p:spTree>
    <p:extLst>
      <p:ext uri="{BB962C8B-B14F-4D97-AF65-F5344CB8AC3E}">
        <p14:creationId xmlns:p14="http://schemas.microsoft.com/office/powerpoint/2010/main" val="2998330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9"/>
          <p:cNvSpPr txBox="1">
            <a:spLocks noGrp="1"/>
          </p:cNvSpPr>
          <p:nvPr>
            <p:ph type="title"/>
          </p:nvPr>
        </p:nvSpPr>
        <p:spPr>
          <a:xfrm>
            <a:off x="609600" y="228600"/>
            <a:ext cx="10972800" cy="1112838"/>
          </a:xfrm>
          <a:prstGeom prst="rect">
            <a:avLst/>
          </a:prstGeom>
          <a:noFill/>
          <a:ln>
            <a:noFill/>
          </a:ln>
        </p:spPr>
        <p:txBody>
          <a:bodyPr spcFirstLastPara="1" wrap="square" lIns="121900" tIns="121900" rIns="121900" bIns="121900" anchor="b" anchorCtr="0">
            <a:noAutofit/>
          </a:bodyPr>
          <a:lstStyle/>
          <a:p>
            <a:pPr algn="ctr"/>
            <a:r>
              <a:rPr lang="en-US" sz="2400" b="1" i="1" dirty="0"/>
              <a:t>IEEE 802 Networking Social – IEEE 802 Milestone Preview</a:t>
            </a:r>
          </a:p>
          <a:p>
            <a:pPr algn="ctr"/>
            <a:r>
              <a:rPr lang="en" sz="2400" b="1" i="1" dirty="0"/>
              <a:t>Wednesday, March 13th 6:30 – 8:30 PM</a:t>
            </a:r>
            <a:endParaRPr sz="2400" b="1" i="1" dirty="0"/>
          </a:p>
        </p:txBody>
      </p:sp>
      <p:sp>
        <p:nvSpPr>
          <p:cNvPr id="127" name="Google Shape;127;p9"/>
          <p:cNvSpPr txBox="1">
            <a:spLocks noGrp="1"/>
          </p:cNvSpPr>
          <p:nvPr>
            <p:ph idx="1"/>
          </p:nvPr>
        </p:nvSpPr>
        <p:spPr>
          <a:xfrm>
            <a:off x="334433" y="1341438"/>
            <a:ext cx="10972800" cy="5135562"/>
          </a:xfrm>
          <a:prstGeom prst="rect">
            <a:avLst/>
          </a:prstGeom>
          <a:noFill/>
          <a:ln>
            <a:noFill/>
          </a:ln>
        </p:spPr>
        <p:txBody>
          <a:bodyPr spcFirstLastPara="1" wrap="square" lIns="121900" tIns="121900" rIns="121900" bIns="121900" anchor="t" anchorCtr="0">
            <a:noAutofit/>
          </a:bodyPr>
          <a:lstStyle/>
          <a:p>
            <a:pPr marL="0" indent="0">
              <a:buNone/>
            </a:pPr>
            <a:r>
              <a:rPr lang="en" sz="2000" b="1" dirty="0"/>
              <a:t>WHO: </a:t>
            </a:r>
            <a:r>
              <a:rPr lang="en" sz="2000" dirty="0"/>
              <a:t>All registered attendees and their guests with paid social ticket ($24.99)</a:t>
            </a:r>
            <a:endParaRPr sz="2000" dirty="0"/>
          </a:p>
          <a:p>
            <a:pPr marL="0" indent="0">
              <a:buNone/>
            </a:pPr>
            <a:endParaRPr sz="2000" b="1" dirty="0"/>
          </a:p>
          <a:p>
            <a:pPr marL="0" indent="0">
              <a:buNone/>
            </a:pPr>
            <a:r>
              <a:rPr lang="en" sz="2000" b="1" dirty="0"/>
              <a:t>WHAT:</a:t>
            </a:r>
            <a:r>
              <a:rPr lang="en" sz="2000" dirty="0"/>
              <a:t>  Casual Networking Reception with refreshments, bar service and musical entertainment. Also the IEEE 802 Milestone Preview </a:t>
            </a:r>
            <a:endParaRPr sz="2000" dirty="0"/>
          </a:p>
          <a:p>
            <a:pPr marL="0" indent="0">
              <a:buNone/>
            </a:pPr>
            <a:endParaRPr sz="2000" b="1" dirty="0"/>
          </a:p>
          <a:p>
            <a:pPr marL="0" indent="0">
              <a:buNone/>
            </a:pPr>
            <a:r>
              <a:rPr lang="en" sz="2000" b="1" dirty="0"/>
              <a:t>WHERE: </a:t>
            </a:r>
            <a:r>
              <a:rPr lang="en" sz="2000" dirty="0"/>
              <a:t>Reception hall</a:t>
            </a:r>
          </a:p>
          <a:p>
            <a:pPr marL="0" indent="0">
              <a:buNone/>
            </a:pPr>
            <a:endParaRPr sz="2000" b="1" dirty="0"/>
          </a:p>
          <a:p>
            <a:pPr marL="0" indent="0">
              <a:buNone/>
            </a:pPr>
            <a:r>
              <a:rPr lang="en" sz="2000" b="1" dirty="0"/>
              <a:t>PARTICIPATION by badging:</a:t>
            </a:r>
            <a:endParaRPr sz="2000" dirty="0"/>
          </a:p>
          <a:p>
            <a:pPr marL="0" indent="0">
              <a:buNone/>
            </a:pPr>
            <a:r>
              <a:rPr lang="en" sz="2000" dirty="0"/>
              <a:t>All individuals (including children over the age 8) attending the Social event </a:t>
            </a:r>
            <a:r>
              <a:rPr lang="en" sz="2000" b="1" dirty="0">
                <a:highlight>
                  <a:srgbClr val="FFFF00"/>
                </a:highlight>
              </a:rPr>
              <a:t>must wear a Name/Guest Badge</a:t>
            </a:r>
            <a:r>
              <a:rPr lang="en" sz="2000" dirty="0"/>
              <a:t>. Name Badges at the Plenary Session registration desk. If you plan to have guests attend please purchase their Name Badge prior to Wednesday M</a:t>
            </a:r>
            <a:r>
              <a:rPr lang="en-US" sz="2000" dirty="0"/>
              <a:t>a</a:t>
            </a:r>
            <a:r>
              <a:rPr lang="en" sz="2000" dirty="0"/>
              <a:t>rch 13</a:t>
            </a:r>
            <a:r>
              <a:rPr lang="en" sz="2000" baseline="30000" dirty="0"/>
              <a:t>th</a:t>
            </a:r>
            <a:r>
              <a:rPr lang="en" sz="2000" dirty="0"/>
              <a:t> noon. </a:t>
            </a:r>
          </a:p>
          <a:p>
            <a:pPr marL="0" indent="0">
              <a:buNone/>
            </a:pPr>
            <a:r>
              <a:rPr lang="en" sz="2000" dirty="0"/>
              <a:t>Late requests may not be accommodated. </a:t>
            </a:r>
            <a:endParaRPr sz="2000" dirty="0"/>
          </a:p>
          <a:p>
            <a:pPr marL="0" indent="0">
              <a:buNone/>
            </a:pPr>
            <a:endParaRPr sz="2000" dirty="0"/>
          </a:p>
          <a:p>
            <a:pPr marL="0" indent="0">
              <a:buNone/>
            </a:pPr>
            <a:r>
              <a:rPr lang="en" sz="2000" dirty="0"/>
              <a:t>Please contact the Meeting Planner if have any questions.</a:t>
            </a:r>
            <a:endParaRPr sz="2000" dirty="0"/>
          </a:p>
          <a:p>
            <a:pPr marL="0" indent="0">
              <a:buNone/>
            </a:pPr>
            <a:endParaRPr sz="2000" dirty="0"/>
          </a:p>
          <a:p>
            <a:pPr marL="0" indent="0">
              <a:buNone/>
            </a:pPr>
            <a:endParaRPr sz="2000" dirty="0"/>
          </a:p>
          <a:p>
            <a:pPr indent="0" algn="ctr">
              <a:spcBef>
                <a:spcPts val="1333"/>
              </a:spcBef>
              <a:buNone/>
            </a:pPr>
            <a:endParaRPr sz="2000" dirty="0"/>
          </a:p>
          <a:p>
            <a:pPr marL="0" indent="0" algn="ctr">
              <a:spcBef>
                <a:spcPts val="1333"/>
              </a:spcBef>
              <a:spcAft>
                <a:spcPts val="2133"/>
              </a:spcAft>
              <a:buNone/>
            </a:pPr>
            <a:endParaRPr sz="2000" dirty="0"/>
          </a:p>
        </p:txBody>
      </p:sp>
    </p:spTree>
    <p:extLst>
      <p:ext uri="{BB962C8B-B14F-4D97-AF65-F5344CB8AC3E}">
        <p14:creationId xmlns:p14="http://schemas.microsoft.com/office/powerpoint/2010/main" val="3948009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9636B-948D-2D02-B640-5D9175BA6EED}"/>
              </a:ext>
            </a:extLst>
          </p:cNvPr>
          <p:cNvSpPr>
            <a:spLocks noGrp="1"/>
          </p:cNvSpPr>
          <p:nvPr>
            <p:ph type="title"/>
          </p:nvPr>
        </p:nvSpPr>
        <p:spPr/>
        <p:txBody>
          <a:bodyPr/>
          <a:lstStyle/>
          <a:p>
            <a:pPr algn="l"/>
            <a:r>
              <a:rPr lang="en-US" dirty="0"/>
              <a:t>Social Budget</a:t>
            </a:r>
          </a:p>
        </p:txBody>
      </p:sp>
      <p:graphicFrame>
        <p:nvGraphicFramePr>
          <p:cNvPr id="9" name="Table 8">
            <a:extLst>
              <a:ext uri="{FF2B5EF4-FFF2-40B4-BE49-F238E27FC236}">
                <a16:creationId xmlns:a16="http://schemas.microsoft.com/office/drawing/2014/main" id="{8F1D909B-97BE-2B1A-08E7-6AE2CCB0B065}"/>
              </a:ext>
            </a:extLst>
          </p:cNvPr>
          <p:cNvGraphicFramePr>
            <a:graphicFrameLocks noGrp="1"/>
          </p:cNvGraphicFramePr>
          <p:nvPr/>
        </p:nvGraphicFramePr>
        <p:xfrm>
          <a:off x="4724400" y="288584"/>
          <a:ext cx="6172200" cy="6280831"/>
        </p:xfrm>
        <a:graphic>
          <a:graphicData uri="http://schemas.openxmlformats.org/drawingml/2006/table">
            <a:tbl>
              <a:tblPr/>
              <a:tblGrid>
                <a:gridCol w="3039527">
                  <a:extLst>
                    <a:ext uri="{9D8B030D-6E8A-4147-A177-3AD203B41FA5}">
                      <a16:colId xmlns:a16="http://schemas.microsoft.com/office/drawing/2014/main" val="2871820291"/>
                    </a:ext>
                  </a:extLst>
                </a:gridCol>
                <a:gridCol w="1066285">
                  <a:extLst>
                    <a:ext uri="{9D8B030D-6E8A-4147-A177-3AD203B41FA5}">
                      <a16:colId xmlns:a16="http://schemas.microsoft.com/office/drawing/2014/main" val="3279386325"/>
                    </a:ext>
                  </a:extLst>
                </a:gridCol>
                <a:gridCol w="1331019">
                  <a:extLst>
                    <a:ext uri="{9D8B030D-6E8A-4147-A177-3AD203B41FA5}">
                      <a16:colId xmlns:a16="http://schemas.microsoft.com/office/drawing/2014/main" val="1204224620"/>
                    </a:ext>
                  </a:extLst>
                </a:gridCol>
                <a:gridCol w="735369">
                  <a:extLst>
                    <a:ext uri="{9D8B030D-6E8A-4147-A177-3AD203B41FA5}">
                      <a16:colId xmlns:a16="http://schemas.microsoft.com/office/drawing/2014/main" val="4178136901"/>
                    </a:ext>
                  </a:extLst>
                </a:gridCol>
              </a:tblGrid>
              <a:tr h="321084">
                <a:tc>
                  <a:txBody>
                    <a:bodyPr/>
                    <a:lstStyle/>
                    <a:p>
                      <a:pPr algn="l" fontAlgn="b"/>
                      <a:r>
                        <a:rPr lang="en-US" sz="1050" b="1" i="0" u="none" strike="noStrike">
                          <a:solidFill>
                            <a:srgbClr val="000000"/>
                          </a:solidFill>
                          <a:effectLst/>
                          <a:latin typeface="Calibri" panose="020F0502020204030204" pitchFamily="34" charset="0"/>
                        </a:rPr>
                        <a:t>Wednesday March 13, 2024</a:t>
                      </a:r>
                    </a:p>
                  </a:txBody>
                  <a:tcPr marL="0" marR="0" marT="0" marB="0" anchor="b">
                    <a:lnL>
                      <a:noFill/>
                    </a:lnL>
                    <a:lnR>
                      <a:noFill/>
                    </a:lnR>
                    <a:lnT>
                      <a:noFill/>
                    </a:lnT>
                    <a:lnB>
                      <a:noFill/>
                    </a:lnB>
                  </a:tcPr>
                </a:tc>
                <a:tc gridSpan="2">
                  <a:txBody>
                    <a:bodyPr/>
                    <a:lstStyle/>
                    <a:p>
                      <a:pPr algn="l" fontAlgn="b"/>
                      <a:r>
                        <a:rPr lang="en-US" sz="1050" b="1" i="0" u="none" strike="noStrike">
                          <a:solidFill>
                            <a:srgbClr val="000000"/>
                          </a:solidFill>
                          <a:effectLst/>
                          <a:latin typeface="Calibri" panose="020F0502020204030204" pitchFamily="34" charset="0"/>
                        </a:rPr>
                        <a:t>Venue: Hyatt Regency Denver - Room: TBC</a:t>
                      </a:r>
                    </a:p>
                  </a:txBody>
                  <a:tcPr marL="0" marR="0" marT="0" marB="0" anchor="b">
                    <a:lnL>
                      <a:noFill/>
                    </a:lnL>
                    <a:lnR>
                      <a:noFill/>
                    </a:lnR>
                    <a:lnT>
                      <a:noFill/>
                    </a:lnT>
                    <a:lnB>
                      <a:noFill/>
                    </a:lnB>
                    <a:solidFill>
                      <a:srgbClr val="AEABAB"/>
                    </a:solidFill>
                  </a:tcPr>
                </a:tc>
                <a:tc hMerge="1">
                  <a:txBody>
                    <a:bodyPr/>
                    <a:lstStyle/>
                    <a:p>
                      <a:endParaRPr lang="en-US"/>
                    </a:p>
                  </a:txBody>
                  <a:tcPr/>
                </a:tc>
                <a:tc>
                  <a:txBody>
                    <a:bodyPr/>
                    <a:lstStyle/>
                    <a:p>
                      <a:pPr algn="ctr" fontAlgn="b"/>
                      <a:r>
                        <a:rPr lang="en-US" sz="1050" b="0" i="0" u="none" strike="noStrike">
                          <a:solidFill>
                            <a:srgbClr val="000000"/>
                          </a:solidFill>
                          <a:effectLst/>
                          <a:latin typeface="Calibri" panose="020F0502020204030204" pitchFamily="34" charset="0"/>
                        </a:rPr>
                        <a:t>Version 1.0-DSLR</a:t>
                      </a:r>
                    </a:p>
                  </a:txBody>
                  <a:tcPr marL="0" marR="0" marT="0" marB="0" anchor="b">
                    <a:lnL>
                      <a:noFill/>
                    </a:lnL>
                    <a:lnR>
                      <a:noFill/>
                    </a:lnR>
                    <a:lnT>
                      <a:noFill/>
                    </a:lnT>
                    <a:lnB>
                      <a:noFill/>
                    </a:lnB>
                    <a:solidFill>
                      <a:srgbClr val="FFE598"/>
                    </a:solidFill>
                  </a:tcPr>
                </a:tc>
                <a:extLst>
                  <a:ext uri="{0D108BD9-81ED-4DB2-BD59-A6C34878D82A}">
                    <a16:rowId xmlns:a16="http://schemas.microsoft.com/office/drawing/2014/main" val="4050710195"/>
                  </a:ext>
                </a:extLst>
              </a:tr>
              <a:tr h="309882">
                <a:tc>
                  <a:txBody>
                    <a:bodyPr/>
                    <a:lstStyle/>
                    <a:p>
                      <a:pPr algn="l" fontAlgn="b"/>
                      <a:r>
                        <a:rPr lang="en-US" sz="1050" b="1" i="0" u="none" strike="noStrike">
                          <a:solidFill>
                            <a:srgbClr val="000000"/>
                          </a:solidFill>
                          <a:effectLst/>
                          <a:latin typeface="Calibri" panose="020F0502020204030204" pitchFamily="34" charset="0"/>
                        </a:rPr>
                        <a:t>6:30pm-8:30pm</a:t>
                      </a:r>
                    </a:p>
                  </a:txBody>
                  <a:tcPr marL="0" marR="0" marT="0" marB="0" anchor="b">
                    <a:lnL>
                      <a:noFill/>
                    </a:lnL>
                    <a:lnR>
                      <a:noFill/>
                    </a:lnR>
                    <a:lnT>
                      <a:noFill/>
                    </a:lnT>
                    <a:lnB>
                      <a:noFill/>
                    </a:lnB>
                  </a:tcPr>
                </a:tc>
                <a:tc>
                  <a:txBody>
                    <a:bodyPr/>
                    <a:lstStyle/>
                    <a:p>
                      <a:pPr algn="l" fontAlgn="b"/>
                      <a:r>
                        <a:rPr lang="en-US" sz="1050" b="1" i="0" u="none" strike="noStrike">
                          <a:solidFill>
                            <a:srgbClr val="000000"/>
                          </a:solidFill>
                          <a:effectLst/>
                          <a:latin typeface="Calibri" panose="020F0502020204030204" pitchFamily="34" charset="0"/>
                        </a:rPr>
                        <a:t>Estimated Attendees</a:t>
                      </a:r>
                    </a:p>
                  </a:txBody>
                  <a:tcPr marL="0" marR="0" marT="0" marB="0" anchor="b">
                    <a:lnL>
                      <a:noFill/>
                    </a:lnL>
                    <a:lnR>
                      <a:noFill/>
                    </a:lnR>
                    <a:lnT>
                      <a:noFill/>
                    </a:lnT>
                    <a:lnB>
                      <a:noFill/>
                    </a:lnB>
                    <a:solidFill>
                      <a:srgbClr val="AEABAB"/>
                    </a:solidFill>
                  </a:tcPr>
                </a:tc>
                <a:tc>
                  <a:txBody>
                    <a:bodyPr/>
                    <a:lstStyle/>
                    <a:p>
                      <a:pPr algn="ctr" fontAlgn="b"/>
                      <a:r>
                        <a:rPr lang="en-US" sz="1050" b="1" i="0" u="none" strike="noStrike">
                          <a:solidFill>
                            <a:srgbClr val="000000"/>
                          </a:solidFill>
                          <a:effectLst/>
                          <a:latin typeface="Calibri" panose="020F0502020204030204" pitchFamily="34" charset="0"/>
                        </a:rPr>
                        <a:t>400</a:t>
                      </a:r>
                    </a:p>
                  </a:txBody>
                  <a:tcPr marL="0" marR="0" marT="0" marB="0" anchor="b">
                    <a:lnL>
                      <a:noFill/>
                    </a:lnL>
                    <a:lnR>
                      <a:noFill/>
                    </a:lnR>
                    <a:lnT>
                      <a:noFill/>
                    </a:lnT>
                    <a:lnB>
                      <a:noFill/>
                    </a:lnB>
                    <a:solidFill>
                      <a:srgbClr val="AEABAB"/>
                    </a:solidFill>
                  </a:tcPr>
                </a:tc>
                <a:tc>
                  <a:txBody>
                    <a:bodyPr/>
                    <a:lstStyle/>
                    <a:p>
                      <a:pPr algn="ctr" fontAlgn="b"/>
                      <a:r>
                        <a:rPr lang="en-US" sz="1050" b="0" i="0" u="none" strike="noStrike">
                          <a:solidFill>
                            <a:srgbClr val="000000"/>
                          </a:solidFill>
                          <a:effectLst/>
                          <a:latin typeface="Calibri" panose="020F0502020204030204" pitchFamily="34" charset="0"/>
                        </a:rPr>
                        <a:t>9-Jan-24</a:t>
                      </a:r>
                    </a:p>
                  </a:txBody>
                  <a:tcPr marL="0" marR="0" marT="0" marB="0" anchor="b">
                    <a:lnL>
                      <a:noFill/>
                    </a:lnL>
                    <a:lnR>
                      <a:noFill/>
                    </a:lnR>
                    <a:lnT>
                      <a:noFill/>
                    </a:lnT>
                    <a:lnB>
                      <a:noFill/>
                    </a:lnB>
                    <a:solidFill>
                      <a:srgbClr val="FFE598"/>
                    </a:solidFill>
                  </a:tcPr>
                </a:tc>
                <a:extLst>
                  <a:ext uri="{0D108BD9-81ED-4DB2-BD59-A6C34878D82A}">
                    <a16:rowId xmlns:a16="http://schemas.microsoft.com/office/drawing/2014/main" val="2674622820"/>
                  </a:ext>
                </a:extLst>
              </a:tr>
              <a:tr h="175591">
                <a:tc>
                  <a:txBody>
                    <a:bodyPr/>
                    <a:lstStyle/>
                    <a:p>
                      <a:pPr algn="l" fontAlgn="b"/>
                      <a:endParaRPr lang="en-US" sz="1050" b="1" i="0" u="none" strike="noStrike">
                        <a:solidFill>
                          <a:srgbClr val="FF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endParaRPr lang="en-US" sz="105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a:solidFill>
                          <a:srgbClr val="00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050" b="0" i="0" u="none" strike="noStrike">
                        <a:solidFill>
                          <a:srgbClr val="FF0000"/>
                        </a:solidFill>
                        <a:effectLst/>
                        <a:latin typeface="Calibri" panose="020F0502020204030204" pitchFamily="34" charset="0"/>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5787984"/>
                  </a:ext>
                </a:extLst>
              </a:tr>
              <a:tr h="175591">
                <a:tc>
                  <a:txBody>
                    <a:bodyPr/>
                    <a:lstStyle/>
                    <a:p>
                      <a:pPr algn="l" fontAlgn="b"/>
                      <a:r>
                        <a:rPr lang="en-US" sz="1050" b="1" i="0" u="none" strike="noStrike">
                          <a:solidFill>
                            <a:srgbClr val="000000"/>
                          </a:solidFill>
                          <a:effectLst/>
                          <a:latin typeface="Calibri" panose="020F0502020204030204" pitchFamily="34" charset="0"/>
                        </a:rPr>
                        <a:t>Item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 Item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Quantity</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8757130"/>
                  </a:ext>
                </a:extLst>
              </a:tr>
              <a:tr h="175591">
                <a:tc>
                  <a:txBody>
                    <a:bodyPr/>
                    <a:lstStyle/>
                    <a:p>
                      <a:pPr algn="l" fontAlgn="b"/>
                      <a:r>
                        <a:rPr lang="en-US" sz="1050" b="1" i="0" u="none" strike="noStrike">
                          <a:solidFill>
                            <a:srgbClr val="000000"/>
                          </a:solidFill>
                          <a:effectLst/>
                          <a:latin typeface="Calibri" panose="020F0502020204030204" pitchFamily="34" charset="0"/>
                        </a:rPr>
                        <a:t>SOCIAL TICKET REVENUE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2E9"/>
                    </a:solidFill>
                  </a:tcPr>
                </a:tc>
                <a:extLst>
                  <a:ext uri="{0D108BD9-81ED-4DB2-BD59-A6C34878D82A}">
                    <a16:rowId xmlns:a16="http://schemas.microsoft.com/office/drawing/2014/main" val="2231735826"/>
                  </a:ext>
                </a:extLst>
              </a:tr>
              <a:tr h="175591">
                <a:tc>
                  <a:txBody>
                    <a:bodyPr/>
                    <a:lstStyle/>
                    <a:p>
                      <a:pPr algn="l" fontAlgn="b"/>
                      <a:r>
                        <a:rPr lang="en-US" sz="900" b="0" i="0" u="none" strike="noStrike">
                          <a:solidFill>
                            <a:srgbClr val="000000"/>
                          </a:solidFill>
                          <a:effectLst/>
                          <a:latin typeface="Calibri" panose="020F0502020204030204" pitchFamily="34" charset="0"/>
                        </a:rPr>
                        <a:t>Estimated Sales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$24.99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$9,996.00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0976451"/>
                  </a:ext>
                </a:extLst>
              </a:tr>
              <a:tr h="175591">
                <a:tc>
                  <a:txBody>
                    <a:bodyPr/>
                    <a:lstStyle/>
                    <a:p>
                      <a:pPr algn="l" fontAlgn="b"/>
                      <a:r>
                        <a:rPr lang="en-US" sz="1050" b="1" i="0" u="none" strike="noStrike">
                          <a:solidFill>
                            <a:srgbClr val="000000"/>
                          </a:solidFill>
                          <a:effectLst/>
                          <a:latin typeface="Calibri" panose="020F0502020204030204" pitchFamily="34" charset="0"/>
                        </a:rPr>
                        <a:t>FOOD SERVICE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512446627"/>
                  </a:ext>
                </a:extLst>
              </a:tr>
              <a:tr h="175591">
                <a:tc>
                  <a:txBody>
                    <a:bodyPr/>
                    <a:lstStyle/>
                    <a:p>
                      <a:pPr algn="l" fontAlgn="b"/>
                      <a:r>
                        <a:rPr lang="en-US" sz="1050" b="1" i="0" u="none" strike="noStrike">
                          <a:solidFill>
                            <a:srgbClr val="000000"/>
                          </a:solidFill>
                          <a:effectLst/>
                          <a:latin typeface="Calibri" panose="020F0502020204030204" pitchFamily="34" charset="0"/>
                        </a:rPr>
                        <a:t>Flat Irons Dinner Buffert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$85.00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$34,000.00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313716"/>
                  </a:ext>
                </a:extLst>
              </a:tr>
              <a:tr h="175591">
                <a:tc rowSpan="2">
                  <a:txBody>
                    <a:bodyPr/>
                    <a:lstStyle/>
                    <a:p>
                      <a:pPr algn="ctr" fontAlgn="ctr"/>
                      <a:r>
                        <a:rPr lang="en-US" sz="105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FF0000"/>
                          </a:solidFill>
                          <a:effectLst/>
                          <a:latin typeface="Calibri" panose="020F0502020204030204" pitchFamily="34" charset="0"/>
                        </a:rPr>
                        <a:t>Grat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1" i="0" u="none" strike="noStrike">
                          <a:solidFill>
                            <a:srgbClr val="000000"/>
                          </a:solidFill>
                          <a:effectLst/>
                          <a:latin typeface="Calibri" panose="020F0502020204030204" pitchFamily="34" charset="0"/>
                        </a:rPr>
                        <a:t>$8,500.00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525386"/>
                  </a:ext>
                </a:extLst>
              </a:tr>
              <a:tr h="175591">
                <a:tc vMerge="1">
                  <a:txBody>
                    <a:bodyPr/>
                    <a:lstStyle/>
                    <a:p>
                      <a:endParaRPr lang="en-US"/>
                    </a:p>
                  </a:txBody>
                  <a:tcPr/>
                </a:tc>
                <a:tc>
                  <a:txBody>
                    <a:bodyPr/>
                    <a:lstStyle/>
                    <a:p>
                      <a:pPr algn="r"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FF0000"/>
                          </a:solidFill>
                          <a:effectLst/>
                          <a:latin typeface="Calibri" panose="020F0502020204030204" pitchFamily="34" charset="0"/>
                        </a:rPr>
                        <a:t>Tax (8%)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1" i="0" u="none" strike="noStrike">
                          <a:solidFill>
                            <a:srgbClr val="000000"/>
                          </a:solidFill>
                          <a:effectLst/>
                          <a:latin typeface="Calibri" panose="020F0502020204030204" pitchFamily="34" charset="0"/>
                        </a:rPr>
                        <a:t>$3,400.00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5385674"/>
                  </a:ext>
                </a:extLst>
              </a:tr>
              <a:tr h="175591">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FOOD SERVICE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6EE"/>
                    </a:solidFill>
                  </a:tcPr>
                </a:tc>
                <a:tc>
                  <a:txBody>
                    <a:bodyPr/>
                    <a:lstStyle/>
                    <a:p>
                      <a:pPr algn="l" fontAlgn="b"/>
                      <a:r>
                        <a:rPr lang="en-US" sz="1050" b="1" i="0" u="none" strike="noStrike">
                          <a:solidFill>
                            <a:srgbClr val="000000"/>
                          </a:solidFill>
                          <a:effectLst/>
                          <a:latin typeface="Calibri" panose="020F050202020403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98"/>
                    </a:solidFill>
                  </a:tcPr>
                </a:tc>
                <a:tc>
                  <a:txBody>
                    <a:bodyPr/>
                    <a:lstStyle/>
                    <a:p>
                      <a:pPr algn="r" fontAlgn="b"/>
                      <a:r>
                        <a:rPr lang="en-US" sz="1050" b="1" i="0" u="none" strike="noStrike">
                          <a:solidFill>
                            <a:srgbClr val="000000"/>
                          </a:solidFill>
                          <a:effectLst/>
                          <a:latin typeface="Calibri" panose="020F0502020204030204" pitchFamily="34" charset="0"/>
                        </a:rPr>
                        <a:t>$45,900.00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98"/>
                    </a:solidFill>
                  </a:tcPr>
                </a:tc>
                <a:extLst>
                  <a:ext uri="{0D108BD9-81ED-4DB2-BD59-A6C34878D82A}">
                    <a16:rowId xmlns:a16="http://schemas.microsoft.com/office/drawing/2014/main" val="3561886147"/>
                  </a:ext>
                </a:extLst>
              </a:tr>
              <a:tr h="175591">
                <a:tc>
                  <a:txBody>
                    <a:bodyPr/>
                    <a:lstStyle/>
                    <a:p>
                      <a:pPr algn="l" fontAlgn="b"/>
                      <a:r>
                        <a:rPr lang="en-US" sz="1050" b="1" i="0" u="none" strike="noStrike">
                          <a:solidFill>
                            <a:srgbClr val="000000"/>
                          </a:solidFill>
                          <a:effectLst/>
                          <a:latin typeface="Calibri" panose="020F0502020204030204" pitchFamily="34" charset="0"/>
                        </a:rPr>
                        <a:t>BEVERAGE SERVICE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08D"/>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08D"/>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08D"/>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08D"/>
                    </a:solidFill>
                  </a:tcPr>
                </a:tc>
                <a:extLst>
                  <a:ext uri="{0D108BD9-81ED-4DB2-BD59-A6C34878D82A}">
                    <a16:rowId xmlns:a16="http://schemas.microsoft.com/office/drawing/2014/main" val="1970863358"/>
                  </a:ext>
                </a:extLst>
              </a:tr>
              <a:tr h="175591">
                <a:tc>
                  <a:txBody>
                    <a:bodyPr/>
                    <a:lstStyle/>
                    <a:p>
                      <a:pPr algn="l" fontAlgn="b"/>
                      <a:r>
                        <a:rPr lang="en-US" sz="1050" b="1" i="0" u="none" strike="noStrike">
                          <a:solidFill>
                            <a:srgbClr val="000000"/>
                          </a:solidFill>
                          <a:effectLst/>
                          <a:latin typeface="Calibri" panose="020F0502020204030204" pitchFamily="34" charset="0"/>
                        </a:rPr>
                        <a:t>Hosted Bar Service - 1 Hour 6:30-7:30pm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$30.00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$12,000.00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5675242"/>
                  </a:ext>
                </a:extLst>
              </a:tr>
              <a:tr h="398420">
                <a:tc>
                  <a:txBody>
                    <a:bodyPr/>
                    <a:lstStyle/>
                    <a:p>
                      <a:pPr algn="r" fontAlgn="b"/>
                      <a:r>
                        <a:rPr lang="en-US" sz="900" b="0" i="0" u="none" strike="noStrike">
                          <a:solidFill>
                            <a:srgbClr val="000000"/>
                          </a:solidFill>
                          <a:effectLst/>
                          <a:latin typeface="Calibri" panose="020F0502020204030204" pitchFamily="34" charset="0"/>
                        </a:rPr>
                        <a:t>Full Bars include Liquor, Domestic/Imported/Specialty Beer, Wine, Soft Drinks, Juices, Mixers and Bottled Water and appropriate garnishes.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7352028"/>
                  </a:ext>
                </a:extLst>
              </a:tr>
              <a:tr h="175591">
                <a:tc>
                  <a:txBody>
                    <a:bodyPr/>
                    <a:lstStyle/>
                    <a:p>
                      <a:pPr algn="l" fontAlgn="b"/>
                      <a:r>
                        <a:rPr lang="en-US" sz="1050" b="1" i="0" u="none" strike="noStrike">
                          <a:solidFill>
                            <a:srgbClr val="000000"/>
                          </a:solidFill>
                          <a:effectLst/>
                          <a:latin typeface="Calibri" panose="020F0502020204030204" pitchFamily="34" charset="0"/>
                        </a:rPr>
                        <a:t>Cash Bar Service - 7:30 PM - 9:30 PM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6202321"/>
                  </a:ext>
                </a:extLst>
              </a:tr>
              <a:tr h="175591">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FF0000"/>
                          </a:solidFill>
                          <a:effectLst/>
                          <a:latin typeface="Calibri" panose="020F0502020204030204" pitchFamily="34" charset="0"/>
                        </a:rPr>
                        <a:t>Grat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1" i="0" u="none" strike="noStrike">
                          <a:solidFill>
                            <a:srgbClr val="000000"/>
                          </a:solidFill>
                          <a:effectLst/>
                          <a:latin typeface="Calibri" panose="020F0502020204030204" pitchFamily="34" charset="0"/>
                        </a:rPr>
                        <a:t>$3,000.00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7162007"/>
                  </a:ext>
                </a:extLst>
              </a:tr>
              <a:tr h="175591">
                <a:tc>
                  <a:txBody>
                    <a:bodyPr/>
                    <a:lstStyle/>
                    <a:p>
                      <a:pPr algn="l" fontAlgn="b"/>
                      <a:endParaRPr lang="en-US" sz="105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FF0000"/>
                          </a:solidFill>
                          <a:effectLst/>
                          <a:latin typeface="Calibri" panose="020F0502020204030204" pitchFamily="34" charset="0"/>
                        </a:rPr>
                        <a:t>Tax (8%)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1" i="0" u="none" strike="noStrike">
                          <a:solidFill>
                            <a:srgbClr val="000000"/>
                          </a:solidFill>
                          <a:effectLst/>
                          <a:latin typeface="Calibri" panose="020F0502020204030204" pitchFamily="34" charset="0"/>
                        </a:rPr>
                        <a:t>$1,200.00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6820974"/>
                  </a:ext>
                </a:extLst>
              </a:tr>
              <a:tr h="175591">
                <a:tc>
                  <a:txBody>
                    <a:bodyPr/>
                    <a:lstStyle/>
                    <a:p>
                      <a:pPr algn="l" fontAlgn="b"/>
                      <a:endParaRPr lang="en-US" sz="105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FF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4308185"/>
                  </a:ext>
                </a:extLst>
              </a:tr>
              <a:tr h="309882">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BEVERAGE SERVICE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08D"/>
                    </a:solidFill>
                  </a:tcPr>
                </a:tc>
                <a:tc>
                  <a:txBody>
                    <a:bodyPr/>
                    <a:lstStyle/>
                    <a:p>
                      <a:pPr algn="l" fontAlgn="b"/>
                      <a:r>
                        <a:rPr lang="en-US" sz="1050" b="1" i="0" u="none" strike="noStrike">
                          <a:solidFill>
                            <a:srgbClr val="000000"/>
                          </a:solidFill>
                          <a:effectLst/>
                          <a:latin typeface="Calibri" panose="020F050202020403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98"/>
                    </a:solidFill>
                  </a:tcPr>
                </a:tc>
                <a:tc>
                  <a:txBody>
                    <a:bodyPr/>
                    <a:lstStyle/>
                    <a:p>
                      <a:pPr algn="r" fontAlgn="b"/>
                      <a:r>
                        <a:rPr lang="en-US" sz="1050" b="1" i="0" u="none" strike="noStrike">
                          <a:solidFill>
                            <a:srgbClr val="000000"/>
                          </a:solidFill>
                          <a:effectLst/>
                          <a:latin typeface="Calibri" panose="020F0502020204030204" pitchFamily="34" charset="0"/>
                        </a:rPr>
                        <a:t>$16,200.00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98"/>
                    </a:solidFill>
                  </a:tcPr>
                </a:tc>
                <a:extLst>
                  <a:ext uri="{0D108BD9-81ED-4DB2-BD59-A6C34878D82A}">
                    <a16:rowId xmlns:a16="http://schemas.microsoft.com/office/drawing/2014/main" val="1033951329"/>
                  </a:ext>
                </a:extLst>
              </a:tr>
              <a:tr h="175591">
                <a:tc>
                  <a:txBody>
                    <a:bodyPr/>
                    <a:lstStyle/>
                    <a:p>
                      <a:pPr algn="l" fontAlgn="b"/>
                      <a:r>
                        <a:rPr lang="en-US" sz="1050" b="1" i="0" u="none" strike="noStrike">
                          <a:solidFill>
                            <a:srgbClr val="000000"/>
                          </a:solidFill>
                          <a:effectLst/>
                          <a:latin typeface="Calibri" panose="020F0502020204030204" pitchFamily="34" charset="0"/>
                        </a:rPr>
                        <a:t>LOCAL ENTERTAINMENT - MUSICAL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CCCC"/>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CCCC"/>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CCCC"/>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4CCCC"/>
                    </a:solidFill>
                  </a:tcPr>
                </a:tc>
                <a:extLst>
                  <a:ext uri="{0D108BD9-81ED-4DB2-BD59-A6C34878D82A}">
                    <a16:rowId xmlns:a16="http://schemas.microsoft.com/office/drawing/2014/main" val="2855361579"/>
                  </a:ext>
                </a:extLst>
              </a:tr>
              <a:tr h="175591">
                <a:tc>
                  <a:txBody>
                    <a:bodyPr/>
                    <a:lstStyle/>
                    <a:p>
                      <a:pPr algn="l" fontAlgn="b"/>
                      <a:r>
                        <a:rPr lang="en-US" sz="1050" b="0" i="0" u="none" strike="noStrike">
                          <a:solidFill>
                            <a:srgbClr val="000000"/>
                          </a:solidFill>
                          <a:effectLst/>
                          <a:latin typeface="Calibri" panose="020F0502020204030204" pitchFamily="34" charset="0"/>
                        </a:rPr>
                        <a:t>Local Artist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$1,500.00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$1,500.00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7449854"/>
                  </a:ext>
                </a:extLst>
              </a:tr>
              <a:tr h="175591">
                <a:tc>
                  <a:txBody>
                    <a:bodyPr/>
                    <a:lstStyle/>
                    <a:p>
                      <a:pPr algn="l" fontAlgn="b"/>
                      <a:endParaRPr lang="en-US" sz="105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FF0000"/>
                          </a:solidFill>
                          <a:effectLst/>
                          <a:latin typeface="Calibri" panose="020F0502020204030204" pitchFamily="34" charset="0"/>
                        </a:rPr>
                        <a:t>Grat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1" i="0" u="none" strike="noStrike">
                          <a:solidFill>
                            <a:srgbClr val="000000"/>
                          </a:solidFill>
                          <a:effectLst/>
                          <a:latin typeface="Calibri" panose="020F0502020204030204" pitchFamily="34" charset="0"/>
                        </a:rPr>
                        <a:t>$375.00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318638"/>
                  </a:ext>
                </a:extLst>
              </a:tr>
              <a:tr h="175591">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FF0000"/>
                          </a:solidFill>
                          <a:effectLst/>
                          <a:latin typeface="Calibri" panose="020F0502020204030204" pitchFamily="34" charset="0"/>
                        </a:rPr>
                        <a:t>Tax (8%)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1" i="0" u="none" strike="noStrike">
                          <a:solidFill>
                            <a:srgbClr val="000000"/>
                          </a:solidFill>
                          <a:effectLst/>
                          <a:latin typeface="Calibri" panose="020F0502020204030204" pitchFamily="34" charset="0"/>
                        </a:rPr>
                        <a:t>$150.00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6121913"/>
                  </a:ext>
                </a:extLst>
              </a:tr>
              <a:tr h="167230">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98"/>
                    </a:solidFill>
                  </a:tcPr>
                </a:tc>
                <a:tc>
                  <a:txBody>
                    <a:bodyPr/>
                    <a:lstStyle/>
                    <a:p>
                      <a:pPr algn="r" fontAlgn="b"/>
                      <a:r>
                        <a:rPr lang="en-US" sz="1050" b="1" i="0" u="none" strike="noStrike">
                          <a:solidFill>
                            <a:srgbClr val="000000"/>
                          </a:solidFill>
                          <a:effectLst/>
                          <a:latin typeface="Calibri" panose="020F0502020204030204" pitchFamily="34" charset="0"/>
                        </a:rPr>
                        <a:t>$2,025.00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598"/>
                    </a:solidFill>
                  </a:tcPr>
                </a:tc>
                <a:extLst>
                  <a:ext uri="{0D108BD9-81ED-4DB2-BD59-A6C34878D82A}">
                    <a16:rowId xmlns:a16="http://schemas.microsoft.com/office/drawing/2014/main" val="2658209403"/>
                  </a:ext>
                </a:extLst>
              </a:tr>
              <a:tr h="175591">
                <a:tc>
                  <a:txBody>
                    <a:bodyPr/>
                    <a:lstStyle/>
                    <a:p>
                      <a:pPr algn="l" fontAlgn="b"/>
                      <a:r>
                        <a:rPr lang="en-US" sz="1050" b="1" i="0" u="none" strike="noStrike">
                          <a:solidFill>
                            <a:srgbClr val="000000"/>
                          </a:solidFill>
                          <a:effectLst/>
                          <a:latin typeface="Calibri" panose="020F0502020204030204" pitchFamily="34" charset="0"/>
                        </a:rPr>
                        <a:t>F&amp; B Service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l" fontAlgn="b"/>
                      <a:r>
                        <a:rPr lang="en-US" sz="105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2439679006"/>
                  </a:ext>
                </a:extLst>
              </a:tr>
              <a:tr h="175591">
                <a:tc>
                  <a:txBody>
                    <a:bodyPr/>
                    <a:lstStyle/>
                    <a:p>
                      <a:pPr algn="l" fontAlgn="b"/>
                      <a:r>
                        <a:rPr lang="en-US" sz="1050" b="0" i="0" u="none" strike="noStrike">
                          <a:solidFill>
                            <a:srgbClr val="000000"/>
                          </a:solidFill>
                          <a:effectLst/>
                          <a:latin typeface="Calibri" panose="020F0502020204030204" pitchFamily="34" charset="0"/>
                        </a:rPr>
                        <a:t>Bartenders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$200.00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0" i="0" u="none" strike="noStrike">
                          <a:solidFill>
                            <a:srgbClr val="000000"/>
                          </a:solidFill>
                          <a:effectLst/>
                          <a:latin typeface="Calibri" panose="020F0502020204030204" pitchFamily="34" charset="0"/>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a:solidFill>
                            <a:srgbClr val="000000"/>
                          </a:solidFill>
                          <a:effectLst/>
                          <a:latin typeface="Calibri" panose="020F0502020204030204" pitchFamily="34" charset="0"/>
                        </a:rPr>
                        <a:t>$800.00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6713351"/>
                  </a:ext>
                </a:extLst>
              </a:tr>
              <a:tr h="175591">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a:solidFill>
                            <a:srgbClr val="00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9001917"/>
                  </a:ext>
                </a:extLst>
              </a:tr>
              <a:tr h="175591">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Sub 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50" b="1" i="0" u="none" strike="noStrike">
                          <a:solidFill>
                            <a:srgbClr val="000000"/>
                          </a:solidFill>
                          <a:effectLst/>
                          <a:latin typeface="Calibri" panose="020F0502020204030204" pitchFamily="34" charset="0"/>
                        </a:rPr>
                        <a:t>$800.00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1934428"/>
                  </a:ext>
                </a:extLst>
              </a:tr>
              <a:tr h="175591">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FF0000"/>
                          </a:solidFill>
                          <a:effectLst/>
                          <a:latin typeface="Calibri" panose="020F0502020204030204" pitchFamily="34" charset="0"/>
                        </a:rPr>
                        <a:t>Grat (25%)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1" i="0" u="none" strike="noStrike">
                          <a:solidFill>
                            <a:srgbClr val="000000"/>
                          </a:solidFill>
                          <a:effectLst/>
                          <a:latin typeface="Calibri" panose="020F0502020204030204" pitchFamily="34" charset="0"/>
                        </a:rPr>
                        <a:t>$200.00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104544"/>
                  </a:ext>
                </a:extLst>
              </a:tr>
              <a:tr h="175591">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FF0000"/>
                          </a:solidFill>
                          <a:effectLst/>
                          <a:latin typeface="Calibri" panose="020F0502020204030204" pitchFamily="34" charset="0"/>
                        </a:rPr>
                        <a:t>Tax (8%)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50" b="1" i="0" u="none" strike="noStrike">
                          <a:solidFill>
                            <a:srgbClr val="000000"/>
                          </a:solidFill>
                          <a:effectLst/>
                          <a:latin typeface="Calibri" panose="020F0502020204030204" pitchFamily="34" charset="0"/>
                        </a:rPr>
                        <a:t>$80.00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9215618"/>
                  </a:ext>
                </a:extLst>
              </a:tr>
              <a:tr h="175591">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r" fontAlgn="b"/>
                      <a:r>
                        <a:rPr lang="en-US" sz="1050" b="1" i="0" u="none" strike="noStrike">
                          <a:solidFill>
                            <a:srgbClr val="000000"/>
                          </a:solidFill>
                          <a:effectLst/>
                          <a:latin typeface="Calibri" panose="020F0502020204030204" pitchFamily="34" charset="0"/>
                        </a:rPr>
                        <a:t>$1,080.00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588946390"/>
                  </a:ext>
                </a:extLst>
              </a:tr>
              <a:tr h="175591">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50" b="1" i="0" u="none" strike="noStrike">
                          <a:solidFill>
                            <a:srgbClr val="000000"/>
                          </a:solidFill>
                          <a:effectLst/>
                          <a:latin typeface="Calibri" panose="020F0502020204030204" pitchFamily="34" charset="0"/>
                        </a:rPr>
                        <a:t>TOTAL BASIC SOCIAL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tc>
                  <a:txBody>
                    <a:bodyPr/>
                    <a:lstStyle/>
                    <a:p>
                      <a:pPr algn="r" fontAlgn="b"/>
                      <a:r>
                        <a:rPr lang="en-US" sz="1050" b="1" i="0" u="none" strike="noStrike" dirty="0">
                          <a:solidFill>
                            <a:srgbClr val="000000"/>
                          </a:solidFill>
                          <a:effectLst/>
                          <a:latin typeface="Calibri" panose="020F0502020204030204" pitchFamily="34" charset="0"/>
                        </a:rPr>
                        <a:t>$55,209.00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AD3"/>
                    </a:solidFill>
                  </a:tcPr>
                </a:tc>
                <a:extLst>
                  <a:ext uri="{0D108BD9-81ED-4DB2-BD59-A6C34878D82A}">
                    <a16:rowId xmlns:a16="http://schemas.microsoft.com/office/drawing/2014/main" val="3394853524"/>
                  </a:ext>
                </a:extLst>
              </a:tr>
            </a:tbl>
          </a:graphicData>
        </a:graphic>
      </p:graphicFrame>
    </p:spTree>
    <p:extLst>
      <p:ext uri="{BB962C8B-B14F-4D97-AF65-F5344CB8AC3E}">
        <p14:creationId xmlns:p14="http://schemas.microsoft.com/office/powerpoint/2010/main" val="1681337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F834F-C4C3-3A22-2809-D4BA5DF68D6C}"/>
              </a:ext>
            </a:extLst>
          </p:cNvPr>
          <p:cNvSpPr>
            <a:spLocks noGrp="1"/>
          </p:cNvSpPr>
          <p:nvPr>
            <p:ph type="title"/>
          </p:nvPr>
        </p:nvSpPr>
        <p:spPr/>
        <p:txBody>
          <a:bodyPr/>
          <a:lstStyle/>
          <a:p>
            <a:r>
              <a:rPr lang="en-US" dirty="0"/>
              <a:t>IEEE 802 Milestone Preview</a:t>
            </a:r>
          </a:p>
        </p:txBody>
      </p:sp>
      <p:graphicFrame>
        <p:nvGraphicFramePr>
          <p:cNvPr id="3" name="Table 2">
            <a:extLst>
              <a:ext uri="{FF2B5EF4-FFF2-40B4-BE49-F238E27FC236}">
                <a16:creationId xmlns:a16="http://schemas.microsoft.com/office/drawing/2014/main" id="{7FF08234-7C40-B43B-2014-98F19FC30038}"/>
              </a:ext>
            </a:extLst>
          </p:cNvPr>
          <p:cNvGraphicFramePr>
            <a:graphicFrameLocks noGrp="1"/>
          </p:cNvGraphicFramePr>
          <p:nvPr>
            <p:extLst>
              <p:ext uri="{D42A27DB-BD31-4B8C-83A1-F6EECF244321}">
                <p14:modId xmlns:p14="http://schemas.microsoft.com/office/powerpoint/2010/main" val="453178976"/>
              </p:ext>
            </p:extLst>
          </p:nvPr>
        </p:nvGraphicFramePr>
        <p:xfrm>
          <a:off x="1820862" y="1828800"/>
          <a:ext cx="7932738" cy="3896360"/>
        </p:xfrm>
        <a:graphic>
          <a:graphicData uri="http://schemas.openxmlformats.org/drawingml/2006/table">
            <a:tbl>
              <a:tblPr/>
              <a:tblGrid>
                <a:gridCol w="3903411">
                  <a:extLst>
                    <a:ext uri="{9D8B030D-6E8A-4147-A177-3AD203B41FA5}">
                      <a16:colId xmlns:a16="http://schemas.microsoft.com/office/drawing/2014/main" val="3044709370"/>
                    </a:ext>
                  </a:extLst>
                </a:gridCol>
                <a:gridCol w="1372489">
                  <a:extLst>
                    <a:ext uri="{9D8B030D-6E8A-4147-A177-3AD203B41FA5}">
                      <a16:colId xmlns:a16="http://schemas.microsoft.com/office/drawing/2014/main" val="3894867500"/>
                    </a:ext>
                  </a:extLst>
                </a:gridCol>
                <a:gridCol w="692353">
                  <a:extLst>
                    <a:ext uri="{9D8B030D-6E8A-4147-A177-3AD203B41FA5}">
                      <a16:colId xmlns:a16="http://schemas.microsoft.com/office/drawing/2014/main" val="2974428484"/>
                    </a:ext>
                  </a:extLst>
                </a:gridCol>
                <a:gridCol w="1964485">
                  <a:extLst>
                    <a:ext uri="{9D8B030D-6E8A-4147-A177-3AD203B41FA5}">
                      <a16:colId xmlns:a16="http://schemas.microsoft.com/office/drawing/2014/main" val="645321841"/>
                    </a:ext>
                  </a:extLst>
                </a:gridCol>
              </a:tblGrid>
              <a:tr h="292100">
                <a:tc>
                  <a:txBody>
                    <a:bodyPr/>
                    <a:lstStyle/>
                    <a:p>
                      <a:pPr algn="l" fontAlgn="b"/>
                      <a:r>
                        <a:rPr lang="en-US" sz="1600" b="1" i="0" u="none" strike="noStrike">
                          <a:solidFill>
                            <a:srgbClr val="000000"/>
                          </a:solidFill>
                          <a:effectLst/>
                          <a:latin typeface="Calibri" panose="020F0502020204030204" pitchFamily="34" charset="0"/>
                        </a:rPr>
                        <a:t>Milestone Preview Event Expenses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2D7"/>
                    </a:solidFill>
                  </a:tcPr>
                </a:tc>
                <a:tc>
                  <a:txBody>
                    <a:bodyPr/>
                    <a:lstStyle/>
                    <a:p>
                      <a:pPr algn="l" fontAlgn="b"/>
                      <a:r>
                        <a:rPr lang="en-US" sz="16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2D7"/>
                    </a:solidFill>
                  </a:tcPr>
                </a:tc>
                <a:tc>
                  <a:txBody>
                    <a:bodyPr/>
                    <a:lstStyle/>
                    <a:p>
                      <a:pPr algn="l" fontAlgn="b"/>
                      <a:r>
                        <a:rPr lang="en-US" sz="16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2D7"/>
                    </a:solidFill>
                  </a:tcPr>
                </a:tc>
                <a:tc>
                  <a:txBody>
                    <a:bodyPr/>
                    <a:lstStyle/>
                    <a:p>
                      <a:pPr algn="l" fontAlgn="b"/>
                      <a:r>
                        <a:rPr lang="en-US" sz="1600" b="1"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82D7"/>
                    </a:solidFill>
                  </a:tcPr>
                </a:tc>
                <a:extLst>
                  <a:ext uri="{0D108BD9-81ED-4DB2-BD59-A6C34878D82A}">
                    <a16:rowId xmlns:a16="http://schemas.microsoft.com/office/drawing/2014/main" val="2772442110"/>
                  </a:ext>
                </a:extLst>
              </a:tr>
              <a:tr h="292100">
                <a:tc>
                  <a:txBody>
                    <a:bodyPr/>
                    <a:lstStyle/>
                    <a:p>
                      <a:pPr algn="l" fontAlgn="b"/>
                      <a:r>
                        <a:rPr lang="en-US" sz="1600" b="0" i="0" u="none" strike="noStrike">
                          <a:solidFill>
                            <a:srgbClr val="000000"/>
                          </a:solidFill>
                          <a:effectLst/>
                          <a:latin typeface="Calibri" panose="020F0502020204030204" pitchFamily="34" charset="0"/>
                        </a:rPr>
                        <a:t>Decor + Lighting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1041740"/>
                  </a:ext>
                </a:extLst>
              </a:tr>
              <a:tr h="292100">
                <a:tc>
                  <a:txBody>
                    <a:bodyPr/>
                    <a:lstStyle/>
                    <a:p>
                      <a:pPr algn="l" fontAlgn="b"/>
                      <a:r>
                        <a:rPr lang="en-US" sz="1600" b="0" i="0" u="none" strike="noStrike">
                          <a:solidFill>
                            <a:srgbClr val="000000"/>
                          </a:solidFill>
                          <a:effectLst/>
                          <a:latin typeface="Calibri" panose="020F0502020204030204" pitchFamily="34" charset="0"/>
                        </a:rPr>
                        <a:t>Signage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$750.00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4149146"/>
                  </a:ext>
                </a:extLst>
              </a:tr>
              <a:tr h="292100">
                <a:tc>
                  <a:txBody>
                    <a:bodyPr/>
                    <a:lstStyle/>
                    <a:p>
                      <a:pPr algn="l" fontAlgn="b"/>
                      <a:r>
                        <a:rPr lang="en-US" sz="1600" b="0" i="0" u="none" strike="noStrike">
                          <a:solidFill>
                            <a:srgbClr val="000000"/>
                          </a:solidFill>
                          <a:effectLst/>
                          <a:latin typeface="Calibri" panose="020F0502020204030204" pitchFamily="34" charset="0"/>
                        </a:rPr>
                        <a:t>Photographer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949560"/>
                  </a:ext>
                </a:extLst>
              </a:tr>
              <a:tr h="292100">
                <a:tc>
                  <a:txBody>
                    <a:bodyPr/>
                    <a:lstStyle/>
                    <a:p>
                      <a:pPr algn="l" fontAlgn="b"/>
                      <a:r>
                        <a:rPr lang="en-US" sz="1600" b="0" i="0" u="none" strike="noStrike">
                          <a:solidFill>
                            <a:srgbClr val="000000"/>
                          </a:solidFill>
                          <a:effectLst/>
                          <a:latin typeface="Calibri" panose="020F0502020204030204" pitchFamily="34" charset="0"/>
                        </a:rPr>
                        <a:t>Video Presentation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3735847"/>
                  </a:ext>
                </a:extLst>
              </a:tr>
              <a:tr h="292100">
                <a:tc>
                  <a:txBody>
                    <a:bodyPr/>
                    <a:lstStyle/>
                    <a:p>
                      <a:pPr algn="l" fontAlgn="b"/>
                      <a:r>
                        <a:rPr lang="en-US" sz="1600" b="0" i="0" u="none" strike="noStrike">
                          <a:solidFill>
                            <a:srgbClr val="000000"/>
                          </a:solidFill>
                          <a:effectLst/>
                          <a:latin typeface="Calibri" panose="020F0502020204030204" pitchFamily="34" charset="0"/>
                        </a:rPr>
                        <a:t>AV Package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$6,800.00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$6,800.00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7237562"/>
                  </a:ext>
                </a:extLst>
              </a:tr>
              <a:tr h="292100">
                <a:tc>
                  <a:txBody>
                    <a:bodyPr/>
                    <a:lstStyle/>
                    <a:p>
                      <a:pPr algn="l" fontAlgn="b"/>
                      <a:r>
                        <a:rPr lang="en-US" sz="1600" b="0" i="0" u="none" strike="noStrike">
                          <a:solidFill>
                            <a:srgbClr val="000000"/>
                          </a:solidFill>
                          <a:effectLst/>
                          <a:latin typeface="Calibri" panose="020F0502020204030204" pitchFamily="34" charset="0"/>
                        </a:rPr>
                        <a:t>Shipping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2746785"/>
                  </a:ext>
                </a:extLst>
              </a:tr>
              <a:tr h="292100">
                <a:tc>
                  <a:txBody>
                    <a:bodyPr/>
                    <a:lstStyle/>
                    <a:p>
                      <a:pPr algn="l" fontAlgn="b"/>
                      <a:r>
                        <a:rPr lang="en-US" sz="1600" b="0" i="0" u="none" strike="noStrike">
                          <a:solidFill>
                            <a:srgbClr val="000000"/>
                          </a:solidFill>
                          <a:effectLst/>
                          <a:latin typeface="Calibri" panose="020F0502020204030204" pitchFamily="34" charset="0"/>
                        </a:rPr>
                        <a:t>Milestone Plaque (Bronze)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$1,000.00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010345"/>
                  </a:ext>
                </a:extLst>
              </a:tr>
              <a:tr h="292100">
                <a:tc>
                  <a:txBody>
                    <a:bodyPr/>
                    <a:lstStyle/>
                    <a:p>
                      <a:pPr algn="l" fontAlgn="b"/>
                      <a:r>
                        <a:rPr lang="en-US" sz="1600" b="0" i="0" u="none" strike="noStrike">
                          <a:solidFill>
                            <a:srgbClr val="000000"/>
                          </a:solidFill>
                          <a:effectLst/>
                          <a:latin typeface="Calibri" panose="020F0502020204030204" pitchFamily="34" charset="0"/>
                        </a:rPr>
                        <a:t>IEEE Invited Special Guests - Hotel Accomodations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$253.49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$2,534.90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6238284"/>
                  </a:ext>
                </a:extLst>
              </a:tr>
              <a:tr h="292100">
                <a:tc>
                  <a:txBody>
                    <a:bodyPr/>
                    <a:lstStyle/>
                    <a:p>
                      <a:pPr algn="l" fontAlgn="b"/>
                      <a:r>
                        <a:rPr lang="en-US" sz="1600" b="0" i="0" u="none" strike="noStrike">
                          <a:solidFill>
                            <a:srgbClr val="000000"/>
                          </a:solidFill>
                          <a:effectLst/>
                          <a:latin typeface="Calibri" panose="020F0502020204030204" pitchFamily="34" charset="0"/>
                        </a:rPr>
                        <a:t>Brian Berg , IEEE Milestone Coordinator and Historian Region 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$1,000.00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8323866"/>
                  </a:ext>
                </a:extLst>
              </a:tr>
              <a:tr h="292100">
                <a:tc>
                  <a:txBody>
                    <a:bodyPr/>
                    <a:lstStyle/>
                    <a:p>
                      <a:pPr algn="l" fontAlgn="b"/>
                      <a:r>
                        <a:rPr lang="en-US" sz="1600" b="0" i="0" u="none" strike="noStrike">
                          <a:solidFill>
                            <a:srgbClr val="000000"/>
                          </a:solidFill>
                          <a:effectLst/>
                          <a:latin typeface="Calibri" panose="020F0502020204030204" pitchFamily="34" charset="0"/>
                        </a:rPr>
                        <a:t>Computer Society Grant</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$10,000.00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effectLst/>
                          <a:latin typeface="Calibri" panose="020F0502020204030204" pitchFamily="34" charset="0"/>
                        </a:rPr>
                        <a:t>1</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1" i="0" u="none" strike="noStrike">
                          <a:solidFill>
                            <a:srgbClr val="000000"/>
                          </a:solidFill>
                          <a:effectLst/>
                          <a:latin typeface="Calibri" panose="020F0502020204030204" pitchFamily="34" charset="0"/>
                        </a:rPr>
                        <a:t>-$10,000.00</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1607321"/>
                  </a:ext>
                </a:extLst>
              </a:tr>
              <a:tr h="292100">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effectLst/>
                          <a:latin typeface="Calibri" panose="020F0502020204030204" pitchFamily="34" charset="0"/>
                        </a:rPr>
                        <a:t>TOTAL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tc>
                  <a:txBody>
                    <a:bodyPr/>
                    <a:lstStyle/>
                    <a:p>
                      <a:pPr algn="r" fontAlgn="b"/>
                      <a:r>
                        <a:rPr lang="en-US" sz="1600" b="1" i="0" u="none" strike="noStrike" dirty="0">
                          <a:solidFill>
                            <a:srgbClr val="000000"/>
                          </a:solidFill>
                          <a:effectLst/>
                          <a:latin typeface="Calibri" panose="020F0502020204030204" pitchFamily="34" charset="0"/>
                        </a:rPr>
                        <a:t>$2,834.90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699"/>
                    </a:solidFill>
                  </a:tcPr>
                </a:tc>
                <a:extLst>
                  <a:ext uri="{0D108BD9-81ED-4DB2-BD59-A6C34878D82A}">
                    <a16:rowId xmlns:a16="http://schemas.microsoft.com/office/drawing/2014/main" val="3229852143"/>
                  </a:ext>
                </a:extLst>
              </a:tr>
            </a:tbl>
          </a:graphicData>
        </a:graphic>
      </p:graphicFrame>
    </p:spTree>
    <p:extLst>
      <p:ext uri="{BB962C8B-B14F-4D97-AF65-F5344CB8AC3E}">
        <p14:creationId xmlns:p14="http://schemas.microsoft.com/office/powerpoint/2010/main" val="3095710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EFF86-8A93-F7E1-4BAD-0A9F54188C1E}"/>
              </a:ext>
            </a:extLst>
          </p:cNvPr>
          <p:cNvSpPr>
            <a:spLocks noGrp="1"/>
          </p:cNvSpPr>
          <p:nvPr>
            <p:ph type="title"/>
          </p:nvPr>
        </p:nvSpPr>
        <p:spPr/>
        <p:txBody>
          <a:bodyPr/>
          <a:lstStyle/>
          <a:p>
            <a:r>
              <a:rPr lang="en-US" sz="2800" dirty="0"/>
              <a:t>Motion – Approve Expenses for Milestone Mousepad</a:t>
            </a:r>
          </a:p>
        </p:txBody>
      </p:sp>
      <p:sp>
        <p:nvSpPr>
          <p:cNvPr id="3" name="Content Placeholder 2">
            <a:extLst>
              <a:ext uri="{FF2B5EF4-FFF2-40B4-BE49-F238E27FC236}">
                <a16:creationId xmlns:a16="http://schemas.microsoft.com/office/drawing/2014/main" id="{30EA2A93-2DA0-8B8B-E83A-7F0395F20291}"/>
              </a:ext>
            </a:extLst>
          </p:cNvPr>
          <p:cNvSpPr>
            <a:spLocks noGrp="1"/>
          </p:cNvSpPr>
          <p:nvPr>
            <p:ph idx="1"/>
          </p:nvPr>
        </p:nvSpPr>
        <p:spPr>
          <a:xfrm>
            <a:off x="334433" y="1341438"/>
            <a:ext cx="10972800" cy="4906962"/>
          </a:xfrm>
        </p:spPr>
        <p:txBody>
          <a:bodyPr/>
          <a:lstStyle/>
          <a:p>
            <a:r>
              <a:rPr lang="en-US" sz="2400" dirty="0"/>
              <a:t>Motion to approve purchase of 500 Mousepads for distribution at the IEEE 802 Milestone Preview during the Social at the 2024 March IEEE 802 Plenary at the Hyatt Regency Denver. (any left-overs will be taken to the Official Milestone ceremony).  </a:t>
            </a:r>
          </a:p>
          <a:p>
            <a:r>
              <a:rPr lang="en-US" sz="2400" dirty="0"/>
              <a:t>Cost not to exceed: $1,081.74 ($2.16 per pad).</a:t>
            </a:r>
          </a:p>
          <a:p>
            <a:r>
              <a:rPr lang="en-US" sz="2400" dirty="0"/>
              <a:t>Move: Jon Rosdahl</a:t>
            </a:r>
          </a:p>
          <a:p>
            <a:r>
              <a:rPr lang="en-US" sz="2400" dirty="0"/>
              <a:t>Second: George Zimmerman</a:t>
            </a:r>
            <a:br>
              <a:rPr lang="en-US" sz="2400" dirty="0"/>
            </a:br>
            <a:r>
              <a:rPr lang="en-US" sz="2400" dirty="0"/>
              <a:t>Results: Unanimous Consent.</a:t>
            </a:r>
          </a:p>
        </p:txBody>
      </p:sp>
    </p:spTree>
    <p:extLst>
      <p:ext uri="{BB962C8B-B14F-4D97-AF65-F5344CB8AC3E}">
        <p14:creationId xmlns:p14="http://schemas.microsoft.com/office/powerpoint/2010/main" val="1900286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CAC57-B3D2-EACD-6014-6A06CD1C5D8A}"/>
              </a:ext>
            </a:extLst>
          </p:cNvPr>
          <p:cNvSpPr>
            <a:spLocks noGrp="1"/>
          </p:cNvSpPr>
          <p:nvPr>
            <p:ph type="title"/>
          </p:nvPr>
        </p:nvSpPr>
        <p:spPr/>
        <p:txBody>
          <a:bodyPr/>
          <a:lstStyle/>
          <a:p>
            <a:r>
              <a:rPr kumimoji="0" lang="en-US" altLang="en-US" sz="2400" b="0" i="0" u="none" strike="noStrike" kern="1200" cap="none" spc="0" normalizeH="0" baseline="0" noProof="0" dirty="0">
                <a:ln>
                  <a:noFill/>
                </a:ln>
                <a:solidFill>
                  <a:srgbClr val="000000"/>
                </a:solidFill>
                <a:effectLst/>
                <a:uLnTx/>
                <a:uFillTx/>
                <a:latin typeface="Arial"/>
                <a:ea typeface="+mn-ea"/>
                <a:cs typeface="+mn-cs"/>
              </a:rPr>
              <a:t>3.06 II 2024 IEEE 802 Sponsored Workshop with ITU-T SG15 July 13 – Status</a:t>
            </a:r>
            <a:endParaRPr lang="en-US" sz="4000" dirty="0"/>
          </a:p>
        </p:txBody>
      </p:sp>
      <p:sp>
        <p:nvSpPr>
          <p:cNvPr id="3" name="Content Placeholder 2">
            <a:extLst>
              <a:ext uri="{FF2B5EF4-FFF2-40B4-BE49-F238E27FC236}">
                <a16:creationId xmlns:a16="http://schemas.microsoft.com/office/drawing/2014/main" id="{D8DF8ED4-FBBF-2A9E-31A9-8BE473B50354}"/>
              </a:ext>
            </a:extLst>
          </p:cNvPr>
          <p:cNvSpPr>
            <a:spLocks noGrp="1"/>
          </p:cNvSpPr>
          <p:nvPr>
            <p:ph idx="1"/>
          </p:nvPr>
        </p:nvSpPr>
        <p:spPr>
          <a:xfrm>
            <a:off x="334433" y="1341437"/>
            <a:ext cx="10972800" cy="5111749"/>
          </a:xfrm>
        </p:spPr>
        <p:txBody>
          <a:bodyPr/>
          <a:lstStyle/>
          <a:p>
            <a:r>
              <a:rPr lang="en-US" sz="2000" dirty="0"/>
              <a:t>Space has been reserved.</a:t>
            </a:r>
          </a:p>
          <a:p>
            <a:r>
              <a:rPr lang="en-US" sz="2000" dirty="0"/>
              <a:t>AV is in the process of obtaining final quote</a:t>
            </a:r>
          </a:p>
          <a:p>
            <a:r>
              <a:rPr lang="en-US" sz="2000" dirty="0"/>
              <a:t>Network is being finalized.</a:t>
            </a:r>
          </a:p>
          <a:p>
            <a:r>
              <a:rPr lang="en-US" sz="2000" dirty="0"/>
              <a:t>Planned Event timing:</a:t>
            </a:r>
          </a:p>
          <a:p>
            <a:pPr lvl="1"/>
            <a:r>
              <a:rPr lang="en-US" sz="1800" dirty="0"/>
              <a:t>8:30-9:00 Welcome </a:t>
            </a:r>
          </a:p>
          <a:p>
            <a:pPr lvl="1"/>
            <a:r>
              <a:rPr lang="en-US" sz="1800" dirty="0"/>
              <a:t>9:00 – 10:30 – opening session</a:t>
            </a:r>
          </a:p>
          <a:p>
            <a:pPr lvl="1"/>
            <a:r>
              <a:rPr lang="en-US" sz="1800" dirty="0"/>
              <a:t>11:00 -- 12:30 – 2</a:t>
            </a:r>
            <a:r>
              <a:rPr lang="en-US" sz="1800" baseline="30000" dirty="0"/>
              <a:t>nd</a:t>
            </a:r>
            <a:r>
              <a:rPr lang="en-US" sz="1800" dirty="0"/>
              <a:t> session</a:t>
            </a:r>
          </a:p>
          <a:p>
            <a:pPr lvl="1"/>
            <a:r>
              <a:rPr lang="en-US" sz="1800" dirty="0"/>
              <a:t>12:30 -- 2</a:t>
            </a:r>
            <a:r>
              <a:rPr lang="en-US" sz="1800" dirty="0">
                <a:sym typeface="Wingdings" panose="05000000000000000000" pitchFamily="2" charset="2"/>
              </a:rPr>
              <a:t>:00</a:t>
            </a:r>
            <a:r>
              <a:rPr lang="en-US" sz="1800" dirty="0"/>
              <a:t> open lunch</a:t>
            </a:r>
          </a:p>
          <a:p>
            <a:pPr lvl="1"/>
            <a:r>
              <a:rPr lang="en-US" sz="1800" dirty="0"/>
              <a:t>2:00 -- 3:30 – 3</a:t>
            </a:r>
            <a:r>
              <a:rPr lang="en-US" sz="1800" baseline="30000" dirty="0"/>
              <a:t>rd</a:t>
            </a:r>
            <a:r>
              <a:rPr lang="en-US" sz="1800" dirty="0"/>
              <a:t> Session</a:t>
            </a:r>
          </a:p>
          <a:p>
            <a:pPr lvl="1"/>
            <a:r>
              <a:rPr lang="en-US" sz="1800" dirty="0"/>
              <a:t>4:00 -- 5:30 Final 4</a:t>
            </a:r>
            <a:r>
              <a:rPr lang="en-US" sz="1800" baseline="30000" dirty="0"/>
              <a:t>th</a:t>
            </a:r>
            <a:r>
              <a:rPr lang="en-US" sz="1800" dirty="0"/>
              <a:t> session</a:t>
            </a:r>
          </a:p>
          <a:p>
            <a:r>
              <a:rPr lang="en-US" sz="2000" dirty="0"/>
              <a:t>Looking for appropriate Speakers/moderators etc.</a:t>
            </a:r>
          </a:p>
          <a:p>
            <a:r>
              <a:rPr lang="en-US" sz="2000" dirty="0"/>
              <a:t>Advertising would be prepared for the 2024 March IEEE 802 Plenary</a:t>
            </a:r>
          </a:p>
          <a:p>
            <a:r>
              <a:rPr lang="en-US" sz="2000" dirty="0"/>
              <a:t>Dinner on Saturday July 13 – ITU-T and IEEE leadership and VIPs</a:t>
            </a:r>
          </a:p>
          <a:p>
            <a:r>
              <a:rPr lang="en-US" sz="2000" dirty="0"/>
              <a:t>Registration for Workshop will be done via ITU_T website (IEEE 802 will point to that site)</a:t>
            </a:r>
          </a:p>
        </p:txBody>
      </p:sp>
    </p:spTree>
    <p:extLst>
      <p:ext uri="{BB962C8B-B14F-4D97-AF65-F5344CB8AC3E}">
        <p14:creationId xmlns:p14="http://schemas.microsoft.com/office/powerpoint/2010/main" val="3656664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6D80B-399E-48A9-E9C8-BFF47579A228}"/>
              </a:ext>
            </a:extLst>
          </p:cNvPr>
          <p:cNvSpPr>
            <a:spLocks noGrp="1"/>
          </p:cNvSpPr>
          <p:nvPr>
            <p:ph type="title"/>
          </p:nvPr>
        </p:nvSpPr>
        <p:spPr/>
        <p:txBody>
          <a:bodyPr/>
          <a:lstStyle/>
          <a:p>
            <a:r>
              <a:rPr kumimoji="0" lang="en-US" altLang="en-US" sz="2800" b="0" i="0" u="none" strike="noStrike" kern="1200" cap="none" spc="0" normalizeH="0" baseline="0" noProof="0" dirty="0">
                <a:ln>
                  <a:noFill/>
                </a:ln>
                <a:solidFill>
                  <a:srgbClr val="000000"/>
                </a:solidFill>
                <a:effectLst/>
                <a:uLnTx/>
                <a:uFillTx/>
                <a:latin typeface="Arial"/>
                <a:ea typeface="+mn-ea"/>
                <a:cs typeface="+mn-cs"/>
              </a:rPr>
              <a:t>3.07 II 2024 IEEE 802 EC Workshop - Nov 16 Status</a:t>
            </a:r>
            <a:endParaRPr lang="en-US" sz="4400" dirty="0"/>
          </a:p>
        </p:txBody>
      </p:sp>
      <p:sp>
        <p:nvSpPr>
          <p:cNvPr id="3" name="Content Placeholder 2">
            <a:extLst>
              <a:ext uri="{FF2B5EF4-FFF2-40B4-BE49-F238E27FC236}">
                <a16:creationId xmlns:a16="http://schemas.microsoft.com/office/drawing/2014/main" id="{C531D4D5-56A3-5E34-A441-D19D0E953A63}"/>
              </a:ext>
            </a:extLst>
          </p:cNvPr>
          <p:cNvSpPr>
            <a:spLocks noGrp="1"/>
          </p:cNvSpPr>
          <p:nvPr>
            <p:ph idx="1"/>
          </p:nvPr>
        </p:nvSpPr>
        <p:spPr>
          <a:xfrm>
            <a:off x="533400" y="1323853"/>
            <a:ext cx="10515600" cy="5111749"/>
          </a:xfrm>
        </p:spPr>
        <p:txBody>
          <a:bodyPr/>
          <a:lstStyle/>
          <a:p>
            <a:r>
              <a:rPr lang="en-US" sz="2400" dirty="0"/>
              <a:t>Space reserved – Hyatt Regency Vancouver</a:t>
            </a:r>
          </a:p>
          <a:p>
            <a:r>
              <a:rPr lang="en-US" sz="2400" dirty="0"/>
              <a:t>Dinner on Friday Nov 15 for EC members</a:t>
            </a:r>
          </a:p>
          <a:p>
            <a:r>
              <a:rPr lang="en-US" sz="2400" dirty="0"/>
              <a:t>Saturday Nov 16 -- 8 am to 5 pm Meeting space</a:t>
            </a:r>
          </a:p>
          <a:p>
            <a:r>
              <a:rPr lang="en-US" sz="2400" dirty="0"/>
              <a:t>Need to know who will champion the Workshop </a:t>
            </a:r>
          </a:p>
          <a:p>
            <a:pPr marL="0" indent="0">
              <a:buNone/>
            </a:pPr>
            <a:r>
              <a:rPr lang="en-US" sz="2400" dirty="0"/>
              <a:t>	(New Chair will determine)</a:t>
            </a:r>
          </a:p>
          <a:p>
            <a:pPr lvl="1"/>
            <a:r>
              <a:rPr lang="en-US" sz="2400" dirty="0"/>
              <a:t>Ben Rolfe – volunteered to be considered.</a:t>
            </a:r>
            <a:br>
              <a:rPr lang="en-US" sz="2400" dirty="0"/>
            </a:br>
            <a:endParaRPr lang="en-US" sz="2400" dirty="0"/>
          </a:p>
          <a:p>
            <a:r>
              <a:rPr lang="en-US" sz="2400" dirty="0"/>
              <a:t>Question on </a:t>
            </a:r>
            <a:r>
              <a:rPr lang="en-US" sz="2400"/>
              <a:t>tentatively planning on </a:t>
            </a:r>
            <a:r>
              <a:rPr lang="en-US" sz="2400" dirty="0"/>
              <a:t>another EC Workshop 2026 March at the Hyatt </a:t>
            </a:r>
            <a:r>
              <a:rPr lang="en-US" sz="2400"/>
              <a:t>Regency Vancouver, 14 March 2026?  </a:t>
            </a:r>
            <a:endParaRPr lang="en-US" sz="2400" dirty="0"/>
          </a:p>
          <a:p>
            <a:pPr lvl="1"/>
            <a:r>
              <a:rPr lang="en-US" sz="2400" dirty="0"/>
              <a:t>Results: No objection</a:t>
            </a:r>
          </a:p>
        </p:txBody>
      </p:sp>
    </p:spTree>
    <p:extLst>
      <p:ext uri="{BB962C8B-B14F-4D97-AF65-F5344CB8AC3E}">
        <p14:creationId xmlns:p14="http://schemas.microsoft.com/office/powerpoint/2010/main" val="1916923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a:extLst>
              <a:ext uri="{FF2B5EF4-FFF2-40B4-BE49-F238E27FC236}">
                <a16:creationId xmlns:a16="http://schemas.microsoft.com/office/drawing/2014/main" id="{F9A6CCE4-BC0A-4194-9F6C-63D8359E4152}"/>
              </a:ext>
            </a:extLst>
          </p:cNvPr>
          <p:cNvSpPr>
            <a:spLocks noGrp="1" noChangeArrowheads="1"/>
          </p:cNvSpPr>
          <p:nvPr>
            <p:ph type="title"/>
          </p:nvPr>
        </p:nvSpPr>
        <p:spPr/>
        <p:txBody>
          <a:bodyPr/>
          <a:lstStyle/>
          <a:p>
            <a:r>
              <a:rPr lang="en-US" altLang="en-US" sz="3200" dirty="0"/>
              <a:t>IEEE 802 Opening EC Mtg – February 6, 2023</a:t>
            </a:r>
          </a:p>
        </p:txBody>
      </p:sp>
      <p:sp>
        <p:nvSpPr>
          <p:cNvPr id="273414" name="Rectangle 6">
            <a:extLst>
              <a:ext uri="{FF2B5EF4-FFF2-40B4-BE49-F238E27FC236}">
                <a16:creationId xmlns:a16="http://schemas.microsoft.com/office/drawing/2014/main" id="{A8DD74F1-78FD-43C5-92B7-9C87A242921B}"/>
              </a:ext>
            </a:extLst>
          </p:cNvPr>
          <p:cNvSpPr>
            <a:spLocks noGrp="1" noChangeArrowheads="1"/>
          </p:cNvSpPr>
          <p:nvPr>
            <p:ph idx="1"/>
          </p:nvPr>
        </p:nvSpPr>
        <p:spPr>
          <a:xfrm>
            <a:off x="609599" y="1341438"/>
            <a:ext cx="10439401" cy="4983162"/>
          </a:xfrm>
        </p:spPr>
        <p:txBody>
          <a:bodyPr/>
          <a:lstStyle/>
          <a:p>
            <a:r>
              <a:rPr lang="en-US" altLang="en-US" sz="2400" dirty="0"/>
              <a:t>Agenda Items </a:t>
            </a:r>
          </a:p>
          <a:p>
            <a:pPr lvl="1">
              <a:buFont typeface="Wingdings" panose="05000000000000000000" pitchFamily="2" charset="2"/>
              <a:buChar char="Ø"/>
            </a:pPr>
            <a:r>
              <a:rPr lang="en-US" altLang="en-US" sz="2000" dirty="0"/>
              <a:t>3.01 – MI Future Venue update				30 Mins</a:t>
            </a:r>
          </a:p>
          <a:p>
            <a:pPr marL="1828800" lvl="3" indent="-514350">
              <a:buFont typeface="+mj-lt"/>
              <a:buAutoNum type="alphaLcParenR"/>
            </a:pPr>
            <a:r>
              <a:rPr lang="en-US" altLang="en-US" dirty="0"/>
              <a:t>Registration Reminder</a:t>
            </a:r>
          </a:p>
          <a:p>
            <a:pPr marL="1828800" lvl="3" indent="-514350">
              <a:buFont typeface="+mj-lt"/>
              <a:buAutoNum type="alphaLcParenR"/>
            </a:pPr>
            <a:r>
              <a:rPr lang="en-US" dirty="0"/>
              <a:t>Straw Poll for WGs</a:t>
            </a:r>
          </a:p>
          <a:p>
            <a:pPr marL="1828800" lvl="3" indent="-514350">
              <a:buFont typeface="+mj-lt"/>
              <a:buAutoNum type="alphaLcParenR"/>
            </a:pPr>
            <a:r>
              <a:rPr lang="en-US" altLang="en-US" dirty="0"/>
              <a:t>Future Venue Contract Status</a:t>
            </a:r>
          </a:p>
          <a:p>
            <a:pPr marL="800100" lvl="1">
              <a:buFont typeface="Wingdings" panose="05000000000000000000" pitchFamily="2" charset="2"/>
              <a:buChar char="Ø"/>
            </a:pPr>
            <a:r>
              <a:rPr lang="en-US" altLang="en-US" sz="2000" dirty="0"/>
              <a:t>3.04 II 2024 March IEEE Plenary - University Outreach March 12 -Status </a:t>
            </a:r>
          </a:p>
          <a:p>
            <a:pPr marL="800100" lvl="1">
              <a:buFont typeface="Wingdings" panose="05000000000000000000" pitchFamily="2" charset="2"/>
              <a:buChar char="Ø"/>
            </a:pPr>
            <a:r>
              <a:rPr lang="en-US" altLang="en-US" sz="2000" dirty="0"/>
              <a:t>3.05 MI 2024 March IEEE Plenary - </a:t>
            </a:r>
            <a:r>
              <a:rPr lang="en-US" sz="2000" dirty="0"/>
              <a:t>IEEE 802 Milestone Preview discussion</a:t>
            </a:r>
            <a:endParaRPr lang="en-US" altLang="en-US" sz="2000" dirty="0"/>
          </a:p>
          <a:p>
            <a:pPr marL="800100" lvl="1">
              <a:buFont typeface="Wingdings" panose="05000000000000000000" pitchFamily="2" charset="2"/>
              <a:buChar char="Ø"/>
            </a:pPr>
            <a:r>
              <a:rPr lang="en-US" altLang="en-US" sz="2000" dirty="0"/>
              <a:t>3.06 II 2024 IEEE 802 Sponsored Workshop with ITU-T SG15 July 13 – Status</a:t>
            </a:r>
          </a:p>
          <a:p>
            <a:pPr marL="800100" lvl="1">
              <a:buFont typeface="Wingdings" panose="05000000000000000000" pitchFamily="2" charset="2"/>
              <a:buChar char="Ø"/>
            </a:pPr>
            <a:r>
              <a:rPr lang="en-US" altLang="en-US" sz="2000" dirty="0"/>
              <a:t>3.07 II 2024 IEEE 802 EC Workshop - Nov 16 </a:t>
            </a:r>
          </a:p>
          <a:p>
            <a:pPr marL="914400" lvl="2" indent="0">
              <a:buNone/>
            </a:pPr>
            <a:endParaRPr lang="en-US" sz="1600" dirty="0"/>
          </a:p>
          <a:p>
            <a:pPr marL="971550" lvl="1" indent="-514350">
              <a:buAutoNum type="alphaLcPeriod"/>
            </a:pPr>
            <a:endParaRPr lang="en-US" altLang="en-US" sz="2400" dirty="0"/>
          </a:p>
          <a:p>
            <a:pPr marL="971550" lvl="1" indent="-514350">
              <a:buAutoNum type="alphaLcPeriod"/>
            </a:pPr>
            <a:endParaRPr lang="en-US"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3" name="Title 2">
            <a:extLst>
              <a:ext uri="{FF2B5EF4-FFF2-40B4-BE49-F238E27FC236}">
                <a16:creationId xmlns:a16="http://schemas.microsoft.com/office/drawing/2014/main" id="{3C478627-FF8D-8DB8-8745-DDFB15C7A4C8}"/>
              </a:ext>
            </a:extLst>
          </p:cNvPr>
          <p:cNvSpPr>
            <a:spLocks noGrp="1"/>
          </p:cNvSpPr>
          <p:nvPr>
            <p:ph type="title"/>
          </p:nvPr>
        </p:nvSpPr>
        <p:spPr>
          <a:xfrm>
            <a:off x="609600" y="228600"/>
            <a:ext cx="10972800" cy="1112838"/>
          </a:xfrm>
        </p:spPr>
        <p:txBody>
          <a:bodyPr/>
          <a:lstStyle/>
          <a:p>
            <a:r>
              <a:rPr lang="en-US" sz="3200" dirty="0"/>
              <a:t>2024 March IEEE 802 Plenary Session – </a:t>
            </a:r>
            <a:br>
              <a:rPr lang="en-US" sz="3200" dirty="0"/>
            </a:br>
            <a:r>
              <a:rPr lang="en-US" sz="3200" dirty="0"/>
              <a:t>Hyatt Regency Denver</a:t>
            </a:r>
          </a:p>
        </p:txBody>
      </p:sp>
      <p:sp>
        <p:nvSpPr>
          <p:cNvPr id="139" name="Google Shape;139;p11"/>
          <p:cNvSpPr txBox="1">
            <a:spLocks noGrp="1"/>
          </p:cNvSpPr>
          <p:nvPr>
            <p:ph idx="1"/>
          </p:nvPr>
        </p:nvSpPr>
        <p:spPr>
          <a:prstGeom prst="rect">
            <a:avLst/>
          </a:prstGeom>
          <a:noFill/>
          <a:ln>
            <a:noFill/>
          </a:ln>
        </p:spPr>
        <p:txBody>
          <a:bodyPr spcFirstLastPara="1" wrap="square" lIns="121900" tIns="121900" rIns="121900" bIns="121900" anchor="t" anchorCtr="0">
            <a:noAutofit/>
          </a:bodyPr>
          <a:lstStyle/>
          <a:p>
            <a:pPr marL="0" indent="0">
              <a:buNone/>
            </a:pPr>
            <a:r>
              <a:rPr lang="en" sz="2000" dirty="0"/>
              <a:t>The next IEEE 802 Plenary Session will be March 10-15, 2024. </a:t>
            </a:r>
          </a:p>
          <a:p>
            <a:pPr marL="400050" lvl="1" indent="0">
              <a:buNone/>
            </a:pPr>
            <a:r>
              <a:rPr lang="en" sz="2000" dirty="0"/>
              <a:t>The session will be a Mixed Mode with In-Person participation at the Hyatt Regency Denver. </a:t>
            </a:r>
          </a:p>
          <a:p>
            <a:pPr marL="400050" lvl="1" indent="0">
              <a:buNone/>
            </a:pPr>
            <a:r>
              <a:rPr lang="en" sz="2000" dirty="0"/>
              <a:t>If you have any questions please email: </a:t>
            </a:r>
            <a:r>
              <a:rPr lang="en" sz="2000" u="sng" dirty="0">
                <a:solidFill>
                  <a:srgbClr val="0066FF"/>
                </a:solidFill>
                <a:hlinkClick r:id="rId3">
                  <a:extLst>
                    <a:ext uri="{A12FA001-AC4F-418D-AE19-62706E023703}">
                      <ahyp:hlinkClr xmlns:ahyp="http://schemas.microsoft.com/office/drawing/2018/hyperlinkcolor" val="tx"/>
                    </a:ext>
                  </a:extLst>
                </a:hlinkClick>
              </a:rPr>
              <a:t>802info@facetoface-events.com</a:t>
            </a:r>
            <a:endParaRPr sz="2000" dirty="0">
              <a:solidFill>
                <a:srgbClr val="0066FF"/>
              </a:solidFill>
            </a:endParaRPr>
          </a:p>
          <a:p>
            <a:pPr marL="0" indent="0">
              <a:buSzPts val="1400"/>
              <a:buNone/>
            </a:pPr>
            <a:endParaRPr lang="en" sz="2133" b="1" dirty="0"/>
          </a:p>
          <a:p>
            <a:pPr marL="0" indent="0">
              <a:buSzPts val="1400"/>
              <a:buNone/>
            </a:pPr>
            <a:r>
              <a:rPr lang="en" sz="2000" b="1" dirty="0"/>
              <a:t>Registration Deadlines:</a:t>
            </a:r>
          </a:p>
          <a:p>
            <a:pPr lvl="1">
              <a:spcBef>
                <a:spcPts val="0"/>
              </a:spcBef>
              <a:buChar char="●"/>
            </a:pPr>
            <a:r>
              <a:rPr lang="en" sz="2000" dirty="0"/>
              <a:t>IEEE 802 Session Registration opened Dec 1, 2023</a:t>
            </a:r>
            <a:endParaRPr sz="2000" dirty="0"/>
          </a:p>
          <a:p>
            <a:pPr lvl="2">
              <a:spcBef>
                <a:spcPts val="0"/>
              </a:spcBef>
              <a:buChar char="○"/>
            </a:pPr>
            <a:r>
              <a:rPr lang="en-US" sz="2000" dirty="0"/>
              <a:t>Standard:        $US 1150 After January 12, until March 1, 2024</a:t>
            </a:r>
          </a:p>
          <a:p>
            <a:pPr lvl="2">
              <a:spcBef>
                <a:spcPts val="0"/>
              </a:spcBef>
              <a:buChar char="○"/>
            </a:pPr>
            <a:r>
              <a:rPr lang="en-US" sz="2000" dirty="0"/>
              <a:t>Late/Onsite:   $US 1500.00 After March 1, 2024</a:t>
            </a:r>
          </a:p>
          <a:p>
            <a:pPr lvl="2">
              <a:spcBef>
                <a:spcPts val="0"/>
              </a:spcBef>
              <a:buChar char="○"/>
            </a:pPr>
            <a:r>
              <a:rPr lang="en-US" sz="2000" dirty="0"/>
              <a:t>Student:          $US 100.00</a:t>
            </a:r>
          </a:p>
          <a:p>
            <a:pPr marL="914400" lvl="2" indent="0">
              <a:spcBef>
                <a:spcPts val="0"/>
              </a:spcBef>
              <a:buNone/>
            </a:pPr>
            <a:endParaRPr sz="2000" dirty="0"/>
          </a:p>
          <a:p>
            <a:pPr marL="0" indent="0">
              <a:buNone/>
            </a:pPr>
            <a:r>
              <a:rPr lang="en-US" sz="2000" dirty="0">
                <a:hlinkClick r:id="rId4"/>
              </a:rPr>
              <a:t>Future Plenary Sessions (802world.org)</a:t>
            </a:r>
            <a:endParaRPr sz="2000" dirty="0"/>
          </a:p>
          <a:p>
            <a:pPr marL="0" indent="0">
              <a:buNone/>
            </a:pPr>
            <a:endParaRPr sz="2133" dirty="0"/>
          </a:p>
          <a:p>
            <a:pPr marL="0" indent="0">
              <a:buNone/>
            </a:pPr>
            <a:r>
              <a:rPr lang="en" sz="2133" dirty="0"/>
              <a:t> </a:t>
            </a:r>
            <a:endParaRPr sz="2133"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2FC42-C417-023B-87C9-1BEA0125102C}"/>
              </a:ext>
            </a:extLst>
          </p:cNvPr>
          <p:cNvSpPr>
            <a:spLocks noGrp="1"/>
          </p:cNvSpPr>
          <p:nvPr>
            <p:ph type="title"/>
          </p:nvPr>
        </p:nvSpPr>
        <p:spPr>
          <a:xfrm>
            <a:off x="609600" y="228600"/>
            <a:ext cx="10972800" cy="1112838"/>
          </a:xfrm>
        </p:spPr>
        <p:txBody>
          <a:bodyPr/>
          <a:lstStyle/>
          <a:p>
            <a:r>
              <a:rPr lang="en-US" sz="3200" b="1" dirty="0"/>
              <a:t>Hyatt Regency Denver at Colorado Convention Center</a:t>
            </a:r>
          </a:p>
        </p:txBody>
      </p:sp>
      <p:sp>
        <p:nvSpPr>
          <p:cNvPr id="3" name="Text Placeholder 2">
            <a:extLst>
              <a:ext uri="{FF2B5EF4-FFF2-40B4-BE49-F238E27FC236}">
                <a16:creationId xmlns:a16="http://schemas.microsoft.com/office/drawing/2014/main" id="{5262075D-EEB5-CAB2-B331-6DDEF4487B8E}"/>
              </a:ext>
            </a:extLst>
          </p:cNvPr>
          <p:cNvSpPr>
            <a:spLocks noGrp="1"/>
          </p:cNvSpPr>
          <p:nvPr>
            <p:ph idx="1"/>
          </p:nvPr>
        </p:nvSpPr>
        <p:spPr/>
        <p:txBody>
          <a:bodyPr/>
          <a:lstStyle/>
          <a:p>
            <a:pPr marL="0" indent="0">
              <a:lnSpc>
                <a:spcPct val="100000"/>
              </a:lnSpc>
            </a:pPr>
            <a:r>
              <a:rPr lang="en-US" sz="2000" b="1" dirty="0"/>
              <a:t>Group Hotel Reservations: </a:t>
            </a:r>
          </a:p>
          <a:p>
            <a:pPr marL="609584" lvl="2" indent="0">
              <a:lnSpc>
                <a:spcPct val="100000"/>
              </a:lnSpc>
              <a:spcBef>
                <a:spcPts val="0"/>
              </a:spcBef>
            </a:pPr>
            <a:r>
              <a:rPr lang="en-US" sz="2000" dirty="0"/>
              <a:t>Hyatt Regency Denver at Colorado Convention Center</a:t>
            </a:r>
          </a:p>
          <a:p>
            <a:pPr lvl="2">
              <a:spcBef>
                <a:spcPts val="0"/>
              </a:spcBef>
            </a:pPr>
            <a:r>
              <a:rPr lang="en-US" sz="2000" dirty="0"/>
              <a:t>IEEE 802 GROUP RATE RESERVATION WEBSITE:</a:t>
            </a:r>
          </a:p>
          <a:p>
            <a:pPr lvl="3">
              <a:spcBef>
                <a:spcPts val="0"/>
              </a:spcBef>
            </a:pPr>
            <a:r>
              <a:rPr lang="en-US" dirty="0"/>
              <a:t> </a:t>
            </a:r>
            <a:r>
              <a:rPr lang="en-US" dirty="0">
                <a:solidFill>
                  <a:srgbClr val="0066FF"/>
                </a:solidFill>
                <a:hlinkClick r:id="rId2">
                  <a:extLst>
                    <a:ext uri="{A12FA001-AC4F-418D-AE19-62706E023703}">
                      <ahyp:hlinkClr xmlns:ahyp="http://schemas.microsoft.com/office/drawing/2018/hyperlinkcolor" val="tx"/>
                    </a:ext>
                  </a:extLst>
                </a:hlinkClick>
              </a:rPr>
              <a:t>https://www.hyatt.com/en-US/group-booking/DENCC/G-03IE</a:t>
            </a:r>
            <a:endParaRPr lang="en-US" dirty="0">
              <a:solidFill>
                <a:srgbClr val="0066FF"/>
              </a:solidFill>
            </a:endParaRPr>
          </a:p>
          <a:p>
            <a:pPr lvl="2">
              <a:spcBef>
                <a:spcPts val="0"/>
              </a:spcBef>
            </a:pPr>
            <a:r>
              <a:rPr lang="en-US" sz="2000" dirty="0">
                <a:solidFill>
                  <a:srgbClr val="FF0000"/>
                </a:solidFill>
              </a:rPr>
              <a:t>Hotel Reservation Booking Cut Off Date: February 16, 2024</a:t>
            </a:r>
          </a:p>
          <a:p>
            <a:pPr marL="1405431" lvl="2" indent="0">
              <a:spcBef>
                <a:spcPts val="0"/>
              </a:spcBef>
              <a:buNone/>
            </a:pPr>
            <a:endParaRPr lang="en-US" sz="2000" dirty="0">
              <a:solidFill>
                <a:srgbClr val="FF0000"/>
              </a:solidFill>
            </a:endParaRPr>
          </a:p>
          <a:p>
            <a:pPr algn="l"/>
            <a:r>
              <a:rPr lang="en-US" sz="2000" b="1" i="0" dirty="0">
                <a:solidFill>
                  <a:srgbClr val="353744"/>
                </a:solidFill>
                <a:effectLst/>
                <a:ea typeface="Tahoma" panose="020B0604030504040204" pitchFamily="34" charset="0"/>
                <a:cs typeface="Times New Roman" panose="02020603050405020304" pitchFamily="18" charset="0"/>
              </a:rPr>
              <a:t>Cancellation Deadline: 72 Hours Before Arrival</a:t>
            </a:r>
            <a:endParaRPr lang="en-US" sz="2000" b="0" i="0" dirty="0">
              <a:solidFill>
                <a:srgbClr val="000000"/>
              </a:solidFill>
              <a:effectLst/>
              <a:ea typeface="Tahoma" panose="020B0604030504040204" pitchFamily="34" charset="0"/>
              <a:cs typeface="Times New Roman" panose="02020603050405020304" pitchFamily="18" charset="0"/>
            </a:endParaRPr>
          </a:p>
          <a:p>
            <a:pPr lvl="1">
              <a:lnSpc>
                <a:spcPct val="100000"/>
              </a:lnSpc>
              <a:spcBef>
                <a:spcPts val="0"/>
              </a:spcBef>
              <a:buFont typeface="Arial" panose="020B0604020202020204" pitchFamily="34" charset="0"/>
              <a:buChar char="•"/>
            </a:pPr>
            <a:r>
              <a:rPr lang="en-US" sz="2000" b="0" i="0" dirty="0">
                <a:solidFill>
                  <a:srgbClr val="353744"/>
                </a:solidFill>
                <a:effectLst/>
                <a:ea typeface="Tahoma" panose="020B0604030504040204" pitchFamily="34" charset="0"/>
                <a:cs typeface="Times New Roman" panose="02020603050405020304" pitchFamily="18" charset="0"/>
              </a:rPr>
              <a:t>Hotel room reservations can be canceled free of charge without penalty until 72 Hours (3 days) prior to reservation Check IN Date.</a:t>
            </a:r>
            <a:endParaRPr lang="en-US" sz="2000" b="0" i="0" dirty="0">
              <a:solidFill>
                <a:srgbClr val="000000"/>
              </a:solidFill>
              <a:effectLst/>
              <a:ea typeface="Tahoma" panose="020B0604030504040204" pitchFamily="34" charset="0"/>
              <a:cs typeface="Times New Roman" panose="02020603050405020304" pitchFamily="18" charset="0"/>
            </a:endParaRPr>
          </a:p>
          <a:p>
            <a:pPr lvl="1">
              <a:lnSpc>
                <a:spcPct val="100000"/>
              </a:lnSpc>
              <a:spcBef>
                <a:spcPts val="0"/>
              </a:spcBef>
              <a:buFont typeface="Arial" panose="020B0604020202020204" pitchFamily="34" charset="0"/>
              <a:buChar char="•"/>
            </a:pPr>
            <a:r>
              <a:rPr lang="en-US" sz="2000" b="0" i="0" dirty="0">
                <a:solidFill>
                  <a:srgbClr val="353744"/>
                </a:solidFill>
                <a:effectLst/>
                <a:ea typeface="Tahoma" panose="020B0604030504040204" pitchFamily="34" charset="0"/>
                <a:cs typeface="Times New Roman" panose="02020603050405020304" pitchFamily="18" charset="0"/>
              </a:rPr>
              <a:t>Afterwards a cancellation fee</a:t>
            </a:r>
            <a:r>
              <a:rPr lang="en-US" sz="2000" b="0" i="0" dirty="0">
                <a:solidFill>
                  <a:srgbClr val="1A1918"/>
                </a:solidFill>
                <a:effectLst/>
                <a:ea typeface="Tahoma" panose="020B0604030504040204" pitchFamily="34" charset="0"/>
                <a:cs typeface="Times New Roman" panose="02020603050405020304" pitchFamily="18" charset="0"/>
              </a:rPr>
              <a:t> for one night’s accommodations will be made to the credit card on file and the remainder of the reservation cancelled.</a:t>
            </a:r>
            <a:endParaRPr lang="en-US" sz="2000" b="0" i="0" dirty="0">
              <a:solidFill>
                <a:srgbClr val="000000"/>
              </a:solidFill>
              <a:effectLst/>
              <a:ea typeface="Tahoma" panose="020B0604030504040204" pitchFamily="34" charset="0"/>
              <a:cs typeface="Times New Roman" panose="02020603050405020304" pitchFamily="18" charset="0"/>
            </a:endParaRPr>
          </a:p>
          <a:p>
            <a:pPr lvl="1">
              <a:lnSpc>
                <a:spcPct val="100000"/>
              </a:lnSpc>
              <a:spcBef>
                <a:spcPts val="0"/>
              </a:spcBef>
              <a:buFont typeface="Arial" panose="020B0604020202020204" pitchFamily="34" charset="0"/>
              <a:buChar char="•"/>
            </a:pPr>
            <a:r>
              <a:rPr lang="en-US" sz="2000" b="0" i="0" dirty="0">
                <a:solidFill>
                  <a:srgbClr val="353744"/>
                </a:solidFill>
                <a:effectLst/>
                <a:ea typeface="Tahoma" panose="020B0604030504040204" pitchFamily="34" charset="0"/>
                <a:cs typeface="Times New Roman" panose="02020603050405020304" pitchFamily="18" charset="0"/>
              </a:rPr>
              <a:t>This penalty applies to each of the reserved rooms cancelled after the cancellation deadline.</a:t>
            </a:r>
            <a:endParaRPr lang="en-US" sz="2000" b="0" i="0" dirty="0">
              <a:solidFill>
                <a:srgbClr val="000000"/>
              </a:solidFill>
              <a:effectLst/>
              <a:ea typeface="Tahoma" panose="020B060403050404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31520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CD13903-D22A-490E-FD19-1F03FA314C9F}"/>
              </a:ext>
            </a:extLst>
          </p:cNvPr>
          <p:cNvPicPr>
            <a:picLocks noChangeAspect="1"/>
          </p:cNvPicPr>
          <p:nvPr/>
        </p:nvPicPr>
        <p:blipFill>
          <a:blip r:embed="rId3"/>
          <a:stretch>
            <a:fillRect/>
          </a:stretch>
        </p:blipFill>
        <p:spPr>
          <a:xfrm>
            <a:off x="1257300" y="293208"/>
            <a:ext cx="9677400" cy="6271583"/>
          </a:xfrm>
          <a:prstGeom prst="rect">
            <a:avLst/>
          </a:prstGeom>
        </p:spPr>
      </p:pic>
    </p:spTree>
    <p:extLst>
      <p:ext uri="{BB962C8B-B14F-4D97-AF65-F5344CB8AC3E}">
        <p14:creationId xmlns:p14="http://schemas.microsoft.com/office/powerpoint/2010/main" val="3264010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AC383-6FDB-3F54-78BB-DEFD6A3B25F1}"/>
              </a:ext>
            </a:extLst>
          </p:cNvPr>
          <p:cNvSpPr>
            <a:spLocks noGrp="1"/>
          </p:cNvSpPr>
          <p:nvPr>
            <p:ph type="title"/>
          </p:nvPr>
        </p:nvSpPr>
        <p:spPr>
          <a:xfrm>
            <a:off x="609600" y="228600"/>
            <a:ext cx="10972800" cy="1112838"/>
          </a:xfrm>
        </p:spPr>
        <p:txBody>
          <a:bodyPr/>
          <a:lstStyle/>
          <a:p>
            <a:r>
              <a:rPr lang="en-US" sz="3200" dirty="0"/>
              <a:t>Straw Poll: Return to this Venue:</a:t>
            </a:r>
            <a:br>
              <a:rPr lang="en-US" sz="3200" dirty="0"/>
            </a:br>
            <a:r>
              <a:rPr lang="en-US" sz="3200" dirty="0"/>
              <a:t>(Hyatt Regency Denver, Denver, Colorado, US)</a:t>
            </a:r>
          </a:p>
        </p:txBody>
      </p:sp>
      <p:sp>
        <p:nvSpPr>
          <p:cNvPr id="3" name="Content Placeholder 2">
            <a:extLst>
              <a:ext uri="{FF2B5EF4-FFF2-40B4-BE49-F238E27FC236}">
                <a16:creationId xmlns:a16="http://schemas.microsoft.com/office/drawing/2014/main" id="{B51DF935-3E8A-EA81-C472-86890751FE84}"/>
              </a:ext>
            </a:extLst>
          </p:cNvPr>
          <p:cNvSpPr>
            <a:spLocks noGrp="1"/>
          </p:cNvSpPr>
          <p:nvPr>
            <p:ph idx="1"/>
          </p:nvPr>
        </p:nvSpPr>
        <p:spPr/>
        <p:txBody>
          <a:bodyPr/>
          <a:lstStyle/>
          <a:p>
            <a:r>
              <a:rPr lang="en-US" sz="2000" dirty="0"/>
              <a:t>Request for each WG to run the following straw polls during their Closing plenary meetings:</a:t>
            </a:r>
          </a:p>
          <a:p>
            <a:endParaRPr lang="en-US" sz="2000" dirty="0"/>
          </a:p>
          <a:p>
            <a:r>
              <a:rPr lang="en-US" sz="2000" dirty="0"/>
              <a:t>1. How many people would like to come back to this venue? </a:t>
            </a:r>
          </a:p>
          <a:p>
            <a:pPr lvl="1"/>
            <a:r>
              <a:rPr lang="en-US" sz="2000" dirty="0"/>
              <a:t>Yes / No</a:t>
            </a:r>
          </a:p>
          <a:p>
            <a:pPr lvl="1"/>
            <a:endParaRPr lang="en-US" sz="2000" dirty="0"/>
          </a:p>
          <a:p>
            <a:r>
              <a:rPr lang="en-US" sz="2000" dirty="0"/>
              <a:t>2. Did you go to the social?</a:t>
            </a:r>
          </a:p>
          <a:p>
            <a:pPr lvl="1"/>
            <a:r>
              <a:rPr lang="en-US" sz="2000" dirty="0"/>
              <a:t>Yes / No</a:t>
            </a:r>
          </a:p>
          <a:p>
            <a:pPr lvl="1"/>
            <a:endParaRPr lang="en-US" sz="2000" dirty="0"/>
          </a:p>
          <a:p>
            <a:r>
              <a:rPr lang="en-US" sz="2000" dirty="0"/>
              <a:t>3. If you attended the Social, did you like the social?</a:t>
            </a:r>
          </a:p>
          <a:p>
            <a:pPr lvl="1"/>
            <a:r>
              <a:rPr lang="en-US" sz="2000" dirty="0"/>
              <a:t>Yes / No</a:t>
            </a:r>
          </a:p>
          <a:p>
            <a:pPr marL="0" indent="0">
              <a:buNone/>
            </a:pPr>
            <a:endParaRPr lang="en-US" dirty="0"/>
          </a:p>
        </p:txBody>
      </p:sp>
    </p:spTree>
    <p:extLst>
      <p:ext uri="{BB962C8B-B14F-4D97-AF65-F5344CB8AC3E}">
        <p14:creationId xmlns:p14="http://schemas.microsoft.com/office/powerpoint/2010/main" val="351989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380999"/>
          </a:xfrm>
        </p:spPr>
        <p:txBody>
          <a:bodyPr/>
          <a:lstStyle/>
          <a:p>
            <a:r>
              <a:rPr lang="en-US" altLang="en-US" dirty="0"/>
              <a:t>Future 802 Plenary Venue Contract Status</a:t>
            </a:r>
            <a:endParaRPr lang="en-US" dirty="0"/>
          </a:p>
        </p:txBody>
      </p:sp>
      <p:sp>
        <p:nvSpPr>
          <p:cNvPr id="7" name="Content Placeholder 2">
            <a:extLst>
              <a:ext uri="{FF2B5EF4-FFF2-40B4-BE49-F238E27FC236}">
                <a16:creationId xmlns:a16="http://schemas.microsoft.com/office/drawing/2014/main" id="{17FDD5D3-927B-D528-7C38-1CBD10F55698}"/>
              </a:ext>
            </a:extLst>
          </p:cNvPr>
          <p:cNvSpPr>
            <a:spLocks noGrp="1"/>
          </p:cNvSpPr>
          <p:nvPr>
            <p:ph idx="1"/>
          </p:nvPr>
        </p:nvSpPr>
        <p:spPr>
          <a:xfrm>
            <a:off x="914400" y="1298576"/>
            <a:ext cx="10667999" cy="5102224"/>
          </a:xfrm>
        </p:spPr>
        <p:txBody>
          <a:bodyPr/>
          <a:lstStyle/>
          <a:p>
            <a:pPr>
              <a:buFont typeface="Wingdings" panose="05000000000000000000" pitchFamily="2" charset="2"/>
              <a:buChar char="q"/>
            </a:pPr>
            <a:r>
              <a:rPr lang="en-US" sz="1900" b="0" dirty="0">
                <a:highlight>
                  <a:srgbClr val="33CCFF"/>
                </a:highlight>
              </a:rPr>
              <a:t>2024 March 10-15 – Hyatt Regency Denver at Colorado Convention Center, Denver, CO, (March 2021)</a:t>
            </a:r>
          </a:p>
          <a:p>
            <a:pPr>
              <a:buFont typeface="Wingdings" panose="05000000000000000000" pitchFamily="2" charset="2"/>
              <a:buChar char="q"/>
            </a:pPr>
            <a:r>
              <a:rPr lang="en-US" sz="1900" b="0" dirty="0">
                <a:highlight>
                  <a:srgbClr val="33CCFF"/>
                </a:highlight>
              </a:rPr>
              <a:t>2024 July 14-19 – Sheraton Le Centre Montreal, Montreal, Quebec, Canada (July 2020)</a:t>
            </a:r>
          </a:p>
          <a:p>
            <a:pPr>
              <a:buFont typeface="Wingdings" panose="05000000000000000000" pitchFamily="2" charset="2"/>
              <a:buChar char="q"/>
            </a:pPr>
            <a:r>
              <a:rPr lang="en-US" sz="1900" b="0" dirty="0">
                <a:highlight>
                  <a:srgbClr val="33CCFF"/>
                </a:highlight>
              </a:rPr>
              <a:t>2024 November 10-15 –Hyatt Regency Vancouver, Vancouver, Canada (Nov 2021)</a:t>
            </a:r>
          </a:p>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v"/>
            </a:pPr>
            <a:r>
              <a:rPr lang="en-US" sz="1900" b="0" dirty="0">
                <a:highlight>
                  <a:srgbClr val="FFFF00"/>
                </a:highlight>
              </a:rPr>
              <a:t>2025 July 27-August 1 –Melia Castilla Madrid, Madrid, Spain (Changing Week to July 27)</a:t>
            </a:r>
          </a:p>
          <a:p>
            <a:pPr>
              <a:buFont typeface="Wingdings" panose="05000000000000000000" pitchFamily="2" charset="2"/>
              <a:buChar char="v"/>
            </a:pPr>
            <a:r>
              <a:rPr lang="en-US" sz="1900" b="0" dirty="0">
                <a:highlight>
                  <a:srgbClr val="00FF00"/>
                </a:highlight>
              </a:rPr>
              <a:t>2025 November 9-14 – Marriott Marquis Queen’s Park, Bangkok, Thailand</a:t>
            </a:r>
          </a:p>
          <a:p>
            <a:pPr>
              <a:buFont typeface="Wingdings" panose="05000000000000000000" pitchFamily="2" charset="2"/>
              <a:buChar char="v"/>
            </a:pPr>
            <a:r>
              <a:rPr lang="en-US" sz="1900" b="0" dirty="0">
                <a:highlight>
                  <a:srgbClr val="00FF00"/>
                </a:highlight>
              </a:rPr>
              <a:t>2026 March 8-13 - Hyatt Regency Vancouver, Vancouver, Canada (Change from Chicago)</a:t>
            </a:r>
          </a:p>
          <a:p>
            <a:pPr>
              <a:buFont typeface="Wingdings" panose="05000000000000000000" pitchFamily="2" charset="2"/>
              <a:buChar char="q"/>
            </a:pPr>
            <a:r>
              <a:rPr lang="en-US" sz="1900" b="0" dirty="0">
                <a:highlight>
                  <a:srgbClr val="33CCFF"/>
                </a:highlight>
              </a:rPr>
              <a:t>2026 July 13-18 – Le Centre Sheraton Montreal, Montreal (July 2022 attrition offset)</a:t>
            </a:r>
          </a:p>
          <a:p>
            <a:pPr>
              <a:buFont typeface="Wingdings" panose="05000000000000000000" pitchFamily="2" charset="2"/>
              <a:buChar char="v"/>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marL="285750" indent="-285750">
              <a:buFont typeface="Wingdings" panose="05000000000000000000" pitchFamily="2" charset="2"/>
              <a:buChar char="Ø"/>
            </a:pPr>
            <a:r>
              <a:rPr lang="en-US" sz="1900" b="0" dirty="0">
                <a:highlight>
                  <a:srgbClr val="33CCFF"/>
                </a:highlight>
              </a:rPr>
              <a:t>2027 March 14-19 – Hilton Atlanta, Atlanta, GA, United States </a:t>
            </a:r>
            <a:r>
              <a:rPr lang="en-US" sz="1600" b="0" dirty="0">
                <a:highlight>
                  <a:srgbClr val="33CCFF"/>
                </a:highlight>
              </a:rPr>
              <a:t>(offset potential shortfall 2023/2025)</a:t>
            </a:r>
            <a:endParaRPr lang="en-US" sz="1900" b="0" dirty="0">
              <a:highlight>
                <a:srgbClr val="33CCFF"/>
              </a:highlight>
            </a:endParaRP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b="0" dirty="0">
                <a:solidFill>
                  <a:srgbClr val="0070C0"/>
                </a:solidFill>
              </a:rPr>
              <a:t>802 EC Approved – Contract is being Negotiated.</a:t>
            </a:r>
          </a:p>
          <a:p>
            <a:pPr>
              <a:buFont typeface="Wingdings" panose="05000000000000000000" pitchFamily="2" charset="2"/>
              <a:buChar char="q"/>
            </a:pPr>
            <a:r>
              <a:rPr lang="en-US" sz="1600" b="0" dirty="0">
                <a:solidFill>
                  <a:srgbClr val="0070C0"/>
                </a:solidFill>
              </a:rPr>
              <a:t>Contracts Executed</a:t>
            </a:r>
          </a:p>
        </p:txBody>
      </p:sp>
      <p:sp>
        <p:nvSpPr>
          <p:cNvPr id="8" name="TextBox 7">
            <a:extLst>
              <a:ext uri="{FF2B5EF4-FFF2-40B4-BE49-F238E27FC236}">
                <a16:creationId xmlns:a16="http://schemas.microsoft.com/office/drawing/2014/main" id="{BABB8EDA-4C9B-BACF-CD7D-805D4554F0BE}"/>
              </a:ext>
            </a:extLst>
          </p:cNvPr>
          <p:cNvSpPr txBox="1"/>
          <p:nvPr/>
        </p:nvSpPr>
        <p:spPr>
          <a:xfrm>
            <a:off x="8534400" y="6062246"/>
            <a:ext cx="2626785"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BBE0E3">
                    <a:lumMod val="50000"/>
                  </a:srgbClr>
                </a:solidFill>
                <a:effectLst/>
                <a:uLnTx/>
                <a:uFillTx/>
                <a:latin typeface="Arial" panose="020B0604020202020204" pitchFamily="34" charset="0"/>
                <a:ea typeface="ＭＳ Ｐゴシック" panose="020B0600070205080204" pitchFamily="34" charset="-128"/>
                <a:cs typeface="+mn-cs"/>
              </a:rPr>
              <a:t>As of Dec 13, 2023</a:t>
            </a:r>
          </a:p>
        </p:txBody>
      </p:sp>
    </p:spTree>
    <p:extLst>
      <p:ext uri="{BB962C8B-B14F-4D97-AF65-F5344CB8AC3E}">
        <p14:creationId xmlns:p14="http://schemas.microsoft.com/office/powerpoint/2010/main" val="2167671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870BE-250B-C142-BCF6-E76C5D8A9C3B}"/>
              </a:ext>
            </a:extLst>
          </p:cNvPr>
          <p:cNvSpPr>
            <a:spLocks noGrp="1"/>
          </p:cNvSpPr>
          <p:nvPr>
            <p:ph type="title"/>
          </p:nvPr>
        </p:nvSpPr>
        <p:spPr/>
        <p:txBody>
          <a:bodyPr/>
          <a:lstStyle/>
          <a:p>
            <a:r>
              <a:rPr kumimoji="0" lang="en-US" altLang="en-US" sz="2800" b="0" i="0" u="none" strike="noStrike" kern="1200" cap="none" spc="0" normalizeH="0" baseline="0" noProof="0" dirty="0">
                <a:ln>
                  <a:noFill/>
                </a:ln>
                <a:solidFill>
                  <a:srgbClr val="000000"/>
                </a:solidFill>
                <a:effectLst/>
                <a:uLnTx/>
                <a:uFillTx/>
                <a:latin typeface="Arial"/>
                <a:ea typeface="+mn-ea"/>
                <a:cs typeface="+mn-cs"/>
              </a:rPr>
              <a:t>3.04 II 2024 March IEEE Plenary – </a:t>
            </a:r>
            <a:br>
              <a:rPr kumimoji="0" lang="en-US" altLang="en-US" sz="2800" b="0" i="0" u="none" strike="noStrike" kern="1200" cap="none" spc="0" normalizeH="0" baseline="0" noProof="0" dirty="0">
                <a:ln>
                  <a:noFill/>
                </a:ln>
                <a:solidFill>
                  <a:srgbClr val="000000"/>
                </a:solidFill>
                <a:effectLst/>
                <a:uLnTx/>
                <a:uFillTx/>
                <a:latin typeface="Arial"/>
                <a:ea typeface="+mn-ea"/>
                <a:cs typeface="+mn-cs"/>
              </a:rPr>
            </a:br>
            <a:r>
              <a:rPr kumimoji="0" lang="en-US" altLang="en-US" sz="2800" b="0" i="0" u="none" strike="noStrike" kern="1200" cap="none" spc="0" normalizeH="0" baseline="0" noProof="0" dirty="0">
                <a:ln>
                  <a:noFill/>
                </a:ln>
                <a:solidFill>
                  <a:srgbClr val="000000"/>
                </a:solidFill>
                <a:effectLst/>
                <a:uLnTx/>
                <a:uFillTx/>
                <a:latin typeface="Arial"/>
                <a:ea typeface="+mn-ea"/>
                <a:cs typeface="+mn-cs"/>
              </a:rPr>
              <a:t>University Outreach March 12 -Status </a:t>
            </a:r>
            <a:endParaRPr lang="en-US" sz="4400" dirty="0"/>
          </a:p>
        </p:txBody>
      </p:sp>
      <p:sp>
        <p:nvSpPr>
          <p:cNvPr id="3" name="Content Placeholder 2">
            <a:extLst>
              <a:ext uri="{FF2B5EF4-FFF2-40B4-BE49-F238E27FC236}">
                <a16:creationId xmlns:a16="http://schemas.microsoft.com/office/drawing/2014/main" id="{FFE14EDF-D068-8B11-20E4-9F2F72997F16}"/>
              </a:ext>
            </a:extLst>
          </p:cNvPr>
          <p:cNvSpPr>
            <a:spLocks noGrp="1"/>
          </p:cNvSpPr>
          <p:nvPr>
            <p:ph idx="1"/>
          </p:nvPr>
        </p:nvSpPr>
        <p:spPr>
          <a:xfrm>
            <a:off x="334432" y="1341438"/>
            <a:ext cx="11476567" cy="5211762"/>
          </a:xfrm>
        </p:spPr>
        <p:txBody>
          <a:bodyPr/>
          <a:lstStyle/>
          <a:p>
            <a:r>
              <a:rPr lang="en-US" sz="2000" dirty="0"/>
              <a:t>University Outreach logistics:</a:t>
            </a:r>
          </a:p>
          <a:p>
            <a:pPr lvl="1"/>
            <a:r>
              <a:rPr lang="en-US" sz="1600" dirty="0"/>
              <a:t>The Outreach Student fee is USD$25 per student</a:t>
            </a:r>
          </a:p>
          <a:p>
            <a:pPr lvl="1"/>
            <a:r>
              <a:rPr lang="en-US" sz="1600" dirty="0"/>
              <a:t>The program is limited to 42 Students.</a:t>
            </a:r>
          </a:p>
          <a:p>
            <a:pPr lvl="1"/>
            <a:r>
              <a:rPr lang="en-US" sz="1600" dirty="0"/>
              <a:t>Note that membership attendance credit is not granted for student activities.</a:t>
            </a:r>
          </a:p>
          <a:p>
            <a:pPr lvl="1"/>
            <a:r>
              <a:rPr lang="en-US" sz="1600" dirty="0"/>
              <a:t>The Students are invited to join for Lunch and breaks as our guests on Tuesday.</a:t>
            </a:r>
          </a:p>
          <a:p>
            <a:pPr lvl="1"/>
            <a:r>
              <a:rPr lang="en-US" sz="1600" dirty="0"/>
              <a:t>Program: 9am Orientation – attend WG meetings --  5pm debrief</a:t>
            </a:r>
          </a:p>
          <a:p>
            <a:pPr marL="457200" lvl="1" indent="0">
              <a:buNone/>
            </a:pPr>
            <a:endParaRPr lang="en-US" sz="1600" dirty="0"/>
          </a:p>
          <a:p>
            <a:r>
              <a:rPr lang="en-US" sz="2000" dirty="0"/>
              <a:t>Reminder to EC members for soliciting University Classes sent on 26 January 2024.</a:t>
            </a:r>
          </a:p>
          <a:p>
            <a:pPr lvl="1"/>
            <a:r>
              <a:rPr lang="en-US" sz="2000" dirty="0"/>
              <a:t>Responses Received:</a:t>
            </a:r>
          </a:p>
          <a:p>
            <a:pPr lvl="2"/>
            <a:r>
              <a:rPr lang="en-US" sz="2000" dirty="0"/>
              <a:t>Jim Lansford - University of Colorado</a:t>
            </a:r>
          </a:p>
          <a:p>
            <a:pPr lvl="3"/>
            <a:r>
              <a:rPr lang="en-US" dirty="0"/>
              <a:t>Noted other possible interest (Univ of Colo - Colo Springs, Colo State, CU-Denver)</a:t>
            </a:r>
          </a:p>
          <a:p>
            <a:pPr lvl="2"/>
            <a:r>
              <a:rPr lang="en-US" sz="2000" dirty="0"/>
              <a:t>Roger Marks – 5 Students (may come on Student Outreach instead).</a:t>
            </a:r>
          </a:p>
          <a:p>
            <a:pPr marL="914400" lvl="2" indent="0">
              <a:buNone/>
            </a:pPr>
            <a:r>
              <a:rPr lang="en-US" sz="2000" dirty="0"/>
              <a:t> </a:t>
            </a:r>
          </a:p>
          <a:p>
            <a:pPr lvl="1"/>
            <a:r>
              <a:rPr lang="en-US" sz="2000" dirty="0"/>
              <a:t>University Outreach Registration </a:t>
            </a:r>
            <a:r>
              <a:rPr lang="en-US" sz="2000" dirty="0">
                <a:hlinkClick r:id="rId2"/>
              </a:rPr>
              <a:t>Link</a:t>
            </a:r>
            <a:r>
              <a:rPr lang="en-US" sz="2000" dirty="0"/>
              <a:t>:</a:t>
            </a:r>
          </a:p>
        </p:txBody>
      </p:sp>
    </p:spTree>
    <p:extLst>
      <p:ext uri="{BB962C8B-B14F-4D97-AF65-F5344CB8AC3E}">
        <p14:creationId xmlns:p14="http://schemas.microsoft.com/office/powerpoint/2010/main" val="585251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99588-2D11-C697-E4FB-AF8514F8FB59}"/>
              </a:ext>
            </a:extLst>
          </p:cNvPr>
          <p:cNvSpPr>
            <a:spLocks noGrp="1"/>
          </p:cNvSpPr>
          <p:nvPr>
            <p:ph type="title"/>
          </p:nvPr>
        </p:nvSpPr>
        <p:spPr/>
        <p:txBody>
          <a:bodyPr/>
          <a:lstStyle/>
          <a:p>
            <a:r>
              <a:rPr kumimoji="0" lang="en-US" altLang="en-US" sz="2800" b="0" i="0" u="none" strike="noStrike" kern="1200" cap="none" spc="0" normalizeH="0" baseline="0" noProof="0" dirty="0">
                <a:ln>
                  <a:noFill/>
                </a:ln>
                <a:solidFill>
                  <a:srgbClr val="000000"/>
                </a:solidFill>
                <a:effectLst/>
                <a:uLnTx/>
                <a:uFillTx/>
                <a:latin typeface="Arial"/>
                <a:ea typeface="+mn-ea"/>
                <a:cs typeface="+mn-cs"/>
              </a:rPr>
              <a:t>3.05 MI 2024 March IEEE Plenary – </a:t>
            </a:r>
            <a:br>
              <a:rPr kumimoji="0" lang="en-US" altLang="en-US" sz="2800" b="0" i="0" u="none" strike="noStrike" kern="1200" cap="none" spc="0" normalizeH="0" baseline="0" noProof="0" dirty="0">
                <a:ln>
                  <a:noFill/>
                </a:ln>
                <a:solidFill>
                  <a:srgbClr val="000000"/>
                </a:solidFill>
                <a:effectLst/>
                <a:uLnTx/>
                <a:uFillTx/>
                <a:latin typeface="Arial"/>
                <a:ea typeface="+mn-ea"/>
                <a:cs typeface="+mn-cs"/>
              </a:rPr>
            </a:br>
            <a:r>
              <a:rPr kumimoji="0" lang="en-US" sz="2800" b="0" i="0" u="none" strike="noStrike" kern="1200" cap="none" spc="0" normalizeH="0" baseline="0" noProof="0" dirty="0">
                <a:ln>
                  <a:noFill/>
                </a:ln>
                <a:solidFill>
                  <a:srgbClr val="000000"/>
                </a:solidFill>
                <a:effectLst/>
                <a:uLnTx/>
                <a:uFillTx/>
                <a:latin typeface="Arial"/>
                <a:ea typeface="+mn-ea"/>
                <a:cs typeface="+mn-cs"/>
              </a:rPr>
              <a:t>IEEE 802 Milestone Preview Budget discussion</a:t>
            </a:r>
            <a:endParaRPr lang="en-US" sz="4400" dirty="0"/>
          </a:p>
        </p:txBody>
      </p:sp>
      <p:sp>
        <p:nvSpPr>
          <p:cNvPr id="3" name="Content Placeholder 2">
            <a:extLst>
              <a:ext uri="{FF2B5EF4-FFF2-40B4-BE49-F238E27FC236}">
                <a16:creationId xmlns:a16="http://schemas.microsoft.com/office/drawing/2014/main" id="{3A5BAA73-5208-C096-29EB-0D2B716E562A}"/>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805613250"/>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74872</TotalTime>
  <Words>1677</Words>
  <Application>Microsoft Office PowerPoint</Application>
  <PresentationFormat>Widescreen</PresentationFormat>
  <Paragraphs>320</Paragraphs>
  <Slides>16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Title slide</vt:lpstr>
      <vt:lpstr>Executive Secretary Agenda Items  2024 February 6th Telecon </vt:lpstr>
      <vt:lpstr>IEEE 802 Opening EC Mtg – February 6, 2023</vt:lpstr>
      <vt:lpstr>2024 March IEEE 802 Plenary Session –  Hyatt Regency Denver</vt:lpstr>
      <vt:lpstr>Hyatt Regency Denver at Colorado Convention Center</vt:lpstr>
      <vt:lpstr>PowerPoint Presentation</vt:lpstr>
      <vt:lpstr>Straw Poll: Return to this Venue: (Hyatt Regency Denver, Denver, Colorado, US)</vt:lpstr>
      <vt:lpstr>Future 802 Plenary Venue Contract Status</vt:lpstr>
      <vt:lpstr>3.04 II 2024 March IEEE Plenary –  University Outreach March 12 -Status </vt:lpstr>
      <vt:lpstr>3.05 MI 2024 March IEEE Plenary –  IEEE 802 Milestone Preview Budget discussion</vt:lpstr>
      <vt:lpstr>IEEE 802 Milestone Preview</vt:lpstr>
      <vt:lpstr>IEEE 802 Networking Social – IEEE 802 Milestone Preview Wednesday, March 13th 6:30 – 8:30 PM</vt:lpstr>
      <vt:lpstr>Social Budget</vt:lpstr>
      <vt:lpstr>IEEE 802 Milestone Preview</vt:lpstr>
      <vt:lpstr>Motion – Approve Expenses for Milestone Mousepad</vt:lpstr>
      <vt:lpstr>3.06 II 2024 IEEE 802 Sponsored Workshop with ITU-T SG15 July 13 – Status</vt:lpstr>
      <vt:lpstr>3.07 II 2024 IEEE 802 EC Workshop - Nov 16 Status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2024 February Telecon</dc:title>
  <dc:subject>Executive Secretary Report for 2024 Feb Telecon</dc:subject>
  <dc:creator>Jon Rosdahl</dc:creator>
  <cp:keywords>IEEE 802 Plenary</cp:keywords>
  <dc:description>Jon Rosdahl, Qualcomm</dc:description>
  <cp:lastModifiedBy>Jon Rosdahl</cp:lastModifiedBy>
  <cp:revision>33</cp:revision>
  <dcterms:created xsi:type="dcterms:W3CDTF">2021-09-07T16:57:28Z</dcterms:created>
  <dcterms:modified xsi:type="dcterms:W3CDTF">2024-02-06T20:26:21Z</dcterms:modified>
  <cp:category>February 2024</cp:category>
</cp:coreProperties>
</file>