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6"/>
  </p:notesMasterIdLst>
  <p:handoutMasterIdLst>
    <p:handoutMasterId r:id="rId47"/>
  </p:handoutMasterIdLst>
  <p:sldIdLst>
    <p:sldId id="256" r:id="rId5"/>
    <p:sldId id="257" r:id="rId6"/>
    <p:sldId id="348" r:id="rId7"/>
    <p:sldId id="509" r:id="rId8"/>
    <p:sldId id="525" r:id="rId9"/>
    <p:sldId id="533" r:id="rId10"/>
    <p:sldId id="534" r:id="rId11"/>
    <p:sldId id="372" r:id="rId12"/>
    <p:sldId id="544" r:id="rId13"/>
    <p:sldId id="543" r:id="rId14"/>
    <p:sldId id="528" r:id="rId15"/>
    <p:sldId id="542" r:id="rId16"/>
    <p:sldId id="520" r:id="rId17"/>
    <p:sldId id="536" r:id="rId18"/>
    <p:sldId id="537" r:id="rId19"/>
    <p:sldId id="531" r:id="rId20"/>
    <p:sldId id="538" r:id="rId21"/>
    <p:sldId id="535" r:id="rId22"/>
    <p:sldId id="519" r:id="rId23"/>
    <p:sldId id="539" r:id="rId24"/>
    <p:sldId id="339" r:id="rId25"/>
    <p:sldId id="366" r:id="rId26"/>
    <p:sldId id="507" r:id="rId27"/>
    <p:sldId id="373" r:id="rId28"/>
    <p:sldId id="532" r:id="rId29"/>
    <p:sldId id="529" r:id="rId30"/>
    <p:sldId id="510" r:id="rId31"/>
    <p:sldId id="342" r:id="rId32"/>
    <p:sldId id="370" r:id="rId33"/>
    <p:sldId id="365" r:id="rId34"/>
    <p:sldId id="333" r:id="rId35"/>
    <p:sldId id="325" r:id="rId36"/>
    <p:sldId id="332" r:id="rId37"/>
    <p:sldId id="328" r:id="rId38"/>
    <p:sldId id="312" r:id="rId39"/>
    <p:sldId id="308" r:id="rId40"/>
    <p:sldId id="304" r:id="rId41"/>
    <p:sldId id="303" r:id="rId42"/>
    <p:sldId id="291" r:id="rId43"/>
    <p:sldId id="374" r:id="rId44"/>
    <p:sldId id="269" r:id="rId4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09"/>
            <p14:sldId id="525"/>
            <p14:sldId id="533"/>
            <p14:sldId id="534"/>
            <p14:sldId id="372"/>
            <p14:sldId id="544"/>
            <p14:sldId id="543"/>
            <p14:sldId id="528"/>
            <p14:sldId id="542"/>
            <p14:sldId id="520"/>
            <p14:sldId id="536"/>
            <p14:sldId id="537"/>
            <p14:sldId id="531"/>
            <p14:sldId id="538"/>
            <p14:sldId id="535"/>
            <p14:sldId id="519"/>
            <p14:sldId id="539"/>
            <p14:sldId id="339"/>
            <p14:sldId id="366"/>
          </p14:sldIdLst>
        </p14:section>
        <p14:section name="Attendance report" id="{BD1B59D3-59B9-4028-996E-6850690D080D}">
          <p14:sldIdLst>
            <p14:sldId id="507"/>
          </p14:sldIdLst>
        </p14:section>
        <p14:section name="Meeting Income Report Record" id="{90888863-D814-48AF-89AB-7EB609E9FF5C}">
          <p14:sldIdLst>
            <p14:sldId id="373"/>
            <p14:sldId id="532"/>
            <p14:sldId id="529"/>
            <p14:sldId id="510"/>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F08AF-8A73-4DB0-96C0-E38AF63C962A}" v="5" dt="2024-08-14T19:11:28.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77" autoAdjust="0"/>
    <p:restoredTop sz="92025" autoAdjust="0"/>
  </p:normalViewPr>
  <p:slideViewPr>
    <p:cSldViewPr>
      <p:cViewPr varScale="1">
        <p:scale>
          <a:sx n="98" d="100"/>
          <a:sy n="98" d="100"/>
        </p:scale>
        <p:origin x="108" y="144"/>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0C2F08AF-8A73-4DB0-96C0-E38AF63C962A}"/>
    <pc:docChg chg="undo custSel delSld modSld modMainMaster modSection">
      <pc:chgData name="Jon Rosdahl" userId="2820f357-2dd4-4127-8713-e0bfde0fd756" providerId="ADAL" clId="{0C2F08AF-8A73-4DB0-96C0-E38AF63C962A}" dt="2024-08-14T19:23:22.631" v="404" actId="6549"/>
      <pc:docMkLst>
        <pc:docMk/>
      </pc:docMkLst>
      <pc:sldChg chg="modSp mod">
        <pc:chgData name="Jon Rosdahl" userId="2820f357-2dd4-4127-8713-e0bfde0fd756" providerId="ADAL" clId="{0C2F08AF-8A73-4DB0-96C0-E38AF63C962A}" dt="2024-08-14T19:03:57.644" v="2" actId="20577"/>
        <pc:sldMkLst>
          <pc:docMk/>
          <pc:sldMk cId="0" sldId="256"/>
        </pc:sldMkLst>
        <pc:spChg chg="mod">
          <ac:chgData name="Jon Rosdahl" userId="2820f357-2dd4-4127-8713-e0bfde0fd756" providerId="ADAL" clId="{0C2F08AF-8A73-4DB0-96C0-E38AF63C962A}" dt="2024-08-14T19:03:57.644" v="2" actId="20577"/>
          <ac:spMkLst>
            <pc:docMk/>
            <pc:sldMk cId="0" sldId="256"/>
            <ac:spMk id="3074" creationId="{00000000-0000-0000-0000-000000000000}"/>
          </ac:spMkLst>
        </pc:spChg>
      </pc:sldChg>
      <pc:sldChg chg="modSp mod">
        <pc:chgData name="Jon Rosdahl" userId="2820f357-2dd4-4127-8713-e0bfde0fd756" providerId="ADAL" clId="{0C2F08AF-8A73-4DB0-96C0-E38AF63C962A}" dt="2024-08-14T19:04:21.921" v="63" actId="20577"/>
        <pc:sldMkLst>
          <pc:docMk/>
          <pc:sldMk cId="0" sldId="257"/>
        </pc:sldMkLst>
        <pc:spChg chg="mod">
          <ac:chgData name="Jon Rosdahl" userId="2820f357-2dd4-4127-8713-e0bfde0fd756" providerId="ADAL" clId="{0C2F08AF-8A73-4DB0-96C0-E38AF63C962A}" dt="2024-08-14T19:04:21.921" v="63" actId="20577"/>
          <ac:spMkLst>
            <pc:docMk/>
            <pc:sldMk cId="0" sldId="257"/>
            <ac:spMk id="4098" creationId="{00000000-0000-0000-0000-000000000000}"/>
          </ac:spMkLst>
        </pc:spChg>
      </pc:sldChg>
      <pc:sldChg chg="addSp delSp modSp mod">
        <pc:chgData name="Jon Rosdahl" userId="2820f357-2dd4-4127-8713-e0bfde0fd756" providerId="ADAL" clId="{0C2F08AF-8A73-4DB0-96C0-E38AF63C962A}" dt="2024-08-14T19:08:24.439" v="106" actId="478"/>
        <pc:sldMkLst>
          <pc:docMk/>
          <pc:sldMk cId="4047295227" sldId="348"/>
        </pc:sldMkLst>
        <pc:spChg chg="mod">
          <ac:chgData name="Jon Rosdahl" userId="2820f357-2dd4-4127-8713-e0bfde0fd756" providerId="ADAL" clId="{0C2F08AF-8A73-4DB0-96C0-E38AF63C962A}" dt="2024-08-14T19:07:47.397" v="75" actId="20577"/>
          <ac:spMkLst>
            <pc:docMk/>
            <pc:sldMk cId="4047295227" sldId="348"/>
            <ac:spMk id="2" creationId="{13D9545A-3CB6-47F0-9D70-71B1C3FC6F76}"/>
          </ac:spMkLst>
        </pc:spChg>
        <pc:spChg chg="del">
          <ac:chgData name="Jon Rosdahl" userId="2820f357-2dd4-4127-8713-e0bfde0fd756" providerId="ADAL" clId="{0C2F08AF-8A73-4DB0-96C0-E38AF63C962A}" dt="2024-08-14T19:08:24.439" v="106" actId="478"/>
          <ac:spMkLst>
            <pc:docMk/>
            <pc:sldMk cId="4047295227" sldId="348"/>
            <ac:spMk id="9" creationId="{E53BE53D-D38A-71B6-85E6-A04FA5327201}"/>
          </ac:spMkLst>
        </pc:spChg>
        <pc:spChg chg="mod">
          <ac:chgData name="Jon Rosdahl" userId="2820f357-2dd4-4127-8713-e0bfde0fd756" providerId="ADAL" clId="{0C2F08AF-8A73-4DB0-96C0-E38AF63C962A}" dt="2024-08-14T19:08:11.015" v="103" actId="6549"/>
          <ac:spMkLst>
            <pc:docMk/>
            <pc:sldMk cId="4047295227" sldId="348"/>
            <ac:spMk id="18" creationId="{C6C43CA6-452B-FED2-C5D1-883372BAB706}"/>
          </ac:spMkLst>
        </pc:spChg>
        <pc:picChg chg="add mod">
          <ac:chgData name="Jon Rosdahl" userId="2820f357-2dd4-4127-8713-e0bfde0fd756" providerId="ADAL" clId="{0C2F08AF-8A73-4DB0-96C0-E38AF63C962A}" dt="2024-08-14T19:07:42.135" v="66" actId="1076"/>
          <ac:picMkLst>
            <pc:docMk/>
            <pc:sldMk cId="4047295227" sldId="348"/>
            <ac:picMk id="7" creationId="{FFD7A823-F72E-8E63-CF84-28AB5673BDD3}"/>
          </ac:picMkLst>
        </pc:picChg>
        <pc:picChg chg="del mod">
          <ac:chgData name="Jon Rosdahl" userId="2820f357-2dd4-4127-8713-e0bfde0fd756" providerId="ADAL" clId="{0C2F08AF-8A73-4DB0-96C0-E38AF63C962A}" dt="2024-08-14T19:08:22.718" v="105" actId="478"/>
          <ac:picMkLst>
            <pc:docMk/>
            <pc:sldMk cId="4047295227" sldId="348"/>
            <ac:picMk id="8" creationId="{D776488B-9702-990A-6C2F-715CEDF89559}"/>
          </ac:picMkLst>
        </pc:picChg>
        <pc:picChg chg="del">
          <ac:chgData name="Jon Rosdahl" userId="2820f357-2dd4-4127-8713-e0bfde0fd756" providerId="ADAL" clId="{0C2F08AF-8A73-4DB0-96C0-E38AF63C962A}" dt="2024-08-14T19:07:35.415" v="64" actId="478"/>
          <ac:picMkLst>
            <pc:docMk/>
            <pc:sldMk cId="4047295227" sldId="348"/>
            <ac:picMk id="12" creationId="{1162A941-565C-E6E4-AEE2-159ED275EF1A}"/>
          </ac:picMkLst>
        </pc:picChg>
      </pc:sldChg>
      <pc:sldChg chg="modSp mod">
        <pc:chgData name="Jon Rosdahl" userId="2820f357-2dd4-4127-8713-e0bfde0fd756" providerId="ADAL" clId="{0C2F08AF-8A73-4DB0-96C0-E38AF63C962A}" dt="2024-08-14T19:23:22.631" v="404" actId="6549"/>
        <pc:sldMkLst>
          <pc:docMk/>
          <pc:sldMk cId="1790584663" sldId="507"/>
        </pc:sldMkLst>
        <pc:spChg chg="mod">
          <ac:chgData name="Jon Rosdahl" userId="2820f357-2dd4-4127-8713-e0bfde0fd756" providerId="ADAL" clId="{0C2F08AF-8A73-4DB0-96C0-E38AF63C962A}" dt="2024-08-14T19:23:22.631" v="404" actId="6549"/>
          <ac:spMkLst>
            <pc:docMk/>
            <pc:sldMk cId="1790584663" sldId="507"/>
            <ac:spMk id="8200" creationId="{00000000-0000-0000-0000-000000000000}"/>
          </ac:spMkLst>
        </pc:spChg>
      </pc:sldChg>
      <pc:sldChg chg="modSp mod modNotesTx">
        <pc:chgData name="Jon Rosdahl" userId="2820f357-2dd4-4127-8713-e0bfde0fd756" providerId="ADAL" clId="{0C2F08AF-8A73-4DB0-96C0-E38AF63C962A}" dt="2024-08-14T19:19:43.558" v="304" actId="20577"/>
        <pc:sldMkLst>
          <pc:docMk/>
          <pc:sldMk cId="663873340" sldId="520"/>
        </pc:sldMkLst>
        <pc:spChg chg="mod">
          <ac:chgData name="Jon Rosdahl" userId="2820f357-2dd4-4127-8713-e0bfde0fd756" providerId="ADAL" clId="{0C2F08AF-8A73-4DB0-96C0-E38AF63C962A}" dt="2024-08-14T19:19:43.558" v="304" actId="20577"/>
          <ac:spMkLst>
            <pc:docMk/>
            <pc:sldMk cId="663873340" sldId="520"/>
            <ac:spMk id="3" creationId="{BA570E2E-9D8E-8FC3-F53A-1D4B73DF86CB}"/>
          </ac:spMkLst>
        </pc:spChg>
      </pc:sldChg>
      <pc:sldChg chg="del">
        <pc:chgData name="Jon Rosdahl" userId="2820f357-2dd4-4127-8713-e0bfde0fd756" providerId="ADAL" clId="{0C2F08AF-8A73-4DB0-96C0-E38AF63C962A}" dt="2024-08-14T19:12:08.707" v="108" actId="47"/>
        <pc:sldMkLst>
          <pc:docMk/>
          <pc:sldMk cId="253301959" sldId="526"/>
        </pc:sldMkLst>
      </pc:sldChg>
      <pc:sldChg chg="del">
        <pc:chgData name="Jon Rosdahl" userId="2820f357-2dd4-4127-8713-e0bfde0fd756" providerId="ADAL" clId="{0C2F08AF-8A73-4DB0-96C0-E38AF63C962A}" dt="2024-08-14T19:11:37.094" v="107" actId="47"/>
        <pc:sldMkLst>
          <pc:docMk/>
          <pc:sldMk cId="3764164253" sldId="527"/>
        </pc:sldMkLst>
      </pc:sldChg>
      <pc:sldChg chg="del">
        <pc:chgData name="Jon Rosdahl" userId="2820f357-2dd4-4127-8713-e0bfde0fd756" providerId="ADAL" clId="{0C2F08AF-8A73-4DB0-96C0-E38AF63C962A}" dt="2024-08-14T19:20:31.433" v="305" actId="47"/>
        <pc:sldMkLst>
          <pc:docMk/>
          <pc:sldMk cId="1336135908" sldId="530"/>
        </pc:sldMkLst>
      </pc:sldChg>
      <pc:sldChg chg="modSp mod">
        <pc:chgData name="Jon Rosdahl" userId="2820f357-2dd4-4127-8713-e0bfde0fd756" providerId="ADAL" clId="{0C2F08AF-8A73-4DB0-96C0-E38AF63C962A}" dt="2024-08-14T19:21:14.653" v="345" actId="20577"/>
        <pc:sldMkLst>
          <pc:docMk/>
          <pc:sldMk cId="4062150788" sldId="535"/>
        </pc:sldMkLst>
        <pc:spChg chg="mod">
          <ac:chgData name="Jon Rosdahl" userId="2820f357-2dd4-4127-8713-e0bfde0fd756" providerId="ADAL" clId="{0C2F08AF-8A73-4DB0-96C0-E38AF63C962A}" dt="2024-08-14T19:21:14.653" v="345" actId="20577"/>
          <ac:spMkLst>
            <pc:docMk/>
            <pc:sldMk cId="4062150788" sldId="535"/>
            <ac:spMk id="3" creationId="{D307F5F2-0697-8407-C93D-BB7C4763FF24}"/>
          </ac:spMkLst>
        </pc:spChg>
      </pc:sldChg>
      <pc:sldChg chg="modSp mod">
        <pc:chgData name="Jon Rosdahl" userId="2820f357-2dd4-4127-8713-e0bfde0fd756" providerId="ADAL" clId="{0C2F08AF-8A73-4DB0-96C0-E38AF63C962A}" dt="2024-08-14T19:21:44.054" v="359" actId="20577"/>
        <pc:sldMkLst>
          <pc:docMk/>
          <pc:sldMk cId="1414285091" sldId="539"/>
        </pc:sldMkLst>
        <pc:spChg chg="mod">
          <ac:chgData name="Jon Rosdahl" userId="2820f357-2dd4-4127-8713-e0bfde0fd756" providerId="ADAL" clId="{0C2F08AF-8A73-4DB0-96C0-E38AF63C962A}" dt="2024-08-14T19:21:44.054" v="359" actId="20577"/>
          <ac:spMkLst>
            <pc:docMk/>
            <pc:sldMk cId="1414285091" sldId="539"/>
            <ac:spMk id="2" creationId="{87A46DD4-7C78-223B-8FA3-DE8770AE4F55}"/>
          </ac:spMkLst>
        </pc:spChg>
      </pc:sldChg>
      <pc:sldMasterChg chg="modSp mod">
        <pc:chgData name="Jon Rosdahl" userId="2820f357-2dd4-4127-8713-e0bfde0fd756" providerId="ADAL" clId="{0C2F08AF-8A73-4DB0-96C0-E38AF63C962A}" dt="2024-08-14T17:24:51.052" v="1" actId="6549"/>
        <pc:sldMasterMkLst>
          <pc:docMk/>
          <pc:sldMasterMk cId="0" sldId="2147483648"/>
        </pc:sldMasterMkLst>
        <pc:spChg chg="mod">
          <ac:chgData name="Jon Rosdahl" userId="2820f357-2dd4-4127-8713-e0bfde0fd756" providerId="ADAL" clId="{0C2F08AF-8A73-4DB0-96C0-E38AF63C962A}" dt="2024-08-14T17:24:51.052" v="1" actId="6549"/>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EC-24/0007r6</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August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EC-24/0007r6</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August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ortopia.co.jp/en/"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pearlcity.jp/kobe/en/" TargetMode="External"/><Relationship Id="rId4" Type="http://schemas.openxmlformats.org/officeDocument/2006/relationships/hyperlink" Target="https://www.ariston.jp/kobe/e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EC-24/0007r6</a:t>
            </a:r>
          </a:p>
        </p:txBody>
      </p:sp>
      <p:sp>
        <p:nvSpPr>
          <p:cNvPr id="5" name="Rectangle 3"/>
          <p:cNvSpPr>
            <a:spLocks noGrp="1" noChangeArrowheads="1"/>
          </p:cNvSpPr>
          <p:nvPr>
            <p:ph type="dt"/>
          </p:nvPr>
        </p:nvSpPr>
        <p:spPr>
          <a:ln/>
        </p:spPr>
        <p:txBody>
          <a:bodyPr/>
          <a:lstStyle/>
          <a:p>
            <a:r>
              <a:rPr lang="en-US"/>
              <a:t>August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per person is up about $300.</a:t>
            </a:r>
          </a:p>
        </p:txBody>
      </p:sp>
      <p:sp>
        <p:nvSpPr>
          <p:cNvPr id="4" name="Header Placeholder 3"/>
          <p:cNvSpPr>
            <a:spLocks noGrp="1"/>
          </p:cNvSpPr>
          <p:nvPr>
            <p:ph type="hdr"/>
          </p:nvPr>
        </p:nvSpPr>
        <p:spPr/>
        <p:txBody>
          <a:bodyPr/>
          <a:lstStyle/>
          <a:p>
            <a:r>
              <a:rPr lang="en-US"/>
              <a:t>doc.: IEEE 802 EC-24/0007r6</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13</a:t>
            </a:fld>
            <a:endParaRPr lang="en-US"/>
          </a:p>
        </p:txBody>
      </p:sp>
    </p:spTree>
    <p:extLst>
      <p:ext uri="{BB962C8B-B14F-4D97-AF65-F5344CB8AC3E}">
        <p14:creationId xmlns:p14="http://schemas.microsoft.com/office/powerpoint/2010/main" val="12409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July Note:  for the January Meeting as we are in a Convention Centre, there will not be the $300 discount for the at venue Hotel.  Having said that the accommodation will be a lot cheaper.  </a:t>
            </a:r>
            <a:r>
              <a:rPr lang="en-US" dirty="0" err="1"/>
              <a:t>Eg</a:t>
            </a:r>
            <a:r>
              <a:rPr lang="en-US" dirty="0"/>
              <a:t> </a:t>
            </a:r>
            <a:r>
              <a:rPr lang="en-US" dirty="0" err="1"/>
              <a:t>Portopia</a:t>
            </a:r>
            <a:r>
              <a:rPr lang="en-US" dirty="0"/>
              <a:t> is approx. $120/night.   So overall cost is cheaper</a:t>
            </a:r>
          </a:p>
          <a:p>
            <a:endParaRPr lang="en-US" dirty="0"/>
          </a:p>
          <a:p>
            <a:r>
              <a:rPr lang="en-AU" b="0" i="0" u="none" strike="noStrike" dirty="0" err="1">
                <a:solidFill>
                  <a:srgbClr val="000000"/>
                </a:solidFill>
                <a:effectLst/>
                <a:highlight>
                  <a:srgbClr val="E4DFEC"/>
                </a:highlight>
                <a:latin typeface="ＭＳ Ｐゴシック" panose="020B0600070205080204" pitchFamily="34" charset="-128"/>
                <a:ea typeface="ＭＳ Ｐゴシック" panose="020B0600070205080204" pitchFamily="34" charset="-128"/>
              </a:rPr>
              <a:t>Portopia</a:t>
            </a:r>
            <a:r>
              <a:rPr lang="en-AU"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rPr>
              <a:t> Hotel – 150 rm nights</a:t>
            </a:r>
            <a:endParaRPr lang="en-US"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endParaRPr>
          </a:p>
          <a:p>
            <a:r>
              <a:rPr lang="en-AU"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rPr>
              <a:t>Ariston Hotel – 50 rm nights</a:t>
            </a:r>
            <a:endParaRPr lang="en-US"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endParaRPr>
          </a:p>
          <a:p>
            <a:r>
              <a:rPr lang="en-AU"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rPr>
              <a:t>Pearl City Hotel – 60 rm nights</a:t>
            </a:r>
          </a:p>
          <a:p>
            <a:endParaRPr lang="en-AU"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endParaRPr>
          </a:p>
          <a:p>
            <a:r>
              <a:rPr lang="en-AU" b="0" i="0" dirty="0">
                <a:solidFill>
                  <a:srgbClr val="0078D7"/>
                </a:solidFill>
                <a:effectLst/>
                <a:latin typeface="Aptos" panose="020B0004020202020204" pitchFamily="34" charset="0"/>
                <a:hlinkClick r:id="rId3" tooltip="https://www.portopia.co.jp/en/"/>
              </a:rPr>
              <a:t>https://www.portopia.co.jp/en/</a:t>
            </a:r>
            <a:br>
              <a:rPr lang="en-AU" dirty="0"/>
            </a:br>
            <a:r>
              <a:rPr lang="en-AU" b="0" i="0" dirty="0">
                <a:solidFill>
                  <a:srgbClr val="0078D7"/>
                </a:solidFill>
                <a:effectLst/>
                <a:latin typeface="Aptos" panose="020B0004020202020204" pitchFamily="34" charset="0"/>
                <a:hlinkClick r:id="rId4" tooltip="https://www.ariston.jp/kobe/en/"/>
              </a:rPr>
              <a:t>https://www.ariston.jp/kobe/en/</a:t>
            </a:r>
            <a:br>
              <a:rPr lang="en-AU" dirty="0"/>
            </a:br>
            <a:r>
              <a:rPr lang="en-AU" b="0" i="0" dirty="0">
                <a:solidFill>
                  <a:srgbClr val="0078D7"/>
                </a:solidFill>
                <a:effectLst/>
                <a:latin typeface="Aptos" panose="020B0004020202020204" pitchFamily="34" charset="0"/>
                <a:hlinkClick r:id="rId5" tooltip="https://www.pearlcity.jp/kobe/en/"/>
              </a:rPr>
              <a:t>https://www.pearlcity.jp/kobe/en/</a:t>
            </a:r>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EC-24/0007r6</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2024</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101444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Kobe:  we have some contingencies factored into the expenses for this budget as there is quite a bit unknown.</a:t>
            </a:r>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EC-24/0007r6</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2024</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060705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July Note: Draft for Warsaw Marriott May 2025.</a:t>
            </a:r>
          </a:p>
          <a:p>
            <a:r>
              <a:rPr lang="en-US" dirty="0"/>
              <a:t>Based on registration fees: 300/500/700 at hotel.   </a:t>
            </a:r>
            <a:r>
              <a:rPr lang="en-US"/>
              <a:t>600/800/1000 remote and non hotel</a:t>
            </a:r>
          </a:p>
          <a:p>
            <a:endParaRPr lang="en-US" dirty="0"/>
          </a:p>
          <a:p>
            <a:r>
              <a:rPr lang="en-US" dirty="0"/>
              <a:t>The income projection has been adjusted to reflect the actual registration figures achieved from May 2024.</a:t>
            </a:r>
          </a:p>
          <a:p>
            <a:r>
              <a:rPr lang="en-US" dirty="0"/>
              <a:t>Likewise the anticipated expenditure has been updated to reflect slight increases as predicted</a:t>
            </a:r>
          </a:p>
          <a:p>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EC-24/0007r6</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2024</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974223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set the 2025 Session Fees: July 14, 2024</a:t>
            </a:r>
          </a:p>
        </p:txBody>
      </p:sp>
      <p:sp>
        <p:nvSpPr>
          <p:cNvPr id="4" name="Header Placeholder 3"/>
          <p:cNvSpPr>
            <a:spLocks noGrp="1"/>
          </p:cNvSpPr>
          <p:nvPr>
            <p:ph type="hdr"/>
          </p:nvPr>
        </p:nvSpPr>
        <p:spPr/>
        <p:txBody>
          <a:bodyPr/>
          <a:lstStyle/>
          <a:p>
            <a:r>
              <a:rPr lang="en-US"/>
              <a:t>doc.: IEEE 802 EC-24/0007r6</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18</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a:t>
            </a:r>
            <a:r>
              <a:rPr lang="en-US" dirty="0" err="1">
                <a:latin typeface="Times New Roman" pitchFamily="18" charset="0"/>
              </a:rPr>
              <a:t>Warsw</a:t>
            </a:r>
            <a:r>
              <a:rPr lang="en-US" dirty="0">
                <a:latin typeface="Times New Roman" pitchFamily="18" charset="0"/>
              </a:rPr>
              <a:t>: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EC-24/0007r6</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EC-24/0007r6</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EC-24/0007r6</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28</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EC-24/0007r6</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30</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EC-24/0007r6</a:t>
            </a:r>
          </a:p>
        </p:txBody>
      </p:sp>
      <p:sp>
        <p:nvSpPr>
          <p:cNvPr id="5" name="Rectangle 3"/>
          <p:cNvSpPr>
            <a:spLocks noGrp="1" noChangeArrowheads="1"/>
          </p:cNvSpPr>
          <p:nvPr>
            <p:ph type="dt"/>
          </p:nvPr>
        </p:nvSpPr>
        <p:spPr>
          <a:ln/>
        </p:spPr>
        <p:txBody>
          <a:bodyPr/>
          <a:lstStyle/>
          <a:p>
            <a:r>
              <a:rPr lang="en-US"/>
              <a:t>August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EC-24/0007r6</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32</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EC-24/0007r6</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EC-24/0007r6</a:t>
            </a:r>
            <a:endParaRPr lang="en-US" dirty="0"/>
          </a:p>
        </p:txBody>
      </p:sp>
      <p:sp>
        <p:nvSpPr>
          <p:cNvPr id="5" name="Date Placeholder 4"/>
          <p:cNvSpPr>
            <a:spLocks noGrp="1"/>
          </p:cNvSpPr>
          <p:nvPr>
            <p:ph type="dt" idx="11"/>
          </p:nvPr>
        </p:nvSpPr>
        <p:spPr/>
        <p:txBody>
          <a:bodyPr/>
          <a:lstStyle/>
          <a:p>
            <a:pPr>
              <a:defRPr/>
            </a:pPr>
            <a:r>
              <a:rPr lang="en-US"/>
              <a:t>August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35</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EC-24/0007r6</a:t>
            </a:r>
            <a:endParaRPr lang="en-US" dirty="0"/>
          </a:p>
        </p:txBody>
      </p:sp>
      <p:sp>
        <p:nvSpPr>
          <p:cNvPr id="5" name="Date Placeholder 4"/>
          <p:cNvSpPr>
            <a:spLocks noGrp="1"/>
          </p:cNvSpPr>
          <p:nvPr>
            <p:ph type="dt" idx="11"/>
          </p:nvPr>
        </p:nvSpPr>
        <p:spPr/>
        <p:txBody>
          <a:bodyPr/>
          <a:lstStyle/>
          <a:p>
            <a:pPr>
              <a:defRPr/>
            </a:pPr>
            <a:r>
              <a:rPr lang="en-US"/>
              <a:t>August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36</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EC-24/0007r6</a:t>
            </a:r>
            <a:endParaRPr lang="en-US" dirty="0"/>
          </a:p>
        </p:txBody>
      </p:sp>
      <p:sp>
        <p:nvSpPr>
          <p:cNvPr id="5" name="Date Placeholder 4"/>
          <p:cNvSpPr>
            <a:spLocks noGrp="1"/>
          </p:cNvSpPr>
          <p:nvPr>
            <p:ph type="dt" idx="11"/>
          </p:nvPr>
        </p:nvSpPr>
        <p:spPr/>
        <p:txBody>
          <a:bodyPr/>
          <a:lstStyle/>
          <a:p>
            <a:pPr>
              <a:defRPr/>
            </a:pPr>
            <a:r>
              <a:rPr lang="en-US"/>
              <a:t>August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37</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EC-24/0007r6</a:t>
            </a:r>
            <a:endParaRPr lang="en-US" dirty="0"/>
          </a:p>
        </p:txBody>
      </p:sp>
      <p:sp>
        <p:nvSpPr>
          <p:cNvPr id="5" name="Date Placeholder 4"/>
          <p:cNvSpPr>
            <a:spLocks noGrp="1"/>
          </p:cNvSpPr>
          <p:nvPr>
            <p:ph type="dt" idx="11"/>
          </p:nvPr>
        </p:nvSpPr>
        <p:spPr/>
        <p:txBody>
          <a:bodyPr/>
          <a:lstStyle/>
          <a:p>
            <a:pPr>
              <a:defRPr/>
            </a:pPr>
            <a:r>
              <a:rPr lang="en-US"/>
              <a:t>August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EC-24/0007r6</a:t>
            </a:r>
            <a:endParaRPr lang="en-US" dirty="0"/>
          </a:p>
        </p:txBody>
      </p:sp>
      <p:sp>
        <p:nvSpPr>
          <p:cNvPr id="5" name="Date Placeholder 4"/>
          <p:cNvSpPr>
            <a:spLocks noGrp="1"/>
          </p:cNvSpPr>
          <p:nvPr>
            <p:ph type="dt" idx="11"/>
          </p:nvPr>
        </p:nvSpPr>
        <p:spPr/>
        <p:txBody>
          <a:bodyPr/>
          <a:lstStyle/>
          <a:p>
            <a:pPr>
              <a:defRPr/>
            </a:pPr>
            <a:r>
              <a:rPr lang="en-US"/>
              <a:t>August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39</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dirty="0">
                <a:latin typeface="Times New Roman" pitchFamily="18" charset="0"/>
              </a:rPr>
              <a:t>     The 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Panama final surplus was deposited on July 5</a:t>
            </a:r>
            <a:r>
              <a:rPr lang="en-US" baseline="30000" dirty="0"/>
              <a:t>th</a:t>
            </a:r>
            <a:r>
              <a:rPr lang="en-US" dirty="0"/>
              <a:t> ($187,467)</a:t>
            </a:r>
          </a:p>
          <a:p>
            <a:r>
              <a:rPr lang="en-US" dirty="0"/>
              <a:t>Warsaw final numbers are nearly ready.</a:t>
            </a:r>
          </a:p>
        </p:txBody>
      </p:sp>
      <p:sp>
        <p:nvSpPr>
          <p:cNvPr id="4" name="Header Placeholder 3"/>
          <p:cNvSpPr>
            <a:spLocks noGrp="1"/>
          </p:cNvSpPr>
          <p:nvPr>
            <p:ph type="hdr"/>
          </p:nvPr>
        </p:nvSpPr>
        <p:spPr/>
        <p:txBody>
          <a:bodyPr/>
          <a:lstStyle/>
          <a:p>
            <a:r>
              <a:rPr lang="en-US"/>
              <a:t>doc.: IEEE 802 EC-24/0007r6</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EC-24/0007r6</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4406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EC-24/0007r6</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45116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Notes:  we picked up 5 additional registrations through the process of checking the IMAT list.  All paid except 2.</a:t>
            </a:r>
          </a:p>
        </p:txBody>
      </p:sp>
      <p:sp>
        <p:nvSpPr>
          <p:cNvPr id="4" name="Slide Number Placeholder 3"/>
          <p:cNvSpPr>
            <a:spLocks noGrp="1"/>
          </p:cNvSpPr>
          <p:nvPr>
            <p:ph type="sldNum" sz="quarter" idx="5"/>
          </p:nvPr>
        </p:nvSpPr>
        <p:spPr/>
        <p:txBody>
          <a:bodyPr/>
          <a:lstStyle/>
          <a:p>
            <a:fld id="{94ABF407-7CD6-4D51-81D1-5D2A584CC42D}" type="slidenum">
              <a:rPr lang="en-AU" smtClean="0"/>
              <a:t>9</a:t>
            </a:fld>
            <a:endParaRPr lang="en-AU"/>
          </a:p>
        </p:txBody>
      </p:sp>
    </p:spTree>
    <p:extLst>
      <p:ext uri="{BB962C8B-B14F-4D97-AF65-F5344CB8AC3E}">
        <p14:creationId xmlns:p14="http://schemas.microsoft.com/office/powerpoint/2010/main" val="145329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The Deficit in the June update was -$52,750.  The bottom line has improved with some final invoices and additional income from the potential deadbeats.</a:t>
            </a:r>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81028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11</a:t>
            </a:fld>
            <a:endParaRPr lang="en-AU"/>
          </a:p>
        </p:txBody>
      </p:sp>
    </p:spTree>
    <p:extLst>
      <p:ext uri="{BB962C8B-B14F-4D97-AF65-F5344CB8AC3E}">
        <p14:creationId xmlns:p14="http://schemas.microsoft.com/office/powerpoint/2010/main" val="2417380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Notes:  we picked up 5 additional registrations through the process of checking the IMAT list.  All paid except 2.</a:t>
            </a:r>
          </a:p>
        </p:txBody>
      </p:sp>
      <p:sp>
        <p:nvSpPr>
          <p:cNvPr id="4" name="Slide Number Placeholder 3"/>
          <p:cNvSpPr>
            <a:spLocks noGrp="1"/>
          </p:cNvSpPr>
          <p:nvPr>
            <p:ph type="sldNum" sz="quarter" idx="5"/>
          </p:nvPr>
        </p:nvSpPr>
        <p:spPr/>
        <p:txBody>
          <a:bodyPr/>
          <a:lstStyle/>
          <a:p>
            <a:fld id="{94ABF407-7CD6-4D51-81D1-5D2A584CC42D}" type="slidenum">
              <a:rPr lang="en-AU" smtClean="0"/>
              <a:t>12</a:t>
            </a:fld>
            <a:endParaRPr lang="en-AU"/>
          </a:p>
        </p:txBody>
      </p:sp>
    </p:spTree>
    <p:extLst>
      <p:ext uri="{BB962C8B-B14F-4D97-AF65-F5344CB8AC3E}">
        <p14:creationId xmlns:p14="http://schemas.microsoft.com/office/powerpoint/2010/main" val="148190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August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August 2024</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August 2024</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August 2024</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August 2024</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August 2024</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EC-24/0007r6</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ortopia.co.jp/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pearlcity.jp/kobe/en/" TargetMode="External"/><Relationship Id="rId4" Type="http://schemas.openxmlformats.org/officeDocument/2006/relationships/hyperlink" Target="https://www.ariston.jp/kobe/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mailto:wenchaoliu93@gmail.com" TargetMode="External"/><Relationship Id="rId2" Type="http://schemas.openxmlformats.org/officeDocument/2006/relationships/hyperlink" Target="mailto:cmhi_zhb@163.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August 2024</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Wireless Treasurer Report 2024</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2024-08-14</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5" y="1203567"/>
            <a:ext cx="3350682" cy="2962276"/>
          </a:xfrm>
        </p:spPr>
        <p:txBody>
          <a:bodyPr/>
          <a:lstStyle/>
          <a:p>
            <a:r>
              <a:rPr lang="en-US" sz="2400" dirty="0">
                <a:latin typeface="Arial" panose="020B0604020202020204" pitchFamily="34" charset="0"/>
                <a:cs typeface="Arial" panose="020B0604020202020204" pitchFamily="34" charset="0"/>
              </a:rPr>
              <a:t>2024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FINAL</a:t>
            </a:r>
            <a:r>
              <a:rPr lang="en-US" sz="2400" dirty="0">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rPr>
              <a:t>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12-17, 2024</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Marriott Warsaw, POLAND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August 12, 2024</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August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9" name="Picture 8">
            <a:extLst>
              <a:ext uri="{FF2B5EF4-FFF2-40B4-BE49-F238E27FC236}">
                <a16:creationId xmlns:a16="http://schemas.microsoft.com/office/drawing/2014/main" id="{226638A2-AA40-1504-165E-CE3C50CE2A7C}"/>
              </a:ext>
            </a:extLst>
          </p:cNvPr>
          <p:cNvPicPr>
            <a:picLocks noChangeAspect="1"/>
          </p:cNvPicPr>
          <p:nvPr/>
        </p:nvPicPr>
        <p:blipFill>
          <a:blip r:embed="rId3"/>
          <a:stretch>
            <a:fillRect/>
          </a:stretch>
        </p:blipFill>
        <p:spPr>
          <a:xfrm>
            <a:off x="172823" y="4796204"/>
            <a:ext cx="4358080" cy="932289"/>
          </a:xfrm>
          <a:prstGeom prst="rect">
            <a:avLst/>
          </a:prstGeom>
        </p:spPr>
      </p:pic>
      <p:pic>
        <p:nvPicPr>
          <p:cNvPr id="10" name="Picture 9">
            <a:extLst>
              <a:ext uri="{FF2B5EF4-FFF2-40B4-BE49-F238E27FC236}">
                <a16:creationId xmlns:a16="http://schemas.microsoft.com/office/drawing/2014/main" id="{F3BD8BF6-9AF1-1DCF-3532-9F143FDFFA55}"/>
              </a:ext>
            </a:extLst>
          </p:cNvPr>
          <p:cNvPicPr>
            <a:picLocks noChangeAspect="1"/>
          </p:cNvPicPr>
          <p:nvPr/>
        </p:nvPicPr>
        <p:blipFill>
          <a:blip r:embed="rId4"/>
          <a:stretch>
            <a:fillRect/>
          </a:stretch>
        </p:blipFill>
        <p:spPr>
          <a:xfrm>
            <a:off x="4643918" y="861243"/>
            <a:ext cx="7066127" cy="5371239"/>
          </a:xfrm>
          <a:prstGeom prst="rect">
            <a:avLst/>
          </a:prstGeom>
        </p:spPr>
      </p:pic>
    </p:spTree>
    <p:extLst>
      <p:ext uri="{BB962C8B-B14F-4D97-AF65-F5344CB8AC3E}">
        <p14:creationId xmlns:p14="http://schemas.microsoft.com/office/powerpoint/2010/main" val="333174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August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175099" y="1777650"/>
            <a:ext cx="4085616"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a:t>
            </a:r>
          </a:p>
          <a:p>
            <a:r>
              <a:rPr lang="en-US" sz="2400" kern="0" dirty="0">
                <a:latin typeface="Arial" panose="020B0604020202020204" pitchFamily="34" charset="0"/>
                <a:cs typeface="Arial" panose="020B0604020202020204" pitchFamily="34" charset="0"/>
              </a:rPr>
              <a:t>REGISTRATION WG</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July 10,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26F2B8C-90E1-8665-8BAA-B0230119DDDD}"/>
              </a:ext>
            </a:extLst>
          </p:cNvPr>
          <p:cNvPicPr>
            <a:picLocks noChangeAspect="1"/>
          </p:cNvPicPr>
          <p:nvPr/>
        </p:nvPicPr>
        <p:blipFill>
          <a:blip r:embed="rId3"/>
          <a:stretch>
            <a:fillRect/>
          </a:stretch>
        </p:blipFill>
        <p:spPr>
          <a:xfrm>
            <a:off x="4429881" y="1427303"/>
            <a:ext cx="7002812" cy="3694587"/>
          </a:xfrm>
          <a:prstGeom prst="rect">
            <a:avLst/>
          </a:prstGeom>
        </p:spPr>
      </p:pic>
      <p:sp>
        <p:nvSpPr>
          <p:cNvPr id="3" name="Footer Placeholder 4">
            <a:extLst>
              <a:ext uri="{FF2B5EF4-FFF2-40B4-BE49-F238E27FC236}">
                <a16:creationId xmlns:a16="http://schemas.microsoft.com/office/drawing/2014/main" id="{EE509759-7FBC-F79F-7E5A-6B086281DC16}"/>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4" name="Slide Number Placeholder 3">
            <a:extLst>
              <a:ext uri="{FF2B5EF4-FFF2-40B4-BE49-F238E27FC236}">
                <a16:creationId xmlns:a16="http://schemas.microsoft.com/office/drawing/2014/main" id="{A7A1C798-92F0-1EEE-03DF-133AC897E985}"/>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30453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August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1407654" y="914400"/>
            <a:ext cx="4053534" cy="38100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Sept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Sept 8-13,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Hilton Waikoloa</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July 13, 2024</a:t>
            </a:r>
          </a:p>
          <a:p>
            <a:endParaRPr lang="en-US" sz="1800" b="0" kern="0" dirty="0">
              <a:latin typeface="Arial" panose="020B0604020202020204" pitchFamily="34" charset="0"/>
              <a:cs typeface="Arial" panose="020B0604020202020204" pitchFamily="34" charset="0"/>
            </a:endParaRPr>
          </a:p>
          <a:p>
            <a:r>
              <a:rPr lang="en-US" sz="1800" b="0" kern="0" dirty="0">
                <a:latin typeface="Arial" panose="020B0604020202020204" pitchFamily="34" charset="0"/>
                <a:cs typeface="Arial" panose="020B0604020202020204" pitchFamily="34" charset="0"/>
              </a:rPr>
              <a:t>Total Registration collected: </a:t>
            </a:r>
            <a:r>
              <a:rPr lang="en-US" sz="1800" b="0" kern="0" dirty="0">
                <a:solidFill>
                  <a:schemeClr val="accent1">
                    <a:lumMod val="50000"/>
                  </a:schemeClr>
                </a:solidFill>
                <a:latin typeface="Arial" panose="020B0604020202020204" pitchFamily="34" charset="0"/>
                <a:cs typeface="Arial" panose="020B0604020202020204" pitchFamily="34" charset="0"/>
              </a:rPr>
              <a:t>$199,800.00</a:t>
            </a:r>
            <a:endParaRPr 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925DF6A3-F991-DD9A-F81C-E82257133BB5}"/>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graphicFrame>
        <p:nvGraphicFramePr>
          <p:cNvPr id="4" name="Object 3">
            <a:extLst>
              <a:ext uri="{FF2B5EF4-FFF2-40B4-BE49-F238E27FC236}">
                <a16:creationId xmlns:a16="http://schemas.microsoft.com/office/drawing/2014/main" id="{0F83435A-BDE1-554A-B27D-F4EDFA022176}"/>
              </a:ext>
            </a:extLst>
          </p:cNvPr>
          <p:cNvGraphicFramePr>
            <a:graphicFrameLocks noChangeAspect="1"/>
          </p:cNvGraphicFramePr>
          <p:nvPr>
            <p:extLst>
              <p:ext uri="{D42A27DB-BD31-4B8C-83A1-F6EECF244321}">
                <p14:modId xmlns:p14="http://schemas.microsoft.com/office/powerpoint/2010/main" val="4261688107"/>
              </p:ext>
            </p:extLst>
          </p:nvPr>
        </p:nvGraphicFramePr>
        <p:xfrm>
          <a:off x="6324600" y="690561"/>
          <a:ext cx="4998648" cy="5629275"/>
        </p:xfrm>
        <a:graphic>
          <a:graphicData uri="http://schemas.openxmlformats.org/presentationml/2006/ole">
            <mc:AlternateContent xmlns:mc="http://schemas.openxmlformats.org/markup-compatibility/2006">
              <mc:Choice xmlns:v="urn:schemas-microsoft-com:vml" Requires="v">
                <p:oleObj name="Worksheet" r:id="rId3" imgW="5134068" imgH="5781409" progId="Excel.Sheet.12">
                  <p:embed/>
                </p:oleObj>
              </mc:Choice>
              <mc:Fallback>
                <p:oleObj name="Worksheet" r:id="rId3" imgW="5134068" imgH="5781409" progId="Excel.Sheet.12">
                  <p:embed/>
                  <p:pic>
                    <p:nvPicPr>
                      <p:cNvPr id="4" name="Object 3">
                        <a:extLst>
                          <a:ext uri="{FF2B5EF4-FFF2-40B4-BE49-F238E27FC236}">
                            <a16:creationId xmlns:a16="http://schemas.microsoft.com/office/drawing/2014/main" id="{0F83435A-BDE1-554A-B27D-F4EDFA022176}"/>
                          </a:ext>
                        </a:extLst>
                      </p:cNvPr>
                      <p:cNvPicPr/>
                      <p:nvPr/>
                    </p:nvPicPr>
                    <p:blipFill>
                      <a:blip r:embed="rId4"/>
                      <a:stretch>
                        <a:fillRect/>
                      </a:stretch>
                    </p:blipFill>
                    <p:spPr>
                      <a:xfrm>
                        <a:off x="6324600" y="690561"/>
                        <a:ext cx="4998648" cy="562927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97EE253-76E1-7880-7E8A-720FEC11C1C5}"/>
              </a:ext>
            </a:extLst>
          </p:cNvPr>
          <p:cNvSpPr txBox="1"/>
          <p:nvPr/>
        </p:nvSpPr>
        <p:spPr>
          <a:xfrm>
            <a:off x="609600" y="5150285"/>
            <a:ext cx="5486400" cy="1169551"/>
          </a:xfrm>
          <a:prstGeom prst="rect">
            <a:avLst/>
          </a:prstGeom>
          <a:noFill/>
        </p:spPr>
        <p:txBody>
          <a:bodyPr wrap="square" rtlCol="0">
            <a:spAutoFit/>
          </a:bodyPr>
          <a:lstStyle/>
          <a:p>
            <a:r>
              <a:rPr lang="en-US" sz="1400" dirty="0">
                <a:solidFill>
                  <a:schemeClr val="accent6">
                    <a:lumMod val="50000"/>
                  </a:schemeClr>
                </a:solidFill>
                <a:latin typeface="Arial" panose="020B0604020202020204" pitchFamily="34" charset="0"/>
                <a:cs typeface="Arial" panose="020B0604020202020204" pitchFamily="34" charset="0"/>
              </a:rPr>
              <a:t>Registration Fees and Deadlines</a:t>
            </a:r>
          </a:p>
          <a:p>
            <a:pPr lvl="1"/>
            <a:r>
              <a:rPr lang="en-US" sz="1400" dirty="0">
                <a:solidFill>
                  <a:schemeClr val="accent6">
                    <a:lumMod val="50000"/>
                  </a:schemeClr>
                </a:solidFill>
                <a:latin typeface="Arial" panose="020B0604020202020204" pitchFamily="34" charset="0"/>
                <a:cs typeface="Arial" panose="020B0604020202020204" pitchFamily="34" charset="0"/>
              </a:rPr>
              <a:t>Early		 $US 600.00 until June 21, 2024</a:t>
            </a:r>
          </a:p>
          <a:p>
            <a:pPr lvl="1"/>
            <a:r>
              <a:rPr lang="en-US" sz="1400" dirty="0">
                <a:solidFill>
                  <a:schemeClr val="accent6">
                    <a:lumMod val="50000"/>
                  </a:schemeClr>
                </a:solidFill>
                <a:latin typeface="Arial" panose="020B0604020202020204" pitchFamily="34" charset="0"/>
                <a:cs typeface="Arial" panose="020B0604020202020204" pitchFamily="34" charset="0"/>
              </a:rPr>
              <a:t>Standard	 $US 800.00 After June 21, until August 16, 2024</a:t>
            </a:r>
          </a:p>
          <a:p>
            <a:pPr lvl="1"/>
            <a:r>
              <a:rPr lang="en-US" sz="1400" dirty="0">
                <a:solidFill>
                  <a:schemeClr val="accent6">
                    <a:lumMod val="50000"/>
                  </a:schemeClr>
                </a:solidFill>
                <a:latin typeface="Arial" panose="020B0604020202020204" pitchFamily="34" charset="0"/>
                <a:cs typeface="Arial" panose="020B0604020202020204" pitchFamily="34" charset="0"/>
              </a:rPr>
              <a:t>Late/Onsite $US 1000 after August 16, 2024</a:t>
            </a:r>
          </a:p>
          <a:p>
            <a:pPr lvl="1"/>
            <a:r>
              <a:rPr lang="en-US" sz="1400" dirty="0">
                <a:solidFill>
                  <a:schemeClr val="accent6">
                    <a:lumMod val="50000"/>
                  </a:schemeClr>
                </a:solidFill>
                <a:latin typeface="Arial" panose="020B0604020202020204" pitchFamily="34" charset="0"/>
                <a:cs typeface="Arial" panose="020B0604020202020204" pitchFamily="34" charset="0"/>
              </a:rPr>
              <a:t>Student	 $US 100.00</a:t>
            </a:r>
            <a:endParaRPr lang="en-US" sz="1400" dirty="0">
              <a:solidFill>
                <a:schemeClr val="accent6">
                  <a:lumMod val="50000"/>
                </a:schemeClr>
              </a:solidFill>
            </a:endParaRPr>
          </a:p>
        </p:txBody>
      </p:sp>
      <p:sp>
        <p:nvSpPr>
          <p:cNvPr id="2" name="Slide Number Placeholder 1">
            <a:extLst>
              <a:ext uri="{FF2B5EF4-FFF2-40B4-BE49-F238E27FC236}">
                <a16:creationId xmlns:a16="http://schemas.microsoft.com/office/drawing/2014/main" id="{4112E2AA-F047-DD9E-5851-211C6ECE2F73}"/>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348210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2024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2024 -Waikoloa			Update Date: 2024-August-07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283 =&gt; 	$118,200</a:t>
            </a:r>
          </a:p>
          <a:p>
            <a:pPr marL="857250" lvl="3">
              <a:spcBef>
                <a:spcPts val="0"/>
              </a:spcBef>
            </a:pPr>
            <a:r>
              <a:rPr lang="en-US" sz="1800" dirty="0"/>
              <a:t>Registrations Virtual + Student			233 =&gt; 	$156,450</a:t>
            </a:r>
          </a:p>
          <a:p>
            <a:pPr marL="857250" lvl="3">
              <a:spcBef>
                <a:spcPts val="0"/>
              </a:spcBef>
            </a:pPr>
            <a:r>
              <a:rPr lang="en-US" sz="1800" dirty="0"/>
              <a:t>Hotel Credits/Rebates					             	$  40,775.90</a:t>
            </a:r>
          </a:p>
          <a:p>
            <a:pPr marL="857250" lvl="3">
              <a:spcBef>
                <a:spcPts val="0"/>
              </a:spcBef>
            </a:pPr>
            <a:r>
              <a:rPr lang="en-US" sz="1800" dirty="0"/>
              <a:t>Total Income:						604  = &gt; </a:t>
            </a:r>
            <a:r>
              <a:rPr lang="en-US" sz="1800" b="1" dirty="0"/>
              <a:t>$3315,425.90          Est Income per person: </a:t>
            </a:r>
            <a:r>
              <a:rPr lang="en-US" sz="1800" b="1" dirty="0">
                <a:solidFill>
                  <a:schemeClr val="accent1">
                    <a:lumMod val="50000"/>
                  </a:schemeClr>
                </a:solidFill>
              </a:rPr>
              <a:t>$532.27</a:t>
            </a:r>
          </a:p>
          <a:p>
            <a:pPr marL="400050" lvl="2">
              <a:spcBef>
                <a:spcPts val="0"/>
              </a:spcBef>
            </a:pPr>
            <a:r>
              <a:rPr lang="en-US" dirty="0"/>
              <a:t>Expense:				Budget						</a:t>
            </a:r>
          </a:p>
          <a:p>
            <a:pPr marL="0">
              <a:spcBef>
                <a:spcPts val="0"/>
              </a:spcBef>
            </a:pPr>
            <a:r>
              <a:rPr lang="en-US" sz="1800" dirty="0"/>
              <a:t>	</a:t>
            </a:r>
            <a:r>
              <a:rPr lang="en-US" sz="1800" b="0" dirty="0"/>
              <a:t>Financial Fee:		$  10,118,90 				</a:t>
            </a:r>
          </a:p>
          <a:p>
            <a:pPr marL="0" lvl="1">
              <a:spcBef>
                <a:spcPts val="0"/>
              </a:spcBef>
            </a:pPr>
            <a:r>
              <a:rPr lang="en-US" sz="1800" dirty="0"/>
              <a:t>	Venue:			$  26,640.00				</a:t>
            </a:r>
          </a:p>
          <a:p>
            <a:pPr marL="0" lvl="1">
              <a:spcBef>
                <a:spcPts val="0"/>
              </a:spcBef>
            </a:pPr>
            <a:r>
              <a:rPr lang="en-US" sz="1800" dirty="0"/>
              <a:t>	AV Services:		$  24,000.00				</a:t>
            </a:r>
          </a:p>
          <a:p>
            <a:pPr marL="0" lvl="1">
              <a:spcBef>
                <a:spcPts val="0"/>
              </a:spcBef>
            </a:pPr>
            <a:r>
              <a:rPr lang="en-US" sz="1800" dirty="0"/>
              <a:t>	Networking		$  29,650.00				</a:t>
            </a:r>
          </a:p>
          <a:p>
            <a:pPr marL="0" lvl="1">
              <a:spcBef>
                <a:spcPts val="0"/>
              </a:spcBef>
            </a:pPr>
            <a:r>
              <a:rPr lang="en-US" sz="1800" dirty="0"/>
              <a:t>	F&amp;B			$232,700.77</a:t>
            </a:r>
          </a:p>
          <a:p>
            <a:pPr marL="0" lvl="1">
              <a:spcBef>
                <a:spcPts val="0"/>
              </a:spcBef>
            </a:pPr>
            <a:r>
              <a:rPr lang="en-US" sz="1800" dirty="0"/>
              <a:t>	Social			$  65,031.41				</a:t>
            </a:r>
          </a:p>
          <a:p>
            <a:pPr marL="0" lvl="1">
              <a:spcBef>
                <a:spcPts val="0"/>
              </a:spcBef>
            </a:pPr>
            <a:r>
              <a:rPr lang="en-US" sz="1800" dirty="0"/>
              <a:t>	Meeting Planner:	$  67,400.00					</a:t>
            </a:r>
          </a:p>
          <a:p>
            <a:pPr marL="0" lvl="1">
              <a:spcBef>
                <a:spcPts val="0"/>
              </a:spcBef>
            </a:pPr>
            <a:r>
              <a:rPr lang="en-US" sz="1800" dirty="0"/>
              <a:t>	Shipping			$    7,000.00					</a:t>
            </a:r>
          </a:p>
          <a:p>
            <a:pPr marL="0" lvl="1">
              <a:spcBef>
                <a:spcPts val="0"/>
              </a:spcBef>
            </a:pPr>
            <a:r>
              <a:rPr lang="en-US" sz="1800" dirty="0"/>
              <a:t>	Misc.			$    8,212.02				</a:t>
            </a:r>
          </a:p>
          <a:p>
            <a:pPr marL="0" lvl="1">
              <a:spcBef>
                <a:spcPts val="0"/>
              </a:spcBef>
            </a:pPr>
            <a:r>
              <a:rPr lang="en-US" sz="1800" dirty="0"/>
              <a:t>	Site Visit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$(470,753.10)	</a:t>
            </a:r>
            <a:r>
              <a:rPr lang="en-US" sz="1800" dirty="0">
                <a:solidFill>
                  <a:srgbClr val="C00000"/>
                </a:solidFill>
              </a:rPr>
              <a:t>	</a:t>
            </a:r>
            <a:r>
              <a:rPr lang="en-US" sz="1800" dirty="0"/>
              <a:t>Budget Expense per Person:   </a:t>
            </a:r>
            <a:r>
              <a:rPr lang="en-US" sz="1800" dirty="0">
                <a:solidFill>
                  <a:srgbClr val="C00000"/>
                </a:solidFill>
              </a:rPr>
              <a:t>$912.31.86 	</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(-$155,327.20)</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August 2024</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934657" y="762000"/>
            <a:ext cx="3568455" cy="3368433"/>
          </a:xfrm>
        </p:spPr>
        <p:txBody>
          <a:bodyPr/>
          <a:lstStyle/>
          <a:p>
            <a:r>
              <a:rPr lang="en-US" sz="2400" dirty="0">
                <a:highlight>
                  <a:srgbClr val="FFFF00"/>
                </a:highlight>
                <a:latin typeface="Arial" panose="020B0604020202020204" pitchFamily="34" charset="0"/>
                <a:cs typeface="Arial" panose="020B0604020202020204" pitchFamily="34" charset="0"/>
              </a:rPr>
              <a:t>2025 January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Overview</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Jan 12-17,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Kobe Convention Centre, Japan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July 10, 2024</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August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4" name="TextBox 3">
            <a:extLst>
              <a:ext uri="{FF2B5EF4-FFF2-40B4-BE49-F238E27FC236}">
                <a16:creationId xmlns:a16="http://schemas.microsoft.com/office/drawing/2014/main" id="{784D0436-CDA0-0DC1-0D83-26A4B5AD1E0E}"/>
              </a:ext>
            </a:extLst>
          </p:cNvPr>
          <p:cNvSpPr txBox="1"/>
          <p:nvPr/>
        </p:nvSpPr>
        <p:spPr>
          <a:xfrm>
            <a:off x="5638800" y="685800"/>
            <a:ext cx="5398625" cy="5632311"/>
          </a:xfrm>
          <a:prstGeom prst="rect">
            <a:avLst/>
          </a:prstGeom>
          <a:noFill/>
        </p:spPr>
        <p:txBody>
          <a:bodyPr wrap="square" rtlCol="0">
            <a:spAutoFit/>
          </a:bodyPr>
          <a:lstStyle/>
          <a:p>
            <a:r>
              <a:rPr lang="en-US" b="1" dirty="0">
                <a:solidFill>
                  <a:srgbClr val="002060"/>
                </a:solidFill>
                <a:latin typeface="Arial" panose="020B0604020202020204" pitchFamily="34" charset="0"/>
                <a:cs typeface="Arial" panose="020B0604020202020204" pitchFamily="34" charset="0"/>
              </a:rPr>
              <a:t>Registration </a:t>
            </a:r>
            <a:r>
              <a:rPr lang="en-US" b="1">
                <a:solidFill>
                  <a:srgbClr val="002060"/>
                </a:solidFill>
                <a:latin typeface="Arial" panose="020B0604020202020204" pitchFamily="34" charset="0"/>
                <a:cs typeface="Arial" panose="020B0604020202020204" pitchFamily="34" charset="0"/>
              </a:rPr>
              <a:t>Fees </a:t>
            </a:r>
          </a:p>
          <a:p>
            <a:r>
              <a:rPr lang="en-US" b="1">
                <a:solidFill>
                  <a:srgbClr val="002060"/>
                </a:solidFill>
                <a:latin typeface="Arial" panose="020B0604020202020204" pitchFamily="34" charset="0"/>
                <a:cs typeface="Arial" panose="020B0604020202020204" pitchFamily="34" charset="0"/>
              </a:rPr>
              <a:t>(</a:t>
            </a:r>
            <a:r>
              <a:rPr lang="en-US" b="1" dirty="0">
                <a:solidFill>
                  <a:srgbClr val="002060"/>
                </a:solidFill>
                <a:latin typeface="Arial" panose="020B0604020202020204" pitchFamily="34" charset="0"/>
                <a:cs typeface="Arial" panose="020B0604020202020204" pitchFamily="34" charset="0"/>
              </a:rPr>
              <a:t>no hotel discount):</a:t>
            </a:r>
          </a:p>
          <a:p>
            <a:r>
              <a:rPr lang="en-US" dirty="0">
                <a:solidFill>
                  <a:srgbClr val="002060"/>
                </a:solidFill>
                <a:latin typeface="Arial" panose="020B0604020202020204" pitchFamily="34" charset="0"/>
                <a:cs typeface="Arial" panose="020B0604020202020204" pitchFamily="34" charset="0"/>
              </a:rPr>
              <a:t>	Early Bird:	$600</a:t>
            </a:r>
          </a:p>
          <a:p>
            <a:r>
              <a:rPr lang="en-US" dirty="0">
                <a:solidFill>
                  <a:srgbClr val="002060"/>
                </a:solidFill>
                <a:latin typeface="Arial" panose="020B0604020202020204" pitchFamily="34" charset="0"/>
                <a:cs typeface="Arial" panose="020B0604020202020204" pitchFamily="34" charset="0"/>
              </a:rPr>
              <a:t>	Standard:	     $800</a:t>
            </a:r>
          </a:p>
          <a:p>
            <a:r>
              <a:rPr lang="en-US" dirty="0">
                <a:solidFill>
                  <a:srgbClr val="002060"/>
                </a:solidFill>
                <a:latin typeface="Arial" panose="020B0604020202020204" pitchFamily="34" charset="0"/>
                <a:cs typeface="Arial" panose="020B0604020202020204" pitchFamily="34" charset="0"/>
              </a:rPr>
              <a:t>	Late:		     $1,000</a:t>
            </a:r>
          </a:p>
          <a:p>
            <a:endParaRPr lang="en-US"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Accommodation. (approx. US$120/night, walking distance)</a:t>
            </a:r>
          </a:p>
          <a:p>
            <a:r>
              <a:rPr lang="en-US" dirty="0">
                <a:solidFill>
                  <a:srgbClr val="002060"/>
                </a:solidFill>
                <a:latin typeface="Arial" panose="020B0604020202020204" pitchFamily="34" charset="0"/>
                <a:cs typeface="Arial" panose="020B0604020202020204" pitchFamily="34" charset="0"/>
              </a:rPr>
              <a:t>	</a:t>
            </a:r>
            <a:r>
              <a:rPr lang="en-AU" dirty="0" err="1">
                <a:solidFill>
                  <a:srgbClr val="002060"/>
                </a:solidFill>
                <a:latin typeface="Arial" panose="020B0604020202020204" pitchFamily="34" charset="0"/>
                <a:cs typeface="Arial" panose="020B0604020202020204" pitchFamily="34" charset="0"/>
              </a:rPr>
              <a:t>Portopia</a:t>
            </a:r>
            <a:r>
              <a:rPr lang="en-AU" dirty="0">
                <a:solidFill>
                  <a:srgbClr val="002060"/>
                </a:solidFill>
                <a:latin typeface="Arial" panose="020B0604020202020204" pitchFamily="34" charset="0"/>
                <a:cs typeface="Arial" panose="020B0604020202020204" pitchFamily="34" charset="0"/>
              </a:rPr>
              <a:t> Hotel – 150 room nights</a:t>
            </a:r>
            <a:endParaRPr lang="en-US" dirty="0">
              <a:solidFill>
                <a:srgbClr val="002060"/>
              </a:solidFill>
              <a:latin typeface="Arial" panose="020B0604020202020204" pitchFamily="34" charset="0"/>
              <a:cs typeface="Arial" panose="020B0604020202020204" pitchFamily="34" charset="0"/>
            </a:endParaRPr>
          </a:p>
          <a:p>
            <a:r>
              <a:rPr lang="en-AU" dirty="0">
                <a:solidFill>
                  <a:srgbClr val="002060"/>
                </a:solidFill>
                <a:latin typeface="Arial" panose="020B0604020202020204" pitchFamily="34" charset="0"/>
                <a:cs typeface="Arial" panose="020B0604020202020204" pitchFamily="34" charset="0"/>
              </a:rPr>
              <a:t>	Ariston Hotel – 50 room nights</a:t>
            </a:r>
            <a:endParaRPr lang="en-US" dirty="0">
              <a:solidFill>
                <a:srgbClr val="002060"/>
              </a:solidFill>
              <a:latin typeface="Arial" panose="020B0604020202020204" pitchFamily="34" charset="0"/>
              <a:cs typeface="Arial" panose="020B0604020202020204" pitchFamily="34" charset="0"/>
            </a:endParaRPr>
          </a:p>
          <a:p>
            <a:r>
              <a:rPr lang="en-AU" dirty="0">
                <a:solidFill>
                  <a:srgbClr val="002060"/>
                </a:solidFill>
                <a:latin typeface="Arial" panose="020B0604020202020204" pitchFamily="34" charset="0"/>
                <a:cs typeface="Arial" panose="020B0604020202020204" pitchFamily="34" charset="0"/>
              </a:rPr>
              <a:t>	Pearl City Hotel – 60 room nights</a:t>
            </a:r>
          </a:p>
          <a:p>
            <a:endParaRPr lang="en-AU" b="0" i="0" u="none" strike="noStrike" dirty="0">
              <a:solidFill>
                <a:srgbClr val="002060"/>
              </a:solidFill>
              <a:effectLst/>
              <a:highlight>
                <a:srgbClr val="E4DFEC"/>
              </a:highlight>
              <a:latin typeface="Arial" panose="020B0604020202020204" pitchFamily="34" charset="0"/>
              <a:ea typeface="ＭＳ Ｐゴシック" panose="020B0600070205080204" pitchFamily="34" charset="-128"/>
              <a:cs typeface="Arial" panose="020B0604020202020204" pitchFamily="34" charset="0"/>
            </a:endParaRPr>
          </a:p>
          <a:p>
            <a:r>
              <a:rPr lang="en-AU" b="0" i="0" dirty="0">
                <a:solidFill>
                  <a:srgbClr val="002060"/>
                </a:solidFill>
                <a:effectLst/>
                <a:latin typeface="Arial" panose="020B0604020202020204" pitchFamily="34" charset="0"/>
                <a:cs typeface="Arial" panose="020B0604020202020204" pitchFamily="34" charset="0"/>
                <a:hlinkClick r:id="rId3" tooltip="https://www.portopia.co.jp/en/">
                  <a:extLst>
                    <a:ext uri="{A12FA001-AC4F-418D-AE19-62706E023703}">
                      <ahyp:hlinkClr xmlns:ahyp="http://schemas.microsoft.com/office/drawing/2018/hyperlinkcolor" val="tx"/>
                    </a:ext>
                  </a:extLst>
                </a:hlinkClick>
              </a:rPr>
              <a:t>https://www.portopia.co.jp/en/</a:t>
            </a:r>
            <a:br>
              <a:rPr lang="en-AU" dirty="0">
                <a:solidFill>
                  <a:srgbClr val="002060"/>
                </a:solidFill>
                <a:latin typeface="Arial" panose="020B0604020202020204" pitchFamily="34" charset="0"/>
                <a:cs typeface="Arial" panose="020B0604020202020204" pitchFamily="34" charset="0"/>
              </a:rPr>
            </a:br>
            <a:r>
              <a:rPr lang="en-AU" b="0" i="0" dirty="0">
                <a:solidFill>
                  <a:srgbClr val="002060"/>
                </a:solidFill>
                <a:effectLst/>
                <a:latin typeface="Arial" panose="020B0604020202020204" pitchFamily="34" charset="0"/>
                <a:cs typeface="Arial" panose="020B0604020202020204" pitchFamily="34" charset="0"/>
                <a:hlinkClick r:id="rId4" tooltip="https://www.ariston.jp/kobe/en/">
                  <a:extLst>
                    <a:ext uri="{A12FA001-AC4F-418D-AE19-62706E023703}">
                      <ahyp:hlinkClr xmlns:ahyp="http://schemas.microsoft.com/office/drawing/2018/hyperlinkcolor" val="tx"/>
                    </a:ext>
                  </a:extLst>
                </a:hlinkClick>
              </a:rPr>
              <a:t>https://www.ariston.jp/kobe/en/</a:t>
            </a:r>
            <a:br>
              <a:rPr lang="en-AU" dirty="0">
                <a:solidFill>
                  <a:srgbClr val="002060"/>
                </a:solidFill>
                <a:latin typeface="Arial" panose="020B0604020202020204" pitchFamily="34" charset="0"/>
                <a:cs typeface="Arial" panose="020B0604020202020204" pitchFamily="34" charset="0"/>
              </a:rPr>
            </a:br>
            <a:r>
              <a:rPr lang="en-AU" b="0" i="0" dirty="0">
                <a:solidFill>
                  <a:srgbClr val="002060"/>
                </a:solidFill>
                <a:effectLst/>
                <a:latin typeface="Arial" panose="020B0604020202020204" pitchFamily="34" charset="0"/>
                <a:cs typeface="Arial" panose="020B0604020202020204" pitchFamily="34" charset="0"/>
                <a:hlinkClick r:id="rId5" tooltip="https://www.pearlcity.jp/kobe/en/">
                  <a:extLst>
                    <a:ext uri="{A12FA001-AC4F-418D-AE19-62706E023703}">
                      <ahyp:hlinkClr xmlns:ahyp="http://schemas.microsoft.com/office/drawing/2018/hyperlinkcolor" val="tx"/>
                    </a:ext>
                  </a:extLst>
                </a:hlinkClick>
              </a:rPr>
              <a:t>https://www.pearlcity.jp/kobe/en/</a:t>
            </a:r>
            <a:endParaRPr lang="en-US" dirty="0"/>
          </a:p>
        </p:txBody>
      </p:sp>
      <p:sp>
        <p:nvSpPr>
          <p:cNvPr id="3" name="Footer Placeholder 4">
            <a:extLst>
              <a:ext uri="{FF2B5EF4-FFF2-40B4-BE49-F238E27FC236}">
                <a16:creationId xmlns:a16="http://schemas.microsoft.com/office/drawing/2014/main" id="{CC0B6F30-D0D6-7769-C08E-9AFB03650922}"/>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5" name="Slide Number Placeholder 4">
            <a:extLst>
              <a:ext uri="{FF2B5EF4-FFF2-40B4-BE49-F238E27FC236}">
                <a16:creationId xmlns:a16="http://schemas.microsoft.com/office/drawing/2014/main" id="{DDBA63E5-25C9-5ABF-C99E-0C661568E1F5}"/>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180024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066800"/>
            <a:ext cx="3568455" cy="3099043"/>
          </a:xfrm>
        </p:spPr>
        <p:txBody>
          <a:bodyPr/>
          <a:lstStyle/>
          <a:p>
            <a:r>
              <a:rPr lang="en-US" sz="2400" dirty="0">
                <a:highlight>
                  <a:srgbClr val="FFFF00"/>
                </a:highlight>
                <a:latin typeface="Arial" panose="020B0604020202020204" pitchFamily="34" charset="0"/>
                <a:cs typeface="Arial" panose="020B0604020202020204" pitchFamily="34" charset="0"/>
              </a:rPr>
              <a:t>2025 January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Draft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Jan 12-17,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Kobe Convention Centre, Japan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July 10, 2024</a:t>
            </a: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5038" y="298450"/>
            <a:ext cx="2498725" cy="27463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August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4" name="Picture 3">
            <a:extLst>
              <a:ext uri="{FF2B5EF4-FFF2-40B4-BE49-F238E27FC236}">
                <a16:creationId xmlns:a16="http://schemas.microsoft.com/office/drawing/2014/main" id="{C059D8F7-94E0-D5AC-F013-39C1C53BBA61}"/>
              </a:ext>
            </a:extLst>
          </p:cNvPr>
          <p:cNvPicPr>
            <a:picLocks noChangeAspect="1"/>
          </p:cNvPicPr>
          <p:nvPr/>
        </p:nvPicPr>
        <p:blipFill>
          <a:blip r:embed="rId3"/>
          <a:stretch>
            <a:fillRect/>
          </a:stretch>
        </p:blipFill>
        <p:spPr>
          <a:xfrm>
            <a:off x="5398916" y="685800"/>
            <a:ext cx="5608602" cy="5715000"/>
          </a:xfrm>
          <a:prstGeom prst="rect">
            <a:avLst/>
          </a:prstGeom>
        </p:spPr>
      </p:pic>
      <p:pic>
        <p:nvPicPr>
          <p:cNvPr id="5" name="Picture 4">
            <a:extLst>
              <a:ext uri="{FF2B5EF4-FFF2-40B4-BE49-F238E27FC236}">
                <a16:creationId xmlns:a16="http://schemas.microsoft.com/office/drawing/2014/main" id="{7AD721AA-FDC8-8C40-A172-52867BC0EE97}"/>
              </a:ext>
            </a:extLst>
          </p:cNvPr>
          <p:cNvPicPr>
            <a:picLocks noChangeAspect="1"/>
          </p:cNvPicPr>
          <p:nvPr/>
        </p:nvPicPr>
        <p:blipFill>
          <a:blip r:embed="rId4"/>
          <a:stretch>
            <a:fillRect/>
          </a:stretch>
        </p:blipFill>
        <p:spPr>
          <a:xfrm>
            <a:off x="860062" y="4624005"/>
            <a:ext cx="3537287" cy="1030427"/>
          </a:xfrm>
          <a:prstGeom prst="rect">
            <a:avLst/>
          </a:prstGeom>
        </p:spPr>
      </p:pic>
      <p:sp>
        <p:nvSpPr>
          <p:cNvPr id="7" name="Footer Placeholder 4">
            <a:extLst>
              <a:ext uri="{FF2B5EF4-FFF2-40B4-BE49-F238E27FC236}">
                <a16:creationId xmlns:a16="http://schemas.microsoft.com/office/drawing/2014/main" id="{5BDB4370-5D7C-78DA-2217-520E29CA82DA}"/>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3" name="Slide Number Placeholder 2">
            <a:extLst>
              <a:ext uri="{FF2B5EF4-FFF2-40B4-BE49-F238E27FC236}">
                <a16:creationId xmlns:a16="http://schemas.microsoft.com/office/drawing/2014/main" id="{29947CA6-0C7B-55E9-0E73-3D821EA4BFFD}"/>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76583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568455" cy="2962276"/>
          </a:xfrm>
        </p:spPr>
        <p:txBody>
          <a:bodyPr/>
          <a:lstStyle/>
          <a:p>
            <a:r>
              <a:rPr lang="en-US" sz="2400" dirty="0">
                <a:highlight>
                  <a:srgbClr val="FFFF00"/>
                </a:highlight>
                <a:latin typeface="Arial" panose="020B0604020202020204" pitchFamily="34" charset="0"/>
                <a:cs typeface="Arial" panose="020B0604020202020204" pitchFamily="34" charset="0"/>
              </a:rPr>
              <a:t>2025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Draft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11 - 16,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Warsaw Marriott, Poland</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July 10, 2024</a:t>
            </a: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August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7" name="Picture 6">
            <a:extLst>
              <a:ext uri="{FF2B5EF4-FFF2-40B4-BE49-F238E27FC236}">
                <a16:creationId xmlns:a16="http://schemas.microsoft.com/office/drawing/2014/main" id="{ACD4EF60-92A0-7DF5-5E31-0D396BCF8C52}"/>
              </a:ext>
            </a:extLst>
          </p:cNvPr>
          <p:cNvPicPr>
            <a:picLocks noChangeAspect="1"/>
          </p:cNvPicPr>
          <p:nvPr/>
        </p:nvPicPr>
        <p:blipFill>
          <a:blip r:embed="rId3"/>
          <a:stretch>
            <a:fillRect/>
          </a:stretch>
        </p:blipFill>
        <p:spPr>
          <a:xfrm>
            <a:off x="5331333" y="685801"/>
            <a:ext cx="5907349" cy="5715000"/>
          </a:xfrm>
          <a:prstGeom prst="rect">
            <a:avLst/>
          </a:prstGeom>
        </p:spPr>
      </p:pic>
      <p:pic>
        <p:nvPicPr>
          <p:cNvPr id="9" name="Picture 8">
            <a:extLst>
              <a:ext uri="{FF2B5EF4-FFF2-40B4-BE49-F238E27FC236}">
                <a16:creationId xmlns:a16="http://schemas.microsoft.com/office/drawing/2014/main" id="{77AB2372-700D-68C6-85CD-13C362CF52EA}"/>
              </a:ext>
            </a:extLst>
          </p:cNvPr>
          <p:cNvPicPr>
            <a:picLocks noChangeAspect="1"/>
          </p:cNvPicPr>
          <p:nvPr/>
        </p:nvPicPr>
        <p:blipFill>
          <a:blip r:embed="rId4"/>
          <a:stretch>
            <a:fillRect/>
          </a:stretch>
        </p:blipFill>
        <p:spPr>
          <a:xfrm>
            <a:off x="494433" y="4796204"/>
            <a:ext cx="3848100" cy="1104900"/>
          </a:xfrm>
          <a:prstGeom prst="rect">
            <a:avLst/>
          </a:prstGeom>
        </p:spPr>
      </p:pic>
      <p:sp>
        <p:nvSpPr>
          <p:cNvPr id="3" name="Footer Placeholder 4">
            <a:extLst>
              <a:ext uri="{FF2B5EF4-FFF2-40B4-BE49-F238E27FC236}">
                <a16:creationId xmlns:a16="http://schemas.microsoft.com/office/drawing/2014/main" id="{2B5CF1C2-C500-276A-EE78-49802EA3BDA5}"/>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4" name="Slide Number Placeholder 3">
            <a:extLst>
              <a:ext uri="{FF2B5EF4-FFF2-40B4-BE49-F238E27FC236}">
                <a16:creationId xmlns:a16="http://schemas.microsoft.com/office/drawing/2014/main" id="{3017BF47-0B36-7926-0048-B641CB012767}"/>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217408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D03F-1122-09C6-084E-8C077AEDDD68}"/>
              </a:ext>
            </a:extLst>
          </p:cNvPr>
          <p:cNvSpPr>
            <a:spLocks noGrp="1"/>
          </p:cNvSpPr>
          <p:nvPr>
            <p:ph type="title"/>
          </p:nvPr>
        </p:nvSpPr>
        <p:spPr>
          <a:xfrm>
            <a:off x="914401" y="685801"/>
            <a:ext cx="10361084" cy="834295"/>
          </a:xfrm>
        </p:spPr>
        <p:txBody>
          <a:bodyPr/>
          <a:lstStyle/>
          <a:p>
            <a:r>
              <a:rPr lang="en-US" dirty="0"/>
              <a:t>2024 May Interim Possible Deadbeats (after 16 July)</a:t>
            </a:r>
          </a:p>
        </p:txBody>
      </p:sp>
      <p:sp>
        <p:nvSpPr>
          <p:cNvPr id="3" name="Content Placeholder 2">
            <a:extLst>
              <a:ext uri="{FF2B5EF4-FFF2-40B4-BE49-F238E27FC236}">
                <a16:creationId xmlns:a16="http://schemas.microsoft.com/office/drawing/2014/main" id="{910C6893-61EC-AB87-C620-5172BE79A38A}"/>
              </a:ext>
            </a:extLst>
          </p:cNvPr>
          <p:cNvSpPr>
            <a:spLocks noGrp="1"/>
          </p:cNvSpPr>
          <p:nvPr>
            <p:ph idx="1"/>
          </p:nvPr>
        </p:nvSpPr>
        <p:spPr>
          <a:xfrm>
            <a:off x="914401" y="1447800"/>
            <a:ext cx="10361084" cy="4952999"/>
          </a:xfrm>
        </p:spPr>
        <p:txBody>
          <a:bodyPr/>
          <a:lstStyle/>
          <a:p>
            <a:r>
              <a:rPr lang="en-US" sz="2400" dirty="0"/>
              <a:t>Individuals that joined the May 2024 802 </a:t>
            </a:r>
            <a:r>
              <a:rPr lang="en-US" dirty="0"/>
              <a:t>Wireless Interim </a:t>
            </a:r>
            <a:r>
              <a:rPr lang="en-US" sz="2400" dirty="0"/>
              <a:t>Session that we cannot match a registration record with and have not responded to requests for payment or registration receipt:</a:t>
            </a:r>
          </a:p>
          <a:p>
            <a:endParaRPr lang="en-US" sz="2400" dirty="0"/>
          </a:p>
          <a:p>
            <a:pPr lvl="1" indent="-342900">
              <a:buFont typeface="+mj-lt"/>
              <a:buAutoNum type="arabicPeriod"/>
            </a:pPr>
            <a:r>
              <a:rPr lang="en-AU" b="1" i="0" u="none" strike="noStrike" dirty="0" err="1">
                <a:solidFill>
                  <a:srgbClr val="002060"/>
                </a:solidFill>
                <a:effectLst/>
                <a:latin typeface="Arial" panose="020B0604020202020204" pitchFamily="34" charset="0"/>
                <a:cs typeface="Arial" panose="020B0604020202020204" pitchFamily="34" charset="0"/>
              </a:rPr>
              <a:t>Hangbin</a:t>
            </a:r>
            <a:r>
              <a:rPr lang="en-AU" b="1" i="0" u="none" strike="noStrike" dirty="0">
                <a:solidFill>
                  <a:srgbClr val="002060"/>
                </a:solidFill>
                <a:effectLst/>
                <a:latin typeface="Arial" panose="020B0604020202020204" pitchFamily="34" charset="0"/>
                <a:cs typeface="Arial" panose="020B0604020202020204" pitchFamily="34" charset="0"/>
              </a:rPr>
              <a:t>, Zhao, </a:t>
            </a:r>
            <a:r>
              <a:rPr lang="en-AU"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a:t>
            </a:r>
            <a:r>
              <a:rPr lang="en-AU" b="0" i="0" u="none" strike="noStrike" dirty="0">
                <a:solidFill>
                  <a:srgbClr val="002060"/>
                </a:solidFill>
                <a:effectLst/>
                <a:latin typeface="Arial" panose="020B0604020202020204" pitchFamily="34" charset="0"/>
                <a:cs typeface="Arial" panose="020B0604020202020204" pitchFamily="34" charset="0"/>
                <a:hlinkClick r:id="rId2"/>
              </a:rPr>
              <a:t>cmhi_zhb@163.com</a:t>
            </a: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r>
              <a:rPr lang="en-AU" b="1" i="0" u="none" strike="noStrike" dirty="0">
                <a:solidFill>
                  <a:srgbClr val="002060"/>
                </a:solidFill>
                <a:effectLst/>
                <a:latin typeface="Arial" panose="020B0604020202020204" pitchFamily="34" charset="0"/>
                <a:cs typeface="Arial" panose="020B0604020202020204" pitchFamily="34" charset="0"/>
              </a:rPr>
              <a:t>Liu, Wenchao</a:t>
            </a:r>
            <a:r>
              <a:rPr lang="en-AU" b="0" dirty="0">
                <a:solidFill>
                  <a:srgbClr val="002060"/>
                </a:solidFill>
                <a:latin typeface="Arial" panose="020B0604020202020204" pitchFamily="34" charset="0"/>
                <a:cs typeface="Arial" panose="020B0604020202020204" pitchFamily="34" charset="0"/>
              </a:rPr>
              <a:t>, Self, </a:t>
            </a:r>
            <a:r>
              <a:rPr lang="en-AU" b="0" dirty="0">
                <a:solidFill>
                  <a:srgbClr val="002060"/>
                </a:solidFill>
                <a:latin typeface="Arial" panose="020B0604020202020204" pitchFamily="34" charset="0"/>
                <a:cs typeface="Arial" panose="020B0604020202020204" pitchFamily="34" charset="0"/>
                <a:hlinkClick r:id="rId3"/>
              </a:rPr>
              <a:t>wenchaoliu93@gmail.com</a:t>
            </a:r>
            <a:endParaRPr lang="en-AU" b="0" dirty="0">
              <a:solidFill>
                <a:srgbClr val="002060"/>
              </a:solidFill>
              <a:latin typeface="Arial" panose="020B0604020202020204" pitchFamily="34" charset="0"/>
              <a:cs typeface="Arial" panose="020B0604020202020204" pitchFamily="34" charset="0"/>
            </a:endParaRPr>
          </a:p>
          <a:p>
            <a:pPr lvl="1" indent="-342900">
              <a:buFont typeface="+mj-lt"/>
              <a:buAutoNum type="arabicPeriod"/>
            </a:pPr>
            <a:endParaRPr lang="en-US" kern="0" dirty="0">
              <a:solidFill>
                <a:srgbClr val="002060"/>
              </a:solidFill>
              <a:latin typeface="Arial" panose="020B0604020202020204" pitchFamily="34" charset="0"/>
              <a:cs typeface="Arial" panose="020B0604020202020204" pitchFamily="34" charset="0"/>
            </a:endParaRPr>
          </a:p>
          <a:p>
            <a:r>
              <a:rPr lang="en-US" sz="2400" dirty="0"/>
              <a:t>Please let me know if your name or your colleague's name is on this list.</a:t>
            </a:r>
          </a:p>
          <a:p>
            <a:r>
              <a:rPr lang="en-US" sz="2400" dirty="0"/>
              <a:t>These individuals will be added to the 802 Deadbeat list on July 17, 2024 (60 days in arrears) if the 2024 May 802 Wireless Interim Registration payment is not made.</a:t>
            </a:r>
          </a:p>
          <a:p>
            <a:endParaRPr lang="en-US" sz="2400" dirty="0"/>
          </a:p>
          <a:p>
            <a:endParaRPr lang="en-US" dirty="0"/>
          </a:p>
        </p:txBody>
      </p:sp>
      <p:sp>
        <p:nvSpPr>
          <p:cNvPr id="4" name="Slide Number Placeholder 3">
            <a:extLst>
              <a:ext uri="{FF2B5EF4-FFF2-40B4-BE49-F238E27FC236}">
                <a16:creationId xmlns:a16="http://schemas.microsoft.com/office/drawing/2014/main" id="{EC12FE9B-4E26-4531-B8D6-7229976F5ED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90468A19-37E7-1440-F818-396416EB9B69}"/>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1B502CC7-7502-1C3B-68F2-B5982B447220}"/>
              </a:ext>
            </a:extLst>
          </p:cNvPr>
          <p:cNvSpPr>
            <a:spLocks noGrp="1"/>
          </p:cNvSpPr>
          <p:nvPr>
            <p:ph type="dt" idx="15"/>
          </p:nvPr>
        </p:nvSpPr>
        <p:spPr/>
        <p:txBody>
          <a:bodyPr/>
          <a:lstStyle/>
          <a:p>
            <a:r>
              <a:rPr lang="en-US"/>
              <a:t>August 2024</a:t>
            </a:r>
            <a:endParaRPr lang="en-GB" dirty="0"/>
          </a:p>
        </p:txBody>
      </p:sp>
    </p:spTree>
    <p:extLst>
      <p:ext uri="{BB962C8B-B14F-4D97-AF65-F5344CB8AC3E}">
        <p14:creationId xmlns:p14="http://schemas.microsoft.com/office/powerpoint/2010/main" val="120742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751014"/>
            <a:ext cx="10361084" cy="4113213"/>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rgbClr val="C00000"/>
                </a:solidFill>
              </a:rPr>
              <a:t>$(-116,576.23) </a:t>
            </a:r>
            <a:r>
              <a:rPr lang="en-US" dirty="0"/>
              <a:t>– Income pending.</a:t>
            </a:r>
          </a:p>
          <a:p>
            <a:r>
              <a:rPr lang="en-US" dirty="0"/>
              <a:t>Net Session value 2020 to 2024 (June 28) = $271,742.33</a:t>
            </a:r>
          </a:p>
          <a:p>
            <a:endParaRPr lang="en-US" dirty="0"/>
          </a:p>
          <a:p>
            <a:r>
              <a:rPr lang="en-US" dirty="0"/>
              <a:t>Projected Session Fees for 2025 to remain the same as 2024</a:t>
            </a:r>
          </a:p>
          <a:p>
            <a:r>
              <a:rPr lang="en-US" dirty="0"/>
              <a:t>AS OF July 14, 2024</a:t>
            </a:r>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August 2024</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–2025</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August 2024</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p>
          <a:p>
            <a:pPr marL="2286000" lvl="5" indent="0"/>
            <a:endParaRPr lang="en-US" sz="2000" b="0" dirty="0"/>
          </a:p>
          <a:p>
            <a:pPr marL="57150" indent="0"/>
            <a:r>
              <a:rPr lang="en-US" sz="2000" b="1" dirty="0"/>
              <a:t>Meeting Fees set for 2025 802W Interims </a:t>
            </a:r>
            <a:r>
              <a:rPr lang="en-US" sz="2000" dirty="0"/>
              <a:t>– </a:t>
            </a:r>
          </a:p>
          <a:p>
            <a:pPr marL="1257300" lvl="2" indent="-342900">
              <a:buFont typeface="Arial" panose="020B0604020202020204" pitchFamily="34" charset="0"/>
              <a:buChar char="•"/>
            </a:pPr>
            <a:r>
              <a:rPr lang="en-US" sz="2000" dirty="0"/>
              <a:t>$600/$800/$1,000 Mixed Mode – (In Hotel 3-night Stay Discount $300)</a:t>
            </a:r>
          </a:p>
          <a:p>
            <a:pPr lvl="1"/>
            <a:endParaRPr lang="en-US" dirty="0"/>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p:txBody>
          <a:bodyPr/>
          <a:lstStyle/>
          <a:p>
            <a:r>
              <a:rPr lang="en-GB" dirty="0"/>
              <a:t>This file contains the Wireless Treasurer report for the Joint IEEE 802.11/.15 Wireless funds for 2023:</a:t>
            </a:r>
          </a:p>
          <a:p>
            <a:pPr lvl="1"/>
            <a:r>
              <a:rPr lang="en-GB" sz="1800" dirty="0"/>
              <a:t>R0: Presented to January 15th 802WCSC Opening Plenary mtg in Panama</a:t>
            </a:r>
          </a:p>
          <a:p>
            <a:pPr lvl="1"/>
            <a:r>
              <a:rPr lang="en-GB" sz="1800" dirty="0"/>
              <a:t>R1: Prepared for the February 14</a:t>
            </a:r>
            <a:r>
              <a:rPr lang="en-GB" sz="1800" baseline="30000" dirty="0"/>
              <a:t>th</a:t>
            </a:r>
            <a:r>
              <a:rPr lang="en-GB" sz="1800" dirty="0"/>
              <a:t> 802WCSC Telecon</a:t>
            </a:r>
          </a:p>
          <a:p>
            <a:pPr lvl="1"/>
            <a:r>
              <a:rPr lang="en-GB" sz="1800" dirty="0"/>
              <a:t>R2: Presented to the February 14</a:t>
            </a:r>
            <a:r>
              <a:rPr lang="en-GB" sz="1800" baseline="30000" dirty="0"/>
              <a:t>th</a:t>
            </a:r>
            <a:r>
              <a:rPr lang="en-GB" sz="1800" dirty="0"/>
              <a:t> 802WCSC Telecon (Updated Panama and Warsaw Budget).</a:t>
            </a:r>
          </a:p>
          <a:p>
            <a:pPr lvl="1"/>
            <a:r>
              <a:rPr lang="en-GB" sz="1800" dirty="0"/>
              <a:t>R3: Presented to March 10</a:t>
            </a:r>
            <a:r>
              <a:rPr lang="en-GB" sz="1800" baseline="30000" dirty="0"/>
              <a:t>th</a:t>
            </a:r>
            <a:r>
              <a:rPr lang="en-GB" sz="1800" dirty="0"/>
              <a:t> 802WCSC Meeting in Denver</a:t>
            </a:r>
          </a:p>
          <a:p>
            <a:pPr lvl="1"/>
            <a:r>
              <a:rPr lang="en-GB" sz="1800" dirty="0"/>
              <a:t>R4: Presented to May 12</a:t>
            </a:r>
            <a:r>
              <a:rPr lang="en-GB" sz="1800" baseline="30000" dirty="0"/>
              <a:t>th</a:t>
            </a:r>
            <a:r>
              <a:rPr lang="en-GB" sz="1800" dirty="0"/>
              <a:t> 802WCSC Meeting in Warsaw</a:t>
            </a:r>
          </a:p>
          <a:p>
            <a:pPr lvl="1"/>
            <a:r>
              <a:rPr lang="en-GB" sz="1800" dirty="0"/>
              <a:t>R5: Presented to July 14</a:t>
            </a:r>
            <a:r>
              <a:rPr lang="en-GB" sz="1800" baseline="30000" dirty="0"/>
              <a:t>th</a:t>
            </a:r>
            <a:r>
              <a:rPr lang="en-GB" sz="1800" dirty="0"/>
              <a:t> 802WCSC Meeting in Montreal</a:t>
            </a:r>
          </a:p>
          <a:p>
            <a:pPr lvl="1"/>
            <a:r>
              <a:rPr lang="en-GB" sz="1800" dirty="0"/>
              <a:t>R6: Presented to the Aug 14</a:t>
            </a:r>
            <a:r>
              <a:rPr lang="en-GB" sz="1800" baseline="30000" dirty="0"/>
              <a:t>th</a:t>
            </a:r>
            <a:r>
              <a:rPr lang="en-GB" sz="1800" dirty="0"/>
              <a:t> 802WCSC Telecon </a:t>
            </a:r>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August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6DD4-7C78-223B-8FA3-DE8770AE4F55}"/>
              </a:ext>
            </a:extLst>
          </p:cNvPr>
          <p:cNvSpPr>
            <a:spLocks noGrp="1"/>
          </p:cNvSpPr>
          <p:nvPr>
            <p:ph type="title"/>
          </p:nvPr>
        </p:nvSpPr>
        <p:spPr/>
        <p:txBody>
          <a:bodyPr/>
          <a:lstStyle/>
          <a:p>
            <a:r>
              <a:rPr lang="en-US" dirty="0"/>
              <a:t>Motion to set the 2025 Session Fees – 2024-07-14</a:t>
            </a:r>
          </a:p>
        </p:txBody>
      </p:sp>
      <p:sp>
        <p:nvSpPr>
          <p:cNvPr id="3" name="Content Placeholder 2">
            <a:extLst>
              <a:ext uri="{FF2B5EF4-FFF2-40B4-BE49-F238E27FC236}">
                <a16:creationId xmlns:a16="http://schemas.microsoft.com/office/drawing/2014/main" id="{87A51AA7-1187-FAD7-9387-0C1CAB85428E}"/>
              </a:ext>
            </a:extLst>
          </p:cNvPr>
          <p:cNvSpPr>
            <a:spLocks noGrp="1"/>
          </p:cNvSpPr>
          <p:nvPr>
            <p:ph idx="1"/>
          </p:nvPr>
        </p:nvSpPr>
        <p:spPr/>
        <p:txBody>
          <a:bodyPr/>
          <a:lstStyle/>
          <a:p>
            <a:r>
              <a:rPr lang="en-US" sz="2000" dirty="0"/>
              <a:t>Move to set the 2025 Session fees:</a:t>
            </a:r>
          </a:p>
          <a:p>
            <a:pPr lvl="1"/>
            <a:r>
              <a:rPr lang="en-US" dirty="0"/>
              <a:t>	Early Bird:	$600</a:t>
            </a:r>
          </a:p>
          <a:p>
            <a:pPr lvl="1"/>
            <a:r>
              <a:rPr lang="en-US" dirty="0"/>
              <a:t>	Standard:		$800</a:t>
            </a:r>
          </a:p>
          <a:p>
            <a:pPr lvl="1"/>
            <a:r>
              <a:rPr lang="en-US" dirty="0"/>
              <a:t>	Late:			$1,000</a:t>
            </a:r>
          </a:p>
          <a:p>
            <a:pPr lvl="1"/>
            <a:r>
              <a:rPr lang="en-US" dirty="0"/>
              <a:t>A $300 discount for 3-night Hotel Stay may be applied for the May and September Wireless Interim Sessions.</a:t>
            </a:r>
          </a:p>
          <a:p>
            <a:pPr lvl="1"/>
            <a:r>
              <a:rPr lang="en-US" dirty="0"/>
              <a:t>Dates of the specific deadlines will be set by 802WCSC Venue Manager and Meeting planners.</a:t>
            </a:r>
          </a:p>
          <a:p>
            <a:r>
              <a:rPr lang="en-US" sz="2000" dirty="0"/>
              <a:t> Moved: Jon Rosdahl</a:t>
            </a:r>
          </a:p>
          <a:p>
            <a:r>
              <a:rPr lang="en-US" sz="2000" dirty="0"/>
              <a:t>Seconded: Ben Rolfe</a:t>
            </a:r>
          </a:p>
          <a:p>
            <a:r>
              <a:rPr lang="en-US" sz="2000"/>
              <a:t>Results: 8-0-0</a:t>
            </a:r>
            <a:endParaRPr lang="en-US" sz="2000" dirty="0"/>
          </a:p>
        </p:txBody>
      </p:sp>
      <p:sp>
        <p:nvSpPr>
          <p:cNvPr id="4" name="Slide Number Placeholder 3">
            <a:extLst>
              <a:ext uri="{FF2B5EF4-FFF2-40B4-BE49-F238E27FC236}">
                <a16:creationId xmlns:a16="http://schemas.microsoft.com/office/drawing/2014/main" id="{4C125B23-6A42-8902-95E0-8AADDBE5B14C}"/>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20FF57B0-5805-42A4-09EC-23ED8E0E57B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50577D4-1D23-F4B2-71C5-4850342A596F}"/>
              </a:ext>
            </a:extLst>
          </p:cNvPr>
          <p:cNvSpPr>
            <a:spLocks noGrp="1"/>
          </p:cNvSpPr>
          <p:nvPr>
            <p:ph type="dt" idx="15"/>
          </p:nvPr>
        </p:nvSpPr>
        <p:spPr/>
        <p:txBody>
          <a:bodyPr/>
          <a:lstStyle/>
          <a:p>
            <a:r>
              <a:rPr lang="en-US"/>
              <a:t>August 2024</a:t>
            </a:r>
            <a:endParaRPr lang="en-GB" dirty="0"/>
          </a:p>
        </p:txBody>
      </p:sp>
    </p:spTree>
    <p:extLst>
      <p:ext uri="{BB962C8B-B14F-4D97-AF65-F5344CB8AC3E}">
        <p14:creationId xmlns:p14="http://schemas.microsoft.com/office/powerpoint/2010/main" val="1414285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August 2024</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03C8442-ED3C-9923-87AC-BD61AB6BDD76}"/>
              </a:ext>
            </a:extLst>
          </p:cNvPr>
          <p:cNvSpPr>
            <a:spLocks noGrp="1"/>
          </p:cNvSpPr>
          <p:nvPr>
            <p:ph type="dt" idx="10"/>
          </p:nvPr>
        </p:nvSpPr>
        <p:spPr/>
        <p:txBody>
          <a:bodyPr/>
          <a:lstStyle/>
          <a:p>
            <a:r>
              <a:rPr lang="en-US"/>
              <a:t>August 2024</a:t>
            </a:r>
            <a:endParaRPr lang="en-GB" dirty="0"/>
          </a:p>
        </p:txBody>
      </p:sp>
      <p:sp>
        <p:nvSpPr>
          <p:cNvPr id="4" name="object 4"/>
          <p:cNvSpPr txBox="1">
            <a:spLocks noGrp="1"/>
          </p:cNvSpPr>
          <p:nvPr>
            <p:ph type="ftr" idx="11"/>
          </p:nvPr>
        </p:nvSpPr>
        <p:spPr>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9525">
              <a:lnSpc>
                <a:spcPts val="930"/>
              </a:lnSpc>
            </a:pPr>
            <a:r>
              <a:rPr lang="en-US" sz="1400" spc="-10" dirty="0"/>
              <a:t>Ben Rolfe (BCA);   Jon Rosdahl (Qualcomm)</a:t>
            </a:r>
            <a:endParaRPr sz="1400" spc="-15" dirty="0"/>
          </a:p>
        </p:txBody>
      </p:sp>
      <p:sp>
        <p:nvSpPr>
          <p:cNvPr id="7" name="Slide Number Placeholder 6">
            <a:extLst>
              <a:ext uri="{FF2B5EF4-FFF2-40B4-BE49-F238E27FC236}">
                <a16:creationId xmlns:a16="http://schemas.microsoft.com/office/drawing/2014/main" id="{4E8F0CB9-A8A3-8B17-DBC0-8A7AB3A74B76}"/>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pic>
        <p:nvPicPr>
          <p:cNvPr id="5" name="Picture 4">
            <a:extLst>
              <a:ext uri="{FF2B5EF4-FFF2-40B4-BE49-F238E27FC236}">
                <a16:creationId xmlns:a16="http://schemas.microsoft.com/office/drawing/2014/main" id="{FD42350D-C24B-CA46-6C35-2376BB433AAB}"/>
              </a:ext>
            </a:extLst>
          </p:cNvPr>
          <p:cNvPicPr>
            <a:picLocks noChangeAspect="1"/>
          </p:cNvPicPr>
          <p:nvPr/>
        </p:nvPicPr>
        <p:blipFill rotWithShape="1">
          <a:blip r:embed="rId2"/>
          <a:srcRect b="30665"/>
          <a:stretch/>
        </p:blipFill>
        <p:spPr>
          <a:xfrm>
            <a:off x="940256" y="685801"/>
            <a:ext cx="10337344" cy="3886200"/>
          </a:xfrm>
          <a:prstGeom prst="rect">
            <a:avLst/>
          </a:prstGeom>
        </p:spPr>
      </p:pic>
      <p:sp>
        <p:nvSpPr>
          <p:cNvPr id="2" name="TextBox 1">
            <a:extLst>
              <a:ext uri="{FF2B5EF4-FFF2-40B4-BE49-F238E27FC236}">
                <a16:creationId xmlns:a16="http://schemas.microsoft.com/office/drawing/2014/main" id="{CC8D5A16-EDAA-5661-5F30-9358BA955FFC}"/>
              </a:ext>
            </a:extLst>
          </p:cNvPr>
          <p:cNvSpPr txBox="1"/>
          <p:nvPr/>
        </p:nvSpPr>
        <p:spPr>
          <a:xfrm>
            <a:off x="940256" y="4572001"/>
            <a:ext cx="10337344" cy="1323439"/>
          </a:xfrm>
          <a:prstGeom prst="rect">
            <a:avLst/>
          </a:prstGeom>
          <a:noFill/>
        </p:spPr>
        <p:txBody>
          <a:bodyPr wrap="square" rtlCol="0">
            <a:spAutoFit/>
          </a:bodyPr>
          <a:lstStyle/>
          <a:p>
            <a:r>
              <a:rPr lang="en-US" sz="2000" dirty="0">
                <a:solidFill>
                  <a:schemeClr val="tx1"/>
                </a:solidFill>
                <a:latin typeface="+mn-lt"/>
              </a:rPr>
              <a:t>802 Deadbeat list updated May 2024 – </a:t>
            </a:r>
          </a:p>
          <a:p>
            <a:endParaRPr lang="en-US" sz="2000" dirty="0">
              <a:solidFill>
                <a:schemeClr val="tx1"/>
              </a:solidFill>
              <a:latin typeface="+mn-lt"/>
            </a:endParaRPr>
          </a:p>
          <a:p>
            <a:r>
              <a:rPr lang="en-US" sz="2000" dirty="0">
                <a:solidFill>
                  <a:schemeClr val="tx1"/>
                </a:solidFill>
                <a:latin typeface="+mn-lt"/>
              </a:rPr>
              <a:t> 802 Wireless Interim – 2024 Panama: </a:t>
            </a:r>
          </a:p>
          <a:p>
            <a:r>
              <a:rPr lang="en-US" sz="2000" kern="0" dirty="0">
                <a:solidFill>
                  <a:schemeClr val="tx1"/>
                </a:solidFill>
                <a:latin typeface="+mn-lt"/>
                <a:cs typeface="Arial" panose="020B0604020202020204" pitchFamily="34" charset="0"/>
              </a:rPr>
              <a:t>New Deadbeat: </a:t>
            </a:r>
            <a:r>
              <a:rPr lang="en-US" sz="2000" b="0" kern="0" dirty="0" err="1">
                <a:solidFill>
                  <a:schemeClr val="tx1"/>
                </a:solidFill>
                <a:latin typeface="+mn-lt"/>
                <a:cs typeface="Arial" panose="020B0604020202020204" pitchFamily="34" charset="0"/>
              </a:rPr>
              <a:t>Yunpeng</a:t>
            </a:r>
            <a:r>
              <a:rPr lang="en-US" sz="2000" b="0" kern="0" dirty="0">
                <a:solidFill>
                  <a:schemeClr val="tx1"/>
                </a:solidFill>
                <a:latin typeface="+mn-lt"/>
                <a:cs typeface="Arial" panose="020B0604020202020204" pitchFamily="34" charset="0"/>
              </a:rPr>
              <a:t> Yang (</a:t>
            </a:r>
            <a:r>
              <a:rPr lang="en-US" sz="2000" b="0" kern="0" dirty="0" err="1">
                <a:solidFill>
                  <a:schemeClr val="tx1"/>
                </a:solidFill>
                <a:latin typeface="+mn-lt"/>
                <a:cs typeface="Arial" panose="020B0604020202020204" pitchFamily="34" charset="0"/>
              </a:rPr>
              <a:t>penovol</a:t>
            </a:r>
            <a:r>
              <a:rPr lang="en-US" sz="2000" b="0" kern="0" dirty="0">
                <a:solidFill>
                  <a:schemeClr val="tx1"/>
                </a:solidFill>
                <a:latin typeface="+mn-lt"/>
                <a:cs typeface="Arial" panose="020B0604020202020204" pitchFamily="34" charset="0"/>
              </a:rPr>
              <a:t>), </a:t>
            </a:r>
            <a:r>
              <a:rPr lang="en-US" sz="2000" b="0" kern="0" dirty="0" err="1">
                <a:solidFill>
                  <a:schemeClr val="tx1"/>
                </a:solidFill>
                <a:latin typeface="+mn-lt"/>
                <a:cs typeface="Arial" panose="020B0604020202020204" pitchFamily="34" charset="0"/>
              </a:rPr>
              <a:t>Pulian</a:t>
            </a:r>
            <a:r>
              <a:rPr lang="en-US" sz="2000" b="0" kern="0" dirty="0">
                <a:solidFill>
                  <a:schemeClr val="tx1"/>
                </a:solidFill>
                <a:latin typeface="+mn-lt"/>
                <a:cs typeface="Arial" panose="020B0604020202020204" pitchFamily="34" charset="0"/>
              </a:rPr>
              <a:t> Technology, Shanghai, yyp9504@126.com</a:t>
            </a:r>
            <a:endParaRPr lang="en-US" sz="2000" dirty="0">
              <a:solidFill>
                <a:schemeClr val="tx1"/>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a:solidFill>
                  <a:srgbClr val="C00000"/>
                </a:solidFill>
              </a:rPr>
              <a:t>($-69,940</a:t>
            </a:r>
            <a:r>
              <a:rPr lang="en-AU" sz="1800" dirty="0"/>
              <a:t>, </a:t>
            </a:r>
            <a:r>
              <a:rPr lang="en-AU" sz="1800">
                <a:solidFill>
                  <a:srgbClr val="C00000"/>
                </a:solidFill>
              </a:rPr>
              <a:t>-$44,603</a:t>
            </a:r>
            <a:r>
              <a:rPr lang="en-AU" sz="1800">
                <a:solidFill>
                  <a:schemeClr val="tx1"/>
                </a:solidFill>
              </a:rPr>
              <a:t>)</a:t>
            </a:r>
            <a:endParaRPr lang="en-AU" sz="1800" dirty="0">
              <a:solidFill>
                <a:schemeClr val="tx1"/>
              </a:solidFill>
            </a:endParaRPr>
          </a:p>
          <a:p>
            <a:pPr marL="386954" lvl="1" indent="-130969" defTabSz="685800">
              <a:lnSpc>
                <a:spcPct val="90000"/>
              </a:lnSpc>
              <a:tabLst>
                <a:tab pos="5529263" algn="r"/>
              </a:tabLst>
            </a:pPr>
            <a:r>
              <a:rPr lang="en-AU" sz="1800" dirty="0">
                <a:solidFill>
                  <a:schemeClr val="tx1"/>
                </a:solidFill>
              </a:rPr>
              <a:t>516 (283/233) – Mixed Waikoloa </a:t>
            </a:r>
            <a:r>
              <a:rPr lang="en-AU" sz="1800" dirty="0">
                <a:solidFill>
                  <a:srgbClr val="C00000"/>
                </a:solidFill>
              </a:rPr>
              <a:t>($-60,990, </a:t>
            </a:r>
            <a:endParaRPr lang="en-AU" sz="1800" dirty="0"/>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August 2024</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23</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August 2024</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24</a:t>
            </a:fld>
            <a:endParaRPr lang="en-GB"/>
          </a:p>
        </p:txBody>
      </p:sp>
    </p:spTree>
    <p:extLst>
      <p:ext uri="{BB962C8B-B14F-4D97-AF65-F5344CB8AC3E}">
        <p14:creationId xmlns:p14="http://schemas.microsoft.com/office/powerpoint/2010/main" val="2468453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2779626" y="1538724"/>
            <a:ext cx="6821574"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25</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August 2024</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August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26</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214687"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August 2024</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August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28</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29</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August 2024</a:t>
            </a:r>
            <a:endParaRPr lang="en-GB"/>
          </a:p>
        </p:txBody>
      </p:sp>
    </p:spTree>
    <p:extLst>
      <p:ext uri="{BB962C8B-B14F-4D97-AF65-F5344CB8AC3E}">
        <p14:creationId xmlns:p14="http://schemas.microsoft.com/office/powerpoint/2010/main" val="126667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August 14, 2024</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August 2024</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707886"/>
          </a:xfrm>
          <a:prstGeom prst="rect">
            <a:avLst/>
          </a:prstGeom>
          <a:noFill/>
        </p:spPr>
        <p:txBody>
          <a:bodyPr wrap="square" rtlCol="0">
            <a:spAutoFit/>
          </a:bodyPr>
          <a:lstStyle/>
          <a:p>
            <a:r>
              <a:rPr lang="en-US" sz="2000" dirty="0">
                <a:solidFill>
                  <a:schemeClr val="tx1"/>
                </a:solidFill>
              </a:rPr>
              <a:t>2024 Jan – Panama Surplus Deposited July 5 = USD$187,467.39 – not tagged yet.</a:t>
            </a:r>
          </a:p>
          <a:p>
            <a:r>
              <a:rPr lang="en-US" sz="2000" dirty="0">
                <a:solidFill>
                  <a:schemeClr val="tx1"/>
                </a:solidFill>
              </a:rPr>
              <a:t>2024 May Warsaw – Events Air Registration system - Income/Expense Pending</a:t>
            </a:r>
          </a:p>
        </p:txBody>
      </p:sp>
      <p:pic>
        <p:nvPicPr>
          <p:cNvPr id="7" name="Picture 6">
            <a:extLst>
              <a:ext uri="{FF2B5EF4-FFF2-40B4-BE49-F238E27FC236}">
                <a16:creationId xmlns:a16="http://schemas.microsoft.com/office/drawing/2014/main" id="{FFD7A823-F72E-8E63-CF84-28AB5673BDD3}"/>
              </a:ext>
            </a:extLst>
          </p:cNvPr>
          <p:cNvPicPr>
            <a:picLocks noChangeAspect="1"/>
          </p:cNvPicPr>
          <p:nvPr/>
        </p:nvPicPr>
        <p:blipFill>
          <a:blip r:embed="rId3"/>
          <a:stretch>
            <a:fillRect/>
          </a:stretch>
        </p:blipFill>
        <p:spPr>
          <a:xfrm>
            <a:off x="1295400" y="2115582"/>
            <a:ext cx="9877425" cy="838200"/>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August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30</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August 2024</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31</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August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32</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308943161"/>
              </p:ext>
            </p:extLst>
          </p:nvPr>
        </p:nvGraphicFramePr>
        <p:xfrm>
          <a:off x="2209800" y="685800"/>
          <a:ext cx="8001002" cy="5638800"/>
        </p:xfrm>
        <a:graphic>
          <a:graphicData uri="http://schemas.openxmlformats.org/drawingml/2006/table">
            <a:tbl>
              <a:tblPr/>
              <a:tblGrid>
                <a:gridCol w="1725018">
                  <a:extLst>
                    <a:ext uri="{9D8B030D-6E8A-4147-A177-3AD203B41FA5}">
                      <a16:colId xmlns:a16="http://schemas.microsoft.com/office/drawing/2014/main" val="278635492"/>
                    </a:ext>
                  </a:extLst>
                </a:gridCol>
                <a:gridCol w="645129">
                  <a:extLst>
                    <a:ext uri="{9D8B030D-6E8A-4147-A177-3AD203B41FA5}">
                      <a16:colId xmlns:a16="http://schemas.microsoft.com/office/drawing/2014/main" val="3878286660"/>
                    </a:ext>
                  </a:extLst>
                </a:gridCol>
                <a:gridCol w="731030">
                  <a:extLst>
                    <a:ext uri="{9D8B030D-6E8A-4147-A177-3AD203B41FA5}">
                      <a16:colId xmlns:a16="http://schemas.microsoft.com/office/drawing/2014/main" val="1246345947"/>
                    </a:ext>
                  </a:extLst>
                </a:gridCol>
                <a:gridCol w="673178">
                  <a:extLst>
                    <a:ext uri="{9D8B030D-6E8A-4147-A177-3AD203B41FA5}">
                      <a16:colId xmlns:a16="http://schemas.microsoft.com/office/drawing/2014/main" val="1848736744"/>
                    </a:ext>
                  </a:extLst>
                </a:gridCol>
                <a:gridCol w="715252">
                  <a:extLst>
                    <a:ext uri="{9D8B030D-6E8A-4147-A177-3AD203B41FA5}">
                      <a16:colId xmlns:a16="http://schemas.microsoft.com/office/drawing/2014/main" val="3395511591"/>
                    </a:ext>
                  </a:extLst>
                </a:gridCol>
                <a:gridCol w="688955">
                  <a:extLst>
                    <a:ext uri="{9D8B030D-6E8A-4147-A177-3AD203B41FA5}">
                      <a16:colId xmlns:a16="http://schemas.microsoft.com/office/drawing/2014/main" val="3438958087"/>
                    </a:ext>
                  </a:extLst>
                </a:gridCol>
                <a:gridCol w="680190">
                  <a:extLst>
                    <a:ext uri="{9D8B030D-6E8A-4147-A177-3AD203B41FA5}">
                      <a16:colId xmlns:a16="http://schemas.microsoft.com/office/drawing/2014/main" val="3556889772"/>
                    </a:ext>
                  </a:extLst>
                </a:gridCol>
                <a:gridCol w="687203">
                  <a:extLst>
                    <a:ext uri="{9D8B030D-6E8A-4147-A177-3AD203B41FA5}">
                      <a16:colId xmlns:a16="http://schemas.microsoft.com/office/drawing/2014/main" val="1101948637"/>
                    </a:ext>
                  </a:extLst>
                </a:gridCol>
                <a:gridCol w="687203">
                  <a:extLst>
                    <a:ext uri="{9D8B030D-6E8A-4147-A177-3AD203B41FA5}">
                      <a16:colId xmlns:a16="http://schemas.microsoft.com/office/drawing/2014/main" val="1202639278"/>
                    </a:ext>
                  </a:extLst>
                </a:gridCol>
                <a:gridCol w="767844">
                  <a:extLst>
                    <a:ext uri="{9D8B030D-6E8A-4147-A177-3AD203B41FA5}">
                      <a16:colId xmlns:a16="http://schemas.microsoft.com/office/drawing/2014/main" val="4244125000"/>
                    </a:ext>
                  </a:extLst>
                </a:gridCol>
              </a:tblGrid>
              <a:tr h="233981">
                <a:tc gridSpan="10">
                  <a:txBody>
                    <a:bodyPr/>
                    <a:lstStyle/>
                    <a:p>
                      <a:pPr algn="ctr" fontAlgn="b"/>
                      <a:r>
                        <a:rPr lang="en-US" sz="14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05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05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05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05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05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05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05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05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05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05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05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05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05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05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05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05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05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050" b="0" i="0" u="none" strike="noStrike" dirty="0">
                          <a:solidFill>
                            <a:srgbClr val="000000"/>
                          </a:solidFill>
                          <a:effectLst/>
                          <a:latin typeface="Arial" panose="020B0604020202020204" pitchFamily="34" charset="0"/>
                        </a:rPr>
                        <a:t>4.18 - </a:t>
                      </a:r>
                      <a:r>
                        <a:rPr lang="en-US" sz="1050" b="0" i="0" u="none" strike="noStrike" dirty="0" err="1">
                          <a:solidFill>
                            <a:srgbClr val="000000"/>
                          </a:solidFill>
                          <a:effectLst/>
                          <a:latin typeface="Arial" panose="020B0604020202020204" pitchFamily="34" charset="0"/>
                        </a:rPr>
                        <a:t>Misc</a:t>
                      </a:r>
                      <a:r>
                        <a:rPr lang="en-US" sz="105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05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05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August 2024</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33</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3852417688"/>
              </p:ext>
            </p:extLst>
          </p:nvPr>
        </p:nvGraphicFramePr>
        <p:xfrm>
          <a:off x="2300691" y="600704"/>
          <a:ext cx="7590618" cy="5794982"/>
        </p:xfrm>
        <a:graphic>
          <a:graphicData uri="http://schemas.openxmlformats.org/drawingml/2006/table">
            <a:tbl>
              <a:tblPr/>
              <a:tblGrid>
                <a:gridCol w="2450912">
                  <a:extLst>
                    <a:ext uri="{9D8B030D-6E8A-4147-A177-3AD203B41FA5}">
                      <a16:colId xmlns:a16="http://schemas.microsoft.com/office/drawing/2014/main" val="421224674"/>
                    </a:ext>
                  </a:extLst>
                </a:gridCol>
                <a:gridCol w="951531">
                  <a:extLst>
                    <a:ext uri="{9D8B030D-6E8A-4147-A177-3AD203B41FA5}">
                      <a16:colId xmlns:a16="http://schemas.microsoft.com/office/drawing/2014/main" val="3670892867"/>
                    </a:ext>
                  </a:extLst>
                </a:gridCol>
                <a:gridCol w="835375">
                  <a:extLst>
                    <a:ext uri="{9D8B030D-6E8A-4147-A177-3AD203B41FA5}">
                      <a16:colId xmlns:a16="http://schemas.microsoft.com/office/drawing/2014/main" val="3084349711"/>
                    </a:ext>
                  </a:extLst>
                </a:gridCol>
                <a:gridCol w="914400">
                  <a:extLst>
                    <a:ext uri="{9D8B030D-6E8A-4147-A177-3AD203B41FA5}">
                      <a16:colId xmlns:a16="http://schemas.microsoft.com/office/drawing/2014/main" val="3860263744"/>
                    </a:ext>
                  </a:extLst>
                </a:gridCol>
                <a:gridCol w="914400">
                  <a:extLst>
                    <a:ext uri="{9D8B030D-6E8A-4147-A177-3AD203B41FA5}">
                      <a16:colId xmlns:a16="http://schemas.microsoft.com/office/drawing/2014/main" val="3007173022"/>
                    </a:ext>
                  </a:extLst>
                </a:gridCol>
                <a:gridCol w="1524000">
                  <a:extLst>
                    <a:ext uri="{9D8B030D-6E8A-4147-A177-3AD203B41FA5}">
                      <a16:colId xmlns:a16="http://schemas.microsoft.com/office/drawing/2014/main" val="2293088861"/>
                    </a:ext>
                  </a:extLst>
                </a:gridCol>
              </a:tblGrid>
              <a:tr h="257229">
                <a:tc gridSpan="6">
                  <a:txBody>
                    <a:bodyPr/>
                    <a:lstStyle/>
                    <a:p>
                      <a:pPr algn="ctr" fontAlgn="b"/>
                      <a:r>
                        <a:rPr lang="en-US" sz="16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1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1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1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1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1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1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1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1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100" b="1" i="0" u="none" strike="noStrike">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1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1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1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1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1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1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1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1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1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1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1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August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34</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August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35</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August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36</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August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37</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August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38</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August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39</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685800" y="2721837"/>
            <a:ext cx="3410895" cy="1414326"/>
          </a:xfrm>
        </p:spPr>
        <p:txBody>
          <a:bodyPr wrap="square" anchor="ctr">
            <a:noAutofit/>
          </a:bodyPr>
          <a:lstStyle/>
          <a:p>
            <a:r>
              <a:rPr lang="en-US" sz="2000" dirty="0"/>
              <a:t>Income/ Expense Report </a:t>
            </a:r>
            <a:br>
              <a:rPr lang="en-US" sz="2000" dirty="0"/>
            </a:br>
            <a:r>
              <a:rPr lang="en-US" sz="2000" dirty="0"/>
              <a:t>January 1, 2024, </a:t>
            </a:r>
            <a:br>
              <a:rPr lang="en-US" sz="2000" dirty="0"/>
            </a:br>
            <a:r>
              <a:rPr lang="en-US" sz="2000" dirty="0"/>
              <a:t>to </a:t>
            </a:r>
            <a:br>
              <a:rPr lang="en-US" sz="2000" dirty="0"/>
            </a:br>
            <a:r>
              <a:rPr lang="en-US" sz="2000" dirty="0"/>
              <a:t>June 30, 2024</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p:txBody>
          <a:bodyPr wrap="square" anchor="b">
            <a:normAutofit/>
          </a:bodyPr>
          <a:lstStyle/>
          <a:p>
            <a:pPr>
              <a:lnSpc>
                <a:spcPct val="90000"/>
              </a:lnSpc>
              <a:spcAft>
                <a:spcPts val="600"/>
              </a:spcAft>
            </a:pPr>
            <a:r>
              <a:rPr lang="en-US"/>
              <a:t>August 2024</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p:txBody>
          <a:bodyPr wrap="square" anchor="t">
            <a:normAutofit/>
          </a:bodyPr>
          <a:lstStyle/>
          <a:p>
            <a:pPr>
              <a:lnSpc>
                <a:spcPct val="90000"/>
              </a:lnSpc>
              <a:spcAft>
                <a:spcPts val="600"/>
              </a:spcAft>
            </a:pPr>
            <a:r>
              <a:rPr lang="en-GB" dirty="0"/>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pic>
        <p:nvPicPr>
          <p:cNvPr id="8" name="Picture 7">
            <a:extLst>
              <a:ext uri="{FF2B5EF4-FFF2-40B4-BE49-F238E27FC236}">
                <a16:creationId xmlns:a16="http://schemas.microsoft.com/office/drawing/2014/main" id="{A9AC2816-886B-826C-3718-10FE76545944}"/>
              </a:ext>
            </a:extLst>
          </p:cNvPr>
          <p:cNvPicPr>
            <a:picLocks noChangeAspect="1"/>
          </p:cNvPicPr>
          <p:nvPr/>
        </p:nvPicPr>
        <p:blipFill>
          <a:blip r:embed="rId3"/>
          <a:stretch>
            <a:fillRect/>
          </a:stretch>
        </p:blipFill>
        <p:spPr>
          <a:xfrm>
            <a:off x="3829049" y="739908"/>
            <a:ext cx="5855315" cy="5584692"/>
          </a:xfrm>
          <a:prstGeom prst="rect">
            <a:avLst/>
          </a:prstGeom>
        </p:spPr>
      </p:pic>
    </p:spTree>
    <p:extLst>
      <p:ext uri="{BB962C8B-B14F-4D97-AF65-F5344CB8AC3E}">
        <p14:creationId xmlns:p14="http://schemas.microsoft.com/office/powerpoint/2010/main" val="402886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August 2024</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40</a:t>
            </a:fld>
            <a:endParaRPr lang="en-GB"/>
          </a:p>
        </p:txBody>
      </p:sp>
    </p:spTree>
    <p:extLst>
      <p:ext uri="{BB962C8B-B14F-4D97-AF65-F5344CB8AC3E}">
        <p14:creationId xmlns:p14="http://schemas.microsoft.com/office/powerpoint/2010/main" val="1088024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August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41</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August 2024</a:t>
            </a:r>
            <a:endParaRPr lang="en-GB"/>
          </a:p>
        </p:txBody>
      </p:sp>
      <p:pic>
        <p:nvPicPr>
          <p:cNvPr id="3" name="Picture 2">
            <a:extLst>
              <a:ext uri="{FF2B5EF4-FFF2-40B4-BE49-F238E27FC236}">
                <a16:creationId xmlns:a16="http://schemas.microsoft.com/office/drawing/2014/main" id="{7D96A642-E41F-4869-8915-721A9230AFD7}"/>
              </a:ext>
            </a:extLst>
          </p:cNvPr>
          <p:cNvPicPr>
            <a:picLocks noChangeAspect="1"/>
          </p:cNvPicPr>
          <p:nvPr/>
        </p:nvPicPr>
        <p:blipFill>
          <a:blip r:embed="rId2"/>
          <a:stretch>
            <a:fillRect/>
          </a:stretch>
        </p:blipFill>
        <p:spPr>
          <a:xfrm>
            <a:off x="304800" y="1524000"/>
            <a:ext cx="11658600" cy="4857750"/>
          </a:xfrm>
          <a:prstGeom prst="rect">
            <a:avLst/>
          </a:prstGeom>
        </p:spPr>
      </p:pic>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FC7216-0837-C964-F409-CBC797439D96}"/>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57B44ED8-7E81-7FA1-1190-027AF41ACA09}"/>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Times New Roman" pitchFamily="16" charset="0"/>
                <a:ea typeface="MS Gothic" charset="-128"/>
              </a:rPr>
              <a:t>August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2" name="Title 1">
            <a:extLst>
              <a:ext uri="{FF2B5EF4-FFF2-40B4-BE49-F238E27FC236}">
                <a16:creationId xmlns:a16="http://schemas.microsoft.com/office/drawing/2014/main" id="{47880152-C50B-DE5E-F9CF-4D48EB674B5A}"/>
              </a:ext>
            </a:extLst>
          </p:cNvPr>
          <p:cNvSpPr txBox="1">
            <a:spLocks/>
          </p:cNvSpPr>
          <p:nvPr/>
        </p:nvSpPr>
        <p:spPr bwMode="auto">
          <a:xfrm>
            <a:off x="187295" y="1090900"/>
            <a:ext cx="5279650"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a:t>
            </a:r>
          </a:p>
          <a:p>
            <a:r>
              <a:rPr lang="en-US" sz="2400" kern="0" dirty="0">
                <a:latin typeface="Arial" panose="020B0604020202020204" pitchFamily="34" charset="0"/>
                <a:cs typeface="Arial" panose="020B0604020202020204" pitchFamily="34" charset="0"/>
              </a:rPr>
              <a:t>REGISTRATION REPORT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0536C03-7C0E-254F-DE88-C107AB6F592B}"/>
              </a:ext>
            </a:extLst>
          </p:cNvPr>
          <p:cNvSpPr txBox="1">
            <a:spLocks/>
          </p:cNvSpPr>
          <p:nvPr/>
        </p:nvSpPr>
        <p:spPr bwMode="auto">
          <a:xfrm>
            <a:off x="899556" y="4136080"/>
            <a:ext cx="3855127" cy="2086414"/>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New Deadbeat:</a:t>
            </a:r>
          </a:p>
          <a:p>
            <a:r>
              <a:rPr lang="en-US" sz="2400" b="0" kern="0" dirty="0" err="1">
                <a:latin typeface="Arial" panose="020B0604020202020204" pitchFamily="34" charset="0"/>
                <a:cs typeface="Arial" panose="020B0604020202020204" pitchFamily="34" charset="0"/>
              </a:rPr>
              <a:t>Yunpeng</a:t>
            </a:r>
            <a:r>
              <a:rPr lang="en-US" sz="2400" b="0" kern="0" dirty="0">
                <a:latin typeface="Arial" panose="020B0604020202020204" pitchFamily="34" charset="0"/>
                <a:cs typeface="Arial" panose="020B0604020202020204" pitchFamily="34" charset="0"/>
              </a:rPr>
              <a:t> Yang (</a:t>
            </a:r>
            <a:r>
              <a:rPr lang="en-US" sz="2400" b="0" kern="0" dirty="0" err="1">
                <a:latin typeface="Arial" panose="020B0604020202020204" pitchFamily="34" charset="0"/>
                <a:cs typeface="Arial" panose="020B0604020202020204" pitchFamily="34" charset="0"/>
              </a:rPr>
              <a:t>penovol</a:t>
            </a:r>
            <a:r>
              <a:rPr lang="en-US" sz="2400" b="0" kern="0" dirty="0">
                <a:latin typeface="Arial" panose="020B0604020202020204" pitchFamily="34" charset="0"/>
                <a:cs typeface="Arial" panose="020B0604020202020204" pitchFamily="34" charset="0"/>
              </a:rPr>
              <a:t>)</a:t>
            </a:r>
          </a:p>
          <a:p>
            <a:r>
              <a:rPr lang="en-US" sz="2400" b="0" kern="0" dirty="0" err="1">
                <a:latin typeface="Arial" panose="020B0604020202020204" pitchFamily="34" charset="0"/>
                <a:cs typeface="Arial" panose="020B0604020202020204" pitchFamily="34" charset="0"/>
              </a:rPr>
              <a:t>Pulian</a:t>
            </a:r>
            <a:r>
              <a:rPr lang="en-US" sz="2400" b="0" kern="0" dirty="0">
                <a:latin typeface="Arial" panose="020B0604020202020204" pitchFamily="34" charset="0"/>
                <a:cs typeface="Arial" panose="020B0604020202020204" pitchFamily="34" charset="0"/>
              </a:rPr>
              <a:t> Technology</a:t>
            </a:r>
          </a:p>
          <a:p>
            <a:r>
              <a:rPr lang="en-US" sz="2400" b="0" kern="0" dirty="0">
                <a:latin typeface="Arial" panose="020B0604020202020204" pitchFamily="34" charset="0"/>
                <a:cs typeface="Arial" panose="020B0604020202020204" pitchFamily="34" charset="0"/>
              </a:rPr>
              <a:t>Shanghai </a:t>
            </a:r>
          </a:p>
          <a:p>
            <a:r>
              <a:rPr lang="en-US" sz="2400" b="0" kern="0" dirty="0">
                <a:latin typeface="Arial" panose="020B0604020202020204" pitchFamily="34" charset="0"/>
                <a:cs typeface="Arial" panose="020B0604020202020204" pitchFamily="34" charset="0"/>
              </a:rPr>
              <a:t>yyp9504@126.com</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A5B85A4-A7C7-C6EF-2353-7FD06A029CCB}"/>
              </a:ext>
            </a:extLst>
          </p:cNvPr>
          <p:cNvPicPr>
            <a:picLocks noChangeAspect="1"/>
          </p:cNvPicPr>
          <p:nvPr/>
        </p:nvPicPr>
        <p:blipFill>
          <a:blip r:embed="rId2"/>
          <a:stretch>
            <a:fillRect/>
          </a:stretch>
        </p:blipFill>
        <p:spPr>
          <a:xfrm>
            <a:off x="6553200" y="640397"/>
            <a:ext cx="4592468" cy="5815561"/>
          </a:xfrm>
          <a:prstGeom prst="rect">
            <a:avLst/>
          </a:prstGeom>
        </p:spPr>
      </p:pic>
    </p:spTree>
    <p:extLst>
      <p:ext uri="{BB962C8B-B14F-4D97-AF65-F5344CB8AC3E}">
        <p14:creationId xmlns:p14="http://schemas.microsoft.com/office/powerpoint/2010/main" val="395026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5C0590F-41F8-8AC0-7B8F-B5CBCBC42B3D}"/>
              </a:ext>
            </a:extLst>
          </p:cNvPr>
          <p:cNvSpPr>
            <a:spLocks noGrp="1"/>
          </p:cNvSpPr>
          <p:nvPr>
            <p:ph type="dt" idx="10"/>
          </p:nvPr>
        </p:nvSpPr>
        <p:spPr/>
        <p:txBody>
          <a:bodyPr/>
          <a:lstStyle/>
          <a:p>
            <a:r>
              <a:rPr lang="en-US"/>
              <a:t>August 2024</a:t>
            </a:r>
            <a:endParaRPr lang="en-GB" dirty="0"/>
          </a:p>
        </p:txBody>
      </p:sp>
      <p:sp>
        <p:nvSpPr>
          <p:cNvPr id="5" name="Footer Placeholder 4">
            <a:extLst>
              <a:ext uri="{FF2B5EF4-FFF2-40B4-BE49-F238E27FC236}">
                <a16:creationId xmlns:a16="http://schemas.microsoft.com/office/drawing/2014/main" id="{BB67C07D-2D88-8231-7997-64B26FBB6F73}"/>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B0375AF2-14B0-8597-C4E2-BB0B37DF7F48}"/>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pic>
        <p:nvPicPr>
          <p:cNvPr id="8" name="Picture 7" descr="A table with numbers and text">
            <a:extLst>
              <a:ext uri="{FF2B5EF4-FFF2-40B4-BE49-F238E27FC236}">
                <a16:creationId xmlns:a16="http://schemas.microsoft.com/office/drawing/2014/main" id="{09EDECB8-887A-0CE6-0F7A-2ED0FEB96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685800"/>
            <a:ext cx="7441743" cy="5686248"/>
          </a:xfrm>
          <a:prstGeom prst="rect">
            <a:avLst/>
          </a:prstGeom>
        </p:spPr>
      </p:pic>
      <p:sp>
        <p:nvSpPr>
          <p:cNvPr id="9" name="TextBox 8">
            <a:extLst>
              <a:ext uri="{FF2B5EF4-FFF2-40B4-BE49-F238E27FC236}">
                <a16:creationId xmlns:a16="http://schemas.microsoft.com/office/drawing/2014/main" id="{6225B3F1-5155-5791-6F78-D1815ECA44C9}"/>
              </a:ext>
            </a:extLst>
          </p:cNvPr>
          <p:cNvSpPr txBox="1"/>
          <p:nvPr/>
        </p:nvSpPr>
        <p:spPr>
          <a:xfrm>
            <a:off x="838200" y="1676400"/>
            <a:ext cx="2666999" cy="2308324"/>
          </a:xfrm>
          <a:prstGeom prst="rect">
            <a:avLst/>
          </a:prstGeom>
          <a:noFill/>
        </p:spPr>
        <p:txBody>
          <a:bodyPr wrap="square" rtlCol="0">
            <a:spAutoFit/>
          </a:bodyPr>
          <a:lstStyle/>
          <a:p>
            <a:r>
              <a:rPr lang="en-US" b="1" dirty="0">
                <a:solidFill>
                  <a:srgbClr val="000000"/>
                </a:solidFill>
                <a:latin typeface="Arial" panose="020B0604020202020204" pitchFamily="34" charset="0"/>
                <a:ea typeface="+mj-ea"/>
                <a:cs typeface="Arial" panose="020B0604020202020204" pitchFamily="34" charset="0"/>
              </a:rPr>
              <a:t>2024 January 802 Interim – Panama</a:t>
            </a:r>
          </a:p>
          <a:p>
            <a:r>
              <a:rPr lang="en-US" b="1" dirty="0">
                <a:solidFill>
                  <a:srgbClr val="000000"/>
                </a:solidFill>
                <a:latin typeface="Arial" panose="020B0604020202020204" pitchFamily="34" charset="0"/>
                <a:ea typeface="+mj-ea"/>
                <a:cs typeface="Arial" panose="020B0604020202020204" pitchFamily="34" charset="0"/>
              </a:rPr>
              <a:t> </a:t>
            </a:r>
          </a:p>
          <a:p>
            <a:r>
              <a:rPr lang="en-US" b="1" dirty="0">
                <a:solidFill>
                  <a:srgbClr val="000000"/>
                </a:solidFill>
                <a:latin typeface="Arial" panose="020B0604020202020204" pitchFamily="34" charset="0"/>
                <a:ea typeface="+mj-ea"/>
                <a:cs typeface="Arial" panose="020B0604020202020204" pitchFamily="34" charset="0"/>
              </a:rPr>
              <a:t>Attendee Count by Country </a:t>
            </a:r>
          </a:p>
        </p:txBody>
      </p:sp>
    </p:spTree>
    <p:extLst>
      <p:ext uri="{BB962C8B-B14F-4D97-AF65-F5344CB8AC3E}">
        <p14:creationId xmlns:p14="http://schemas.microsoft.com/office/powerpoint/2010/main" val="118533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752793-1074-492A-949E-C432F0A053A0}"/>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FBD9BDDF-4F22-408E-A0D4-572A72B03E36}"/>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6" name="Date Placeholder 5">
            <a:extLst>
              <a:ext uri="{FF2B5EF4-FFF2-40B4-BE49-F238E27FC236}">
                <a16:creationId xmlns:a16="http://schemas.microsoft.com/office/drawing/2014/main" id="{26A99BEF-C559-43C2-BC31-C28D77AA4196}"/>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solidFill>
                  <a:srgbClr val="000000"/>
                </a:solidFill>
                <a:latin typeface="Times New Roman" pitchFamily="16" charset="0"/>
                <a:ea typeface="MS Gothic" charset="-128"/>
              </a:rPr>
              <a:t>August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7" name="Title 1">
            <a:extLst>
              <a:ext uri="{FF2B5EF4-FFF2-40B4-BE49-F238E27FC236}">
                <a16:creationId xmlns:a16="http://schemas.microsoft.com/office/drawing/2014/main" id="{8C1601F8-CFFA-C6A0-9990-DDA03D0C0584}"/>
              </a:ext>
            </a:extLst>
          </p:cNvPr>
          <p:cNvSpPr txBox="1">
            <a:spLocks/>
          </p:cNvSpPr>
          <p:nvPr/>
        </p:nvSpPr>
        <p:spPr bwMode="auto">
          <a:xfrm>
            <a:off x="187296" y="1090900"/>
            <a:ext cx="3350682"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Budget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B364BFB-A45F-F88F-05FA-9E07470098B2}"/>
              </a:ext>
            </a:extLst>
          </p:cNvPr>
          <p:cNvPicPr>
            <a:picLocks noChangeAspect="1"/>
          </p:cNvPicPr>
          <p:nvPr/>
        </p:nvPicPr>
        <p:blipFill>
          <a:blip r:embed="rId3"/>
          <a:stretch>
            <a:fillRect/>
          </a:stretch>
        </p:blipFill>
        <p:spPr>
          <a:xfrm>
            <a:off x="0" y="5075284"/>
            <a:ext cx="4057983" cy="910517"/>
          </a:xfrm>
          <a:prstGeom prst="rect">
            <a:avLst/>
          </a:prstGeom>
        </p:spPr>
      </p:pic>
      <p:pic>
        <p:nvPicPr>
          <p:cNvPr id="8" name="Picture 7">
            <a:extLst>
              <a:ext uri="{FF2B5EF4-FFF2-40B4-BE49-F238E27FC236}">
                <a16:creationId xmlns:a16="http://schemas.microsoft.com/office/drawing/2014/main" id="{66DE333C-111B-8C8B-CC2F-0A01DD603EBA}"/>
              </a:ext>
            </a:extLst>
          </p:cNvPr>
          <p:cNvPicPr>
            <a:picLocks noChangeAspect="1"/>
          </p:cNvPicPr>
          <p:nvPr/>
        </p:nvPicPr>
        <p:blipFill>
          <a:blip r:embed="rId4"/>
          <a:stretch>
            <a:fillRect/>
          </a:stretch>
        </p:blipFill>
        <p:spPr>
          <a:xfrm>
            <a:off x="4060986" y="630668"/>
            <a:ext cx="7723753" cy="5785122"/>
          </a:xfrm>
          <a:prstGeom prst="rect">
            <a:avLst/>
          </a:prstGeom>
        </p:spPr>
      </p:pic>
      <p:sp>
        <p:nvSpPr>
          <p:cNvPr id="2" name="TextBox 1">
            <a:extLst>
              <a:ext uri="{FF2B5EF4-FFF2-40B4-BE49-F238E27FC236}">
                <a16:creationId xmlns:a16="http://schemas.microsoft.com/office/drawing/2014/main" id="{6128D4DE-E945-97E3-5AA4-EB22A9072C5B}"/>
              </a:ext>
            </a:extLst>
          </p:cNvPr>
          <p:cNvSpPr txBox="1"/>
          <p:nvPr/>
        </p:nvSpPr>
        <p:spPr>
          <a:xfrm>
            <a:off x="187296" y="4038600"/>
            <a:ext cx="3622704" cy="738664"/>
          </a:xfrm>
          <a:prstGeom prst="rect">
            <a:avLst/>
          </a:prstGeom>
          <a:noFill/>
        </p:spPr>
        <p:txBody>
          <a:bodyPr wrap="square" rtlCol="0">
            <a:spAutoFit/>
          </a:bodyPr>
          <a:lstStyle/>
          <a:p>
            <a:r>
              <a:rPr lang="en-US" sz="1400" b="1" dirty="0">
                <a:solidFill>
                  <a:schemeClr val="tx1"/>
                </a:solidFill>
              </a:rPr>
              <a:t>New Deadbeat: </a:t>
            </a:r>
          </a:p>
          <a:p>
            <a:r>
              <a:rPr lang="en-US" sz="1400" dirty="0" err="1">
                <a:solidFill>
                  <a:schemeClr val="tx1"/>
                </a:solidFill>
              </a:rPr>
              <a:t>Yunpeng</a:t>
            </a:r>
            <a:r>
              <a:rPr lang="en-US" sz="1400" dirty="0">
                <a:solidFill>
                  <a:schemeClr val="tx1"/>
                </a:solidFill>
              </a:rPr>
              <a:t> Yang (</a:t>
            </a:r>
            <a:r>
              <a:rPr lang="en-US" sz="1400" dirty="0" err="1">
                <a:solidFill>
                  <a:schemeClr val="tx1"/>
                </a:solidFill>
              </a:rPr>
              <a:t>penovol</a:t>
            </a:r>
            <a:r>
              <a:rPr lang="en-US" sz="1400" dirty="0">
                <a:solidFill>
                  <a:schemeClr val="tx1"/>
                </a:solidFill>
              </a:rPr>
              <a:t>) </a:t>
            </a:r>
            <a:r>
              <a:rPr lang="en-US" sz="1400" dirty="0" err="1">
                <a:solidFill>
                  <a:schemeClr val="tx1"/>
                </a:solidFill>
              </a:rPr>
              <a:t>Pulian</a:t>
            </a:r>
            <a:r>
              <a:rPr lang="en-US" sz="1400" dirty="0">
                <a:solidFill>
                  <a:schemeClr val="tx1"/>
                </a:solidFill>
              </a:rPr>
              <a:t> Technology, Shanghai, yyp9504@126.com</a:t>
            </a:r>
          </a:p>
        </p:txBody>
      </p:sp>
    </p:spTree>
    <p:extLst>
      <p:ext uri="{BB962C8B-B14F-4D97-AF65-F5344CB8AC3E}">
        <p14:creationId xmlns:p14="http://schemas.microsoft.com/office/powerpoint/2010/main" val="173676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latin typeface="Arial" panose="020B0604020202020204" pitchFamily="34" charset="0"/>
                <a:ea typeface="MS Gothic" charset="-128"/>
                <a:cs typeface="Arial" panose="020B0604020202020204" pitchFamily="34" charset="0"/>
              </a:rPr>
              <a:t>August</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 202</a:t>
            </a:r>
            <a:r>
              <a:rPr lang="en-US" b="1" dirty="0">
                <a:latin typeface="Arial" panose="020B0604020202020204" pitchFamily="34" charset="0"/>
                <a:ea typeface="MS Gothic" charset="-128"/>
                <a:cs typeface="Arial" panose="020B0604020202020204" pitchFamily="34" charset="0"/>
              </a:rPr>
              <a:t>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439335" y="1016149"/>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August 12,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D8608CD-5E88-884C-8509-E9D87947CA22}"/>
              </a:ext>
            </a:extLst>
          </p:cNvPr>
          <p:cNvSpPr txBox="1">
            <a:spLocks/>
          </p:cNvSpPr>
          <p:nvPr/>
        </p:nvSpPr>
        <p:spPr bwMode="auto">
          <a:xfrm>
            <a:off x="439335" y="3978425"/>
            <a:ext cx="4725896" cy="2086414"/>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Deadbeats:</a:t>
            </a:r>
          </a:p>
          <a:p>
            <a:pPr marL="342900" indent="-342900" algn="l">
              <a:buFont typeface="+mj-lt"/>
              <a:buAutoNum type="arabicPeriod"/>
            </a:pPr>
            <a:r>
              <a:rPr lang="en-AU" sz="1600" b="1" i="0" u="none" strike="noStrike" dirty="0" err="1">
                <a:solidFill>
                  <a:srgbClr val="002060"/>
                </a:solidFill>
                <a:effectLst/>
                <a:latin typeface="Arial" panose="020B0604020202020204" pitchFamily="34" charset="0"/>
                <a:cs typeface="Arial" panose="020B0604020202020204" pitchFamily="34" charset="0"/>
              </a:rPr>
              <a:t>Hangbin</a:t>
            </a:r>
            <a:r>
              <a:rPr lang="en-AU" sz="1600" b="1" i="0" u="none" strike="noStrike" dirty="0">
                <a:solidFill>
                  <a:srgbClr val="002060"/>
                </a:solidFill>
                <a:effectLst/>
                <a:latin typeface="Arial" panose="020B0604020202020204" pitchFamily="34" charset="0"/>
                <a:cs typeface="Arial" panose="020B0604020202020204" pitchFamily="34" charset="0"/>
              </a:rPr>
              <a:t>, Zhao, </a:t>
            </a:r>
            <a:r>
              <a:rPr lang="en-AU" sz="1600"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cmhi_zhb@163.com</a:t>
            </a: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r>
              <a:rPr lang="en-AU" sz="1600" b="1" i="0" u="none" strike="noStrike" dirty="0">
                <a:solidFill>
                  <a:srgbClr val="002060"/>
                </a:solidFill>
                <a:effectLst/>
                <a:latin typeface="Arial" panose="020B0604020202020204" pitchFamily="34" charset="0"/>
                <a:cs typeface="Arial" panose="020B0604020202020204" pitchFamily="34" charset="0"/>
              </a:rPr>
              <a:t>Liu, Wenchao</a:t>
            </a:r>
            <a:r>
              <a:rPr lang="en-AU" sz="1600" b="0" dirty="0">
                <a:solidFill>
                  <a:srgbClr val="002060"/>
                </a:solidFill>
                <a:latin typeface="Arial" panose="020B0604020202020204" pitchFamily="34" charset="0"/>
                <a:cs typeface="Arial" panose="020B0604020202020204" pitchFamily="34" charset="0"/>
              </a:rPr>
              <a:t>, Self, wenchaoliu93@gmail.com</a:t>
            </a:r>
            <a:endParaRPr lang="en-US" sz="1600" kern="0"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C5510B6-5DDD-49E0-EC92-9AADE678DEF3}"/>
              </a:ext>
            </a:extLst>
          </p:cNvPr>
          <p:cNvPicPr>
            <a:picLocks noChangeAspect="1"/>
          </p:cNvPicPr>
          <p:nvPr/>
        </p:nvPicPr>
        <p:blipFill>
          <a:blip r:embed="rId3"/>
          <a:stretch>
            <a:fillRect/>
          </a:stretch>
        </p:blipFill>
        <p:spPr>
          <a:xfrm>
            <a:off x="5753408" y="663176"/>
            <a:ext cx="4604634" cy="5809874"/>
          </a:xfrm>
          <a:prstGeom prst="rect">
            <a:avLst/>
          </a:prstGeom>
        </p:spPr>
      </p:pic>
    </p:spTree>
    <p:extLst>
      <p:ext uri="{BB962C8B-B14F-4D97-AF65-F5344CB8AC3E}">
        <p14:creationId xmlns:p14="http://schemas.microsoft.com/office/powerpoint/2010/main" val="88496543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9D784B-096F-4BC0-B00F-03A4BD4D812F}">
  <ds:schemaRefs>
    <ds:schemaRef ds:uri="http://www.w3.org/XML/1998/namespace"/>
    <ds:schemaRef ds:uri="http://schemas.microsoft.com/office/2006/metadata/properties"/>
    <ds:schemaRef ds:uri="http://schemas.microsoft.com/office/2006/documentManagement/types"/>
    <ds:schemaRef ds:uri="cc9c437c-ae0c-4066-8d90-a0f7de786127"/>
    <ds:schemaRef ds:uri="http://purl.org/dc/terms/"/>
    <ds:schemaRef ds:uri="http://schemas.openxmlformats.org/package/2006/metadata/core-properties"/>
    <ds:schemaRef ds:uri="http://purl.org/dc/elements/1.1/"/>
    <ds:schemaRef ds:uri="http://schemas.microsoft.com/office/infopath/2007/PartnerControls"/>
    <ds:schemaRef ds:uri="ba37140e-f4c5-4a6c-a9b4-20a691ce6c8a"/>
    <ds:schemaRef ds:uri="http://purl.org/dc/dcmitype/"/>
  </ds:schemaRefs>
</ds:datastoreItem>
</file>

<file path=customXml/itemProps3.xml><?xml version="1.0" encoding="utf-8"?>
<ds:datastoreItem xmlns:ds="http://schemas.openxmlformats.org/officeDocument/2006/customXml" ds:itemID="{2B70DA11-B4D5-461E-8E80-67BE7DF9C05D}">
  <ds:schemaRefs>
    <ds:schemaRef ds:uri="http://schemas.microsoft.com/sharepoint/v3/contenttype/fo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92634</TotalTime>
  <Words>6425</Words>
  <Application>Microsoft Office PowerPoint</Application>
  <PresentationFormat>Widescreen</PresentationFormat>
  <Paragraphs>1575</Paragraphs>
  <Slides>41</Slides>
  <Notes>27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2" baseType="lpstr">
      <vt:lpstr>MS PGothic</vt:lpstr>
      <vt:lpstr>MS PGothic</vt:lpstr>
      <vt:lpstr>Aptos</vt:lpstr>
      <vt:lpstr>Arial</vt:lpstr>
      <vt:lpstr>Arial Unicode MS</vt:lpstr>
      <vt:lpstr>Calibri</vt:lpstr>
      <vt:lpstr>Times New Roman</vt:lpstr>
      <vt:lpstr>Wingdings</vt:lpstr>
      <vt:lpstr>Office Theme</vt:lpstr>
      <vt:lpstr>Document</vt:lpstr>
      <vt:lpstr>Worksheet</vt:lpstr>
      <vt:lpstr>Wireless Treasurer Report 2024</vt:lpstr>
      <vt:lpstr>Abstract</vt:lpstr>
      <vt:lpstr>802.11/.15 Joint Account Balance Overview  August 14, 2024</vt:lpstr>
      <vt:lpstr>Income/ Expense Report  January 1, 2024,  to  June 30, 2024</vt:lpstr>
      <vt:lpstr>2024 Income/Expense Report</vt:lpstr>
      <vt:lpstr>PowerPoint Presentation</vt:lpstr>
      <vt:lpstr>PowerPoint Presentation</vt:lpstr>
      <vt:lpstr>PowerPoint Presentation</vt:lpstr>
      <vt:lpstr>PowerPoint Presentation</vt:lpstr>
      <vt:lpstr>2024 May  IEEE 802W Mixed-Mode Interim  FINAL Budget  May 12-17, 2024 Marriott Warsaw, POLAND   Update Date: August 12, 2024 </vt:lpstr>
      <vt:lpstr>PowerPoint Presentation</vt:lpstr>
      <vt:lpstr>PowerPoint Presentation</vt:lpstr>
      <vt:lpstr>2024 Sept IEEE 802W Mixed-mode Interim Budget report</vt:lpstr>
      <vt:lpstr>2025 January  IEEE 802W Mixed-Mode Interim  Overview  Jan 12-17, 2025 Kobe Convention Centre, Japan   Update Date: July 10, 2024 </vt:lpstr>
      <vt:lpstr>2025 January  IEEE 802W Mixed-Mode Interim  Draft Budget  Jan 12-17, 2025 Kobe Convention Centre, Japan   Update Date: July 10, 2024</vt:lpstr>
      <vt:lpstr>2025 May  IEEE 802W Mixed-Mode Interim  Draft Budget  May 11 - 16, 2025 Warsaw Marriott, Poland  Update Date: July 10, 2024</vt:lpstr>
      <vt:lpstr>2024 May Interim Possible Deadbeats (after 16 July)</vt:lpstr>
      <vt:lpstr>2020 to 2024 Net Session Value </vt:lpstr>
      <vt:lpstr>Future Interim Meeting Fees –2025</vt:lpstr>
      <vt:lpstr>Motion to set the 2025 Session Fees – 2024-07-14</vt:lpstr>
      <vt:lpstr>Deadbeat Consequences</vt:lpstr>
      <vt:lpstr>PowerPoint Presentation</vt:lpstr>
      <vt:lpstr>2020 – 2023 Historical Attendance</vt:lpstr>
      <vt:lpstr>Historical  Income/Expense reports</vt:lpstr>
      <vt:lpstr>2023 Meeting Final Session Budget Report</vt:lpstr>
      <vt:lpstr>Income/ Expense Report  Jan 1, 2023,  to  Dec 31, 2023</vt:lpstr>
      <vt:lpstr>2023 Income/Expense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2024</dc:title>
  <dc:subject>Treasurer Report</dc:subject>
  <dc:creator>Jon Rosdahl</dc:creator>
  <cp:keywords>August 2024</cp:keywords>
  <dc:description>Jon Rosdahl (Qualcomm)</dc:description>
  <cp:lastModifiedBy>Jon Rosdahl</cp:lastModifiedBy>
  <cp:revision>78</cp:revision>
  <cp:lastPrinted>1601-01-01T00:00:00Z</cp:lastPrinted>
  <dcterms:created xsi:type="dcterms:W3CDTF">2019-08-01T19:20:26Z</dcterms:created>
  <dcterms:modified xsi:type="dcterms:W3CDTF">2024-08-14T19:23:29Z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