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8"/>
  </p:notesMasterIdLst>
  <p:handoutMasterIdLst>
    <p:handoutMasterId r:id="rId39"/>
  </p:handoutMasterIdLst>
  <p:sldIdLst>
    <p:sldId id="256" r:id="rId5"/>
    <p:sldId id="257" r:id="rId6"/>
    <p:sldId id="550" r:id="rId7"/>
    <p:sldId id="513" r:id="rId8"/>
    <p:sldId id="566" r:id="rId9"/>
    <p:sldId id="569" r:id="rId10"/>
    <p:sldId id="570" r:id="rId11"/>
    <p:sldId id="565" r:id="rId12"/>
    <p:sldId id="562" r:id="rId13"/>
    <p:sldId id="567" r:id="rId14"/>
    <p:sldId id="563" r:id="rId15"/>
    <p:sldId id="571" r:id="rId16"/>
    <p:sldId id="264" r:id="rId17"/>
    <p:sldId id="539" r:id="rId18"/>
    <p:sldId id="556" r:id="rId19"/>
    <p:sldId id="560" r:id="rId20"/>
    <p:sldId id="561" r:id="rId21"/>
    <p:sldId id="551" r:id="rId22"/>
    <p:sldId id="528" r:id="rId23"/>
    <p:sldId id="543" r:id="rId24"/>
    <p:sldId id="544" r:id="rId25"/>
    <p:sldId id="531" r:id="rId26"/>
    <p:sldId id="547" r:id="rId27"/>
    <p:sldId id="548" r:id="rId28"/>
    <p:sldId id="542" r:id="rId29"/>
    <p:sldId id="520" r:id="rId30"/>
    <p:sldId id="521" r:id="rId31"/>
    <p:sldId id="516" r:id="rId32"/>
    <p:sldId id="514" r:id="rId33"/>
    <p:sldId id="515" r:id="rId34"/>
    <p:sldId id="510" r:id="rId35"/>
    <p:sldId id="511" r:id="rId36"/>
    <p:sldId id="509" r:id="rId37"/>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66"/>
            <p14:sldId id="569"/>
            <p14:sldId id="570"/>
            <p14:sldId id="565"/>
            <p14:sldId id="562"/>
            <p14:sldId id="567"/>
            <p14:sldId id="563"/>
            <p14:sldId id="571"/>
          </p14:sldIdLst>
        </p14:section>
        <p14:section name="Refernces" id="{550E22C8-CE70-4B88-9573-377DFC475CD0}">
          <p14:sldIdLst>
            <p14:sldId id="264"/>
          </p14:sldIdLst>
        </p14:section>
        <p14:section name="Previous Motions" id="{0A2BA85A-4E76-4CC0-B8A5-234F28EFFC7E}">
          <p14:sldIdLst>
            <p14:sldId id="539"/>
            <p14:sldId id="556"/>
            <p14:sldId id="560"/>
            <p14:sldId id="561"/>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83907DF-F5F3-4C60-A182-5AD6580E4FB8}" v="5" dt="2024-09-09T18:46:17.934"/>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43" autoAdjust="0"/>
    <p:restoredTop sz="66626" autoAdjust="0"/>
  </p:normalViewPr>
  <p:slideViewPr>
    <p:cSldViewPr>
      <p:cViewPr varScale="1">
        <p:scale>
          <a:sx n="73" d="100"/>
          <a:sy n="73" d="100"/>
        </p:scale>
        <p:origin x="696" y="6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216"/>
    </p:cViewPr>
  </p:notesTextViewPr>
  <p:notesViewPr>
    <p:cSldViewPr>
      <p:cViewPr varScale="1">
        <p:scale>
          <a:sx n="82" d="100"/>
          <a:sy n="82" d="100"/>
        </p:scale>
        <p:origin x="1920"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 Id="rId20" Type="http://schemas.openxmlformats.org/officeDocument/2006/relationships/slide" Target="slides/slide16.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E83907DF-F5F3-4C60-A182-5AD6580E4FB8}"/>
    <pc:docChg chg="undo custSel addSld delSld modSld sldOrd modMainMaster modSection">
      <pc:chgData name="Jon Rosdahl" userId="2820f357-2dd4-4127-8713-e0bfde0fd756" providerId="ADAL" clId="{E83907DF-F5F3-4C60-A182-5AD6580E4FB8}" dt="2024-09-09T19:26:40.388" v="582" actId="20577"/>
      <pc:docMkLst>
        <pc:docMk/>
      </pc:docMkLst>
      <pc:sldChg chg="modNotesTx">
        <pc:chgData name="Jon Rosdahl" userId="2820f357-2dd4-4127-8713-e0bfde0fd756" providerId="ADAL" clId="{E83907DF-F5F3-4C60-A182-5AD6580E4FB8}" dt="2024-09-09T19:26:40.388" v="582" actId="20577"/>
        <pc:sldMkLst>
          <pc:docMk/>
          <pc:sldMk cId="0" sldId="256"/>
        </pc:sldMkLst>
      </pc:sldChg>
      <pc:sldChg chg="modNotesTx">
        <pc:chgData name="Jon Rosdahl" userId="2820f357-2dd4-4127-8713-e0bfde0fd756" providerId="ADAL" clId="{E83907DF-F5F3-4C60-A182-5AD6580E4FB8}" dt="2024-09-09T18:47:15.809" v="186" actId="20577"/>
        <pc:sldMkLst>
          <pc:docMk/>
          <pc:sldMk cId="16113899" sldId="566"/>
        </pc:sldMkLst>
      </pc:sldChg>
      <pc:sldChg chg="addSp delSp modSp new del mod ord chgLayout">
        <pc:chgData name="Jon Rosdahl" userId="2820f357-2dd4-4127-8713-e0bfde0fd756" providerId="ADAL" clId="{E83907DF-F5F3-4C60-A182-5AD6580E4FB8}" dt="2024-09-09T18:45:33.822" v="76" actId="2696"/>
        <pc:sldMkLst>
          <pc:docMk/>
          <pc:sldMk cId="65338245" sldId="568"/>
        </pc:sldMkLst>
        <pc:spChg chg="del">
          <ac:chgData name="Jon Rosdahl" userId="2820f357-2dd4-4127-8713-e0bfde0fd756" providerId="ADAL" clId="{E83907DF-F5F3-4C60-A182-5AD6580E4FB8}" dt="2024-09-09T18:41:42.534" v="6" actId="478"/>
          <ac:spMkLst>
            <pc:docMk/>
            <pc:sldMk cId="65338245" sldId="568"/>
            <ac:spMk id="2" creationId="{8CFF93BF-1D62-3E4C-EC07-DE05CE6FB628}"/>
          </ac:spMkLst>
        </pc:spChg>
        <pc:spChg chg="del mod ord">
          <ac:chgData name="Jon Rosdahl" userId="2820f357-2dd4-4127-8713-e0bfde0fd756" providerId="ADAL" clId="{E83907DF-F5F3-4C60-A182-5AD6580E4FB8}" dt="2024-09-09T18:45:26.460" v="75" actId="21"/>
          <ac:spMkLst>
            <pc:docMk/>
            <pc:sldMk cId="65338245" sldId="568"/>
            <ac:spMk id="3" creationId="{9959EFD3-573A-D664-BD5C-CAD83E2F984A}"/>
          </ac:spMkLst>
        </pc:spChg>
        <pc:spChg chg="mod ord">
          <ac:chgData name="Jon Rosdahl" userId="2820f357-2dd4-4127-8713-e0bfde0fd756" providerId="ADAL" clId="{E83907DF-F5F3-4C60-A182-5AD6580E4FB8}" dt="2024-09-09T18:43:16.173" v="37" actId="6264"/>
          <ac:spMkLst>
            <pc:docMk/>
            <pc:sldMk cId="65338245" sldId="568"/>
            <ac:spMk id="4" creationId="{1DEC8E85-F932-9997-8478-9201ACFB51D0}"/>
          </ac:spMkLst>
        </pc:spChg>
        <pc:spChg chg="mod ord">
          <ac:chgData name="Jon Rosdahl" userId="2820f357-2dd4-4127-8713-e0bfde0fd756" providerId="ADAL" clId="{E83907DF-F5F3-4C60-A182-5AD6580E4FB8}" dt="2024-09-09T18:43:16.173" v="37" actId="6264"/>
          <ac:spMkLst>
            <pc:docMk/>
            <pc:sldMk cId="65338245" sldId="568"/>
            <ac:spMk id="5" creationId="{A3D72A96-43BD-4024-110A-A7C320E0EB6A}"/>
          </ac:spMkLst>
        </pc:spChg>
        <pc:spChg chg="mod ord">
          <ac:chgData name="Jon Rosdahl" userId="2820f357-2dd4-4127-8713-e0bfde0fd756" providerId="ADAL" clId="{E83907DF-F5F3-4C60-A182-5AD6580E4FB8}" dt="2024-09-09T18:43:16.173" v="37" actId="6264"/>
          <ac:spMkLst>
            <pc:docMk/>
            <pc:sldMk cId="65338245" sldId="568"/>
            <ac:spMk id="6" creationId="{73E62A00-CE51-95A5-0934-BE376B0ADFAD}"/>
          </ac:spMkLst>
        </pc:spChg>
        <pc:spChg chg="add del mod">
          <ac:chgData name="Jon Rosdahl" userId="2820f357-2dd4-4127-8713-e0bfde0fd756" providerId="ADAL" clId="{E83907DF-F5F3-4C60-A182-5AD6580E4FB8}" dt="2024-09-09T18:43:16.173" v="37" actId="6264"/>
          <ac:spMkLst>
            <pc:docMk/>
            <pc:sldMk cId="65338245" sldId="568"/>
            <ac:spMk id="7" creationId="{4DFB6B25-1705-8818-D2A9-C832F235F174}"/>
          </ac:spMkLst>
        </pc:spChg>
        <pc:spChg chg="add del mod">
          <ac:chgData name="Jon Rosdahl" userId="2820f357-2dd4-4127-8713-e0bfde0fd756" providerId="ADAL" clId="{E83907DF-F5F3-4C60-A182-5AD6580E4FB8}" dt="2024-09-09T18:43:16.173" v="37" actId="6264"/>
          <ac:spMkLst>
            <pc:docMk/>
            <pc:sldMk cId="65338245" sldId="568"/>
            <ac:spMk id="8" creationId="{7761513A-CF36-03D2-99DA-2ABDEC30B0DB}"/>
          </ac:spMkLst>
        </pc:spChg>
        <pc:spChg chg="add del mod">
          <ac:chgData name="Jon Rosdahl" userId="2820f357-2dd4-4127-8713-e0bfde0fd756" providerId="ADAL" clId="{E83907DF-F5F3-4C60-A182-5AD6580E4FB8}" dt="2024-09-09T18:43:16.173" v="37" actId="6264"/>
          <ac:spMkLst>
            <pc:docMk/>
            <pc:sldMk cId="65338245" sldId="568"/>
            <ac:spMk id="9" creationId="{70B57DFB-8EB5-F4F3-CE8D-8D0AA7FA5F93}"/>
          </ac:spMkLst>
        </pc:spChg>
        <pc:spChg chg="add del mod">
          <ac:chgData name="Jon Rosdahl" userId="2820f357-2dd4-4127-8713-e0bfde0fd756" providerId="ADAL" clId="{E83907DF-F5F3-4C60-A182-5AD6580E4FB8}" dt="2024-09-09T18:43:16.173" v="37" actId="6264"/>
          <ac:spMkLst>
            <pc:docMk/>
            <pc:sldMk cId="65338245" sldId="568"/>
            <ac:spMk id="10" creationId="{1C21C2C7-567A-A251-11A9-3EC6AEF035D5}"/>
          </ac:spMkLst>
        </pc:spChg>
        <pc:spChg chg="add del mod ord">
          <ac:chgData name="Jon Rosdahl" userId="2820f357-2dd4-4127-8713-e0bfde0fd756" providerId="ADAL" clId="{E83907DF-F5F3-4C60-A182-5AD6580E4FB8}" dt="2024-09-09T18:43:16.173" v="37" actId="6264"/>
          <ac:spMkLst>
            <pc:docMk/>
            <pc:sldMk cId="65338245" sldId="568"/>
            <ac:spMk id="11" creationId="{1DCD3C45-5929-7256-71D7-DD2870C9BE38}"/>
          </ac:spMkLst>
        </pc:spChg>
        <pc:spChg chg="add mod">
          <ac:chgData name="Jon Rosdahl" userId="2820f357-2dd4-4127-8713-e0bfde0fd756" providerId="ADAL" clId="{E83907DF-F5F3-4C60-A182-5AD6580E4FB8}" dt="2024-09-09T18:45:26.460" v="75" actId="21"/>
          <ac:spMkLst>
            <pc:docMk/>
            <pc:sldMk cId="65338245" sldId="568"/>
            <ac:spMk id="13" creationId="{F6322875-244B-8306-4737-8B7BD854F18F}"/>
          </ac:spMkLst>
        </pc:spChg>
      </pc:sldChg>
      <pc:sldChg chg="addSp delSp modSp new mod">
        <pc:chgData name="Jon Rosdahl" userId="2820f357-2dd4-4127-8713-e0bfde0fd756" providerId="ADAL" clId="{E83907DF-F5F3-4C60-A182-5AD6580E4FB8}" dt="2024-09-09T18:46:03.807" v="110" actId="1076"/>
        <pc:sldMkLst>
          <pc:docMk/>
          <pc:sldMk cId="2400533927" sldId="569"/>
        </pc:sldMkLst>
        <pc:spChg chg="mod">
          <ac:chgData name="Jon Rosdahl" userId="2820f357-2dd4-4127-8713-e0bfde0fd756" providerId="ADAL" clId="{E83907DF-F5F3-4C60-A182-5AD6580E4FB8}" dt="2024-09-09T18:46:03.807" v="110" actId="1076"/>
          <ac:spMkLst>
            <pc:docMk/>
            <pc:sldMk cId="2400533927" sldId="569"/>
            <ac:spMk id="2" creationId="{AC2166DB-3193-3F23-76DA-B1A65788EEF9}"/>
          </ac:spMkLst>
        </pc:spChg>
        <pc:spChg chg="del">
          <ac:chgData name="Jon Rosdahl" userId="2820f357-2dd4-4127-8713-e0bfde0fd756" providerId="ADAL" clId="{E83907DF-F5F3-4C60-A182-5AD6580E4FB8}" dt="2024-09-09T18:45:39.568" v="77" actId="478"/>
          <ac:spMkLst>
            <pc:docMk/>
            <pc:sldMk cId="2400533927" sldId="569"/>
            <ac:spMk id="3" creationId="{82E3F84E-799C-961D-29FA-BBFA11DC8A20}"/>
          </ac:spMkLst>
        </pc:spChg>
        <pc:spChg chg="add mod">
          <ac:chgData name="Jon Rosdahl" userId="2820f357-2dd4-4127-8713-e0bfde0fd756" providerId="ADAL" clId="{E83907DF-F5F3-4C60-A182-5AD6580E4FB8}" dt="2024-09-09T18:45:41.781" v="78"/>
          <ac:spMkLst>
            <pc:docMk/>
            <pc:sldMk cId="2400533927" sldId="569"/>
            <ac:spMk id="7" creationId="{9959EFD3-573A-D664-BD5C-CAD83E2F984A}"/>
          </ac:spMkLst>
        </pc:spChg>
      </pc:sldChg>
      <pc:sldChg chg="addSp delSp modSp new mod">
        <pc:chgData name="Jon Rosdahl" userId="2820f357-2dd4-4127-8713-e0bfde0fd756" providerId="ADAL" clId="{E83907DF-F5F3-4C60-A182-5AD6580E4FB8}" dt="2024-09-09T18:46:38.231" v="120" actId="20577"/>
        <pc:sldMkLst>
          <pc:docMk/>
          <pc:sldMk cId="745219198" sldId="570"/>
        </pc:sldMkLst>
        <pc:spChg chg="del">
          <ac:chgData name="Jon Rosdahl" userId="2820f357-2dd4-4127-8713-e0bfde0fd756" providerId="ADAL" clId="{E83907DF-F5F3-4C60-A182-5AD6580E4FB8}" dt="2024-09-09T18:44:20.179" v="49" actId="478"/>
          <ac:spMkLst>
            <pc:docMk/>
            <pc:sldMk cId="745219198" sldId="570"/>
            <ac:spMk id="2" creationId="{905C2EF9-C694-73E2-CAFD-1B0BF106BD9E}"/>
          </ac:spMkLst>
        </pc:spChg>
        <pc:spChg chg="mod">
          <ac:chgData name="Jon Rosdahl" userId="2820f357-2dd4-4127-8713-e0bfde0fd756" providerId="ADAL" clId="{E83907DF-F5F3-4C60-A182-5AD6580E4FB8}" dt="2024-09-09T18:44:53.574" v="60" actId="1076"/>
          <ac:spMkLst>
            <pc:docMk/>
            <pc:sldMk cId="745219198" sldId="570"/>
            <ac:spMk id="3" creationId="{DA2AE59C-E996-5575-D4F8-02D5C5EFF3C0}"/>
          </ac:spMkLst>
        </pc:spChg>
        <pc:spChg chg="add del mod">
          <ac:chgData name="Jon Rosdahl" userId="2820f357-2dd4-4127-8713-e0bfde0fd756" providerId="ADAL" clId="{E83907DF-F5F3-4C60-A182-5AD6580E4FB8}" dt="2024-09-09T18:46:12.606" v="111" actId="478"/>
          <ac:spMkLst>
            <pc:docMk/>
            <pc:sldMk cId="745219198" sldId="570"/>
            <ac:spMk id="7" creationId="{C4028231-A0A2-40B8-DB67-F79197354290}"/>
          </ac:spMkLst>
        </pc:spChg>
        <pc:spChg chg="add del mod">
          <ac:chgData name="Jon Rosdahl" userId="2820f357-2dd4-4127-8713-e0bfde0fd756" providerId="ADAL" clId="{E83907DF-F5F3-4C60-A182-5AD6580E4FB8}" dt="2024-09-09T18:46:17.934" v="112"/>
          <ac:spMkLst>
            <pc:docMk/>
            <pc:sldMk cId="745219198" sldId="570"/>
            <ac:spMk id="9" creationId="{F853177D-56E2-1FC4-230E-B37BA7050BEF}"/>
          </ac:spMkLst>
        </pc:spChg>
        <pc:spChg chg="add mod">
          <ac:chgData name="Jon Rosdahl" userId="2820f357-2dd4-4127-8713-e0bfde0fd756" providerId="ADAL" clId="{E83907DF-F5F3-4C60-A182-5AD6580E4FB8}" dt="2024-09-09T18:46:38.231" v="120" actId="20577"/>
          <ac:spMkLst>
            <pc:docMk/>
            <pc:sldMk cId="745219198" sldId="570"/>
            <ac:spMk id="10" creationId="{92A19125-8598-03AA-80E7-78BA91F89D42}"/>
          </ac:spMkLst>
        </pc:spChg>
      </pc:sldChg>
      <pc:sldChg chg="modSp new mod">
        <pc:chgData name="Jon Rosdahl" userId="2820f357-2dd4-4127-8713-e0bfde0fd756" providerId="ADAL" clId="{E83907DF-F5F3-4C60-A182-5AD6580E4FB8}" dt="2024-09-09T19:19:24.947" v="536" actId="20577"/>
        <pc:sldMkLst>
          <pc:docMk/>
          <pc:sldMk cId="271842505" sldId="571"/>
        </pc:sldMkLst>
        <pc:spChg chg="mod">
          <ac:chgData name="Jon Rosdahl" userId="2820f357-2dd4-4127-8713-e0bfde0fd756" providerId="ADAL" clId="{E83907DF-F5F3-4C60-A182-5AD6580E4FB8}" dt="2024-09-09T18:48:28.709" v="249" actId="20577"/>
          <ac:spMkLst>
            <pc:docMk/>
            <pc:sldMk cId="271842505" sldId="571"/>
            <ac:spMk id="2" creationId="{151B4C8D-944F-0CD2-1EB2-CB89EF76015C}"/>
          </ac:spMkLst>
        </pc:spChg>
        <pc:spChg chg="mod">
          <ac:chgData name="Jon Rosdahl" userId="2820f357-2dd4-4127-8713-e0bfde0fd756" providerId="ADAL" clId="{E83907DF-F5F3-4C60-A182-5AD6580E4FB8}" dt="2024-09-09T19:19:24.947" v="536" actId="20577"/>
          <ac:spMkLst>
            <pc:docMk/>
            <pc:sldMk cId="271842505" sldId="571"/>
            <ac:spMk id="3" creationId="{081F868F-15A0-D5F9-0038-BD6076DE57FD}"/>
          </ac:spMkLst>
        </pc:spChg>
      </pc:sldChg>
      <pc:sldMasterChg chg="modSp mod">
        <pc:chgData name="Jon Rosdahl" userId="2820f357-2dd4-4127-8713-e0bfde0fd756" providerId="ADAL" clId="{E83907DF-F5F3-4C60-A182-5AD6580E4FB8}" dt="2024-09-09T18:26:59.364" v="1" actId="6549"/>
        <pc:sldMasterMkLst>
          <pc:docMk/>
          <pc:sldMasterMk cId="321612819" sldId="2147483672"/>
        </pc:sldMasterMkLst>
        <pc:spChg chg="mod">
          <ac:chgData name="Jon Rosdahl" userId="2820f357-2dd4-4127-8713-e0bfde0fd756" providerId="ADAL" clId="{E83907DF-F5F3-4C60-A182-5AD6580E4FB8}" dt="2024-09-09T18:26:59.364" v="1"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pt-BR"/>
              <a:t>doc.: IEEE 802 EC-24/0006r12</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2024</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pt-BR"/>
              <a:t>doc.: IEEE 802 EC-24/0006r12</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2024</a:t>
            </a:r>
            <a:endParaRPr lang="en-US" dirty="0"/>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EC-24/0006r12</a:t>
            </a:r>
            <a:endParaRPr lang="en-US" dirty="0"/>
          </a:p>
        </p:txBody>
      </p:sp>
      <p:sp>
        <p:nvSpPr>
          <p:cNvPr id="5" name="Rectangle 3"/>
          <p:cNvSpPr>
            <a:spLocks noGrp="1" noChangeArrowheads="1"/>
          </p:cNvSpPr>
          <p:nvPr>
            <p:ph type="dt"/>
          </p:nvPr>
        </p:nvSpPr>
        <p:spPr>
          <a:ln/>
        </p:spPr>
        <p:txBody>
          <a:bodyPr/>
          <a:lstStyle/>
          <a:p>
            <a:r>
              <a:rPr lang="en-US"/>
              <a:t>September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sz="800" baseline="0" dirty="0"/>
              <a:t>R0 – New report for 2024 –January 802W Interim.</a:t>
            </a:r>
          </a:p>
          <a:p>
            <a:r>
              <a:rPr lang="en-US" sz="800" baseline="0" dirty="0"/>
              <a:t>R1 – Update presented to 802WCSC Feb 14 Telecon.</a:t>
            </a:r>
            <a:br>
              <a:rPr lang="en-US" sz="800" baseline="0" dirty="0"/>
            </a:br>
            <a:r>
              <a:rPr lang="en-US" sz="800" baseline="0" dirty="0"/>
              <a:t>R2 – Captured discussion/motions from 802WCSC Feb 14 Telecon.</a:t>
            </a:r>
          </a:p>
          <a:p>
            <a:r>
              <a:rPr lang="en-US" sz="800" baseline="0" dirty="0"/>
              <a:t>R3/R4 – Update Presented to 802WCSC March 10.</a:t>
            </a:r>
          </a:p>
          <a:p>
            <a:r>
              <a:rPr lang="en-US" sz="800" baseline="0" dirty="0"/>
              <a:t>R5 – Update Presented to 802WCSC May 12, 2024</a:t>
            </a:r>
          </a:p>
          <a:p>
            <a:r>
              <a:rPr lang="en-US" sz="800" baseline="0" dirty="0"/>
              <a:t>R6 – Update presented to 802WCSC June 12, 2024</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baseline="0" dirty="0"/>
              <a:t>R7 – Captured Discussion/motions from 802WCSC June 12 Telecon.</a:t>
            </a:r>
          </a:p>
          <a:p>
            <a:r>
              <a:rPr lang="en-US" sz="800" baseline="0" dirty="0"/>
              <a:t>R8 - Update presented to 802WCSC July 14, 2024</a:t>
            </a:r>
          </a:p>
          <a:p>
            <a:r>
              <a:rPr lang="en-US" sz="800" baseline="0" dirty="0"/>
              <a:t>R9/10 – Update presented to 802WCSC Aug 14, 2024</a:t>
            </a:r>
          </a:p>
          <a:p>
            <a:r>
              <a:rPr lang="en-US" sz="800" baseline="0" dirty="0"/>
              <a:t>R11/12 – Update presented to 802WCSC Sept 8, 2024 plus captured straw-poll </a:t>
            </a:r>
            <a:r>
              <a:rPr lang="en-US" sz="800" baseline="0"/>
              <a:t>and discussion.</a:t>
            </a:r>
            <a:endParaRPr lang="en-US" sz="800" baseline="0"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617123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EC-24/0006r12</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September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746652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EC-24/0006r12</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September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71680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EC-24/0006r12</a:t>
            </a:r>
            <a:endParaRPr lang="en-US" dirty="0"/>
          </a:p>
        </p:txBody>
      </p:sp>
      <p:sp>
        <p:nvSpPr>
          <p:cNvPr id="5" name="Rectangle 3"/>
          <p:cNvSpPr>
            <a:spLocks noGrp="1" noChangeArrowheads="1"/>
          </p:cNvSpPr>
          <p:nvPr>
            <p:ph type="dt"/>
          </p:nvPr>
        </p:nvSpPr>
        <p:spPr>
          <a:ln/>
        </p:spPr>
        <p:txBody>
          <a:bodyPr/>
          <a:lstStyle/>
          <a:p>
            <a:r>
              <a:rPr lang="en-US"/>
              <a:t>September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EC-24/0006r12</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September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1133577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pt-BR" sz="1400" b="1" i="0" u="none" strike="noStrike" kern="1200" cap="none" spc="0" normalizeH="0" baseline="0" noProof="0">
                <a:ln>
                  <a:noFill/>
                </a:ln>
                <a:solidFill>
                  <a:srgbClr val="000000"/>
                </a:solidFill>
                <a:effectLst/>
                <a:uLnTx/>
                <a:uFillTx/>
                <a:latin typeface="Times New Roman" pitchFamily="18" charset="0"/>
                <a:ea typeface="MS Gothic"/>
              </a:rPr>
              <a:t>doc.: IEEE 802 EC-24/0006r12</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5" name="Date Placeholder 4"/>
          <p:cNvSpPr>
            <a:spLocks noGrp="1"/>
          </p:cNvSpPr>
          <p:nvPr>
            <p:ph type="dt"/>
          </p:nvPr>
        </p:nvSpPr>
        <p:spPr/>
        <p:txBody>
          <a:bodyPr/>
          <a:lstStyle/>
          <a:p>
            <a:pPr marL="0" marR="0" lvl="0" indent="0" algn="l"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400" b="1" i="0" u="none" strike="noStrike" kern="1200" cap="none" spc="0" normalizeH="0" baseline="0" noProof="0">
                <a:ln>
                  <a:noFill/>
                </a:ln>
                <a:solidFill>
                  <a:srgbClr val="000000"/>
                </a:solidFill>
                <a:effectLst/>
                <a:uLnTx/>
                <a:uFillTx/>
                <a:latin typeface="Times New Roman" pitchFamily="18" charset="0"/>
                <a:ea typeface="MS Gothic"/>
              </a:rPr>
              <a:t>September 2024</a:t>
            </a:r>
            <a:endParaRPr kumimoji="0" lang="en-US" sz="1400" b="1"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6" name="Footer Placeholder 5"/>
          <p:cNvSpPr>
            <a:spLocks noGrp="1"/>
          </p:cNvSpPr>
          <p:nvPr>
            <p:ph type="ftr"/>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Jon Rosdahl, Qualcomm</a:t>
            </a:r>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
        <p:nvSpPr>
          <p:cNvPr id="7" name="Slide Number Placeholder 6"/>
          <p:cNvSpPr>
            <a:spLocks noGrp="1"/>
          </p:cNvSpPr>
          <p:nvPr>
            <p:ph type="sldNum"/>
          </p:nvPr>
        </p:nvSpPr>
        <p:spPr/>
        <p:txBody>
          <a:bodyPr/>
          <a:lstStyle/>
          <a:p>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200" b="0" i="0" u="none" strike="noStrike" kern="1200" cap="none" spc="0" normalizeH="0" baseline="0" noProof="0">
                <a:ln>
                  <a:noFill/>
                </a:ln>
                <a:solidFill>
                  <a:srgbClr val="000000"/>
                </a:solidFill>
                <a:effectLst/>
                <a:uLnTx/>
                <a:uFillTx/>
                <a:latin typeface="Times New Roman" pitchFamily="18" charset="0"/>
                <a:ea typeface="MS Gothic"/>
              </a:rPr>
              <a:t>Page </a:t>
            </a:r>
            <a:fld id="{47A7FEEB-9CD2-43FE-843C-C5350BEACB45}"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S Gothic"/>
              </a:rPr>
              <a:pPr marL="0" marR="0" lvl="0" indent="0" algn="r" defTabSz="449263" rtl="0" eaLnBrk="1" fontAlgn="base" latinLnBrk="0" hangingPunct="1">
                <a:lnSpc>
                  <a:spcPct val="100000"/>
                </a:lnSpc>
                <a:spcBef>
                  <a:spcPct val="0"/>
                </a:spcBef>
                <a:spcAft>
                  <a:spcPct val="0"/>
                </a:spcAft>
                <a:buClrTx/>
                <a:buSz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S Gothic"/>
            </a:endParaRPr>
          </a:p>
        </p:txBody>
      </p:sp>
    </p:spTree>
    <p:extLst>
      <p:ext uri="{BB962C8B-B14F-4D97-AF65-F5344CB8AC3E}">
        <p14:creationId xmlns:p14="http://schemas.microsoft.com/office/powerpoint/2010/main" val="28693309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2024 July 14-19 – Sheraton Le Centre Montreal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–May consider 2028 July return. – Hotel has sent Contract </a:t>
            </a:r>
            <a:r>
              <a:rPr lang="en-US" sz="1200"/>
              <a:t>for consideration.</a:t>
            </a:r>
            <a:endParaRPr lang="en-US" sz="1200" dirty="0"/>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 July - Site Visit completed at Melia Castilla Madrid – May 21-25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Draft Contract from hotel July 5 -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Finalize the exhibits and then submit to IEEE CEE.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200" dirty="0"/>
              <a:t>		 – Submitted to IEEE CEE August 15. </a:t>
            </a:r>
          </a:p>
          <a:p>
            <a:r>
              <a:rPr lang="en-US" sz="1200" dirty="0"/>
              <a:t>2027 March – Hilton Atlanta </a:t>
            </a:r>
          </a:p>
          <a:p>
            <a:r>
              <a:rPr lang="en-US" sz="1200" dirty="0"/>
              <a:t>				– need to get contract formalized – Face to Face Events to finalize </a:t>
            </a:r>
          </a:p>
          <a:p>
            <a:r>
              <a:rPr lang="en-US" sz="1200" dirty="0"/>
              <a:t>				– Targeting end of Sept 2024</a:t>
            </a:r>
          </a:p>
          <a:p>
            <a:r>
              <a:rPr lang="en-US" sz="1200" dirty="0"/>
              <a:t>2027 July – </a:t>
            </a:r>
            <a:r>
              <a:rPr lang="en-US" sz="1200" dirty="0" err="1"/>
              <a:t>Gothia</a:t>
            </a:r>
            <a:r>
              <a:rPr lang="en-US" sz="1200" dirty="0"/>
              <a:t> Towers </a:t>
            </a:r>
          </a:p>
          <a:p>
            <a:r>
              <a:rPr lang="en-US" sz="1200" dirty="0"/>
              <a:t>			– Site Visit Scheduled – 21-22 Aug 2024 </a:t>
            </a:r>
          </a:p>
          <a:p>
            <a:r>
              <a:rPr lang="en-US" sz="1200" dirty="0"/>
              <a:t>			– Contract pending site visit</a:t>
            </a:r>
            <a:endParaRPr lang="en-US" sz="1400"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Hotel name for Marriott Warsaw hotel  -- Warsaw Presidential Hotel</a:t>
            </a:r>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036431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EC-24/0006r12</a:t>
            </a:r>
            <a:endParaRPr lang="en-US" dirty="0"/>
          </a:p>
        </p:txBody>
      </p:sp>
      <p:sp>
        <p:nvSpPr>
          <p:cNvPr id="5" name="Rectangle 3"/>
          <p:cNvSpPr>
            <a:spLocks noGrp="1" noChangeArrowheads="1"/>
          </p:cNvSpPr>
          <p:nvPr>
            <p:ph type="dt"/>
          </p:nvPr>
        </p:nvSpPr>
        <p:spPr>
          <a:ln/>
        </p:spPr>
        <p:txBody>
          <a:bodyPr/>
          <a:lstStyle/>
          <a:p>
            <a:r>
              <a:rPr lang="en-US"/>
              <a:t>September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8</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800" dirty="0"/>
              <a:t>Future Wireless Interim Meetings: review and status June 12, 2024</a:t>
            </a:r>
          </a:p>
          <a:p>
            <a:pPr lvl="0"/>
            <a:r>
              <a:rPr lang="en-US" sz="800" dirty="0"/>
              <a:t>In General, Each year one Session must be Non-NA/US </a:t>
            </a:r>
          </a:p>
          <a:p>
            <a:pPr lvl="1"/>
            <a:r>
              <a:rPr lang="en-US" sz="800" dirty="0"/>
              <a:t>– Odd years Asia – Even Years Europe</a:t>
            </a:r>
          </a:p>
          <a:p>
            <a:pPr lvl="1"/>
            <a:r>
              <a:rPr lang="en-US" sz="800" dirty="0"/>
              <a:t>2024 Sept 8-13 – Hilton Waikoloa Village – Contract (802WFIN-20/12r0)</a:t>
            </a:r>
          </a:p>
          <a:p>
            <a:pPr lvl="1"/>
            <a:r>
              <a:rPr lang="en-US" sz="800" dirty="0"/>
              <a:t>2025 Jan 12-17 – Kobe, Japan – in negotiations - </a:t>
            </a:r>
          </a:p>
          <a:p>
            <a:pPr lvl="1"/>
            <a:r>
              <a:rPr lang="en-US" sz="800" dirty="0"/>
              <a:t>2025 May 11-16 – </a:t>
            </a:r>
            <a:r>
              <a:rPr lang="en-GB" sz="800" strike="sngStrike" dirty="0"/>
              <a:t>Warsaw Marriott, Warsaw, Poland </a:t>
            </a:r>
            <a:r>
              <a:rPr lang="en-GB" sz="800" dirty="0"/>
              <a:t>– </a:t>
            </a:r>
          </a:p>
          <a:p>
            <a:pPr lvl="1"/>
            <a:r>
              <a:rPr lang="en-GB" sz="800" b="0" dirty="0">
                <a:highlight>
                  <a:srgbClr val="FFFF00"/>
                </a:highlight>
              </a:rPr>
              <a:t>		7 Aug 2024 </a:t>
            </a:r>
            <a:r>
              <a:rPr lang="en-US" sz="800" b="0" dirty="0">
                <a:highlight>
                  <a:srgbClr val="FFFF00"/>
                </a:highlight>
              </a:rPr>
              <a:t>The Marriott hotel in Warsaw has abruptly announced that it is closing after 35 years. New Hotel =Warsaw Presidential Hotel  -- Trying to honor Marriott Benefits.</a:t>
            </a:r>
            <a:endParaRPr lang="en-GB" sz="800" dirty="0"/>
          </a:p>
          <a:p>
            <a:pPr lvl="1"/>
            <a:r>
              <a:rPr lang="en-US" sz="800" dirty="0"/>
              <a:t>2025 Sept 9-14 - Hilton Waikoloa Village, Waikoloa, HI – Contract (802WFIN-22-0007r0)</a:t>
            </a:r>
          </a:p>
          <a:p>
            <a:pPr lvl="1"/>
            <a:r>
              <a:rPr lang="en-US" sz="800" dirty="0"/>
              <a:t>2026 Jan 11-16 –Victoria Conference Centre &amp; Fairmont Empress, Victoria, Canada – in process submitted to IEEE CEE/Legal</a:t>
            </a:r>
          </a:p>
          <a:p>
            <a:pPr lvl="1"/>
            <a:r>
              <a:rPr lang="en-US" sz="800" dirty="0"/>
              <a:t>2026 May 10-15–</a:t>
            </a:r>
            <a:r>
              <a:rPr lang="en-AU" sz="1050" dirty="0">
                <a:solidFill>
                  <a:srgbClr val="1F1F1F"/>
                </a:solidFill>
                <a:latin typeface="Roboto"/>
                <a:ea typeface="Roboto"/>
                <a:cs typeface="Roboto"/>
                <a:sym typeface="Roboto"/>
              </a:rPr>
              <a:t>Hilton Antwerp Old Town, </a:t>
            </a:r>
            <a:r>
              <a:rPr lang="en-US" sz="1050" dirty="0"/>
              <a:t>Antwerp, Belgium – Site visit being planned – Sept/Oct</a:t>
            </a:r>
          </a:p>
          <a:p>
            <a:pPr lvl="1"/>
            <a:r>
              <a:rPr lang="en-US" sz="800" dirty="0"/>
              <a:t>2026 Sept 13-18 Hilton Waikoloa Village, Waikoloa, HI – Contract (802WFIN-22-0008r0)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Jan 10-15 – Hyatt Regency Irvine</a:t>
            </a:r>
            <a:r>
              <a:rPr kumimoji="0" lang="en-US" sz="1050" b="0" i="0" u="none" strike="noStrike" kern="1200" cap="none" spc="0" normalizeH="0" baseline="0" noProof="0" dirty="0">
                <a:ln>
                  <a:noFill/>
                </a:ln>
                <a:solidFill>
                  <a:srgbClr val="000000"/>
                </a:solidFill>
                <a:effectLst/>
                <a:uLnTx/>
                <a:uFillTx/>
                <a:latin typeface="Times New Roman" pitchFamily="16" charset="0"/>
                <a:ea typeface="+mn-ea"/>
                <a:cs typeface="+mn-cs"/>
              </a:rPr>
              <a:t>– In final approvals.</a:t>
            </a:r>
            <a:endParaRPr lang="en-US" sz="800" dirty="0"/>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800" dirty="0"/>
              <a:t>2027 May 9-14 – Auckland, New Zealand – Contract TBC – pending Site Visit</a:t>
            </a:r>
          </a:p>
          <a:p>
            <a:pPr lvl="0">
              <a:buFont typeface="Times New Roman" pitchFamily="16" charset="0"/>
              <a:buNone/>
            </a:pPr>
            <a:r>
              <a:rPr lang="en-US" sz="800" dirty="0"/>
              <a:t>	2027 Sept 12-17 – Grand Hyatt Atlanta, Buckhead, GA, USA – (802wfin-24-0025r0)</a:t>
            </a:r>
          </a:p>
          <a:p>
            <a:pPr lvl="0">
              <a:buFont typeface="Times New Roman" pitchFamily="16" charset="0"/>
              <a:buNone/>
            </a:pPr>
            <a:r>
              <a:rPr lang="en-US" sz="800" dirty="0"/>
              <a:t>	2028 Jan 16-21 – Hilton Panama, Panama City, Panama – Contract TBC – Mtg Events to complete – 			Target end of Sept.</a:t>
            </a:r>
          </a:p>
          <a:p>
            <a:pPr lvl="1"/>
            <a:endParaRPr lang="en-US" sz="1100" dirty="0"/>
          </a:p>
        </p:txBody>
      </p:sp>
    </p:spTree>
    <p:extLst>
      <p:ext uri="{BB962C8B-B14F-4D97-AF65-F5344CB8AC3E}">
        <p14:creationId xmlns:p14="http://schemas.microsoft.com/office/powerpoint/2010/main" val="8462307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214426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EC-24/0006r12</a:t>
            </a:r>
            <a:endParaRPr lang="en-US" dirty="0"/>
          </a:p>
        </p:txBody>
      </p:sp>
      <p:sp>
        <p:nvSpPr>
          <p:cNvPr id="5" name="Rectangle 3"/>
          <p:cNvSpPr>
            <a:spLocks noGrp="1" noChangeArrowheads="1"/>
          </p:cNvSpPr>
          <p:nvPr>
            <p:ph type="dt"/>
          </p:nvPr>
        </p:nvSpPr>
        <p:spPr>
          <a:ln/>
        </p:spPr>
        <p:txBody>
          <a:bodyPr/>
          <a:lstStyle/>
          <a:p>
            <a:r>
              <a:rPr lang="en-US"/>
              <a:t>September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EC-24/0006r12</a:t>
            </a:r>
            <a:endParaRPr lang="en-US" dirty="0"/>
          </a:p>
        </p:txBody>
      </p:sp>
      <p:sp>
        <p:nvSpPr>
          <p:cNvPr id="5" name="Date Placeholder 4"/>
          <p:cNvSpPr>
            <a:spLocks noGrp="1"/>
          </p:cNvSpPr>
          <p:nvPr>
            <p:ph type="dt"/>
          </p:nvPr>
        </p:nvSpPr>
        <p:spPr/>
        <p:txBody>
          <a:bodyPr/>
          <a:lstStyle/>
          <a:p>
            <a:r>
              <a:rPr lang="en-US"/>
              <a:t>September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66032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September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September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September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EC-24/0006r12</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mailto:802reg@facetoface-events.com"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2023-09-08</a:t>
            </a:r>
          </a:p>
        </p:txBody>
      </p:sp>
      <p:sp>
        <p:nvSpPr>
          <p:cNvPr id="6" name="Date Placeholder 3"/>
          <p:cNvSpPr>
            <a:spLocks noGrp="1"/>
          </p:cNvSpPr>
          <p:nvPr>
            <p:ph type="dt" idx="10"/>
          </p:nvPr>
        </p:nvSpPr>
        <p:spPr/>
        <p:txBody>
          <a:bodyPr/>
          <a:lstStyle/>
          <a:p>
            <a:r>
              <a:rPr lang="en-US"/>
              <a:t>September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F9382E0-B63C-E4AD-DAD5-65A922298BFB}"/>
              </a:ext>
            </a:extLst>
          </p:cNvPr>
          <p:cNvSpPr>
            <a:spLocks noGrp="1"/>
          </p:cNvSpPr>
          <p:nvPr>
            <p:ph idx="1"/>
          </p:nvPr>
        </p:nvSpPr>
        <p:spPr>
          <a:xfrm>
            <a:off x="988394" y="1369716"/>
            <a:ext cx="10236200" cy="4954884"/>
          </a:xfrm>
        </p:spPr>
        <p:txBody>
          <a:bodyPr/>
          <a:lstStyle/>
          <a:p>
            <a:r>
              <a:rPr lang="en-US" dirty="0"/>
              <a:t>Wait List</a:t>
            </a:r>
          </a:p>
          <a:p>
            <a:r>
              <a:rPr lang="en-US" dirty="0"/>
              <a:t>    F2F Events have a list of persons who have requested room assistance, they are trying their best to get all of them into rooms. </a:t>
            </a:r>
          </a:p>
          <a:p>
            <a:r>
              <a:rPr lang="en-US" dirty="0"/>
              <a:t>    </a:t>
            </a:r>
          </a:p>
          <a:p>
            <a:r>
              <a:rPr lang="en-US" dirty="0"/>
              <a:t>Post Registration Refunds</a:t>
            </a:r>
          </a:p>
          <a:p>
            <a:r>
              <a:rPr lang="en-US" dirty="0"/>
              <a:t>	F2F Events will be applying refunds to all who have supplied reservation numbers after their registration.</a:t>
            </a:r>
          </a:p>
          <a:p>
            <a:r>
              <a:rPr lang="en-US" dirty="0"/>
              <a:t>	Attendees may continue to contact F2F Events </a:t>
            </a:r>
            <a:r>
              <a:rPr lang="en-US" dirty="0">
                <a:solidFill>
                  <a:schemeClr val="accent6"/>
                </a:solidFill>
              </a:rPr>
              <a:t>(</a:t>
            </a:r>
            <a:r>
              <a:rPr lang="en-US" dirty="0">
                <a:solidFill>
                  <a:schemeClr val="accent6"/>
                </a:solidFill>
                <a:hlinkClick r:id="rId2">
                  <a:extLst>
                    <a:ext uri="{A12FA001-AC4F-418D-AE19-62706E023703}">
                      <ahyp:hlinkClr xmlns:ahyp="http://schemas.microsoft.com/office/drawing/2018/hyperlinkcolor" val="tx"/>
                    </a:ext>
                  </a:extLst>
                </a:hlinkClick>
              </a:rPr>
              <a:t>802reg@facetoface-events.com</a:t>
            </a:r>
            <a:r>
              <a:rPr lang="en-US" dirty="0"/>
              <a:t>) for this discount, and the refund will be processed as quickly as possible.</a:t>
            </a:r>
          </a:p>
          <a:p>
            <a:endParaRPr lang="en-US" dirty="0"/>
          </a:p>
          <a:p>
            <a:r>
              <a:rPr lang="en-US" dirty="0"/>
              <a:t>The Hotel has no more rooms for us.</a:t>
            </a:r>
          </a:p>
        </p:txBody>
      </p:sp>
      <p:sp>
        <p:nvSpPr>
          <p:cNvPr id="4" name="Date Placeholder 3">
            <a:extLst>
              <a:ext uri="{FF2B5EF4-FFF2-40B4-BE49-F238E27FC236}">
                <a16:creationId xmlns:a16="http://schemas.microsoft.com/office/drawing/2014/main" id="{47A1D7A0-E96F-2D6C-58C0-429186646EAB}"/>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88A5CC49-61AD-C353-78D6-F9D7E787F13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484D594-FEFB-29F9-7374-F7922427B93B}"/>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7" name="Rectangle 1">
            <a:extLst>
              <a:ext uri="{FF2B5EF4-FFF2-40B4-BE49-F238E27FC236}">
                <a16:creationId xmlns:a16="http://schemas.microsoft.com/office/drawing/2014/main" id="{7A95AC67-6752-1A5B-9F12-9D0C2E20D256}"/>
              </a:ext>
            </a:extLst>
          </p:cNvPr>
          <p:cNvSpPr>
            <a:spLocks noGrp="1" noChangeArrowheads="1"/>
          </p:cNvSpPr>
          <p:nvPr>
            <p:ph type="title"/>
          </p:nvPr>
        </p:nvSpPr>
        <p:spPr bwMode="auto">
          <a:xfrm>
            <a:off x="988394" y="757238"/>
            <a:ext cx="10236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altLang="en-US" sz="2400" b="0" i="0" u="none" strike="noStrike" cap="none" normalizeH="0" baseline="0" dirty="0">
                <a:ln>
                  <a:noFill/>
                </a:ln>
                <a:solidFill>
                  <a:schemeClr val="tx1"/>
                </a:solidFill>
                <a:effectLst/>
                <a:latin typeface="Arial" panose="020B0604020202020204" pitchFamily="34" charset="0"/>
              </a:rPr>
              <a:t>The Group Hotel Room Block at the Hilton Waikoloa Village is Sold Out</a:t>
            </a:r>
          </a:p>
        </p:txBody>
      </p:sp>
    </p:spTree>
    <p:extLst>
      <p:ext uri="{BB962C8B-B14F-4D97-AF65-F5344CB8AC3E}">
        <p14:creationId xmlns:p14="http://schemas.microsoft.com/office/powerpoint/2010/main" val="2374123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C0AD8-9073-F668-0DBD-62C6FD81A704}"/>
              </a:ext>
            </a:extLst>
          </p:cNvPr>
          <p:cNvSpPr>
            <a:spLocks noGrp="1"/>
          </p:cNvSpPr>
          <p:nvPr>
            <p:ph type="title"/>
          </p:nvPr>
        </p:nvSpPr>
        <p:spPr/>
        <p:txBody>
          <a:bodyPr/>
          <a:lstStyle/>
          <a:p>
            <a:r>
              <a:rPr lang="en-US" dirty="0"/>
              <a:t>2024 Sept IEEE 802 Wireless Interim Registration</a:t>
            </a:r>
            <a:br>
              <a:rPr lang="en-US" dirty="0"/>
            </a:br>
            <a:r>
              <a:rPr lang="en-US" dirty="0"/>
              <a:t>September 8, 2024</a:t>
            </a:r>
          </a:p>
        </p:txBody>
      </p:sp>
      <p:sp>
        <p:nvSpPr>
          <p:cNvPr id="4" name="Date Placeholder 3">
            <a:extLst>
              <a:ext uri="{FF2B5EF4-FFF2-40B4-BE49-F238E27FC236}">
                <a16:creationId xmlns:a16="http://schemas.microsoft.com/office/drawing/2014/main" id="{FA7A0120-57ED-FD46-0D4D-5A635B8099BB}"/>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760D575B-46DB-2444-0300-87AAF6B40CD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89C23F06-48A3-ABF9-C570-9611AE082B0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graphicFrame>
        <p:nvGraphicFramePr>
          <p:cNvPr id="3" name="Table 2">
            <a:extLst>
              <a:ext uri="{FF2B5EF4-FFF2-40B4-BE49-F238E27FC236}">
                <a16:creationId xmlns:a16="http://schemas.microsoft.com/office/drawing/2014/main" id="{BB27FDCD-3D7F-0AD1-AA29-91601D0CCB7F}"/>
              </a:ext>
            </a:extLst>
          </p:cNvPr>
          <p:cNvGraphicFramePr>
            <a:graphicFrameLocks noGrp="1"/>
          </p:cNvGraphicFramePr>
          <p:nvPr>
            <p:extLst>
              <p:ext uri="{D42A27DB-BD31-4B8C-83A1-F6EECF244321}">
                <p14:modId xmlns:p14="http://schemas.microsoft.com/office/powerpoint/2010/main" val="849450034"/>
              </p:ext>
            </p:extLst>
          </p:nvPr>
        </p:nvGraphicFramePr>
        <p:xfrm>
          <a:off x="1295400" y="2514600"/>
          <a:ext cx="9309100" cy="2362200"/>
        </p:xfrm>
        <a:graphic>
          <a:graphicData uri="http://schemas.openxmlformats.org/drawingml/2006/table">
            <a:tbl>
              <a:tblPr>
                <a:tableStyleId>{5C22544A-7EE6-4342-B048-85BDC9FD1C3A}</a:tableStyleId>
              </a:tblPr>
              <a:tblGrid>
                <a:gridCol w="2769886">
                  <a:extLst>
                    <a:ext uri="{9D8B030D-6E8A-4147-A177-3AD203B41FA5}">
                      <a16:colId xmlns:a16="http://schemas.microsoft.com/office/drawing/2014/main" val="3698905406"/>
                    </a:ext>
                  </a:extLst>
                </a:gridCol>
                <a:gridCol w="2246368">
                  <a:extLst>
                    <a:ext uri="{9D8B030D-6E8A-4147-A177-3AD203B41FA5}">
                      <a16:colId xmlns:a16="http://schemas.microsoft.com/office/drawing/2014/main" val="3105584676"/>
                    </a:ext>
                  </a:extLst>
                </a:gridCol>
                <a:gridCol w="977233">
                  <a:extLst>
                    <a:ext uri="{9D8B030D-6E8A-4147-A177-3AD203B41FA5}">
                      <a16:colId xmlns:a16="http://schemas.microsoft.com/office/drawing/2014/main" val="1635676423"/>
                    </a:ext>
                  </a:extLst>
                </a:gridCol>
                <a:gridCol w="1894183">
                  <a:extLst>
                    <a:ext uri="{9D8B030D-6E8A-4147-A177-3AD203B41FA5}">
                      <a16:colId xmlns:a16="http://schemas.microsoft.com/office/drawing/2014/main" val="533529828"/>
                    </a:ext>
                  </a:extLst>
                </a:gridCol>
                <a:gridCol w="1421430">
                  <a:extLst>
                    <a:ext uri="{9D8B030D-6E8A-4147-A177-3AD203B41FA5}">
                      <a16:colId xmlns:a16="http://schemas.microsoft.com/office/drawing/2014/main" val="2618276378"/>
                    </a:ext>
                  </a:extLst>
                </a:gridCol>
              </a:tblGrid>
              <a:tr h="295275">
                <a:tc>
                  <a:txBody>
                    <a:bodyPr/>
                    <a:lstStyle/>
                    <a:p>
                      <a:pPr algn="l" fontAlgn="b"/>
                      <a:r>
                        <a:rPr lang="en-US" sz="1800" u="none" strike="noStrike">
                          <a:effectLst/>
                          <a:highlight>
                            <a:srgbClr val="DCE6F1"/>
                          </a:highlight>
                        </a:rPr>
                        <a:t>Count of Email Address</a:t>
                      </a:r>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l" fontAlgn="b"/>
                      <a:r>
                        <a:rPr lang="en-US" sz="1800" u="none" strike="noStrike">
                          <a:effectLst/>
                          <a:highlight>
                            <a:srgbClr val="DCE6F1"/>
                          </a:highlight>
                        </a:rPr>
                        <a:t>Column Labels</a:t>
                      </a:r>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extLst>
                  <a:ext uri="{0D108BD9-81ED-4DB2-BD59-A6C34878D82A}">
                    <a16:rowId xmlns:a16="http://schemas.microsoft.com/office/drawing/2014/main" val="190080177"/>
                  </a:ext>
                </a:extLst>
              </a:tr>
              <a:tr h="295275">
                <a:tc>
                  <a:txBody>
                    <a:bodyPr/>
                    <a:lstStyle/>
                    <a:p>
                      <a:pPr algn="l" fontAlgn="b"/>
                      <a:r>
                        <a:rPr lang="en-US" sz="1800" u="none" strike="noStrike">
                          <a:effectLst/>
                          <a:highlight>
                            <a:srgbClr val="DCE6F1"/>
                          </a:highlight>
                        </a:rPr>
                        <a:t>Working Group</a:t>
                      </a:r>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l" fontAlgn="b"/>
                      <a:r>
                        <a:rPr lang="en-US" sz="1800" u="none" strike="noStrike">
                          <a:effectLst/>
                          <a:highlight>
                            <a:srgbClr val="DCE6F1"/>
                          </a:highlight>
                        </a:rPr>
                        <a:t>In-Person Attendee</a:t>
                      </a:r>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l" fontAlgn="b"/>
                      <a:r>
                        <a:rPr lang="en-US" sz="1800" u="none" strike="noStrike">
                          <a:effectLst/>
                          <a:highlight>
                            <a:srgbClr val="DCE6F1"/>
                          </a:highlight>
                        </a:rPr>
                        <a:t>Student</a:t>
                      </a:r>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l" fontAlgn="b"/>
                      <a:r>
                        <a:rPr lang="en-US" sz="1800" u="none" strike="noStrike">
                          <a:effectLst/>
                          <a:highlight>
                            <a:srgbClr val="DCE6F1"/>
                          </a:highlight>
                        </a:rPr>
                        <a:t>Virtual Attendee</a:t>
                      </a:r>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l" fontAlgn="b"/>
                      <a:r>
                        <a:rPr lang="en-US" sz="1800" u="none" strike="noStrike">
                          <a:effectLst/>
                          <a:highlight>
                            <a:srgbClr val="DCE6F1"/>
                          </a:highlight>
                        </a:rPr>
                        <a:t>Grand Total</a:t>
                      </a:r>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extLst>
                  <a:ext uri="{0D108BD9-81ED-4DB2-BD59-A6C34878D82A}">
                    <a16:rowId xmlns:a16="http://schemas.microsoft.com/office/drawing/2014/main" val="209723321"/>
                  </a:ext>
                </a:extLst>
              </a:tr>
              <a:tr h="295275">
                <a:tc>
                  <a:txBody>
                    <a:bodyPr/>
                    <a:lstStyle/>
                    <a:p>
                      <a:pPr algn="l" fontAlgn="b"/>
                      <a:r>
                        <a:rPr lang="en-US" sz="1800" u="none" strike="noStrike">
                          <a:effectLst/>
                        </a:rPr>
                        <a:t>802.11</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259</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12</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221</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492</a:t>
                      </a:r>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3179382309"/>
                  </a:ext>
                </a:extLst>
              </a:tr>
              <a:tr h="295275">
                <a:tc>
                  <a:txBody>
                    <a:bodyPr/>
                    <a:lstStyle/>
                    <a:p>
                      <a:pPr algn="l" fontAlgn="b"/>
                      <a:r>
                        <a:rPr lang="en-US" sz="1800" u="none" strike="noStrike">
                          <a:effectLst/>
                        </a:rPr>
                        <a:t>802.15</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28</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30</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58</a:t>
                      </a:r>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1380771586"/>
                  </a:ext>
                </a:extLst>
              </a:tr>
              <a:tr h="295275">
                <a:tc>
                  <a:txBody>
                    <a:bodyPr/>
                    <a:lstStyle/>
                    <a:p>
                      <a:pPr algn="l" fontAlgn="b"/>
                      <a:r>
                        <a:rPr lang="en-US" sz="1800" u="none" strike="noStrike">
                          <a:effectLst/>
                        </a:rPr>
                        <a:t>802.18</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1</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4</a:t>
                      </a:r>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224952442"/>
                  </a:ext>
                </a:extLst>
              </a:tr>
              <a:tr h="295275">
                <a:tc>
                  <a:txBody>
                    <a:bodyPr/>
                    <a:lstStyle/>
                    <a:p>
                      <a:pPr algn="l" fontAlgn="b"/>
                      <a:r>
                        <a:rPr lang="en-US" sz="1800" u="none" strike="noStrike">
                          <a:effectLst/>
                        </a:rPr>
                        <a:t>802.19</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3</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5</a:t>
                      </a:r>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2490026892"/>
                  </a:ext>
                </a:extLst>
              </a:tr>
              <a:tr h="295275">
                <a:tc>
                  <a:txBody>
                    <a:bodyPr/>
                    <a:lstStyle/>
                    <a:p>
                      <a:pPr algn="l" fontAlgn="b"/>
                      <a:r>
                        <a:rPr lang="en-US" sz="1800" u="none" strike="noStrike">
                          <a:effectLst/>
                        </a:rPr>
                        <a:t>802.24</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a:t>
                      </a:r>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l" fontAlgn="b"/>
                      <a:endParaRPr lang="en-US" sz="1800" b="1" i="0" u="none" strike="noStrike">
                        <a:solidFill>
                          <a:srgbClr val="000000"/>
                        </a:solidFill>
                        <a:effectLst/>
                        <a:latin typeface="Arial" panose="020B0604020202020204" pitchFamily="34" charset="0"/>
                      </a:endParaRPr>
                    </a:p>
                  </a:txBody>
                  <a:tcPr marL="9525" marR="9525" marT="9525" marB="0" anchor="b"/>
                </a:tc>
                <a:tc>
                  <a:txBody>
                    <a:bodyPr/>
                    <a:lstStyle/>
                    <a:p>
                      <a:pPr algn="r" fontAlgn="b"/>
                      <a:r>
                        <a:rPr lang="en-US" sz="1800" u="none" strike="noStrike">
                          <a:effectLst/>
                        </a:rPr>
                        <a:t>2</a:t>
                      </a:r>
                      <a:endParaRPr lang="en-US" sz="1800" b="1" i="0" u="none" strike="noStrike">
                        <a:solidFill>
                          <a:srgbClr val="000000"/>
                        </a:solidFill>
                        <a:effectLst/>
                        <a:latin typeface="Arial" panose="020B0604020202020204" pitchFamily="34" charset="0"/>
                      </a:endParaRPr>
                    </a:p>
                  </a:txBody>
                  <a:tcPr marL="9525" marR="9525" marT="9525" marB="0" anchor="b"/>
                </a:tc>
                <a:extLst>
                  <a:ext uri="{0D108BD9-81ED-4DB2-BD59-A6C34878D82A}">
                    <a16:rowId xmlns:a16="http://schemas.microsoft.com/office/drawing/2014/main" val="4091428437"/>
                  </a:ext>
                </a:extLst>
              </a:tr>
              <a:tr h="295275">
                <a:tc>
                  <a:txBody>
                    <a:bodyPr/>
                    <a:lstStyle/>
                    <a:p>
                      <a:pPr algn="l" fontAlgn="b"/>
                      <a:r>
                        <a:rPr lang="en-US" sz="1800" u="none" strike="noStrike">
                          <a:effectLst/>
                          <a:highlight>
                            <a:srgbClr val="DCE6F1"/>
                          </a:highlight>
                        </a:rPr>
                        <a:t>Grand Total</a:t>
                      </a:r>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r" fontAlgn="b"/>
                      <a:r>
                        <a:rPr lang="en-US" sz="1800" u="none" strike="noStrike">
                          <a:effectLst/>
                          <a:highlight>
                            <a:srgbClr val="DCE6F1"/>
                          </a:highlight>
                        </a:rPr>
                        <a:t>294</a:t>
                      </a:r>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r" fontAlgn="b"/>
                      <a:r>
                        <a:rPr lang="en-US" sz="1800" u="none" strike="noStrike">
                          <a:effectLst/>
                          <a:highlight>
                            <a:srgbClr val="DCE6F1"/>
                          </a:highlight>
                        </a:rPr>
                        <a:t>12</a:t>
                      </a:r>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r" fontAlgn="b"/>
                      <a:r>
                        <a:rPr lang="en-US" sz="1800" u="none" strike="noStrike">
                          <a:effectLst/>
                          <a:highlight>
                            <a:srgbClr val="DCE6F1"/>
                          </a:highlight>
                        </a:rPr>
                        <a:t>255</a:t>
                      </a:r>
                      <a:endParaRPr lang="en-US" sz="1800" b="1" i="0" u="none" strike="noStrike">
                        <a:solidFill>
                          <a:srgbClr val="000000"/>
                        </a:solidFill>
                        <a:effectLst/>
                        <a:highlight>
                          <a:srgbClr val="DCE6F1"/>
                        </a:highlight>
                        <a:latin typeface="Arial" panose="020B0604020202020204" pitchFamily="34" charset="0"/>
                      </a:endParaRPr>
                    </a:p>
                  </a:txBody>
                  <a:tcPr marL="9525" marR="9525" marT="9525" marB="0" anchor="b"/>
                </a:tc>
                <a:tc>
                  <a:txBody>
                    <a:bodyPr/>
                    <a:lstStyle/>
                    <a:p>
                      <a:pPr algn="r" fontAlgn="b"/>
                      <a:r>
                        <a:rPr lang="en-US" sz="1800" u="none" strike="noStrike" dirty="0">
                          <a:effectLst/>
                          <a:highlight>
                            <a:srgbClr val="DCE6F1"/>
                          </a:highlight>
                        </a:rPr>
                        <a:t>561</a:t>
                      </a:r>
                      <a:endParaRPr lang="en-US" sz="1800" b="1" i="0" u="none" strike="noStrike" dirty="0">
                        <a:solidFill>
                          <a:srgbClr val="000000"/>
                        </a:solidFill>
                        <a:effectLst/>
                        <a:highlight>
                          <a:srgbClr val="DCE6F1"/>
                        </a:highlight>
                        <a:latin typeface="Arial" panose="020B0604020202020204" pitchFamily="34" charset="0"/>
                      </a:endParaRPr>
                    </a:p>
                  </a:txBody>
                  <a:tcPr marL="9525" marR="9525" marT="9525" marB="0" anchor="b"/>
                </a:tc>
                <a:extLst>
                  <a:ext uri="{0D108BD9-81ED-4DB2-BD59-A6C34878D82A}">
                    <a16:rowId xmlns:a16="http://schemas.microsoft.com/office/drawing/2014/main" val="607559585"/>
                  </a:ext>
                </a:extLst>
              </a:tr>
            </a:tbl>
          </a:graphicData>
        </a:graphic>
      </p:graphicFrame>
    </p:spTree>
    <p:extLst>
      <p:ext uri="{BB962C8B-B14F-4D97-AF65-F5344CB8AC3E}">
        <p14:creationId xmlns:p14="http://schemas.microsoft.com/office/powerpoint/2010/main" val="641112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4C8D-944F-0CD2-1EB2-CB89EF76015C}"/>
              </a:ext>
            </a:extLst>
          </p:cNvPr>
          <p:cNvSpPr>
            <a:spLocks noGrp="1"/>
          </p:cNvSpPr>
          <p:nvPr>
            <p:ph type="title"/>
          </p:nvPr>
        </p:nvSpPr>
        <p:spPr/>
        <p:txBody>
          <a:bodyPr/>
          <a:lstStyle/>
          <a:p>
            <a:r>
              <a:rPr lang="en-US" dirty="0"/>
              <a:t>Straw Poll – </a:t>
            </a:r>
            <a:br>
              <a:rPr lang="en-US" dirty="0"/>
            </a:br>
            <a:r>
              <a:rPr lang="en-US" dirty="0"/>
              <a:t>Extend offer to Hilton Waikoloa Village Hotel</a:t>
            </a:r>
          </a:p>
        </p:txBody>
      </p:sp>
      <p:sp>
        <p:nvSpPr>
          <p:cNvPr id="3" name="Content Placeholder 2">
            <a:extLst>
              <a:ext uri="{FF2B5EF4-FFF2-40B4-BE49-F238E27FC236}">
                <a16:creationId xmlns:a16="http://schemas.microsoft.com/office/drawing/2014/main" id="{081F868F-15A0-D5F9-0038-BD6076DE57FD}"/>
              </a:ext>
            </a:extLst>
          </p:cNvPr>
          <p:cNvSpPr>
            <a:spLocks noGrp="1"/>
          </p:cNvSpPr>
          <p:nvPr>
            <p:ph idx="1"/>
          </p:nvPr>
        </p:nvSpPr>
        <p:spPr/>
        <p:txBody>
          <a:bodyPr/>
          <a:lstStyle/>
          <a:p>
            <a:r>
              <a:rPr lang="en-US" dirty="0"/>
              <a:t>Would you support returning to the Hilton Waikoloa for 2028 and 2029?</a:t>
            </a:r>
          </a:p>
          <a:p>
            <a:endParaRPr lang="en-US" dirty="0"/>
          </a:p>
          <a:p>
            <a:r>
              <a:rPr lang="en-US" dirty="0"/>
              <a:t>Results:    Yes: 17  No: 2 Abstain: 0</a:t>
            </a:r>
          </a:p>
          <a:p>
            <a:endParaRPr lang="en-US" dirty="0"/>
          </a:p>
          <a:p>
            <a:endParaRPr lang="en-US" dirty="0"/>
          </a:p>
          <a:p>
            <a:r>
              <a:rPr lang="en-US" dirty="0"/>
              <a:t>802 Wireless Meeting Venue Manager will investigate the opportunities from the Hilton Waikoloa Village Hotel.</a:t>
            </a:r>
          </a:p>
        </p:txBody>
      </p:sp>
      <p:sp>
        <p:nvSpPr>
          <p:cNvPr id="4" name="Date Placeholder 3">
            <a:extLst>
              <a:ext uri="{FF2B5EF4-FFF2-40B4-BE49-F238E27FC236}">
                <a16:creationId xmlns:a16="http://schemas.microsoft.com/office/drawing/2014/main" id="{495B3B11-6E6E-87BD-ED06-6C215371B18E}"/>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22CDBFEF-879F-019D-56D7-3A65A5CFA67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7D65D3F-D445-B162-5D47-64C7EF20FDBE}"/>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2718425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September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13</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6DD4-7C78-223B-8FA3-DE8770AE4F55}"/>
              </a:ext>
            </a:extLst>
          </p:cNvPr>
          <p:cNvSpPr>
            <a:spLocks noGrp="1"/>
          </p:cNvSpPr>
          <p:nvPr>
            <p:ph type="title"/>
          </p:nvPr>
        </p:nvSpPr>
        <p:spPr>
          <a:xfrm>
            <a:off x="914401" y="685801"/>
            <a:ext cx="10361084" cy="685799"/>
          </a:xfrm>
        </p:spPr>
        <p:txBody>
          <a:bodyPr/>
          <a:lstStyle/>
          <a:p>
            <a:r>
              <a:rPr lang="en-US" sz="2800" dirty="0"/>
              <a:t>Motion to set the 2025 Session Fees – 2024-07-14</a:t>
            </a:r>
          </a:p>
        </p:txBody>
      </p:sp>
      <p:sp>
        <p:nvSpPr>
          <p:cNvPr id="3" name="Content Placeholder 2">
            <a:extLst>
              <a:ext uri="{FF2B5EF4-FFF2-40B4-BE49-F238E27FC236}">
                <a16:creationId xmlns:a16="http://schemas.microsoft.com/office/drawing/2014/main" id="{87A51AA7-1187-FAD7-9387-0C1CAB85428E}"/>
              </a:ext>
            </a:extLst>
          </p:cNvPr>
          <p:cNvSpPr>
            <a:spLocks noGrp="1"/>
          </p:cNvSpPr>
          <p:nvPr>
            <p:ph idx="1"/>
          </p:nvPr>
        </p:nvSpPr>
        <p:spPr>
          <a:xfrm>
            <a:off x="914401" y="1486693"/>
            <a:ext cx="10361084" cy="4607721"/>
          </a:xfrm>
        </p:spPr>
        <p:txBody>
          <a:bodyPr/>
          <a:lstStyle/>
          <a:p>
            <a:r>
              <a:rPr lang="en-US" sz="2000" dirty="0"/>
              <a:t>Move to set the 2025 Session fees:</a:t>
            </a:r>
          </a:p>
          <a:p>
            <a:pPr lvl="1"/>
            <a:r>
              <a:rPr lang="en-US" dirty="0"/>
              <a:t>	Early Bird:	$600</a:t>
            </a:r>
          </a:p>
          <a:p>
            <a:pPr lvl="1"/>
            <a:r>
              <a:rPr lang="en-US" dirty="0"/>
              <a:t>	Standard:		$800</a:t>
            </a:r>
          </a:p>
          <a:p>
            <a:pPr lvl="1"/>
            <a:r>
              <a:rPr lang="en-US" dirty="0"/>
              <a:t>	Late:			$1,000</a:t>
            </a:r>
          </a:p>
          <a:p>
            <a:pPr lvl="1"/>
            <a:r>
              <a:rPr lang="en-US" dirty="0"/>
              <a:t>A $300 discount for 3-night Hotel Stay may be applied for the May and September Wireless Interim Sessions.</a:t>
            </a:r>
          </a:p>
          <a:p>
            <a:pPr lvl="1"/>
            <a:r>
              <a:rPr lang="en-US" dirty="0"/>
              <a:t>Dates of the specific deadlines will be set by 802WCSC Venue Manager and Meeting planners.</a:t>
            </a:r>
          </a:p>
          <a:p>
            <a:pPr lvl="1"/>
            <a:endParaRPr lang="en-US" b="0" dirty="0"/>
          </a:p>
          <a:p>
            <a:pPr lvl="1"/>
            <a:r>
              <a:rPr lang="en-US" b="0" dirty="0"/>
              <a:t>Moved: Jon Rosdahl</a:t>
            </a:r>
          </a:p>
          <a:p>
            <a:pPr lvl="1"/>
            <a:r>
              <a:rPr lang="en-US" b="0" dirty="0"/>
              <a:t>Seconded: Ben Rolfe</a:t>
            </a:r>
          </a:p>
          <a:p>
            <a:pPr lvl="1"/>
            <a:r>
              <a:rPr lang="en-US" b="0" dirty="0"/>
              <a:t>Results: 8-0-0</a:t>
            </a:r>
          </a:p>
        </p:txBody>
      </p:sp>
      <p:sp>
        <p:nvSpPr>
          <p:cNvPr id="4" name="Slide Number Placeholder 3">
            <a:extLst>
              <a:ext uri="{FF2B5EF4-FFF2-40B4-BE49-F238E27FC236}">
                <a16:creationId xmlns:a16="http://schemas.microsoft.com/office/drawing/2014/main" id="{4C125B23-6A42-8902-95E0-8AADDBE5B14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0FF57B0-5805-42A4-09EC-23ED8E0E57B6}"/>
              </a:ext>
            </a:extLst>
          </p:cNvPr>
          <p:cNvSpPr>
            <a:spLocks noGrp="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A50577D4-1D23-F4B2-71C5-4850342A596F}"/>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September 2024</a:t>
            </a:r>
            <a:endParaRPr lang="en-GB" dirty="0"/>
          </a:p>
        </p:txBody>
      </p:sp>
    </p:spTree>
    <p:extLst>
      <p:ext uri="{BB962C8B-B14F-4D97-AF65-F5344CB8AC3E}">
        <p14:creationId xmlns:p14="http://schemas.microsoft.com/office/powerpoint/2010/main" val="14142850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231813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September 1, 2024, as presented to the IEEE 802 Wireless Chairs Standing Committee during the 8 September 802WCSC mixed-mode meeting in Waikoloa, Hawaii and posted link to Mentor to IEEE 802 Wireless Chairs Standing Committee reflector.</a:t>
            </a:r>
          </a:p>
        </p:txBody>
      </p:sp>
      <p:sp>
        <p:nvSpPr>
          <p:cNvPr id="4" name="Date Placeholder 3"/>
          <p:cNvSpPr>
            <a:spLocks noGrp="1"/>
          </p:cNvSpPr>
          <p:nvPr>
            <p:ph type="dt" idx="10"/>
          </p:nvPr>
        </p:nvSpPr>
        <p:spPr/>
        <p:txBody>
          <a:bodyPr/>
          <a:lstStyle/>
          <a:p>
            <a:r>
              <a:rPr lang="en-US"/>
              <a:t>September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27</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28</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29</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820400" cy="5181599"/>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2024 July 14-19 – Sheraton Le Centre Montreal</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–May consider 2028 July return. – Hotel has sent proposal for contract consideration.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Contract Addendum to reduce room block submitted.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Site Visit completed at Melia Castilla Madrid – May 21-25 </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Pending DocuSign execution.</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 Submitted to IEEE CEE August 15. – In legal Review</a:t>
            </a:r>
          </a:p>
          <a:p>
            <a:r>
              <a:rPr lang="en-US" sz="1800" dirty="0"/>
              <a:t>2027 March – Hilton Atlanta </a:t>
            </a:r>
          </a:p>
          <a:p>
            <a:r>
              <a:rPr lang="en-US" sz="1800" dirty="0"/>
              <a:t>				– need to get contract formalized – Face to Face Events to finalize </a:t>
            </a:r>
          </a:p>
          <a:p>
            <a:r>
              <a:rPr lang="en-US" sz="1800" dirty="0"/>
              <a:t>				– Targeting end of Sept 2024</a:t>
            </a:r>
          </a:p>
          <a:p>
            <a:r>
              <a:rPr lang="en-US" sz="1800" dirty="0"/>
              <a:t>2027 July – </a:t>
            </a:r>
            <a:r>
              <a:rPr lang="en-US" sz="1800" dirty="0" err="1"/>
              <a:t>Gothia</a:t>
            </a:r>
            <a:r>
              <a:rPr lang="en-US" sz="1800" dirty="0"/>
              <a:t> Towers </a:t>
            </a:r>
          </a:p>
          <a:p>
            <a:r>
              <a:rPr lang="en-US" sz="1800" dirty="0"/>
              <a:t>			– Site Visit 21-22 Aug 2024  - Was successful.</a:t>
            </a:r>
          </a:p>
          <a:p>
            <a:r>
              <a:rPr lang="en-US" sz="1800" dirty="0"/>
              <a:t>			– Contract posted for IEEE CEE and Legal review</a:t>
            </a:r>
          </a:p>
          <a:p>
            <a:r>
              <a:rPr lang="en-US" sz="1800" dirty="0"/>
              <a:t>2028 July</a:t>
            </a:r>
            <a:endParaRPr lang="en-US" sz="2000" dirty="0"/>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September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30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448800" y="6002922"/>
            <a:ext cx="1940985" cy="338554"/>
          </a:xfrm>
          <a:prstGeom prst="rect">
            <a:avLst/>
          </a:prstGeom>
          <a:noFill/>
        </p:spPr>
        <p:txBody>
          <a:bodyPr wrap="square" rtlCol="0">
            <a:spAutoFit/>
          </a:bodyPr>
          <a:lstStyle/>
          <a:p>
            <a:r>
              <a:rPr lang="en-US" sz="1600" dirty="0">
                <a:solidFill>
                  <a:schemeClr val="accent1">
                    <a:lumMod val="50000"/>
                  </a:schemeClr>
                </a:solidFill>
              </a:rPr>
              <a:t>As of  Sept. 3,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2024 November 10-15 –Hyatt Regency Vancouver, Vancouver, Canada (Nov 2021)</a:t>
            </a:r>
          </a:p>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v"/>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v"/>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v"/>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marL="285750" indent="-285750">
              <a:buFont typeface="Wingdings" panose="05000000000000000000" pitchFamily="2" charset="2"/>
              <a:buChar char="Ø"/>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Blip>
                <a:blip r:embed="rId3">
                  <a:extLst>
                    <a:ext uri="{96DAC541-7B7A-43D3-8B79-37D633B846F1}">
                      <asvg:svgBlip xmlns:asvg="http://schemas.microsoft.com/office/drawing/2016/SVG/main" r:embed="rId4"/>
                    </a:ext>
                  </a:extLst>
                </a:blip>
              </a:buBlip>
            </a:pPr>
            <a:r>
              <a:rPr lang="en-US" sz="1900" dirty="0">
                <a:highlight>
                  <a:srgbClr val="00FFFF"/>
                </a:highlight>
              </a:rPr>
              <a:t>2028 July 9-14 – Sheraton Le Centre Montreal, Montreal, Quebec, Canada</a:t>
            </a:r>
          </a:p>
          <a:p>
            <a:pPr>
              <a:buFont typeface="Wingdings" panose="05000000000000000000" pitchFamily="2" charset="2"/>
              <a:buChar char="v"/>
            </a:pPr>
            <a:r>
              <a:rPr lang="en-US" sz="1900" b="0" dirty="0">
                <a:solidFill>
                  <a:srgbClr val="0070C0"/>
                </a:solidFill>
              </a:rPr>
              <a:t>802 EC Approved – Contract is with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F29E-F580-B756-E712-3DC47F9232E4}"/>
              </a:ext>
            </a:extLst>
          </p:cNvPr>
          <p:cNvSpPr>
            <a:spLocks noGrp="1"/>
          </p:cNvSpPr>
          <p:nvPr>
            <p:ph type="title"/>
          </p:nvPr>
        </p:nvSpPr>
        <p:spPr>
          <a:xfrm>
            <a:off x="914401" y="685801"/>
            <a:ext cx="10361084" cy="528637"/>
          </a:xfrm>
        </p:spPr>
        <p:txBody>
          <a:bodyPr/>
          <a:lstStyle/>
          <a:p>
            <a:r>
              <a:rPr lang="en-US" dirty="0"/>
              <a:t>Status of pending 802W Contracts</a:t>
            </a:r>
          </a:p>
        </p:txBody>
      </p:sp>
      <p:sp>
        <p:nvSpPr>
          <p:cNvPr id="3" name="Content Placeholder 2">
            <a:extLst>
              <a:ext uri="{FF2B5EF4-FFF2-40B4-BE49-F238E27FC236}">
                <a16:creationId xmlns:a16="http://schemas.microsoft.com/office/drawing/2014/main" id="{2E519B9E-A82A-24FE-B020-74632D4C1F67}"/>
              </a:ext>
            </a:extLst>
          </p:cNvPr>
          <p:cNvSpPr>
            <a:spLocks noGrp="1"/>
          </p:cNvSpPr>
          <p:nvPr>
            <p:ph idx="1"/>
          </p:nvPr>
        </p:nvSpPr>
        <p:spPr>
          <a:xfrm>
            <a:off x="609600" y="1295399"/>
            <a:ext cx="11049000" cy="5180015"/>
          </a:xfrm>
        </p:spPr>
        <p:txBody>
          <a:bodyPr/>
          <a:lstStyle/>
          <a:p>
            <a:r>
              <a:rPr lang="en-US" sz="2000" b="0" dirty="0"/>
              <a:t>2025 Jan 12-17 – Kobe, Japan – in negotiations – See other presentation </a:t>
            </a:r>
          </a:p>
          <a:p>
            <a:r>
              <a:rPr lang="en-US" sz="2000" b="0" dirty="0"/>
              <a:t>2025 May 11-16 – </a:t>
            </a:r>
            <a:r>
              <a:rPr lang="en-GB" sz="2000" b="0" dirty="0"/>
              <a:t>Warsaw Marriott, Warsaw, Poland – new venue plan</a:t>
            </a:r>
          </a:p>
          <a:p>
            <a:r>
              <a:rPr lang="en-GB" sz="2000" b="0" dirty="0"/>
              <a:t>	-- 802WCSC June Telecon – change venue location </a:t>
            </a:r>
          </a:p>
          <a:p>
            <a:r>
              <a:rPr lang="en-GB" sz="2000" b="0" dirty="0"/>
              <a:t>	-- </a:t>
            </a:r>
            <a:r>
              <a:rPr lang="en-GB" sz="2000" b="0" dirty="0">
                <a:highlight>
                  <a:srgbClr val="FFFF00"/>
                </a:highlight>
              </a:rPr>
              <a:t>7 Aug 2024 </a:t>
            </a:r>
            <a:r>
              <a:rPr lang="en-US" sz="2000" b="0" dirty="0">
                <a:highlight>
                  <a:srgbClr val="FFFF00"/>
                </a:highlight>
              </a:rPr>
              <a:t>The Marriott hotel in Warsaw has abruptly announced that it is closing after 35 years.</a:t>
            </a:r>
          </a:p>
          <a:p>
            <a:r>
              <a:rPr lang="en-US" sz="2000" b="0" dirty="0">
                <a:highlight>
                  <a:srgbClr val="FFFF00"/>
                </a:highlight>
              </a:rPr>
              <a:t>	-- 25 Aug 2024 – Marriot Hotel is now Warsaw Presidential Hotel</a:t>
            </a:r>
          </a:p>
          <a:p>
            <a:r>
              <a:rPr lang="en-US" sz="2000" b="0" dirty="0">
                <a:highlight>
                  <a:srgbClr val="FFFF00"/>
                </a:highlight>
              </a:rPr>
              <a:t>	-- 3 Sept 2024 – Warsaw Presidential Hotel Contract with IEEE legal</a:t>
            </a:r>
            <a:endParaRPr lang="en-GB" sz="2000" b="0" dirty="0">
              <a:highlight>
                <a:srgbClr val="FFFF00"/>
              </a:highlight>
            </a:endParaRPr>
          </a:p>
          <a:p>
            <a:r>
              <a:rPr lang="en-US" sz="2000" b="0" dirty="0"/>
              <a:t>2026 Jan 11-16 –Victoria Conference Centre &amp; Fairmont Empress, Victoria, Canada – in process</a:t>
            </a:r>
          </a:p>
          <a:p>
            <a:r>
              <a:rPr lang="en-US" sz="2000" b="0" dirty="0"/>
              <a:t>	-- Hotel Contract in negotiations with CEE/IEEE Legal.</a:t>
            </a:r>
          </a:p>
          <a:p>
            <a:r>
              <a:rPr lang="en-US" sz="2000" b="0" dirty="0"/>
              <a:t>	-- Victoria Conference Centre contract just posted to CEE/IEEE Legal</a:t>
            </a:r>
          </a:p>
          <a:p>
            <a:r>
              <a:rPr lang="en-US" sz="2000" b="0" dirty="0"/>
              <a:t>2026 May 10-15–</a:t>
            </a:r>
            <a:r>
              <a:rPr lang="en-AU" sz="2000" b="0" dirty="0">
                <a:sym typeface="Roboto"/>
              </a:rPr>
              <a:t>Hilton Antwerp Old Town, </a:t>
            </a:r>
            <a:r>
              <a:rPr lang="en-US" sz="2000" b="0" dirty="0"/>
              <a:t>Antwerp, Belgium – Site visit being planned – Sept/Oct</a:t>
            </a:r>
          </a:p>
          <a:p>
            <a:pPr indent="-285750" eaLnBrk="0" hangingPunct="0">
              <a:spcBef>
                <a:spcPct val="30000"/>
              </a:spcBef>
              <a:defRPr/>
            </a:pPr>
            <a:r>
              <a:rPr lang="en-US" sz="2000" b="0" dirty="0"/>
              <a:t>2027 Jan 10-15 – Hyatt Regency Irvine – Contract final approvals</a:t>
            </a:r>
          </a:p>
          <a:p>
            <a:pPr indent="-285750" eaLnBrk="0" hangingPunct="0">
              <a:spcBef>
                <a:spcPct val="30000"/>
              </a:spcBef>
              <a:defRPr/>
            </a:pPr>
            <a:r>
              <a:rPr lang="en-US" sz="2000" b="0" dirty="0"/>
              <a:t>2027 May 9-14 – Auckland, New Zealand – Contract TBC – pending Site Visit 2025</a:t>
            </a:r>
          </a:p>
          <a:p>
            <a:pPr lvl="0">
              <a:buFont typeface="Times New Roman" pitchFamily="16" charset="0"/>
              <a:buNone/>
            </a:pPr>
            <a:r>
              <a:rPr lang="en-US" sz="2000" b="0" dirty="0"/>
              <a:t>2028 Jan 16-21 – Hilton Panama, Panama City, Panama – Contract TBC – Mtg Events to complete – </a:t>
            </a:r>
          </a:p>
        </p:txBody>
      </p:sp>
      <p:sp>
        <p:nvSpPr>
          <p:cNvPr id="4" name="Date Placeholder 3">
            <a:extLst>
              <a:ext uri="{FF2B5EF4-FFF2-40B4-BE49-F238E27FC236}">
                <a16:creationId xmlns:a16="http://schemas.microsoft.com/office/drawing/2014/main" id="{EE89A75B-A8C7-E83F-E3B6-83B334509750}"/>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E12CD8F7-6EA2-7179-C1A5-741A2BDA357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06F3A8F-A6A7-A60A-5606-DAEBDB3E221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611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166DB-3193-3F23-76DA-B1A65788EEF9}"/>
              </a:ext>
            </a:extLst>
          </p:cNvPr>
          <p:cNvSpPr>
            <a:spLocks noGrp="1"/>
          </p:cNvSpPr>
          <p:nvPr>
            <p:ph type="title"/>
          </p:nvPr>
        </p:nvSpPr>
        <p:spPr>
          <a:xfrm>
            <a:off x="955344" y="755650"/>
            <a:ext cx="10361084" cy="685799"/>
          </a:xfrm>
        </p:spPr>
        <p:txBody>
          <a:bodyPr/>
          <a:lstStyle/>
          <a:p>
            <a:r>
              <a:rPr lang="en-US" dirty="0"/>
              <a:t>More Details from MTG Events</a:t>
            </a:r>
          </a:p>
        </p:txBody>
      </p:sp>
      <p:sp>
        <p:nvSpPr>
          <p:cNvPr id="4" name="Date Placeholder 3">
            <a:extLst>
              <a:ext uri="{FF2B5EF4-FFF2-40B4-BE49-F238E27FC236}">
                <a16:creationId xmlns:a16="http://schemas.microsoft.com/office/drawing/2014/main" id="{7BDA2236-D558-449F-4BF1-8F72C5FCC70C}"/>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7483AA07-737B-F0DF-10B6-080D6ABA36A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611B62-B190-47B9-0562-99D80F77B6A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Content Placeholder 2">
            <a:extLst>
              <a:ext uri="{FF2B5EF4-FFF2-40B4-BE49-F238E27FC236}">
                <a16:creationId xmlns:a16="http://schemas.microsoft.com/office/drawing/2014/main" id="{9959EFD3-573A-D664-BD5C-CAD83E2F984A}"/>
              </a:ext>
            </a:extLst>
          </p:cNvPr>
          <p:cNvSpPr>
            <a:spLocks noGrp="1"/>
          </p:cNvSpPr>
          <p:nvPr>
            <p:ph idx="1"/>
          </p:nvPr>
        </p:nvSpPr>
        <p:spPr>
          <a:xfrm>
            <a:off x="915458" y="1676400"/>
            <a:ext cx="10361084" cy="4648200"/>
          </a:xfrm>
        </p:spPr>
        <p:txBody>
          <a:bodyPr/>
          <a:lstStyle/>
          <a:p>
            <a:r>
              <a:rPr lang="en-US" sz="1800" b="1" dirty="0">
                <a:solidFill>
                  <a:srgbClr val="0070C0"/>
                </a:solidFill>
                <a:effectLst/>
              </a:rPr>
              <a:t>JANUARY 2025 INTERIM – KOBE CONVENTION CENTRE</a:t>
            </a:r>
            <a:endParaRPr lang="en-US" sz="1800" dirty="0"/>
          </a:p>
          <a:p>
            <a:pPr>
              <a:buFont typeface="Arial" panose="020B0604020202020204" pitchFamily="34" charset="0"/>
              <a:buChar char="•"/>
            </a:pPr>
            <a:r>
              <a:rPr lang="en-US" sz="1800" dirty="0">
                <a:effectLst/>
              </a:rPr>
              <a:t>Accommodation links are due to go live this month.  Bookings for accommodation will go directly to the nearby Hotels.  </a:t>
            </a:r>
            <a:r>
              <a:rPr lang="en-US" sz="1800" dirty="0" err="1">
                <a:effectLst/>
              </a:rPr>
              <a:t>Portopia</a:t>
            </a:r>
            <a:r>
              <a:rPr lang="en-US" sz="1800" dirty="0">
                <a:effectLst/>
              </a:rPr>
              <a:t> is the main hotel.  Bookings are currently set to close </a:t>
            </a:r>
            <a:r>
              <a:rPr lang="en-US" sz="1800" b="1" dirty="0">
                <a:effectLst/>
              </a:rPr>
              <a:t>December 11</a:t>
            </a:r>
            <a:r>
              <a:rPr lang="en-US" sz="1800" dirty="0">
                <a:effectLst/>
              </a:rPr>
              <a:t> for accommodation.</a:t>
            </a:r>
          </a:p>
          <a:p>
            <a:pPr>
              <a:buFont typeface="Arial" panose="020B0604020202020204" pitchFamily="34" charset="0"/>
              <a:buChar char="•"/>
            </a:pPr>
            <a:r>
              <a:rPr lang="en-US" sz="1800" dirty="0">
                <a:effectLst/>
              </a:rPr>
              <a:t>Registration for is due to go live this month.</a:t>
            </a:r>
          </a:p>
          <a:p>
            <a:pPr>
              <a:buFont typeface="Arial" panose="020B0604020202020204" pitchFamily="34" charset="0"/>
              <a:buChar char="•"/>
            </a:pPr>
            <a:r>
              <a:rPr lang="en-US" sz="1800" dirty="0">
                <a:effectLst/>
              </a:rPr>
              <a:t>Budget draft included in attached, and bottom line will improve</a:t>
            </a:r>
          </a:p>
          <a:p>
            <a:pPr>
              <a:buFont typeface="Arial" panose="020B0604020202020204" pitchFamily="34" charset="0"/>
              <a:buChar char="•"/>
            </a:pPr>
            <a:endParaRPr lang="en-US" sz="1800" dirty="0">
              <a:effectLst/>
            </a:endParaRPr>
          </a:p>
          <a:p>
            <a:r>
              <a:rPr lang="en-US" sz="1800" dirty="0"/>
              <a:t> </a:t>
            </a:r>
            <a:r>
              <a:rPr lang="en-US" sz="1800" b="1" dirty="0">
                <a:solidFill>
                  <a:srgbClr val="0070C0"/>
                </a:solidFill>
                <a:effectLst/>
              </a:rPr>
              <a:t>MAY 2025 INTERIM – WARSAW PRESIDENTIAL HOTEL, POLAND (previous the Marriott Hotel)</a:t>
            </a:r>
            <a:endParaRPr lang="en-US" sz="1800" dirty="0"/>
          </a:p>
          <a:p>
            <a:pPr>
              <a:buFont typeface="Arial" panose="020B0604020202020204" pitchFamily="34" charset="0"/>
              <a:buChar char="•"/>
            </a:pPr>
            <a:r>
              <a:rPr lang="en-US" sz="1800" dirty="0">
                <a:effectLst/>
              </a:rPr>
              <a:t>New Hotel name confirmed as Warsaw Presidential Hotel.   TBC if they decide to join a chain or stay independent .</a:t>
            </a:r>
          </a:p>
          <a:p>
            <a:pPr>
              <a:buFont typeface="Arial" panose="020B0604020202020204" pitchFamily="34" charset="0"/>
              <a:buChar char="•"/>
            </a:pPr>
            <a:r>
              <a:rPr lang="en-US" sz="1800" dirty="0">
                <a:effectLst/>
              </a:rPr>
              <a:t>Budget draft based on May 2024 budget</a:t>
            </a:r>
          </a:p>
          <a:p>
            <a:pPr>
              <a:buFont typeface="Arial" panose="020B0604020202020204" pitchFamily="34" charset="0"/>
              <a:buChar char="•"/>
            </a:pPr>
            <a:r>
              <a:rPr lang="en-US" sz="1800" dirty="0">
                <a:effectLst/>
              </a:rPr>
              <a:t>Draft contract updated to new hotel and currently being reviewed by IEEE.  The Presidential hotel reduced the hotel rates and meeting space rates as they are aware attendees won’t have their usual Marriott privileges and wanted to make the rates attractive.</a:t>
            </a:r>
          </a:p>
          <a:p>
            <a:r>
              <a:rPr lang="en-US" sz="1800" dirty="0"/>
              <a:t> </a:t>
            </a:r>
          </a:p>
          <a:p>
            <a:r>
              <a:rPr lang="en-US" sz="1800" dirty="0"/>
              <a:t> </a:t>
            </a:r>
          </a:p>
        </p:txBody>
      </p:sp>
    </p:spTree>
    <p:extLst>
      <p:ext uri="{BB962C8B-B14F-4D97-AF65-F5344CB8AC3E}">
        <p14:creationId xmlns:p14="http://schemas.microsoft.com/office/powerpoint/2010/main" val="2400533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2AE59C-E996-5575-D4F8-02D5C5EFF3C0}"/>
              </a:ext>
            </a:extLst>
          </p:cNvPr>
          <p:cNvSpPr>
            <a:spLocks noGrp="1"/>
          </p:cNvSpPr>
          <p:nvPr>
            <p:ph idx="1"/>
          </p:nvPr>
        </p:nvSpPr>
        <p:spPr>
          <a:xfrm>
            <a:off x="915458" y="1293813"/>
            <a:ext cx="10361084" cy="5181601"/>
          </a:xfrm>
        </p:spPr>
        <p:txBody>
          <a:bodyPr/>
          <a:lstStyle/>
          <a:p>
            <a:r>
              <a:rPr lang="en-US" sz="2400" b="1" dirty="0">
                <a:solidFill>
                  <a:srgbClr val="0070C0"/>
                </a:solidFill>
                <a:effectLst/>
              </a:rPr>
              <a:t>MAY 2026 INTERIM – ANTWERP HILTON OLD TOWN, BELGIUM</a:t>
            </a:r>
            <a:endParaRPr lang="en-US" sz="2400" dirty="0"/>
          </a:p>
          <a:p>
            <a:pPr>
              <a:buFont typeface="Arial" panose="020B0604020202020204" pitchFamily="34" charset="0"/>
              <a:buChar char="•"/>
            </a:pPr>
            <a:r>
              <a:rPr lang="en-US" sz="2400" dirty="0">
                <a:effectLst/>
              </a:rPr>
              <a:t>Site visits planned for early October.</a:t>
            </a:r>
          </a:p>
          <a:p>
            <a:pPr>
              <a:buFont typeface="Arial" panose="020B0604020202020204" pitchFamily="34" charset="0"/>
              <a:buChar char="•"/>
            </a:pPr>
            <a:r>
              <a:rPr lang="en-US" sz="2400" dirty="0">
                <a:effectLst/>
              </a:rPr>
              <a:t>Draft Hilton contract being reviewed by Hilton Antwerp</a:t>
            </a:r>
          </a:p>
          <a:p>
            <a:pPr>
              <a:buFont typeface="Arial" panose="020B0604020202020204" pitchFamily="34" charset="0"/>
              <a:buChar char="•"/>
            </a:pPr>
            <a:r>
              <a:rPr lang="en-US" sz="2400" dirty="0">
                <a:effectLst/>
              </a:rPr>
              <a:t>Budget Draft is being completed, estimate at this stage is -$80,000 deficit if registration fee structure remain the same.   Expenses are higher for a European hotel.</a:t>
            </a:r>
          </a:p>
          <a:p>
            <a:r>
              <a:rPr lang="en-US" sz="2400" dirty="0"/>
              <a:t> </a:t>
            </a:r>
            <a:r>
              <a:rPr lang="en-US" sz="2400" b="1" dirty="0">
                <a:solidFill>
                  <a:srgbClr val="0070C0"/>
                </a:solidFill>
                <a:effectLst/>
              </a:rPr>
              <a:t>MAY 2027 INTERIM – CORDIS HOTEL, AUCKLAND, NEW ZEALAND</a:t>
            </a:r>
            <a:endParaRPr lang="en-US" sz="2400" dirty="0"/>
          </a:p>
          <a:p>
            <a:pPr>
              <a:buFont typeface="Arial" panose="020B0604020202020204" pitchFamily="34" charset="0"/>
              <a:buChar char="•"/>
            </a:pPr>
            <a:r>
              <a:rPr lang="en-US" sz="2400" dirty="0">
                <a:effectLst/>
              </a:rPr>
              <a:t>Site visit planned in 2025</a:t>
            </a:r>
          </a:p>
          <a:p>
            <a:pPr>
              <a:buFont typeface="Arial" panose="020B0604020202020204" pitchFamily="34" charset="0"/>
              <a:buChar char="•"/>
            </a:pPr>
            <a:r>
              <a:rPr lang="en-US" sz="2400" dirty="0">
                <a:effectLst/>
              </a:rPr>
              <a:t>Hotel on hold </a:t>
            </a:r>
            <a:r>
              <a:rPr lang="en-US" sz="2400" dirty="0" err="1">
                <a:effectLst/>
              </a:rPr>
              <a:t>til</a:t>
            </a:r>
            <a:r>
              <a:rPr lang="en-US" sz="2400" dirty="0">
                <a:effectLst/>
              </a:rPr>
              <a:t> then</a:t>
            </a:r>
          </a:p>
          <a:p>
            <a:r>
              <a:rPr lang="en-US" sz="2400" dirty="0"/>
              <a:t> </a:t>
            </a:r>
            <a:r>
              <a:rPr lang="en-US" sz="2400" b="1" dirty="0">
                <a:solidFill>
                  <a:srgbClr val="0070C0"/>
                </a:solidFill>
                <a:effectLst/>
              </a:rPr>
              <a:t>JAN 2028 INTERIM – HILTON PANAMA, PANAMA</a:t>
            </a:r>
            <a:endParaRPr lang="en-US" sz="2400" dirty="0"/>
          </a:p>
          <a:p>
            <a:pPr>
              <a:buFont typeface="Arial" panose="020B0604020202020204" pitchFamily="34" charset="0"/>
              <a:buChar char="•"/>
            </a:pPr>
            <a:r>
              <a:rPr lang="en-US" sz="2400" dirty="0">
                <a:effectLst/>
              </a:rPr>
              <a:t>Final AV quotes being finalized</a:t>
            </a:r>
          </a:p>
          <a:p>
            <a:pPr>
              <a:buFont typeface="Arial" panose="020B0604020202020204" pitchFamily="34" charset="0"/>
              <a:buChar char="•"/>
            </a:pPr>
            <a:r>
              <a:rPr lang="en-US" sz="2400" dirty="0">
                <a:effectLst/>
              </a:rPr>
              <a:t>Contract to be finalized by end October</a:t>
            </a:r>
            <a:endParaRPr lang="en-US" dirty="0"/>
          </a:p>
        </p:txBody>
      </p:sp>
      <p:sp>
        <p:nvSpPr>
          <p:cNvPr id="4" name="Date Placeholder 3">
            <a:extLst>
              <a:ext uri="{FF2B5EF4-FFF2-40B4-BE49-F238E27FC236}">
                <a16:creationId xmlns:a16="http://schemas.microsoft.com/office/drawing/2014/main" id="{59A38325-44B8-6C08-AEEC-7B2D2EF557D2}"/>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C802FD53-9688-2944-8AED-08474876E76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4ECA19A-BFDA-F5CD-159B-F92F3925116B}"/>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 name="Title 1">
            <a:extLst>
              <a:ext uri="{FF2B5EF4-FFF2-40B4-BE49-F238E27FC236}">
                <a16:creationId xmlns:a16="http://schemas.microsoft.com/office/drawing/2014/main" id="{92A19125-8598-03AA-80E7-78BA91F89D42}"/>
              </a:ext>
            </a:extLst>
          </p:cNvPr>
          <p:cNvSpPr>
            <a:spLocks noGrp="1"/>
          </p:cNvSpPr>
          <p:nvPr>
            <p:ph type="title"/>
          </p:nvPr>
        </p:nvSpPr>
        <p:spPr>
          <a:xfrm>
            <a:off x="914400" y="685800"/>
            <a:ext cx="10361613" cy="427038"/>
          </a:xfrm>
        </p:spPr>
        <p:txBody>
          <a:bodyPr/>
          <a:lstStyle/>
          <a:p>
            <a:r>
              <a:rPr lang="en-US" dirty="0"/>
              <a:t>More Details from MTG Events (2)</a:t>
            </a:r>
          </a:p>
        </p:txBody>
      </p:sp>
    </p:spTree>
    <p:extLst>
      <p:ext uri="{BB962C8B-B14F-4D97-AF65-F5344CB8AC3E}">
        <p14:creationId xmlns:p14="http://schemas.microsoft.com/office/powerpoint/2010/main" val="745219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Times New Roman" pitchFamily="16" charset="0"/>
              <a:buChar char="•"/>
            </a:pPr>
            <a:r>
              <a:rPr lang="en-GB" sz="2000" b="0" dirty="0"/>
              <a:t>2024-09 (8-13) Hilton Waikoloa, Waikoloa, HI, USA</a:t>
            </a:r>
          </a:p>
          <a:p>
            <a:pPr>
              <a:buFont typeface="Wingdings" panose="05000000000000000000" pitchFamily="2" charset="2"/>
              <a:buChar char="v"/>
            </a:pPr>
            <a:r>
              <a:rPr lang="en-GB" sz="2000" b="0" dirty="0">
                <a:highlight>
                  <a:srgbClr val="00FFFF"/>
                </a:highlight>
              </a:rPr>
              <a:t>2025-01 (12-17) Kobe, Japan – TBC (Moved from May 2023) </a:t>
            </a:r>
            <a:r>
              <a:rPr lang="en-GB" sz="1200" b="0" dirty="0">
                <a:highlight>
                  <a:srgbClr val="00FF00"/>
                </a:highlight>
              </a:rPr>
              <a:t>(Contract TBC)</a:t>
            </a:r>
          </a:p>
          <a:p>
            <a:pPr>
              <a:buFont typeface="Wingdings" panose="05000000000000000000" pitchFamily="2" charset="2"/>
              <a:buChar char="v"/>
            </a:pPr>
            <a:r>
              <a:rPr lang="en-GB" sz="2000" b="0" dirty="0">
                <a:highlight>
                  <a:srgbClr val="FFFF00"/>
                </a:highlight>
              </a:rPr>
              <a:t>2025-05 (11-16) </a:t>
            </a:r>
            <a:r>
              <a:rPr lang="en-GB" sz="2000" b="0" strike="sngStrike" dirty="0">
                <a:highlight>
                  <a:srgbClr val="FFFF00"/>
                </a:highlight>
              </a:rPr>
              <a:t>Warsaw Marriott, Warsaw, Poland </a:t>
            </a:r>
            <a:r>
              <a:rPr lang="en-GB" sz="2000" dirty="0"/>
              <a:t>(</a:t>
            </a:r>
            <a:r>
              <a:rPr lang="en-GB" sz="2000" dirty="0">
                <a:solidFill>
                  <a:srgbClr val="C00000"/>
                </a:solidFill>
                <a:highlight>
                  <a:srgbClr val="FFFF00"/>
                </a:highlight>
              </a:rPr>
              <a:t>Warsaw Presidential Hotel)</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 </a:t>
            </a:r>
            <a:r>
              <a:rPr lang="en-GB" sz="1200" b="0" dirty="0">
                <a:highlight>
                  <a:srgbClr val="00FF00"/>
                </a:highlight>
              </a:rPr>
              <a:t>(Contract TBC)</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r>
              <a:rPr lang="en-GB" sz="1200" b="0" dirty="0">
                <a:highlight>
                  <a:srgbClr val="00FF00"/>
                </a:highlight>
              </a:rPr>
              <a:t>(Contract TBC)</a:t>
            </a: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r>
              <a:rPr lang="en-GB" sz="1200" b="0" dirty="0">
                <a:highlight>
                  <a:srgbClr val="00FF00"/>
                </a:highlight>
              </a:rPr>
              <a:t>(Contract  w/IEEE)</a:t>
            </a:r>
          </a:p>
          <a:p>
            <a:pPr>
              <a:buFont typeface="Wingdings" panose="05000000000000000000" pitchFamily="2" charset="2"/>
              <a:buChar char="v"/>
            </a:pPr>
            <a:r>
              <a:rPr lang="en-US" sz="2000" b="0" dirty="0"/>
              <a:t>2028-01 </a:t>
            </a:r>
            <a:r>
              <a:rPr lang="en-GB" sz="2000" b="0" dirty="0"/>
              <a:t>(16-21) Hilton Panama, Panama City, Panama </a:t>
            </a:r>
            <a:r>
              <a:rPr lang="en-GB" sz="1200" b="0" dirty="0">
                <a:highlight>
                  <a:srgbClr val="00FF00"/>
                </a:highlight>
              </a:rPr>
              <a:t>(Contract TBC)</a:t>
            </a:r>
            <a:endParaRPr lang="en-GB" sz="1200" b="0" dirty="0"/>
          </a:p>
          <a:p>
            <a:pPr marL="0" indent="0"/>
            <a:endParaRPr lang="en-US" sz="200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September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905000" cy="338554"/>
          </a:xfrm>
          <a:prstGeom prst="rect">
            <a:avLst/>
          </a:prstGeom>
          <a:noFill/>
        </p:spPr>
        <p:txBody>
          <a:bodyPr wrap="square" rtlCol="0">
            <a:spAutoFit/>
          </a:bodyPr>
          <a:lstStyle/>
          <a:p>
            <a:r>
              <a:rPr lang="en-US" sz="1600" dirty="0">
                <a:solidFill>
                  <a:schemeClr val="accent1">
                    <a:lumMod val="50000"/>
                  </a:schemeClr>
                </a:solidFill>
              </a:rPr>
              <a:t>As of Sept 8, 2024, </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50D36-BBCB-B70D-E7AA-E2D514DD3354}"/>
              </a:ext>
            </a:extLst>
          </p:cNvPr>
          <p:cNvSpPr>
            <a:spLocks noGrp="1"/>
          </p:cNvSpPr>
          <p:nvPr>
            <p:ph type="title"/>
          </p:nvPr>
        </p:nvSpPr>
        <p:spPr/>
        <p:txBody>
          <a:bodyPr/>
          <a:lstStyle/>
          <a:p>
            <a:r>
              <a:rPr lang="en-US" dirty="0"/>
              <a:t>2024 Sept 802 Wireless Interim: </a:t>
            </a:r>
            <a:br>
              <a:rPr lang="en-US" dirty="0"/>
            </a:br>
            <a:r>
              <a:rPr lang="en-US" dirty="0"/>
              <a:t>Waikoloa Hilton Hotel Pickup – 2024-08-14</a:t>
            </a:r>
          </a:p>
        </p:txBody>
      </p:sp>
      <p:sp>
        <p:nvSpPr>
          <p:cNvPr id="4" name="Date Placeholder 3">
            <a:extLst>
              <a:ext uri="{FF2B5EF4-FFF2-40B4-BE49-F238E27FC236}">
                <a16:creationId xmlns:a16="http://schemas.microsoft.com/office/drawing/2014/main" id="{7F0A4ECE-8002-C4D5-7CEC-F0E0840B5146}"/>
              </a:ext>
            </a:extLst>
          </p:cNvPr>
          <p:cNvSpPr>
            <a:spLocks noGrp="1"/>
          </p:cNvSpPr>
          <p:nvPr>
            <p:ph type="dt" idx="10"/>
          </p:nvPr>
        </p:nvSpPr>
        <p:spPr/>
        <p:txBody>
          <a:bodyPr/>
          <a:lstStyle/>
          <a:p>
            <a:r>
              <a:rPr lang="en-US"/>
              <a:t>September 2024</a:t>
            </a:r>
            <a:endParaRPr lang="en-GB" dirty="0"/>
          </a:p>
        </p:txBody>
      </p:sp>
      <p:sp>
        <p:nvSpPr>
          <p:cNvPr id="5" name="Footer Placeholder 4">
            <a:extLst>
              <a:ext uri="{FF2B5EF4-FFF2-40B4-BE49-F238E27FC236}">
                <a16:creationId xmlns:a16="http://schemas.microsoft.com/office/drawing/2014/main" id="{ABA22D87-5C31-FF56-8FCA-B51809C79D7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079934C-7C34-553C-ED80-CAA45712942F}"/>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9" name="TextBox 8">
            <a:extLst>
              <a:ext uri="{FF2B5EF4-FFF2-40B4-BE49-F238E27FC236}">
                <a16:creationId xmlns:a16="http://schemas.microsoft.com/office/drawing/2014/main" id="{1FF72959-D433-CDE2-E69F-3428A9623C2C}"/>
              </a:ext>
            </a:extLst>
          </p:cNvPr>
          <p:cNvSpPr txBox="1"/>
          <p:nvPr/>
        </p:nvSpPr>
        <p:spPr>
          <a:xfrm>
            <a:off x="1219200" y="5715000"/>
            <a:ext cx="6477000" cy="461665"/>
          </a:xfrm>
          <a:prstGeom prst="rect">
            <a:avLst/>
          </a:prstGeom>
          <a:noFill/>
        </p:spPr>
        <p:txBody>
          <a:bodyPr wrap="square" rtlCol="0">
            <a:spAutoFit/>
          </a:bodyPr>
          <a:lstStyle/>
          <a:p>
            <a:r>
              <a:rPr lang="en-US" dirty="0">
                <a:solidFill>
                  <a:schemeClr val="tx1"/>
                </a:solidFill>
              </a:rPr>
              <a:t>Currently at 105% - 70% to avoided Attrition fees.</a:t>
            </a:r>
          </a:p>
        </p:txBody>
      </p:sp>
      <p:pic>
        <p:nvPicPr>
          <p:cNvPr id="7" name="Picture 6">
            <a:extLst>
              <a:ext uri="{FF2B5EF4-FFF2-40B4-BE49-F238E27FC236}">
                <a16:creationId xmlns:a16="http://schemas.microsoft.com/office/drawing/2014/main" id="{444A5083-C45E-1D4E-D6D0-34E3219E4FE2}"/>
              </a:ext>
            </a:extLst>
          </p:cNvPr>
          <p:cNvPicPr>
            <a:picLocks noChangeAspect="1"/>
          </p:cNvPicPr>
          <p:nvPr/>
        </p:nvPicPr>
        <p:blipFill>
          <a:blip r:embed="rId2"/>
          <a:stretch>
            <a:fillRect/>
          </a:stretch>
        </p:blipFill>
        <p:spPr>
          <a:xfrm>
            <a:off x="914401" y="2518154"/>
            <a:ext cx="10475384" cy="1841413"/>
          </a:xfrm>
          <a:prstGeom prst="rect">
            <a:avLst/>
          </a:prstGeom>
        </p:spPr>
      </p:pic>
    </p:spTree>
    <p:extLst>
      <p:ext uri="{BB962C8B-B14F-4D97-AF65-F5344CB8AC3E}">
        <p14:creationId xmlns:p14="http://schemas.microsoft.com/office/powerpoint/2010/main" val="3675088142"/>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2C4AC373-BE23-4904-9DE2-44E67FE1D9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89ECB-1F4C-41CF-B54E-6E4D89801667}">
  <ds:schemaRefs>
    <ds:schemaRef ds:uri="http://schemas.microsoft.com/office/2006/metadata/properties"/>
    <ds:schemaRef ds:uri="http://schemas.microsoft.com/office/infopath/2007/PartnerControls"/>
    <ds:schemaRef ds:uri="http://purl.org/dc/terms/"/>
    <ds:schemaRef ds:uri="http://www.w3.org/XML/1998/namespace"/>
    <ds:schemaRef ds:uri="http://purl.org/dc/elements/1.1/"/>
    <ds:schemaRef ds:uri="http://schemas.microsoft.com/office/2006/documentManagement/types"/>
    <ds:schemaRef ds:uri="http://purl.org/dc/dcmitype/"/>
    <ds:schemaRef ds:uri="ba37140e-f4c5-4a6c-a9b4-20a691ce6c8a"/>
    <ds:schemaRef ds:uri="http://schemas.openxmlformats.org/package/2006/metadata/core-properties"/>
    <ds:schemaRef ds:uri="cc9c437c-ae0c-4066-8d90-a0f7de786127"/>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130856</TotalTime>
  <Words>4943</Words>
  <Application>Microsoft Office PowerPoint</Application>
  <PresentationFormat>Widescreen</PresentationFormat>
  <Paragraphs>565</Paragraphs>
  <Slides>33</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40" baseType="lpstr">
      <vt:lpstr>Arial</vt:lpstr>
      <vt:lpstr>Roboto</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Status of pending 802W Contracts</vt:lpstr>
      <vt:lpstr>More Details from MTG Events</vt:lpstr>
      <vt:lpstr>More Details from MTG Events (2)</vt:lpstr>
      <vt:lpstr>Future 802W Interim Venue Status</vt:lpstr>
      <vt:lpstr>2024 Sept 802 Wireless Interim:  Waikoloa Hilton Hotel Pickup – 2024-08-14</vt:lpstr>
      <vt:lpstr>The Group Hotel Room Block at the Hilton Waikoloa Village is Sold Out</vt:lpstr>
      <vt:lpstr>2024 Sept IEEE 802 Wireless Interim Registration September 8, 2024</vt:lpstr>
      <vt:lpstr>Straw Poll –  Extend offer to Hilton Waikoloa Village Hotel</vt:lpstr>
      <vt:lpstr>References</vt:lpstr>
      <vt:lpstr>Motion to set the 2025 Session Fees – 2024-07-14</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54</cp:revision>
  <cp:lastPrinted>1601-01-01T00:00:00Z</cp:lastPrinted>
  <dcterms:created xsi:type="dcterms:W3CDTF">2021-02-03T19:21:29Z</dcterms:created>
  <dcterms:modified xsi:type="dcterms:W3CDTF">2024-09-09T19:26:42Z</dcterms:modified>
  <cp:category>September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