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51"/>
  </p:notesMasterIdLst>
  <p:handoutMasterIdLst>
    <p:handoutMasterId r:id="rId52"/>
  </p:handoutMasterIdLst>
  <p:sldIdLst>
    <p:sldId id="256" r:id="rId5"/>
    <p:sldId id="257" r:id="rId6"/>
    <p:sldId id="517" r:id="rId7"/>
    <p:sldId id="513" r:id="rId8"/>
    <p:sldId id="518" r:id="rId9"/>
    <p:sldId id="269" r:id="rId10"/>
    <p:sldId id="272" r:id="rId11"/>
    <p:sldId id="524" r:id="rId12"/>
    <p:sldId id="527" r:id="rId13"/>
    <p:sldId id="528" r:id="rId14"/>
    <p:sldId id="281" r:id="rId15"/>
    <p:sldId id="282" r:id="rId16"/>
    <p:sldId id="286" r:id="rId17"/>
    <p:sldId id="292" r:id="rId18"/>
    <p:sldId id="290" r:id="rId19"/>
    <p:sldId id="260" r:id="rId20"/>
    <p:sldId id="283" r:id="rId21"/>
    <p:sldId id="288" r:id="rId22"/>
    <p:sldId id="284" r:id="rId23"/>
    <p:sldId id="285" r:id="rId24"/>
    <p:sldId id="278" r:id="rId25"/>
    <p:sldId id="525" r:id="rId26"/>
    <p:sldId id="529" r:id="rId27"/>
    <p:sldId id="530" r:id="rId28"/>
    <p:sldId id="258" r:id="rId29"/>
    <p:sldId id="259" r:id="rId30"/>
    <p:sldId id="531" r:id="rId31"/>
    <p:sldId id="261" r:id="rId32"/>
    <p:sldId id="262" r:id="rId33"/>
    <p:sldId id="532" r:id="rId34"/>
    <p:sldId id="265" r:id="rId35"/>
    <p:sldId id="266" r:id="rId36"/>
    <p:sldId id="267" r:id="rId37"/>
    <p:sldId id="268" r:id="rId38"/>
    <p:sldId id="533" r:id="rId39"/>
    <p:sldId id="508" r:id="rId40"/>
    <p:sldId id="507" r:id="rId41"/>
    <p:sldId id="264" r:id="rId42"/>
    <p:sldId id="520" r:id="rId43"/>
    <p:sldId id="521" r:id="rId44"/>
    <p:sldId id="516" r:id="rId45"/>
    <p:sldId id="514" r:id="rId46"/>
    <p:sldId id="515" r:id="rId47"/>
    <p:sldId id="510" r:id="rId48"/>
    <p:sldId id="511" r:id="rId49"/>
    <p:sldId id="509" r:id="rId5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17"/>
            <p14:sldId id="513"/>
            <p14:sldId id="518"/>
            <p14:sldId id="269"/>
            <p14:sldId id="272"/>
          </p14:sldIdLst>
        </p14:section>
        <p14:section name="Mtg Events" id="{FF2D45F4-6192-4F10-A0A6-61B2CCE5C86F}">
          <p14:sldIdLst>
            <p14:sldId id="524"/>
            <p14:sldId id="527"/>
            <p14:sldId id="528"/>
            <p14:sldId id="281"/>
            <p14:sldId id="282"/>
            <p14:sldId id="286"/>
            <p14:sldId id="292"/>
            <p14:sldId id="290"/>
            <p14:sldId id="260"/>
            <p14:sldId id="283"/>
            <p14:sldId id="288"/>
            <p14:sldId id="284"/>
            <p14:sldId id="285"/>
            <p14:sldId id="278"/>
          </p14:sldIdLst>
        </p14:section>
        <p14:section name="F2F Events" id="{89C89148-6079-4732-A429-E7EE701AB8E4}">
          <p14:sldIdLst>
            <p14:sldId id="525"/>
            <p14:sldId id="529"/>
            <p14:sldId id="530"/>
            <p14:sldId id="258"/>
            <p14:sldId id="259"/>
            <p14:sldId id="531"/>
            <p14:sldId id="261"/>
            <p14:sldId id="262"/>
            <p14:sldId id="532"/>
            <p14:sldId id="265"/>
            <p14:sldId id="266"/>
            <p14:sldId id="267"/>
            <p14:sldId id="268"/>
            <p14:sldId id="533"/>
            <p14:sldId id="508"/>
            <p14:sldId id="507"/>
          </p14:sldIdLst>
        </p14:section>
        <p14:section name="Refernces" id="{550E22C8-CE70-4B88-9573-377DFC475CD0}">
          <p14:sldIdLst>
            <p14:sldId id="264"/>
          </p14:sldIdLst>
        </p14:section>
        <p14:section name="Previous Motions" id="{0A2BA85A-4E76-4CC0-B8A5-234F28EFFC7E}">
          <p14:sldIdLst>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F0CCCB-A7AA-4B67-AB0D-6F7A88502312}" v="6" dt="2024-01-19T13:36:41.829"/>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77" autoAdjust="0"/>
    <p:restoredTop sz="83447" autoAdjust="0"/>
  </p:normalViewPr>
  <p:slideViewPr>
    <p:cSldViewPr>
      <p:cViewPr varScale="1">
        <p:scale>
          <a:sx n="63" d="100"/>
          <a:sy n="63" d="100"/>
        </p:scale>
        <p:origin x="90" y="4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4F0CCCB-A7AA-4B67-AB0D-6F7A88502312}"/>
    <pc:docChg chg="undo custSel addSld delSld modSld sldOrd modMainMaster delSection modSection">
      <pc:chgData name="Jon Rosdahl" userId="2820f357-2dd4-4127-8713-e0bfde0fd756" providerId="ADAL" clId="{44F0CCCB-A7AA-4B67-AB0D-6F7A88502312}" dt="2024-01-19T13:39:25.506" v="553" actId="20577"/>
      <pc:docMkLst>
        <pc:docMk/>
      </pc:docMkLst>
      <pc:sldChg chg="modSp mod modNotesTx">
        <pc:chgData name="Jon Rosdahl" userId="2820f357-2dd4-4127-8713-e0bfde0fd756" providerId="ADAL" clId="{44F0CCCB-A7AA-4B67-AB0D-6F7A88502312}" dt="2024-01-19T04:19:00.569" v="408" actId="20577"/>
        <pc:sldMkLst>
          <pc:docMk/>
          <pc:sldMk cId="0" sldId="256"/>
        </pc:sldMkLst>
        <pc:spChg chg="mod">
          <ac:chgData name="Jon Rosdahl" userId="2820f357-2dd4-4127-8713-e0bfde0fd756" providerId="ADAL" clId="{44F0CCCB-A7AA-4B67-AB0D-6F7A88502312}" dt="2024-01-19T03:38:51.951" v="7" actId="6549"/>
          <ac:spMkLst>
            <pc:docMk/>
            <pc:sldMk cId="0" sldId="256"/>
            <ac:spMk id="3073" creationId="{00000000-0000-0000-0000-000000000000}"/>
          </ac:spMkLst>
        </pc:spChg>
        <pc:spChg chg="mod">
          <ac:chgData name="Jon Rosdahl" userId="2820f357-2dd4-4127-8713-e0bfde0fd756" providerId="ADAL" clId="{44F0CCCB-A7AA-4B67-AB0D-6F7A88502312}" dt="2024-01-19T03:38:45.849" v="5" actId="6549"/>
          <ac:spMkLst>
            <pc:docMk/>
            <pc:sldMk cId="0" sldId="256"/>
            <ac:spMk id="3074" creationId="{00000000-0000-0000-0000-000000000000}"/>
          </ac:spMkLst>
        </pc:spChg>
      </pc:sldChg>
      <pc:sldChg chg="modSp mod">
        <pc:chgData name="Jon Rosdahl" userId="2820f357-2dd4-4127-8713-e0bfde0fd756" providerId="ADAL" clId="{44F0CCCB-A7AA-4B67-AB0D-6F7A88502312}" dt="2024-01-19T03:42:43.920" v="166" actId="20577"/>
        <pc:sldMkLst>
          <pc:docMk/>
          <pc:sldMk cId="0" sldId="257"/>
        </pc:sldMkLst>
        <pc:spChg chg="mod">
          <ac:chgData name="Jon Rosdahl" userId="2820f357-2dd4-4127-8713-e0bfde0fd756" providerId="ADAL" clId="{44F0CCCB-A7AA-4B67-AB0D-6F7A88502312}" dt="2024-01-19T03:42:43.920" v="166" actId="20577"/>
          <ac:spMkLst>
            <pc:docMk/>
            <pc:sldMk cId="0" sldId="257"/>
            <ac:spMk id="4098" creationId="{00000000-0000-0000-0000-000000000000}"/>
          </ac:spMkLst>
        </pc:spChg>
      </pc:sldChg>
      <pc:sldChg chg="modSp mod">
        <pc:chgData name="Jon Rosdahl" userId="2820f357-2dd4-4127-8713-e0bfde0fd756" providerId="ADAL" clId="{44F0CCCB-A7AA-4B67-AB0D-6F7A88502312}" dt="2024-01-19T04:02:43.017" v="216" actId="20577"/>
        <pc:sldMkLst>
          <pc:docMk/>
          <pc:sldMk cId="836784854" sldId="269"/>
        </pc:sldMkLst>
        <pc:spChg chg="mod">
          <ac:chgData name="Jon Rosdahl" userId="2820f357-2dd4-4127-8713-e0bfde0fd756" providerId="ADAL" clId="{44F0CCCB-A7AA-4B67-AB0D-6F7A88502312}" dt="2024-01-19T04:02:43.017" v="216" actId="20577"/>
          <ac:spMkLst>
            <pc:docMk/>
            <pc:sldMk cId="836784854" sldId="269"/>
            <ac:spMk id="9218" creationId="{00000000-0000-0000-0000-000000000000}"/>
          </ac:spMkLst>
        </pc:spChg>
      </pc:sldChg>
      <pc:sldChg chg="modSp mod">
        <pc:chgData name="Jon Rosdahl" userId="2820f357-2dd4-4127-8713-e0bfde0fd756" providerId="ADAL" clId="{44F0CCCB-A7AA-4B67-AB0D-6F7A88502312}" dt="2024-01-19T04:14:42.540" v="307" actId="20577"/>
        <pc:sldMkLst>
          <pc:docMk/>
          <pc:sldMk cId="2239589687" sldId="272"/>
        </pc:sldMkLst>
        <pc:spChg chg="mod">
          <ac:chgData name="Jon Rosdahl" userId="2820f357-2dd4-4127-8713-e0bfde0fd756" providerId="ADAL" clId="{44F0CCCB-A7AA-4B67-AB0D-6F7A88502312}" dt="2024-01-19T04:12:19.136" v="269" actId="20577"/>
          <ac:spMkLst>
            <pc:docMk/>
            <pc:sldMk cId="2239589687" sldId="272"/>
            <ac:spMk id="2" creationId="{83380DDE-A6D9-4DBD-93F1-8CAA6AF62C6A}"/>
          </ac:spMkLst>
        </pc:spChg>
        <pc:spChg chg="mod">
          <ac:chgData name="Jon Rosdahl" userId="2820f357-2dd4-4127-8713-e0bfde0fd756" providerId="ADAL" clId="{44F0CCCB-A7AA-4B67-AB0D-6F7A88502312}" dt="2024-01-19T04:14:42.540" v="307" actId="20577"/>
          <ac:spMkLst>
            <pc:docMk/>
            <pc:sldMk cId="2239589687" sldId="272"/>
            <ac:spMk id="11" creationId="{EEA6F570-68C4-5CBB-4B40-B81D543953DD}"/>
          </ac:spMkLst>
        </pc:spChg>
      </pc:sldChg>
      <pc:sldChg chg="del">
        <pc:chgData name="Jon Rosdahl" userId="2820f357-2dd4-4127-8713-e0bfde0fd756" providerId="ADAL" clId="{44F0CCCB-A7AA-4B67-AB0D-6F7A88502312}" dt="2024-01-19T04:06:13.471" v="223" actId="47"/>
        <pc:sldMkLst>
          <pc:docMk/>
          <pc:sldMk cId="1231614118" sldId="356"/>
        </pc:sldMkLst>
      </pc:sldChg>
      <pc:sldChg chg="del">
        <pc:chgData name="Jon Rosdahl" userId="2820f357-2dd4-4127-8713-e0bfde0fd756" providerId="ADAL" clId="{44F0CCCB-A7AA-4B67-AB0D-6F7A88502312}" dt="2024-01-19T04:06:43.018" v="224" actId="47"/>
        <pc:sldMkLst>
          <pc:docMk/>
          <pc:sldMk cId="832918407" sldId="364"/>
        </pc:sldMkLst>
      </pc:sldChg>
      <pc:sldChg chg="del">
        <pc:chgData name="Jon Rosdahl" userId="2820f357-2dd4-4127-8713-e0bfde0fd756" providerId="ADAL" clId="{44F0CCCB-A7AA-4B67-AB0D-6F7A88502312}" dt="2024-01-19T04:07:00.254" v="225" actId="47"/>
        <pc:sldMkLst>
          <pc:docMk/>
          <pc:sldMk cId="620467564" sldId="367"/>
        </pc:sldMkLst>
      </pc:sldChg>
      <pc:sldChg chg="del">
        <pc:chgData name="Jon Rosdahl" userId="2820f357-2dd4-4127-8713-e0bfde0fd756" providerId="ADAL" clId="{44F0CCCB-A7AA-4B67-AB0D-6F7A88502312}" dt="2024-01-19T04:07:54.776" v="229" actId="47"/>
        <pc:sldMkLst>
          <pc:docMk/>
          <pc:sldMk cId="1641895568" sldId="502"/>
        </pc:sldMkLst>
      </pc:sldChg>
      <pc:sldChg chg="del">
        <pc:chgData name="Jon Rosdahl" userId="2820f357-2dd4-4127-8713-e0bfde0fd756" providerId="ADAL" clId="{44F0CCCB-A7AA-4B67-AB0D-6F7A88502312}" dt="2024-01-19T04:07:47.244" v="228" actId="47"/>
        <pc:sldMkLst>
          <pc:docMk/>
          <pc:sldMk cId="1379552247" sldId="504"/>
        </pc:sldMkLst>
      </pc:sldChg>
      <pc:sldChg chg="del">
        <pc:chgData name="Jon Rosdahl" userId="2820f357-2dd4-4127-8713-e0bfde0fd756" providerId="ADAL" clId="{44F0CCCB-A7AA-4B67-AB0D-6F7A88502312}" dt="2024-01-19T04:07:27.980" v="227" actId="47"/>
        <pc:sldMkLst>
          <pc:docMk/>
          <pc:sldMk cId="1883129589" sldId="505"/>
        </pc:sldMkLst>
      </pc:sldChg>
      <pc:sldChg chg="del">
        <pc:chgData name="Jon Rosdahl" userId="2820f357-2dd4-4127-8713-e0bfde0fd756" providerId="ADAL" clId="{44F0CCCB-A7AA-4B67-AB0D-6F7A88502312}" dt="2024-01-19T04:07:11.559" v="226" actId="47"/>
        <pc:sldMkLst>
          <pc:docMk/>
          <pc:sldMk cId="4050016286" sldId="506"/>
        </pc:sldMkLst>
      </pc:sldChg>
      <pc:sldChg chg="addSp modSp mod">
        <pc:chgData name="Jon Rosdahl" userId="2820f357-2dd4-4127-8713-e0bfde0fd756" providerId="ADAL" clId="{44F0CCCB-A7AA-4B67-AB0D-6F7A88502312}" dt="2024-01-19T13:39:25.506" v="553" actId="20577"/>
        <pc:sldMkLst>
          <pc:docMk/>
          <pc:sldMk cId="2420574421" sldId="509"/>
        </pc:sldMkLst>
        <pc:spChg chg="add mod ord">
          <ac:chgData name="Jon Rosdahl" userId="2820f357-2dd4-4127-8713-e0bfde0fd756" providerId="ADAL" clId="{44F0CCCB-A7AA-4B67-AB0D-6F7A88502312}" dt="2024-01-19T13:39:25.506" v="553" actId="20577"/>
          <ac:spMkLst>
            <pc:docMk/>
            <pc:sldMk cId="2420574421" sldId="509"/>
            <ac:spMk id="7" creationId="{C2DE973F-DEFA-13F4-F7B5-4EFDB2DB0075}"/>
          </ac:spMkLst>
        </pc:spChg>
      </pc:sldChg>
      <pc:sldChg chg="modSp mod">
        <pc:chgData name="Jon Rosdahl" userId="2820f357-2dd4-4127-8713-e0bfde0fd756" providerId="ADAL" clId="{44F0CCCB-A7AA-4B67-AB0D-6F7A88502312}" dt="2024-01-19T04:25:57.726" v="409" actId="108"/>
        <pc:sldMkLst>
          <pc:docMk/>
          <pc:sldMk cId="3617670687" sldId="510"/>
        </pc:sldMkLst>
        <pc:spChg chg="mod">
          <ac:chgData name="Jon Rosdahl" userId="2820f357-2dd4-4127-8713-e0bfde0fd756" providerId="ADAL" clId="{44F0CCCB-A7AA-4B67-AB0D-6F7A88502312}" dt="2024-01-19T04:25:57.726" v="409" actId="108"/>
          <ac:spMkLst>
            <pc:docMk/>
            <pc:sldMk cId="3617670687" sldId="510"/>
            <ac:spMk id="2" creationId="{04CC594C-A7F3-5995-D12B-3062ED08A64B}"/>
          </ac:spMkLst>
        </pc:spChg>
      </pc:sldChg>
      <pc:sldChg chg="modSp mod">
        <pc:chgData name="Jon Rosdahl" userId="2820f357-2dd4-4127-8713-e0bfde0fd756" providerId="ADAL" clId="{44F0CCCB-A7AA-4B67-AB0D-6F7A88502312}" dt="2024-01-19T04:26:18.544" v="410" actId="404"/>
        <pc:sldMkLst>
          <pc:docMk/>
          <pc:sldMk cId="1124531336" sldId="511"/>
        </pc:sldMkLst>
        <pc:spChg chg="mod">
          <ac:chgData name="Jon Rosdahl" userId="2820f357-2dd4-4127-8713-e0bfde0fd756" providerId="ADAL" clId="{44F0CCCB-A7AA-4B67-AB0D-6F7A88502312}" dt="2024-01-19T04:26:18.544" v="410" actId="404"/>
          <ac:spMkLst>
            <pc:docMk/>
            <pc:sldMk cId="1124531336" sldId="511"/>
            <ac:spMk id="2" creationId="{EC05182C-0343-E5A2-2010-9CFFF596602F}"/>
          </ac:spMkLst>
        </pc:spChg>
      </pc:sldChg>
      <pc:sldChg chg="modSp mod">
        <pc:chgData name="Jon Rosdahl" userId="2820f357-2dd4-4127-8713-e0bfde0fd756" providerId="ADAL" clId="{44F0CCCB-A7AA-4B67-AB0D-6F7A88502312}" dt="2024-01-19T13:36:09.803" v="431" actId="6549"/>
        <pc:sldMkLst>
          <pc:docMk/>
          <pc:sldMk cId="813526153" sldId="513"/>
        </pc:sldMkLst>
        <pc:spChg chg="mod">
          <ac:chgData name="Jon Rosdahl" userId="2820f357-2dd4-4127-8713-e0bfde0fd756" providerId="ADAL" clId="{44F0CCCB-A7AA-4B67-AB0D-6F7A88502312}" dt="2024-01-19T13:35:47.559" v="414" actId="6549"/>
          <ac:spMkLst>
            <pc:docMk/>
            <pc:sldMk cId="813526153" sldId="513"/>
            <ac:spMk id="7" creationId="{17FDD5D3-927B-D528-7C38-1CBD10F55698}"/>
          </ac:spMkLst>
        </pc:spChg>
        <pc:spChg chg="mod">
          <ac:chgData name="Jon Rosdahl" userId="2820f357-2dd4-4127-8713-e0bfde0fd756" providerId="ADAL" clId="{44F0CCCB-A7AA-4B67-AB0D-6F7A88502312}" dt="2024-01-19T13:36:09.803" v="431" actId="6549"/>
          <ac:spMkLst>
            <pc:docMk/>
            <pc:sldMk cId="813526153" sldId="513"/>
            <ac:spMk id="8" creationId="{BABB8EDA-4C9B-BACF-CD7D-805D4554F0BE}"/>
          </ac:spMkLst>
        </pc:spChg>
      </pc:sldChg>
      <pc:sldChg chg="modSp mod ord">
        <pc:chgData name="Jon Rosdahl" userId="2820f357-2dd4-4127-8713-e0bfde0fd756" providerId="ADAL" clId="{44F0CCCB-A7AA-4B67-AB0D-6F7A88502312}" dt="2024-01-19T04:09:33.821" v="230" actId="113"/>
        <pc:sldMkLst>
          <pc:docMk/>
          <pc:sldMk cId="1987155760" sldId="516"/>
        </pc:sldMkLst>
        <pc:spChg chg="mod">
          <ac:chgData name="Jon Rosdahl" userId="2820f357-2dd4-4127-8713-e0bfde0fd756" providerId="ADAL" clId="{44F0CCCB-A7AA-4B67-AB0D-6F7A88502312}" dt="2024-01-19T04:09:33.821" v="230" actId="113"/>
          <ac:spMkLst>
            <pc:docMk/>
            <pc:sldMk cId="1987155760" sldId="516"/>
            <ac:spMk id="3" creationId="{E7DD916C-322A-8467-C3F3-3ADDC90E92CE}"/>
          </ac:spMkLst>
        </pc:spChg>
      </pc:sldChg>
      <pc:sldChg chg="modSp mod">
        <pc:chgData name="Jon Rosdahl" userId="2820f357-2dd4-4127-8713-e0bfde0fd756" providerId="ADAL" clId="{44F0CCCB-A7AA-4B67-AB0D-6F7A88502312}" dt="2024-01-19T03:45:05.214" v="196" actId="15"/>
        <pc:sldMkLst>
          <pc:docMk/>
          <pc:sldMk cId="3027881796" sldId="517"/>
        </pc:sldMkLst>
        <pc:spChg chg="mod">
          <ac:chgData name="Jon Rosdahl" userId="2820f357-2dd4-4127-8713-e0bfde0fd756" providerId="ADAL" clId="{44F0CCCB-A7AA-4B67-AB0D-6F7A88502312}" dt="2024-01-19T03:43:06.360" v="171" actId="20577"/>
          <ac:spMkLst>
            <pc:docMk/>
            <pc:sldMk cId="3027881796" sldId="517"/>
            <ac:spMk id="2" creationId="{661F472B-FFBA-E7D0-1A5B-3B90AF1CE20A}"/>
          </ac:spMkLst>
        </pc:spChg>
        <pc:spChg chg="mod">
          <ac:chgData name="Jon Rosdahl" userId="2820f357-2dd4-4127-8713-e0bfde0fd756" providerId="ADAL" clId="{44F0CCCB-A7AA-4B67-AB0D-6F7A88502312}" dt="2024-01-19T03:45:05.214" v="196" actId="15"/>
          <ac:spMkLst>
            <pc:docMk/>
            <pc:sldMk cId="3027881796" sldId="517"/>
            <ac:spMk id="3" creationId="{6827D27E-B9FB-C4C3-DE9D-8E8606AEE03F}"/>
          </ac:spMkLst>
        </pc:spChg>
      </pc:sldChg>
      <pc:sldChg chg="modSp add mod">
        <pc:chgData name="Jon Rosdahl" userId="2820f357-2dd4-4127-8713-e0bfde0fd756" providerId="ADAL" clId="{44F0CCCB-A7AA-4B67-AB0D-6F7A88502312}" dt="2024-01-19T04:10:23.985" v="234" actId="255"/>
        <pc:sldMkLst>
          <pc:docMk/>
          <pc:sldMk cId="2744208644" sldId="520"/>
        </pc:sldMkLst>
        <pc:spChg chg="mod">
          <ac:chgData name="Jon Rosdahl" userId="2820f357-2dd4-4127-8713-e0bfde0fd756" providerId="ADAL" clId="{44F0CCCB-A7AA-4B67-AB0D-6F7A88502312}" dt="2024-01-19T04:10:23.985" v="234" actId="255"/>
          <ac:spMkLst>
            <pc:docMk/>
            <pc:sldMk cId="2744208644" sldId="520"/>
            <ac:spMk id="2" creationId="{FE08B2FE-3B29-F1B8-9987-36DAB036C906}"/>
          </ac:spMkLst>
        </pc:spChg>
        <pc:spChg chg="mod">
          <ac:chgData name="Jon Rosdahl" userId="2820f357-2dd4-4127-8713-e0bfde0fd756" providerId="ADAL" clId="{44F0CCCB-A7AA-4B67-AB0D-6F7A88502312}" dt="2024-01-19T04:10:14.413" v="233" actId="113"/>
          <ac:spMkLst>
            <pc:docMk/>
            <pc:sldMk cId="2744208644" sldId="520"/>
            <ac:spMk id="3" creationId="{C7F2207E-513B-7DDE-FD41-AD596FF6E1AA}"/>
          </ac:spMkLst>
        </pc:spChg>
      </pc:sldChg>
      <pc:sldChg chg="del">
        <pc:chgData name="Jon Rosdahl" userId="2820f357-2dd4-4127-8713-e0bfde0fd756" providerId="ADAL" clId="{44F0CCCB-A7AA-4B67-AB0D-6F7A88502312}" dt="2024-01-19T04:04:24.115" v="219" actId="2696"/>
        <pc:sldMkLst>
          <pc:docMk/>
          <pc:sldMk cId="4260524797" sldId="520"/>
        </pc:sldMkLst>
      </pc:sldChg>
      <pc:sldChg chg="del">
        <pc:chgData name="Jon Rosdahl" userId="2820f357-2dd4-4127-8713-e0bfde0fd756" providerId="ADAL" clId="{44F0CCCB-A7AA-4B67-AB0D-6F7A88502312}" dt="2024-01-19T04:04:24.115" v="219" actId="2696"/>
        <pc:sldMkLst>
          <pc:docMk/>
          <pc:sldMk cId="57088508" sldId="521"/>
        </pc:sldMkLst>
      </pc:sldChg>
      <pc:sldChg chg="modSp add mod">
        <pc:chgData name="Jon Rosdahl" userId="2820f357-2dd4-4127-8713-e0bfde0fd756" providerId="ADAL" clId="{44F0CCCB-A7AA-4B67-AB0D-6F7A88502312}" dt="2024-01-19T04:10:03.144" v="232" actId="113"/>
        <pc:sldMkLst>
          <pc:docMk/>
          <pc:sldMk cId="186825067" sldId="521"/>
        </pc:sldMkLst>
        <pc:spChg chg="mod">
          <ac:chgData name="Jon Rosdahl" userId="2820f357-2dd4-4127-8713-e0bfde0fd756" providerId="ADAL" clId="{44F0CCCB-A7AA-4B67-AB0D-6F7A88502312}" dt="2024-01-19T04:09:53.747" v="231" actId="255"/>
          <ac:spMkLst>
            <pc:docMk/>
            <pc:sldMk cId="186825067" sldId="521"/>
            <ac:spMk id="2" creationId="{FE08B2FE-3B29-F1B8-9987-36DAB036C906}"/>
          </ac:spMkLst>
        </pc:spChg>
        <pc:spChg chg="mod">
          <ac:chgData name="Jon Rosdahl" userId="2820f357-2dd4-4127-8713-e0bfde0fd756" providerId="ADAL" clId="{44F0CCCB-A7AA-4B67-AB0D-6F7A88502312}" dt="2024-01-19T04:10:03.144" v="232" actId="113"/>
          <ac:spMkLst>
            <pc:docMk/>
            <pc:sldMk cId="186825067" sldId="521"/>
            <ac:spMk id="3" creationId="{C7F2207E-513B-7DDE-FD41-AD596FF6E1AA}"/>
          </ac:spMkLst>
        </pc:spChg>
      </pc:sldChg>
      <pc:sldChg chg="del">
        <pc:chgData name="Jon Rosdahl" userId="2820f357-2dd4-4127-8713-e0bfde0fd756" providerId="ADAL" clId="{44F0CCCB-A7AA-4B67-AB0D-6F7A88502312}" dt="2024-01-19T04:15:23.120" v="308" actId="47"/>
        <pc:sldMkLst>
          <pc:docMk/>
          <pc:sldMk cId="1384505756" sldId="522"/>
        </pc:sldMkLst>
      </pc:sldChg>
      <pc:sldChg chg="del">
        <pc:chgData name="Jon Rosdahl" userId="2820f357-2dd4-4127-8713-e0bfde0fd756" providerId="ADAL" clId="{44F0CCCB-A7AA-4B67-AB0D-6F7A88502312}" dt="2024-01-19T04:15:24.208" v="309" actId="47"/>
        <pc:sldMkLst>
          <pc:docMk/>
          <pc:sldMk cId="2161105011" sldId="523"/>
        </pc:sldMkLst>
      </pc:sldChg>
      <pc:sldChg chg="modSp mod ord">
        <pc:chgData name="Jon Rosdahl" userId="2820f357-2dd4-4127-8713-e0bfde0fd756" providerId="ADAL" clId="{44F0CCCB-A7AA-4B67-AB0D-6F7A88502312}" dt="2024-01-19T04:17:44.074" v="384" actId="20577"/>
        <pc:sldMkLst>
          <pc:docMk/>
          <pc:sldMk cId="514967115" sldId="524"/>
        </pc:sldMkLst>
        <pc:spChg chg="mod">
          <ac:chgData name="Jon Rosdahl" userId="2820f357-2dd4-4127-8713-e0bfde0fd756" providerId="ADAL" clId="{44F0CCCB-A7AA-4B67-AB0D-6F7A88502312}" dt="2024-01-19T04:17:44.074" v="384" actId="20577"/>
          <ac:spMkLst>
            <pc:docMk/>
            <pc:sldMk cId="514967115" sldId="524"/>
            <ac:spMk id="3" creationId="{BCFD30E5-42C1-91D1-1567-49914C47E79E}"/>
          </ac:spMkLst>
        </pc:spChg>
      </pc:sldChg>
      <pc:sldChg chg="ord">
        <pc:chgData name="Jon Rosdahl" userId="2820f357-2dd4-4127-8713-e0bfde0fd756" providerId="ADAL" clId="{44F0CCCB-A7AA-4B67-AB0D-6F7A88502312}" dt="2024-01-19T04:03:20.480" v="217" actId="20578"/>
        <pc:sldMkLst>
          <pc:docMk/>
          <pc:sldMk cId="305744695" sldId="525"/>
        </pc:sldMkLst>
      </pc:sldChg>
      <pc:sldChg chg="del">
        <pc:chgData name="Jon Rosdahl" userId="2820f357-2dd4-4127-8713-e0bfde0fd756" providerId="ADAL" clId="{44F0CCCB-A7AA-4B67-AB0D-6F7A88502312}" dt="2024-01-19T04:15:26.603" v="310" actId="47"/>
        <pc:sldMkLst>
          <pc:docMk/>
          <pc:sldMk cId="2422859813" sldId="526"/>
        </pc:sldMkLst>
      </pc:sldChg>
      <pc:sldMasterChg chg="modSp mod">
        <pc:chgData name="Jon Rosdahl" userId="2820f357-2dd4-4127-8713-e0bfde0fd756" providerId="ADAL" clId="{44F0CCCB-A7AA-4B67-AB0D-6F7A88502312}" dt="2024-01-19T03:40:54.904" v="12" actId="6549"/>
        <pc:sldMasterMkLst>
          <pc:docMk/>
          <pc:sldMasterMk cId="321612819" sldId="2147483672"/>
        </pc:sldMasterMkLst>
        <pc:spChg chg="mod">
          <ac:chgData name="Jon Rosdahl" userId="2820f357-2dd4-4127-8713-e0bfde0fd756" providerId="ADAL" clId="{44F0CCCB-A7AA-4B67-AB0D-6F7A88502312}" dt="2024-01-19T03:40:54.904" v="12"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24/0006r0</a:t>
            </a:r>
            <a:endParaRPr lang="en-US" dirty="0"/>
          </a:p>
        </p:txBody>
      </p:sp>
      <p:sp>
        <p:nvSpPr>
          <p:cNvPr id="5" name="Rectangle 3"/>
          <p:cNvSpPr>
            <a:spLocks noGrp="1" noChangeArrowheads="1"/>
          </p:cNvSpPr>
          <p:nvPr>
            <p:ph type="dt"/>
          </p:nvPr>
        </p:nvSpPr>
        <p:spPr>
          <a:ln/>
        </p:spPr>
        <p:txBody>
          <a:bodyPr/>
          <a:lstStyle/>
          <a:p>
            <a:r>
              <a:rPr lang="en-US"/>
              <a:t>January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000" baseline="0" dirty="0"/>
              <a:t>R0 – New report for 2024 –January 802W Interim.</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1426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7251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1356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258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39231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a536ff9d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9a536ff9d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6133f1d64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6133f1d64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24/0006r0</a:t>
            </a:r>
            <a:endParaRPr lang="en-US" dirty="0"/>
          </a:p>
        </p:txBody>
      </p:sp>
      <p:sp>
        <p:nvSpPr>
          <p:cNvPr id="5" name="Rectangle 3"/>
          <p:cNvSpPr>
            <a:spLocks noGrp="1" noChangeArrowheads="1"/>
          </p:cNvSpPr>
          <p:nvPr>
            <p:ph type="dt"/>
          </p:nvPr>
        </p:nvSpPr>
        <p:spPr>
          <a:ln/>
        </p:spPr>
        <p:txBody>
          <a:bodyPr/>
          <a:lstStyle/>
          <a:p>
            <a:r>
              <a:rPr lang="en-US"/>
              <a:t>January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6133f1d64d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6133f1d64d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6133f1d64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6133f1d64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9a536ff9dc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9a536ff9dc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9a536ff9dc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9a536ff9dc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6133f1d64d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6133f1d64d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6133f1d64d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6133f1d64d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6133f1d64d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6133f1d64d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6133f1d64d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26133f1d64d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9a536ff9dc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9a536ff9dc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24/0006r0</a:t>
            </a:r>
            <a:endParaRPr lang="en-US" dirty="0"/>
          </a:p>
        </p:txBody>
      </p:sp>
      <p:sp>
        <p:nvSpPr>
          <p:cNvPr id="5" name="Date Placeholder 4"/>
          <p:cNvSpPr>
            <a:spLocks noGrp="1"/>
          </p:cNvSpPr>
          <p:nvPr>
            <p:ph type="dt"/>
          </p:nvPr>
        </p:nvSpPr>
        <p:spPr/>
        <p:txBody>
          <a:bodyPr/>
          <a:lstStyle/>
          <a:p>
            <a:r>
              <a:rPr lang="en-US"/>
              <a:t>January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24/0006r0</a:t>
            </a:r>
            <a:endParaRPr lang="en-US" dirty="0"/>
          </a:p>
        </p:txBody>
      </p:sp>
      <p:sp>
        <p:nvSpPr>
          <p:cNvPr id="5" name="Rectangle 3"/>
          <p:cNvSpPr>
            <a:spLocks noGrp="1" noChangeArrowheads="1"/>
          </p:cNvSpPr>
          <p:nvPr>
            <p:ph type="dt"/>
          </p:nvPr>
        </p:nvSpPr>
        <p:spPr>
          <a:ln/>
        </p:spPr>
        <p:txBody>
          <a:bodyPr/>
          <a:lstStyle/>
          <a:p>
            <a:r>
              <a:rPr lang="en-US"/>
              <a:t>January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January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January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January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January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24/0006r0</a:t>
            </a:r>
            <a:endParaRPr lang="en-US" dirty="0"/>
          </a:p>
        </p:txBody>
      </p:sp>
      <p:sp>
        <p:nvSpPr>
          <p:cNvPr id="5" name="Date Placeholder 4"/>
          <p:cNvSpPr>
            <a:spLocks noGrp="1"/>
          </p:cNvSpPr>
          <p:nvPr>
            <p:ph type="dt"/>
          </p:nvPr>
        </p:nvSpPr>
        <p:spPr/>
        <p:txBody>
          <a:bodyPr/>
          <a:lstStyle/>
          <a:p>
            <a:r>
              <a:rPr lang="en-US"/>
              <a:t>January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24/0006r0</a:t>
            </a:r>
            <a:endParaRPr lang="en-US" dirty="0"/>
          </a:p>
        </p:txBody>
      </p:sp>
      <p:sp>
        <p:nvSpPr>
          <p:cNvPr id="5" name="Rectangle 3"/>
          <p:cNvSpPr>
            <a:spLocks noGrp="1" noChangeArrowheads="1"/>
          </p:cNvSpPr>
          <p:nvPr>
            <p:ph type="dt"/>
          </p:nvPr>
        </p:nvSpPr>
        <p:spPr>
          <a:ln/>
        </p:spPr>
        <p:txBody>
          <a:bodyPr/>
          <a:lstStyle/>
          <a:p>
            <a:r>
              <a:rPr lang="en-US"/>
              <a:t>January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Contract executed (802WFin-23/59r0)</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8646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0279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006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0455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EC-24/0006r0</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mmigration.govt.nz/new-zealand-visas/preparing-a-visa-application/your-journey-to-new-zealand/before-you-travel-to-new-zealand/visa-waiver-countri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migration.govt.nz/new-zealand-visas/preparing-a-visa-application/your-journey-to-new-zealand/before-you-travel-to-new-zealand/visa-waiver-countri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2023-01-19</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F4C2930-41FC-263E-A2BC-7812C06331CA}"/>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06D7D013-8AF3-333E-A544-0845D6A7B52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CD63B24-6F77-0BF4-AD31-F66605CE4D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Google Shape;78;p16">
            <a:extLst>
              <a:ext uri="{FF2B5EF4-FFF2-40B4-BE49-F238E27FC236}">
                <a16:creationId xmlns:a16="http://schemas.microsoft.com/office/drawing/2014/main" id="{FBF603E7-EBEB-72B1-E0AC-1FEA516FB65C}"/>
              </a:ext>
            </a:extLst>
          </p:cNvPr>
          <p:cNvSpPr txBox="1"/>
          <p:nvPr/>
        </p:nvSpPr>
        <p:spPr>
          <a:xfrm>
            <a:off x="2419800" y="814467"/>
            <a:ext cx="7352400" cy="1969730"/>
          </a:xfrm>
          <a:prstGeom prst="rect">
            <a:avLst/>
          </a:prstGeom>
          <a:noFill/>
          <a:ln>
            <a:noFill/>
          </a:ln>
        </p:spPr>
        <p:txBody>
          <a:bodyPr spcFirstLastPara="1" wrap="square" lIns="121900" tIns="121900" rIns="121900" bIns="121900" anchor="t" anchorCtr="0">
            <a:spAutoFit/>
          </a:bodyPr>
          <a:lstStyle/>
          <a:p>
            <a:pPr algn="ctr">
              <a:spcBef>
                <a:spcPts val="0"/>
              </a:spcBef>
              <a:spcAft>
                <a:spcPts val="0"/>
              </a:spcAft>
              <a:buClr>
                <a:schemeClr val="dk1"/>
              </a:buClr>
              <a:buSzPts val="1100"/>
            </a:pPr>
            <a:r>
              <a:rPr lang="en" sz="5600" b="1" dirty="0">
                <a:solidFill>
                  <a:schemeClr val="accent1">
                    <a:lumMod val="50000"/>
                  </a:schemeClr>
                </a:solidFill>
              </a:rPr>
              <a:t>IEEE 802 Interim </a:t>
            </a:r>
            <a:endParaRPr sz="5600" b="1" dirty="0">
              <a:solidFill>
                <a:schemeClr val="accent1">
                  <a:lumMod val="50000"/>
                </a:schemeClr>
              </a:solidFill>
            </a:endParaRPr>
          </a:p>
          <a:p>
            <a:pPr algn="ctr">
              <a:spcBef>
                <a:spcPts val="0"/>
              </a:spcBef>
              <a:spcAft>
                <a:spcPts val="0"/>
              </a:spcAft>
              <a:buClr>
                <a:schemeClr val="dk1"/>
              </a:buClr>
              <a:buSzPts val="1100"/>
            </a:pPr>
            <a:r>
              <a:rPr lang="en" sz="5600" b="1" dirty="0">
                <a:solidFill>
                  <a:schemeClr val="accent1">
                    <a:lumMod val="50000"/>
                  </a:schemeClr>
                </a:solidFill>
              </a:rPr>
              <a:t>May 2026</a:t>
            </a:r>
            <a:endParaRPr sz="5600" b="1" dirty="0">
              <a:solidFill>
                <a:schemeClr val="accent1">
                  <a:lumMod val="50000"/>
                </a:schemeClr>
              </a:solidFill>
            </a:endParaRPr>
          </a:p>
        </p:txBody>
      </p:sp>
      <p:sp>
        <p:nvSpPr>
          <p:cNvPr id="8" name="Google Shape;79;p16">
            <a:extLst>
              <a:ext uri="{FF2B5EF4-FFF2-40B4-BE49-F238E27FC236}">
                <a16:creationId xmlns:a16="http://schemas.microsoft.com/office/drawing/2014/main" id="{63DF0185-DFAF-80B9-CF54-661A129D824C}"/>
              </a:ext>
            </a:extLst>
          </p:cNvPr>
          <p:cNvSpPr txBox="1"/>
          <p:nvPr/>
        </p:nvSpPr>
        <p:spPr>
          <a:xfrm>
            <a:off x="1029419" y="2667000"/>
            <a:ext cx="10133161" cy="3833060"/>
          </a:xfrm>
          <a:prstGeom prst="rect">
            <a:avLst/>
          </a:prstGeom>
          <a:noFill/>
          <a:ln>
            <a:noFill/>
          </a:ln>
        </p:spPr>
        <p:txBody>
          <a:bodyPr spcFirstLastPara="1" wrap="square" lIns="121900" tIns="121900" rIns="121900" bIns="121900" anchor="t" anchorCtr="0">
            <a:spAutoFit/>
          </a:bodyPr>
          <a:lstStyle/>
          <a:p>
            <a:pPr algn="ctr">
              <a:lnSpc>
                <a:spcPct val="115000"/>
              </a:lnSpc>
              <a:spcBef>
                <a:spcPts val="0"/>
              </a:spcBef>
              <a:spcAft>
                <a:spcPts val="0"/>
              </a:spcAft>
            </a:pPr>
            <a:r>
              <a:rPr lang="en" sz="5067" dirty="0">
                <a:solidFill>
                  <a:srgbClr val="0D0D0D"/>
                </a:solidFill>
              </a:rPr>
              <a:t>Top Choices:</a:t>
            </a:r>
            <a:endParaRPr sz="5067" dirty="0">
              <a:solidFill>
                <a:srgbClr val="0D0D0D"/>
              </a:solidFill>
            </a:endParaRPr>
          </a:p>
          <a:p>
            <a:pPr algn="ctr">
              <a:lnSpc>
                <a:spcPct val="115000"/>
              </a:lnSpc>
              <a:spcBef>
                <a:spcPts val="0"/>
              </a:spcBef>
              <a:spcAft>
                <a:spcPts val="0"/>
              </a:spcAft>
            </a:pPr>
            <a:r>
              <a:rPr lang="en-AU" sz="5067" dirty="0">
                <a:solidFill>
                  <a:srgbClr val="0D0D0D"/>
                </a:solidFill>
              </a:rPr>
              <a:t>NZ – Auckland</a:t>
            </a:r>
          </a:p>
          <a:p>
            <a:pPr algn="ctr">
              <a:lnSpc>
                <a:spcPct val="115000"/>
              </a:lnSpc>
              <a:spcBef>
                <a:spcPts val="0"/>
              </a:spcBef>
              <a:spcAft>
                <a:spcPts val="0"/>
              </a:spcAft>
            </a:pPr>
            <a:r>
              <a:rPr lang="en-AU" sz="5067" dirty="0">
                <a:solidFill>
                  <a:srgbClr val="0D0D0D"/>
                </a:solidFill>
              </a:rPr>
              <a:t>Scotland – Edinburgh</a:t>
            </a:r>
          </a:p>
          <a:p>
            <a:pPr algn="ctr">
              <a:lnSpc>
                <a:spcPct val="115000"/>
              </a:lnSpc>
              <a:spcBef>
                <a:spcPts val="0"/>
              </a:spcBef>
              <a:spcAft>
                <a:spcPts val="0"/>
              </a:spcAft>
            </a:pPr>
            <a:r>
              <a:rPr lang="en-AU" sz="5067" dirty="0">
                <a:solidFill>
                  <a:srgbClr val="0D0D0D"/>
                </a:solidFill>
              </a:rPr>
              <a:t>London - Metropole</a:t>
            </a:r>
            <a:endParaRPr sz="5067" dirty="0">
              <a:solidFill>
                <a:schemeClr val="accent1">
                  <a:lumMod val="50000"/>
                </a:schemeClr>
              </a:solidFill>
            </a:endParaRPr>
          </a:p>
        </p:txBody>
      </p:sp>
    </p:spTree>
    <p:extLst>
      <p:ext uri="{BB962C8B-B14F-4D97-AF65-F5344CB8AC3E}">
        <p14:creationId xmlns:p14="http://schemas.microsoft.com/office/powerpoint/2010/main" val="3890128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New Zealand -  Auckland – Cordis Hotel</a:t>
            </a:r>
          </a:p>
        </p:txBody>
      </p:sp>
      <p:sp>
        <p:nvSpPr>
          <p:cNvPr id="90" name="Date Placeholder 3">
            <a:extLst>
              <a:ext uri="{FF2B5EF4-FFF2-40B4-BE49-F238E27FC236}">
                <a16:creationId xmlns:a16="http://schemas.microsoft.com/office/drawing/2014/main" id="{D3D48D8D-2424-B2A3-704B-6C58C8FCF8C9}"/>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2FD7FF7A-5D98-E864-D97B-9C9C477661AB}"/>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8B284E3E-ED40-081C-9DC4-96CB9BA03DFF}"/>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11</a:t>
            </a:fld>
            <a:endParaRPr lang="en-GB"/>
          </a:p>
        </p:txBody>
      </p:sp>
      <p:graphicFrame>
        <p:nvGraphicFramePr>
          <p:cNvPr id="4" name="Table 3">
            <a:extLst>
              <a:ext uri="{FF2B5EF4-FFF2-40B4-BE49-F238E27FC236}">
                <a16:creationId xmlns:a16="http://schemas.microsoft.com/office/drawing/2014/main" id="{DE94AD80-6BA9-7BC4-FFE2-7BE63C700DC9}"/>
              </a:ext>
            </a:extLst>
          </p:cNvPr>
          <p:cNvGraphicFramePr>
            <a:graphicFrameLocks noGrp="1"/>
          </p:cNvGraphicFramePr>
          <p:nvPr>
            <p:extLst>
              <p:ext uri="{D42A27DB-BD31-4B8C-83A1-F6EECF244321}">
                <p14:modId xmlns:p14="http://schemas.microsoft.com/office/powerpoint/2010/main" val="1568248120"/>
              </p:ext>
            </p:extLst>
          </p:nvPr>
        </p:nvGraphicFramePr>
        <p:xfrm>
          <a:off x="914401" y="2032752"/>
          <a:ext cx="10361085" cy="4010116"/>
        </p:xfrm>
        <a:graphic>
          <a:graphicData uri="http://schemas.openxmlformats.org/drawingml/2006/table">
            <a:tbl>
              <a:tblPr firstRow="1" bandRow="1">
                <a:tableStyleId>{5C22544A-7EE6-4342-B048-85BDC9FD1C3A}</a:tableStyleId>
              </a:tblPr>
              <a:tblGrid>
                <a:gridCol w="1320074">
                  <a:extLst>
                    <a:ext uri="{9D8B030D-6E8A-4147-A177-3AD203B41FA5}">
                      <a16:colId xmlns:a16="http://schemas.microsoft.com/office/drawing/2014/main" val="1052098276"/>
                    </a:ext>
                  </a:extLst>
                </a:gridCol>
                <a:gridCol w="3770604">
                  <a:extLst>
                    <a:ext uri="{9D8B030D-6E8A-4147-A177-3AD203B41FA5}">
                      <a16:colId xmlns:a16="http://schemas.microsoft.com/office/drawing/2014/main" val="3996096665"/>
                    </a:ext>
                  </a:extLst>
                </a:gridCol>
                <a:gridCol w="5270407">
                  <a:extLst>
                    <a:ext uri="{9D8B030D-6E8A-4147-A177-3AD203B41FA5}">
                      <a16:colId xmlns:a16="http://schemas.microsoft.com/office/drawing/2014/main" val="3683693897"/>
                    </a:ext>
                  </a:extLst>
                </a:gridCol>
              </a:tblGrid>
              <a:tr h="364556">
                <a:tc>
                  <a:txBody>
                    <a:bodyPr/>
                    <a:lstStyle/>
                    <a:p>
                      <a:pPr algn="ctr"/>
                      <a:r>
                        <a:rPr lang="en-AU" sz="1500" b="0">
                          <a:solidFill>
                            <a:schemeClr val="tx1"/>
                          </a:solidFill>
                        </a:rPr>
                        <a:t>1</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Dates</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0">
                          <a:solidFill>
                            <a:schemeClr val="tx1"/>
                          </a:solidFill>
                        </a:rPr>
                        <a:t>May 7-16, 2026</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64556">
                <a:tc>
                  <a:txBody>
                    <a:bodyPr/>
                    <a:lstStyle/>
                    <a:p>
                      <a:pPr algn="ctr"/>
                      <a:r>
                        <a:rPr lang="en-AU" sz="1500">
                          <a:solidFill>
                            <a:schemeClr val="tx1"/>
                          </a:solidFill>
                        </a:rPr>
                        <a:t>2</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Venue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New Zealand, Auckland – The Cordis Hotel</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64556">
                <a:tc>
                  <a:txBody>
                    <a:bodyPr/>
                    <a:lstStyle/>
                    <a:p>
                      <a:pPr algn="ctr"/>
                      <a:r>
                        <a:rPr lang="en-AU" sz="1500">
                          <a:solidFill>
                            <a:schemeClr val="tx1"/>
                          </a:solidFill>
                        </a:rPr>
                        <a:t>3</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Internet Speed/Cost (&lt;$7k)</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Price &amp; speed TBC  </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64556">
                <a:tc>
                  <a:txBody>
                    <a:bodyPr/>
                    <a:lstStyle/>
                    <a:p>
                      <a:pPr algn="ctr"/>
                      <a:r>
                        <a:rPr lang="en-AU" sz="1500">
                          <a:solidFill>
                            <a:schemeClr val="tx1"/>
                          </a:solidFill>
                        </a:rPr>
                        <a:t>4</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Hotel Room Rate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$236 USD </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64556">
                <a:tc>
                  <a:txBody>
                    <a:bodyPr/>
                    <a:lstStyle/>
                    <a:p>
                      <a:pPr algn="ctr"/>
                      <a:r>
                        <a:rPr lang="en-AU" sz="1500">
                          <a:solidFill>
                            <a:schemeClr val="tx1"/>
                          </a:solidFill>
                        </a:rPr>
                        <a:t>5</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Space Type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Hotel</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64556">
                <a:tc>
                  <a:txBody>
                    <a:bodyPr/>
                    <a:lstStyle/>
                    <a:p>
                      <a:pPr algn="ctr"/>
                      <a:r>
                        <a:rPr lang="en-AU" sz="1500">
                          <a:solidFill>
                            <a:schemeClr val="tx1"/>
                          </a:solidFill>
                        </a:rPr>
                        <a:t>6</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Name of AV Comp.</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Encour</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64556">
                <a:tc>
                  <a:txBody>
                    <a:bodyPr/>
                    <a:lstStyle/>
                    <a:p>
                      <a:pPr algn="ctr"/>
                      <a:r>
                        <a:rPr lang="en-AU" sz="1500">
                          <a:solidFill>
                            <a:schemeClr val="tx1"/>
                          </a:solidFill>
                        </a:rPr>
                        <a:t>7</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Airport</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Auckland</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64556">
                <a:tc>
                  <a:txBody>
                    <a:bodyPr/>
                    <a:lstStyle/>
                    <a:p>
                      <a:pPr algn="ctr"/>
                      <a:r>
                        <a:rPr lang="en-AU" sz="1500">
                          <a:solidFill>
                            <a:schemeClr val="tx1"/>
                          </a:solidFill>
                        </a:rPr>
                        <a:t>8</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Visas</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rgbClr val="0D0D0D"/>
                          </a:solidFill>
                        </a:rPr>
                        <a:t>Visa waivered for these </a:t>
                      </a:r>
                      <a:r>
                        <a:rPr lang="en-AU" sz="1500">
                          <a:solidFill>
                            <a:srgbClr val="0D0D0D"/>
                          </a:solidFill>
                          <a:hlinkClick r:id="rId3"/>
                        </a:rPr>
                        <a:t>countries</a:t>
                      </a:r>
                      <a:endParaRPr lang="en-AU" sz="1500">
                        <a:solidFill>
                          <a:schemeClr val="tx1"/>
                        </a:solidFill>
                      </a:endParaRP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64556">
                <a:tc>
                  <a:txBody>
                    <a:bodyPr/>
                    <a:lstStyle/>
                    <a:p>
                      <a:pPr algn="ctr"/>
                      <a:r>
                        <a:rPr lang="en-AU" sz="1500">
                          <a:solidFill>
                            <a:schemeClr val="tx1"/>
                          </a:solidFill>
                        </a:rPr>
                        <a:t>9</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Cost of Mtg Space</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US$16,000 </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64556">
                <a:tc>
                  <a:txBody>
                    <a:bodyPr/>
                    <a:lstStyle/>
                    <a:p>
                      <a:pPr algn="ctr"/>
                      <a:r>
                        <a:rPr lang="en-AU" sz="1500">
                          <a:solidFill>
                            <a:schemeClr val="tx1"/>
                          </a:solidFill>
                        </a:rPr>
                        <a:t>10</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F&amp;B Min + Cost</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US$42,000 min 250</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64556">
                <a:tc>
                  <a:txBody>
                    <a:bodyPr/>
                    <a:lstStyle/>
                    <a:p>
                      <a:pPr algn="ctr"/>
                      <a:r>
                        <a:rPr lang="en-AU" sz="1500">
                          <a:solidFill>
                            <a:schemeClr val="tx1"/>
                          </a:solidFill>
                        </a:rPr>
                        <a:t>11</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Other</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FYI its winter in NZ</a:t>
                      </a:r>
                    </a:p>
                  </a:txBody>
                  <a:tcPr marL="102692" marR="102692" marT="51346" marB="513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15928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New Zealand -  Wellington Convention </a:t>
            </a:r>
            <a:r>
              <a:rPr lang="en-US" sz="3200" b="1" dirty="0" err="1">
                <a:solidFill>
                  <a:srgbClr val="000000"/>
                </a:solidFill>
                <a:latin typeface="+mj-lt"/>
                <a:ea typeface="+mj-ea"/>
              </a:rPr>
              <a:t>Cnt</a:t>
            </a:r>
            <a:endParaRPr lang="en-US" sz="3200" b="1" dirty="0">
              <a:solidFill>
                <a:srgbClr val="000000"/>
              </a:solidFill>
              <a:latin typeface="+mj-lt"/>
              <a:ea typeface="+mj-ea"/>
            </a:endParaRPr>
          </a:p>
        </p:txBody>
      </p:sp>
      <p:sp>
        <p:nvSpPr>
          <p:cNvPr id="90" name="Date Placeholder 3">
            <a:extLst>
              <a:ext uri="{FF2B5EF4-FFF2-40B4-BE49-F238E27FC236}">
                <a16:creationId xmlns:a16="http://schemas.microsoft.com/office/drawing/2014/main" id="{7FE2396C-D788-1905-0102-CEDCAA83A7EE}"/>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9EBC5271-8EC4-286D-AB6E-C7606B4E68F9}"/>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DA6BDB0C-468A-A622-8C37-3DEFA87EA9FD}"/>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12</a:t>
            </a:fld>
            <a:endParaRPr lang="en-GB"/>
          </a:p>
        </p:txBody>
      </p:sp>
      <p:graphicFrame>
        <p:nvGraphicFramePr>
          <p:cNvPr id="2" name="Table 1">
            <a:extLst>
              <a:ext uri="{FF2B5EF4-FFF2-40B4-BE49-F238E27FC236}">
                <a16:creationId xmlns:a16="http://schemas.microsoft.com/office/drawing/2014/main" id="{4D596F39-FB7C-6ED6-362E-930D8591661E}"/>
              </a:ext>
            </a:extLst>
          </p:cNvPr>
          <p:cNvGraphicFramePr>
            <a:graphicFrameLocks noGrp="1"/>
          </p:cNvGraphicFramePr>
          <p:nvPr>
            <p:extLst>
              <p:ext uri="{D42A27DB-BD31-4B8C-83A1-F6EECF244321}">
                <p14:modId xmlns:p14="http://schemas.microsoft.com/office/powerpoint/2010/main" val="1435112948"/>
              </p:ext>
            </p:extLst>
          </p:nvPr>
        </p:nvGraphicFramePr>
        <p:xfrm>
          <a:off x="914401" y="2070601"/>
          <a:ext cx="10361086" cy="3934414"/>
        </p:xfrm>
        <a:graphic>
          <a:graphicData uri="http://schemas.openxmlformats.org/drawingml/2006/table">
            <a:tbl>
              <a:tblPr firstRow="1" bandRow="1">
                <a:tableStyleId>{5C22544A-7EE6-4342-B048-85BDC9FD1C3A}</a:tableStyleId>
              </a:tblPr>
              <a:tblGrid>
                <a:gridCol w="1211692">
                  <a:extLst>
                    <a:ext uri="{9D8B030D-6E8A-4147-A177-3AD203B41FA5}">
                      <a16:colId xmlns:a16="http://schemas.microsoft.com/office/drawing/2014/main" val="1052098276"/>
                    </a:ext>
                  </a:extLst>
                </a:gridCol>
                <a:gridCol w="3839990">
                  <a:extLst>
                    <a:ext uri="{9D8B030D-6E8A-4147-A177-3AD203B41FA5}">
                      <a16:colId xmlns:a16="http://schemas.microsoft.com/office/drawing/2014/main" val="3996096665"/>
                    </a:ext>
                  </a:extLst>
                </a:gridCol>
                <a:gridCol w="5309404">
                  <a:extLst>
                    <a:ext uri="{9D8B030D-6E8A-4147-A177-3AD203B41FA5}">
                      <a16:colId xmlns:a16="http://schemas.microsoft.com/office/drawing/2014/main" val="3683693897"/>
                    </a:ext>
                  </a:extLst>
                </a:gridCol>
              </a:tblGrid>
              <a:tr h="357674">
                <a:tc>
                  <a:txBody>
                    <a:bodyPr/>
                    <a:lstStyle/>
                    <a:p>
                      <a:pPr algn="ctr"/>
                      <a:r>
                        <a:rPr lang="en-AU" sz="1500" b="0">
                          <a:solidFill>
                            <a:schemeClr val="tx1"/>
                          </a:solidFill>
                        </a:rPr>
                        <a:t>1</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Dates</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0">
                          <a:solidFill>
                            <a:schemeClr val="tx1"/>
                          </a:solidFill>
                        </a:rPr>
                        <a:t>January 11-16, 2026</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7674">
                <a:tc>
                  <a:txBody>
                    <a:bodyPr/>
                    <a:lstStyle/>
                    <a:p>
                      <a:pPr algn="ctr"/>
                      <a:r>
                        <a:rPr lang="en-AU" sz="1500">
                          <a:solidFill>
                            <a:schemeClr val="tx1"/>
                          </a:solidFill>
                        </a:rPr>
                        <a:t>2</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Venue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New Zealand, Wellington – Convention Centre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7674">
                <a:tc>
                  <a:txBody>
                    <a:bodyPr/>
                    <a:lstStyle/>
                    <a:p>
                      <a:pPr algn="ctr"/>
                      <a:r>
                        <a:rPr lang="en-AU" sz="1500">
                          <a:solidFill>
                            <a:schemeClr val="tx1"/>
                          </a:solidFill>
                        </a:rPr>
                        <a:t>3</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Internet Speed/Cost (&lt;$7k)</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Price &amp; speed TBC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7674">
                <a:tc>
                  <a:txBody>
                    <a:bodyPr/>
                    <a:lstStyle/>
                    <a:p>
                      <a:pPr algn="ctr"/>
                      <a:r>
                        <a:rPr lang="en-AU" sz="1500">
                          <a:solidFill>
                            <a:schemeClr val="tx1"/>
                          </a:solidFill>
                        </a:rPr>
                        <a:t>4</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Hotel Room Rate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&lt;$200 USD – 4 hotels nearby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7674">
                <a:tc>
                  <a:txBody>
                    <a:bodyPr/>
                    <a:lstStyle/>
                    <a:p>
                      <a:pPr algn="ctr"/>
                      <a:r>
                        <a:rPr lang="en-AU" sz="1500">
                          <a:solidFill>
                            <a:schemeClr val="tx1"/>
                          </a:solidFill>
                        </a:rPr>
                        <a:t>5</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Space Type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Convention Centre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7674">
                <a:tc>
                  <a:txBody>
                    <a:bodyPr/>
                    <a:lstStyle/>
                    <a:p>
                      <a:pPr algn="ctr"/>
                      <a:r>
                        <a:rPr lang="en-AU" sz="1500">
                          <a:solidFill>
                            <a:schemeClr val="tx1"/>
                          </a:solidFill>
                        </a:rPr>
                        <a:t>6</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Name of AV Comp.</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TBC</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7674">
                <a:tc>
                  <a:txBody>
                    <a:bodyPr/>
                    <a:lstStyle/>
                    <a:p>
                      <a:pPr algn="ctr"/>
                      <a:r>
                        <a:rPr lang="en-AU" sz="1500">
                          <a:solidFill>
                            <a:schemeClr val="tx1"/>
                          </a:solidFill>
                        </a:rPr>
                        <a:t>7</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Airport</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Wellington – 1 hour flight from Auckland</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7674">
                <a:tc>
                  <a:txBody>
                    <a:bodyPr/>
                    <a:lstStyle/>
                    <a:p>
                      <a:pPr algn="ctr"/>
                      <a:r>
                        <a:rPr lang="en-AU" sz="1500">
                          <a:solidFill>
                            <a:schemeClr val="tx1"/>
                          </a:solidFill>
                        </a:rPr>
                        <a:t>8</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Visas</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rgbClr val="0D0D0D"/>
                          </a:solidFill>
                        </a:rPr>
                        <a:t>Visa waivered for these </a:t>
                      </a:r>
                      <a:r>
                        <a:rPr lang="en-AU" sz="1500">
                          <a:solidFill>
                            <a:srgbClr val="0D0D0D"/>
                          </a:solidFill>
                          <a:hlinkClick r:id="rId3"/>
                        </a:rPr>
                        <a:t>countries</a:t>
                      </a:r>
                      <a:endParaRPr lang="en-AU" sz="1500">
                        <a:solidFill>
                          <a:schemeClr val="tx1"/>
                        </a:solidFill>
                      </a:endParaRP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7674">
                <a:tc>
                  <a:txBody>
                    <a:bodyPr/>
                    <a:lstStyle/>
                    <a:p>
                      <a:pPr algn="ctr"/>
                      <a:r>
                        <a:rPr lang="en-AU" sz="1500">
                          <a:solidFill>
                            <a:schemeClr val="tx1"/>
                          </a:solidFill>
                        </a:rPr>
                        <a:t>9</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Cost of Mtg Space</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US$114,000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7674">
                <a:tc>
                  <a:txBody>
                    <a:bodyPr/>
                    <a:lstStyle/>
                    <a:p>
                      <a:pPr algn="ctr"/>
                      <a:r>
                        <a:rPr lang="en-AU" sz="1500">
                          <a:solidFill>
                            <a:schemeClr val="tx1"/>
                          </a:solidFill>
                        </a:rPr>
                        <a:t>10</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F&amp;B Min + Cost</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US$40,000</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7674">
                <a:tc>
                  <a:txBody>
                    <a:bodyPr/>
                    <a:lstStyle/>
                    <a:p>
                      <a:pPr algn="ctr"/>
                      <a:r>
                        <a:rPr lang="en-AU" sz="1500">
                          <a:solidFill>
                            <a:schemeClr val="tx1"/>
                          </a:solidFill>
                        </a:rPr>
                        <a:t>11</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b="1">
                          <a:solidFill>
                            <a:schemeClr val="tx1"/>
                          </a:solidFill>
                        </a:rPr>
                        <a:t>Other</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500">
                          <a:solidFill>
                            <a:schemeClr val="tx1"/>
                          </a:solidFill>
                        </a:rPr>
                        <a:t> </a:t>
                      </a:r>
                    </a:p>
                  </a:txBody>
                  <a:tcPr marL="100753" marR="100753" marT="50377" marB="5037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58439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Scotland -  Edinburgh Int Conv. Centre</a:t>
            </a:r>
          </a:p>
        </p:txBody>
      </p:sp>
      <p:sp>
        <p:nvSpPr>
          <p:cNvPr id="90" name="Date Placeholder 3">
            <a:extLst>
              <a:ext uri="{FF2B5EF4-FFF2-40B4-BE49-F238E27FC236}">
                <a16:creationId xmlns:a16="http://schemas.microsoft.com/office/drawing/2014/main" id="{53DC4197-46FC-15AA-8B01-5DB97FE2BBDA}"/>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B27CF49A-7C00-F9FA-30DD-3383403FF04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C393DBA3-DE5E-D639-D240-8ECEC63320F9}"/>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13</a:t>
            </a:fld>
            <a:endParaRPr lang="en-GB"/>
          </a:p>
        </p:txBody>
      </p:sp>
      <p:graphicFrame>
        <p:nvGraphicFramePr>
          <p:cNvPr id="2" name="Table 1">
            <a:extLst>
              <a:ext uri="{FF2B5EF4-FFF2-40B4-BE49-F238E27FC236}">
                <a16:creationId xmlns:a16="http://schemas.microsoft.com/office/drawing/2014/main" id="{FF14197C-4C73-E94A-2F62-E73372E57513}"/>
              </a:ext>
            </a:extLst>
          </p:cNvPr>
          <p:cNvGraphicFramePr>
            <a:graphicFrameLocks noGrp="1"/>
          </p:cNvGraphicFramePr>
          <p:nvPr>
            <p:extLst>
              <p:ext uri="{D42A27DB-BD31-4B8C-83A1-F6EECF244321}">
                <p14:modId xmlns:p14="http://schemas.microsoft.com/office/powerpoint/2010/main" val="1258304262"/>
              </p:ext>
            </p:extLst>
          </p:nvPr>
        </p:nvGraphicFramePr>
        <p:xfrm>
          <a:off x="1905264" y="1981201"/>
          <a:ext cx="8379358" cy="4113219"/>
        </p:xfrm>
        <a:graphic>
          <a:graphicData uri="http://schemas.openxmlformats.org/drawingml/2006/table">
            <a:tbl>
              <a:tblPr firstRow="1" bandRow="1">
                <a:tableStyleId>{5C22544A-7EE6-4342-B048-85BDC9FD1C3A}</a:tableStyleId>
              </a:tblPr>
              <a:tblGrid>
                <a:gridCol w="836158">
                  <a:extLst>
                    <a:ext uri="{9D8B030D-6E8A-4147-A177-3AD203B41FA5}">
                      <a16:colId xmlns:a16="http://schemas.microsoft.com/office/drawing/2014/main" val="1052098276"/>
                    </a:ext>
                  </a:extLst>
                </a:gridCol>
                <a:gridCol w="3137961">
                  <a:extLst>
                    <a:ext uri="{9D8B030D-6E8A-4147-A177-3AD203B41FA5}">
                      <a16:colId xmlns:a16="http://schemas.microsoft.com/office/drawing/2014/main" val="3996096665"/>
                    </a:ext>
                  </a:extLst>
                </a:gridCol>
                <a:gridCol w="4405239">
                  <a:extLst>
                    <a:ext uri="{9D8B030D-6E8A-4147-A177-3AD203B41FA5}">
                      <a16:colId xmlns:a16="http://schemas.microsoft.com/office/drawing/2014/main" val="3683693897"/>
                    </a:ext>
                  </a:extLst>
                </a:gridCol>
              </a:tblGrid>
              <a:tr h="373929">
                <a:tc>
                  <a:txBody>
                    <a:bodyPr/>
                    <a:lstStyle/>
                    <a:p>
                      <a:pPr algn="ctr"/>
                      <a:r>
                        <a:rPr lang="en-AU" sz="1600" b="0">
                          <a:solidFill>
                            <a:schemeClr val="tx1"/>
                          </a:solidFill>
                        </a:rPr>
                        <a:t>1</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0">
                          <a:solidFill>
                            <a:schemeClr val="tx1"/>
                          </a:solidFill>
                        </a:rPr>
                        <a:t>May 15-21, 2026  </a:t>
                      </a:r>
                      <a:r>
                        <a:rPr lang="en-AU" sz="1600" b="0" i="1">
                          <a:solidFill>
                            <a:schemeClr val="tx1"/>
                          </a:solidFill>
                        </a:rPr>
                        <a:t>(dates to be amended)</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3929">
                <a:tc>
                  <a:txBody>
                    <a:bodyPr/>
                    <a:lstStyle/>
                    <a:p>
                      <a:pPr algn="ctr"/>
                      <a:r>
                        <a:rPr lang="en-AU" sz="1600">
                          <a:solidFill>
                            <a:schemeClr val="tx1"/>
                          </a:solidFill>
                        </a:rPr>
                        <a:t>2</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Edinburgh International Convention Centre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3929">
                <a:tc>
                  <a:txBody>
                    <a:bodyPr/>
                    <a:lstStyle/>
                    <a:p>
                      <a:pPr algn="ctr"/>
                      <a:r>
                        <a:rPr lang="en-AU" sz="1600">
                          <a:solidFill>
                            <a:schemeClr val="tx1"/>
                          </a:solidFill>
                        </a:rPr>
                        <a:t>3</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Price &amp; speed TBC  </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3929">
                <a:tc>
                  <a:txBody>
                    <a:bodyPr/>
                    <a:lstStyle/>
                    <a:p>
                      <a:pPr algn="ctr"/>
                      <a:r>
                        <a:rPr lang="en-AU" sz="1600">
                          <a:solidFill>
                            <a:schemeClr val="tx1"/>
                          </a:solidFill>
                        </a:rPr>
                        <a:t>4</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$250-150 USD - hotel nearby </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3929">
                <a:tc>
                  <a:txBody>
                    <a:bodyPr/>
                    <a:lstStyle/>
                    <a:p>
                      <a:pPr algn="ctr"/>
                      <a:r>
                        <a:rPr lang="en-AU" sz="1600">
                          <a:solidFill>
                            <a:schemeClr val="tx1"/>
                          </a:solidFill>
                        </a:rPr>
                        <a:t>5</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Convention Centre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3929">
                <a:tc>
                  <a:txBody>
                    <a:bodyPr/>
                    <a:lstStyle/>
                    <a:p>
                      <a:pPr algn="ctr"/>
                      <a:r>
                        <a:rPr lang="en-AU" sz="1600">
                          <a:solidFill>
                            <a:schemeClr val="tx1"/>
                          </a:solidFill>
                        </a:rPr>
                        <a:t>6</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3929">
                <a:tc>
                  <a:txBody>
                    <a:bodyPr/>
                    <a:lstStyle/>
                    <a:p>
                      <a:pPr algn="ctr"/>
                      <a:r>
                        <a:rPr lang="en-AU" sz="1600">
                          <a:solidFill>
                            <a:schemeClr val="tx1"/>
                          </a:solidFill>
                        </a:rPr>
                        <a:t>7</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Edinburgh Turnhouse Airport</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3929">
                <a:tc>
                  <a:txBody>
                    <a:bodyPr/>
                    <a:lstStyle/>
                    <a:p>
                      <a:pPr algn="ctr"/>
                      <a:r>
                        <a:rPr lang="en-AU" sz="1600">
                          <a:solidFill>
                            <a:schemeClr val="tx1"/>
                          </a:solidFill>
                        </a:rPr>
                        <a:t>8</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600">
                        <a:solidFill>
                          <a:schemeClr val="tx1"/>
                        </a:solidFill>
                      </a:endParaRP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3929">
                <a:tc>
                  <a:txBody>
                    <a:bodyPr/>
                    <a:lstStyle/>
                    <a:p>
                      <a:pPr algn="ctr"/>
                      <a:r>
                        <a:rPr lang="en-AU" sz="1600">
                          <a:solidFill>
                            <a:schemeClr val="tx1"/>
                          </a:solidFill>
                        </a:rPr>
                        <a:t>9</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US$190,000 inc VAT </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3929">
                <a:tc>
                  <a:txBody>
                    <a:bodyPr/>
                    <a:lstStyle/>
                    <a:p>
                      <a:pPr algn="ctr"/>
                      <a:r>
                        <a:rPr lang="en-AU" sz="1600">
                          <a:solidFill>
                            <a:schemeClr val="tx1"/>
                          </a:solidFill>
                        </a:rPr>
                        <a:t>10</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US$45,000 based on 250</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3929">
                <a:tc>
                  <a:txBody>
                    <a:bodyPr/>
                    <a:lstStyle/>
                    <a:p>
                      <a:pPr algn="ctr"/>
                      <a:r>
                        <a:rPr lang="en-AU" sz="1600">
                          <a:solidFill>
                            <a:schemeClr val="tx1"/>
                          </a:solidFill>
                        </a:rPr>
                        <a:t>11</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15% discount for 2027</a:t>
                      </a:r>
                    </a:p>
                  </a:txBody>
                  <a:tcPr marL="105332" marR="105332" marT="52666" marB="526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53371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London -  Metropole</a:t>
            </a:r>
          </a:p>
        </p:txBody>
      </p:sp>
      <p:sp>
        <p:nvSpPr>
          <p:cNvPr id="90" name="Date Placeholder 3">
            <a:extLst>
              <a:ext uri="{FF2B5EF4-FFF2-40B4-BE49-F238E27FC236}">
                <a16:creationId xmlns:a16="http://schemas.microsoft.com/office/drawing/2014/main" id="{3D5D10BF-742C-551D-6115-284435BD22FB}"/>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ADB28E9D-D4D2-FEF1-2D4A-F191B511FB2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EEE4E94B-18BA-E715-39ED-B09DA8CBA9C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14</a:t>
            </a:fld>
            <a:endParaRPr lang="en-GB"/>
          </a:p>
        </p:txBody>
      </p:sp>
      <p:graphicFrame>
        <p:nvGraphicFramePr>
          <p:cNvPr id="3" name="Table 2">
            <a:extLst>
              <a:ext uri="{FF2B5EF4-FFF2-40B4-BE49-F238E27FC236}">
                <a16:creationId xmlns:a16="http://schemas.microsoft.com/office/drawing/2014/main" id="{F4D34AA1-8B88-2DDC-BF6A-99A936BAAA61}"/>
              </a:ext>
            </a:extLst>
          </p:cNvPr>
          <p:cNvGraphicFramePr>
            <a:graphicFrameLocks noGrp="1"/>
          </p:cNvGraphicFramePr>
          <p:nvPr>
            <p:extLst>
              <p:ext uri="{D42A27DB-BD31-4B8C-83A1-F6EECF244321}">
                <p14:modId xmlns:p14="http://schemas.microsoft.com/office/powerpoint/2010/main" val="214306257"/>
              </p:ext>
            </p:extLst>
          </p:nvPr>
        </p:nvGraphicFramePr>
        <p:xfrm>
          <a:off x="963307" y="1981201"/>
          <a:ext cx="10263274" cy="4113216"/>
        </p:xfrm>
        <a:graphic>
          <a:graphicData uri="http://schemas.openxmlformats.org/drawingml/2006/table">
            <a:tbl>
              <a:tblPr firstRow="1" bandRow="1">
                <a:tableStyleId>{5C22544A-7EE6-4342-B048-85BDC9FD1C3A}</a:tableStyleId>
              </a:tblPr>
              <a:tblGrid>
                <a:gridCol w="1264639">
                  <a:extLst>
                    <a:ext uri="{9D8B030D-6E8A-4147-A177-3AD203B41FA5}">
                      <a16:colId xmlns:a16="http://schemas.microsoft.com/office/drawing/2014/main" val="1052098276"/>
                    </a:ext>
                  </a:extLst>
                </a:gridCol>
                <a:gridCol w="3778707">
                  <a:extLst>
                    <a:ext uri="{9D8B030D-6E8A-4147-A177-3AD203B41FA5}">
                      <a16:colId xmlns:a16="http://schemas.microsoft.com/office/drawing/2014/main" val="3996096665"/>
                    </a:ext>
                  </a:extLst>
                </a:gridCol>
                <a:gridCol w="5219928">
                  <a:extLst>
                    <a:ext uri="{9D8B030D-6E8A-4147-A177-3AD203B41FA5}">
                      <a16:colId xmlns:a16="http://schemas.microsoft.com/office/drawing/2014/main" val="3683693897"/>
                    </a:ext>
                  </a:extLst>
                </a:gridCol>
              </a:tblGrid>
              <a:tr h="385166">
                <a:tc>
                  <a:txBody>
                    <a:bodyPr/>
                    <a:lstStyle/>
                    <a:p>
                      <a:pPr algn="ctr"/>
                      <a:r>
                        <a:rPr lang="en-AU" sz="1600" b="0">
                          <a:solidFill>
                            <a:schemeClr val="tx1"/>
                          </a:solidFill>
                        </a:rPr>
                        <a:t>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rtl="0">
                        <a:lnSpc>
                          <a:spcPct val="115000"/>
                        </a:lnSpc>
                        <a:spcBef>
                          <a:spcPts val="0"/>
                        </a:spcBef>
                        <a:spcAft>
                          <a:spcPts val="0"/>
                        </a:spcAft>
                        <a:buSzPts val="1600"/>
                        <a:buNone/>
                      </a:pPr>
                      <a:r>
                        <a:rPr lang="en-AU" sz="1600" b="0">
                          <a:solidFill>
                            <a:schemeClr val="dk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2805">
                <a:tc>
                  <a:txBody>
                    <a:bodyPr/>
                    <a:lstStyle/>
                    <a:p>
                      <a:pPr algn="ctr"/>
                      <a:r>
                        <a:rPr lang="en-AU" sz="1600">
                          <a:solidFill>
                            <a:schemeClr val="tx1"/>
                          </a:solidFill>
                        </a:rPr>
                        <a:t>2</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London Metropole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2805">
                <a:tc>
                  <a:txBody>
                    <a:bodyPr/>
                    <a:lstStyle/>
                    <a:p>
                      <a:pPr algn="ctr"/>
                      <a:r>
                        <a:rPr lang="en-AU" sz="1600">
                          <a:solidFill>
                            <a:schemeClr val="tx1"/>
                          </a:solidFill>
                        </a:rPr>
                        <a:t>3</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2805">
                <a:tc>
                  <a:txBody>
                    <a:bodyPr/>
                    <a:lstStyle/>
                    <a:p>
                      <a:pPr algn="ctr"/>
                      <a:r>
                        <a:rPr lang="en-AU" sz="1600">
                          <a:solidFill>
                            <a:schemeClr val="tx1"/>
                          </a:solidFill>
                        </a:rPr>
                        <a:t>4</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£259 = US$325 </a:t>
                      </a:r>
                      <a:r>
                        <a:rPr lang="en-AU" sz="1600" i="1">
                          <a:solidFill>
                            <a:schemeClr val="tx1"/>
                          </a:solidFill>
                        </a:rPr>
                        <a:t>needs to be reduced</a:t>
                      </a:r>
                      <a:endParaRPr lang="en-AU" sz="1600">
                        <a:solidFill>
                          <a:schemeClr val="tx1"/>
                        </a:solidFill>
                      </a:endParaRP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2805">
                <a:tc>
                  <a:txBody>
                    <a:bodyPr/>
                    <a:lstStyle/>
                    <a:p>
                      <a:pPr algn="ctr"/>
                      <a:r>
                        <a:rPr lang="en-AU" sz="1600">
                          <a:solidFill>
                            <a:schemeClr val="tx1"/>
                          </a:solidFill>
                        </a:rPr>
                        <a:t>5</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Hotel </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2805">
                <a:tc>
                  <a:txBody>
                    <a:bodyPr/>
                    <a:lstStyle/>
                    <a:p>
                      <a:pPr algn="ctr"/>
                      <a:r>
                        <a:rPr lang="en-AU" sz="1600">
                          <a:solidFill>
                            <a:schemeClr val="tx1"/>
                          </a:solidFill>
                        </a:rPr>
                        <a:t>6</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2805">
                <a:tc>
                  <a:txBody>
                    <a:bodyPr/>
                    <a:lstStyle/>
                    <a:p>
                      <a:pPr algn="ctr"/>
                      <a:r>
                        <a:rPr lang="en-AU" sz="1600">
                          <a:solidFill>
                            <a:schemeClr val="tx1"/>
                          </a:solidFill>
                        </a:rPr>
                        <a:t>7</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Heathrow</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2805">
                <a:tc>
                  <a:txBody>
                    <a:bodyPr/>
                    <a:lstStyle/>
                    <a:p>
                      <a:pPr algn="ctr"/>
                      <a:r>
                        <a:rPr lang="en-AU" sz="1600">
                          <a:solidFill>
                            <a:schemeClr val="tx1"/>
                          </a:solidFill>
                        </a:rPr>
                        <a:t>8</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Required for specific countries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2805">
                <a:tc>
                  <a:txBody>
                    <a:bodyPr/>
                    <a:lstStyle/>
                    <a:p>
                      <a:pPr algn="ctr"/>
                      <a:r>
                        <a:rPr lang="en-AU" sz="1600">
                          <a:solidFill>
                            <a:schemeClr val="tx1"/>
                          </a:solidFill>
                        </a:rPr>
                        <a:t>9</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Waived for F&amp;B</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2805">
                <a:tc>
                  <a:txBody>
                    <a:bodyPr/>
                    <a:lstStyle/>
                    <a:p>
                      <a:pPr algn="ctr"/>
                      <a:r>
                        <a:rPr lang="en-AU" sz="1600">
                          <a:solidFill>
                            <a:schemeClr val="tx1"/>
                          </a:solidFill>
                        </a:rPr>
                        <a:t>10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US$188,000 min</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2805">
                <a:tc>
                  <a:txBody>
                    <a:bodyPr/>
                    <a:lstStyle/>
                    <a:p>
                      <a:pPr algn="ctr"/>
                      <a:r>
                        <a:rPr lang="en-AU" sz="1600">
                          <a:solidFill>
                            <a:schemeClr val="tx1"/>
                          </a:solidFill>
                        </a:rPr>
                        <a:t>11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600">
                        <a:solidFill>
                          <a:schemeClr val="tx1"/>
                        </a:solidFill>
                      </a:endParaRP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809846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London -  ExCel London</a:t>
            </a:r>
          </a:p>
        </p:txBody>
      </p:sp>
      <p:sp>
        <p:nvSpPr>
          <p:cNvPr id="90" name="Date Placeholder 3">
            <a:extLst>
              <a:ext uri="{FF2B5EF4-FFF2-40B4-BE49-F238E27FC236}">
                <a16:creationId xmlns:a16="http://schemas.microsoft.com/office/drawing/2014/main" id="{3FFEB995-D23E-534D-E97B-63B7B6613FA7}"/>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EBBDFCEB-3935-7EA2-A8CA-3939663EF13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7FC8C9EC-0B4A-E533-8929-FD08F99EE69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15</a:t>
            </a:fld>
            <a:endParaRPr lang="en-GB"/>
          </a:p>
        </p:txBody>
      </p:sp>
      <p:graphicFrame>
        <p:nvGraphicFramePr>
          <p:cNvPr id="3" name="Table 2">
            <a:extLst>
              <a:ext uri="{FF2B5EF4-FFF2-40B4-BE49-F238E27FC236}">
                <a16:creationId xmlns:a16="http://schemas.microsoft.com/office/drawing/2014/main" id="{F4D34AA1-8B88-2DDC-BF6A-99A936BAAA61}"/>
              </a:ext>
            </a:extLst>
          </p:cNvPr>
          <p:cNvGraphicFramePr>
            <a:graphicFrameLocks noGrp="1"/>
          </p:cNvGraphicFramePr>
          <p:nvPr>
            <p:extLst>
              <p:ext uri="{D42A27DB-BD31-4B8C-83A1-F6EECF244321}">
                <p14:modId xmlns:p14="http://schemas.microsoft.com/office/powerpoint/2010/main" val="3683291161"/>
              </p:ext>
            </p:extLst>
          </p:nvPr>
        </p:nvGraphicFramePr>
        <p:xfrm>
          <a:off x="963307" y="1981201"/>
          <a:ext cx="10263274" cy="4113216"/>
        </p:xfrm>
        <a:graphic>
          <a:graphicData uri="http://schemas.openxmlformats.org/drawingml/2006/table">
            <a:tbl>
              <a:tblPr firstRow="1" bandRow="1">
                <a:tableStyleId>{5C22544A-7EE6-4342-B048-85BDC9FD1C3A}</a:tableStyleId>
              </a:tblPr>
              <a:tblGrid>
                <a:gridCol w="1264639">
                  <a:extLst>
                    <a:ext uri="{9D8B030D-6E8A-4147-A177-3AD203B41FA5}">
                      <a16:colId xmlns:a16="http://schemas.microsoft.com/office/drawing/2014/main" val="1052098276"/>
                    </a:ext>
                  </a:extLst>
                </a:gridCol>
                <a:gridCol w="3778707">
                  <a:extLst>
                    <a:ext uri="{9D8B030D-6E8A-4147-A177-3AD203B41FA5}">
                      <a16:colId xmlns:a16="http://schemas.microsoft.com/office/drawing/2014/main" val="3996096665"/>
                    </a:ext>
                  </a:extLst>
                </a:gridCol>
                <a:gridCol w="5219928">
                  <a:extLst>
                    <a:ext uri="{9D8B030D-6E8A-4147-A177-3AD203B41FA5}">
                      <a16:colId xmlns:a16="http://schemas.microsoft.com/office/drawing/2014/main" val="3683693897"/>
                    </a:ext>
                  </a:extLst>
                </a:gridCol>
              </a:tblGrid>
              <a:tr h="385166">
                <a:tc>
                  <a:txBody>
                    <a:bodyPr/>
                    <a:lstStyle/>
                    <a:p>
                      <a:pPr algn="ctr"/>
                      <a:r>
                        <a:rPr lang="en-AU" sz="1600" b="0">
                          <a:solidFill>
                            <a:schemeClr val="tx1"/>
                          </a:solidFill>
                        </a:rPr>
                        <a:t>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rtl="0">
                        <a:lnSpc>
                          <a:spcPct val="115000"/>
                        </a:lnSpc>
                        <a:spcBef>
                          <a:spcPts val="0"/>
                        </a:spcBef>
                        <a:spcAft>
                          <a:spcPts val="0"/>
                        </a:spcAft>
                        <a:buSzPts val="1600"/>
                        <a:buNone/>
                      </a:pPr>
                      <a:r>
                        <a:rPr lang="en-AU" sz="1600" b="0">
                          <a:solidFill>
                            <a:schemeClr val="dk1"/>
                          </a:solidFill>
                        </a:rPr>
                        <a:t>May 10-15, 2026 - 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2805">
                <a:tc>
                  <a:txBody>
                    <a:bodyPr/>
                    <a:lstStyle/>
                    <a:p>
                      <a:pPr algn="ctr"/>
                      <a:r>
                        <a:rPr lang="en-AU" sz="1600">
                          <a:solidFill>
                            <a:schemeClr val="tx1"/>
                          </a:solidFill>
                        </a:rPr>
                        <a:t>2</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ExCel London Convention Centre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2805">
                <a:tc>
                  <a:txBody>
                    <a:bodyPr/>
                    <a:lstStyle/>
                    <a:p>
                      <a:pPr algn="ctr"/>
                      <a:r>
                        <a:rPr lang="en-AU" sz="1600">
                          <a:solidFill>
                            <a:schemeClr val="tx1"/>
                          </a:solidFill>
                        </a:rPr>
                        <a:t>3</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2805">
                <a:tc>
                  <a:txBody>
                    <a:bodyPr/>
                    <a:lstStyle/>
                    <a:p>
                      <a:pPr algn="ctr"/>
                      <a:r>
                        <a:rPr lang="en-AU" sz="1600">
                          <a:solidFill>
                            <a:schemeClr val="tx1"/>
                          </a:solidFill>
                        </a:rPr>
                        <a:t>4</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13 Hotels in the area</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2805">
                <a:tc>
                  <a:txBody>
                    <a:bodyPr/>
                    <a:lstStyle/>
                    <a:p>
                      <a:pPr algn="ctr"/>
                      <a:r>
                        <a:rPr lang="en-AU" sz="1600">
                          <a:solidFill>
                            <a:schemeClr val="tx1"/>
                          </a:solidFill>
                        </a:rPr>
                        <a:t>5</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Convention Centre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2805">
                <a:tc>
                  <a:txBody>
                    <a:bodyPr/>
                    <a:lstStyle/>
                    <a:p>
                      <a:pPr algn="ctr"/>
                      <a:r>
                        <a:rPr lang="en-AU" sz="1600">
                          <a:solidFill>
                            <a:schemeClr val="tx1"/>
                          </a:solidFill>
                        </a:rPr>
                        <a:t>6</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Anna Valley – external</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2805">
                <a:tc>
                  <a:txBody>
                    <a:bodyPr/>
                    <a:lstStyle/>
                    <a:p>
                      <a:pPr algn="ctr"/>
                      <a:r>
                        <a:rPr lang="en-AU" sz="1600">
                          <a:solidFill>
                            <a:schemeClr val="tx1"/>
                          </a:solidFill>
                        </a:rPr>
                        <a:t>7</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Heathrow</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2805">
                <a:tc>
                  <a:txBody>
                    <a:bodyPr/>
                    <a:lstStyle/>
                    <a:p>
                      <a:pPr algn="ctr"/>
                      <a:r>
                        <a:rPr lang="en-AU" sz="1600">
                          <a:solidFill>
                            <a:schemeClr val="tx1"/>
                          </a:solidFill>
                        </a:rPr>
                        <a:t>8</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Required for specific countries</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2805">
                <a:tc>
                  <a:txBody>
                    <a:bodyPr/>
                    <a:lstStyle/>
                    <a:p>
                      <a:pPr algn="ctr"/>
                      <a:r>
                        <a:rPr lang="en-AU" sz="1600">
                          <a:solidFill>
                            <a:schemeClr val="tx1"/>
                          </a:solidFill>
                        </a:rPr>
                        <a:t>9</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US$238,000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2805">
                <a:tc>
                  <a:txBody>
                    <a:bodyPr/>
                    <a:lstStyle/>
                    <a:p>
                      <a:pPr algn="ctr"/>
                      <a:r>
                        <a:rPr lang="en-AU" sz="1600">
                          <a:solidFill>
                            <a:schemeClr val="tx1"/>
                          </a:solidFill>
                        </a:rPr>
                        <a:t>10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US$80,000 based on 250</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2805">
                <a:tc>
                  <a:txBody>
                    <a:bodyPr/>
                    <a:lstStyle/>
                    <a:p>
                      <a:pPr algn="ctr"/>
                      <a:r>
                        <a:rPr lang="en-AU" sz="1600">
                          <a:solidFill>
                            <a:schemeClr val="tx1"/>
                          </a:solidFill>
                        </a:rPr>
                        <a:t>11</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600">
                        <a:solidFill>
                          <a:schemeClr val="tx1"/>
                        </a:solidFill>
                      </a:endParaRPr>
                    </a:p>
                  </a:txBody>
                  <a:tcPr marL="105015" marR="105015" marT="52508" marB="525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892481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Dublin -  The Convention Centre</a:t>
            </a:r>
          </a:p>
        </p:txBody>
      </p:sp>
      <p:sp>
        <p:nvSpPr>
          <p:cNvPr id="90" name="Date Placeholder 3">
            <a:extLst>
              <a:ext uri="{FF2B5EF4-FFF2-40B4-BE49-F238E27FC236}">
                <a16:creationId xmlns:a16="http://schemas.microsoft.com/office/drawing/2014/main" id="{1334E4A4-3116-A79C-EDDA-1A1883E77BDD}"/>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C4CF88A1-59A2-66EF-A589-24DB6F237B4C}"/>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063E569D-A278-9DBE-6576-60A59D3E12F5}"/>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16</a:t>
            </a:fld>
            <a:endParaRPr lang="en-GB"/>
          </a:p>
        </p:txBody>
      </p:sp>
      <p:graphicFrame>
        <p:nvGraphicFramePr>
          <p:cNvPr id="2" name="Table 1">
            <a:extLst>
              <a:ext uri="{FF2B5EF4-FFF2-40B4-BE49-F238E27FC236}">
                <a16:creationId xmlns:a16="http://schemas.microsoft.com/office/drawing/2014/main" id="{8D1147B8-3D4A-9DA2-15B8-59B1B93A6611}"/>
              </a:ext>
            </a:extLst>
          </p:cNvPr>
          <p:cNvGraphicFramePr>
            <a:graphicFrameLocks noGrp="1"/>
          </p:cNvGraphicFramePr>
          <p:nvPr>
            <p:extLst>
              <p:ext uri="{D42A27DB-BD31-4B8C-83A1-F6EECF244321}">
                <p14:modId xmlns:p14="http://schemas.microsoft.com/office/powerpoint/2010/main" val="1966181004"/>
              </p:ext>
            </p:extLst>
          </p:nvPr>
        </p:nvGraphicFramePr>
        <p:xfrm>
          <a:off x="968017" y="1981201"/>
          <a:ext cx="10253854" cy="4113217"/>
        </p:xfrm>
        <a:graphic>
          <a:graphicData uri="http://schemas.openxmlformats.org/drawingml/2006/table">
            <a:tbl>
              <a:tblPr firstRow="1" bandRow="1">
                <a:tableStyleId>{5C22544A-7EE6-4342-B048-85BDC9FD1C3A}</a:tableStyleId>
              </a:tblPr>
              <a:tblGrid>
                <a:gridCol w="1129872">
                  <a:extLst>
                    <a:ext uri="{9D8B030D-6E8A-4147-A177-3AD203B41FA5}">
                      <a16:colId xmlns:a16="http://schemas.microsoft.com/office/drawing/2014/main" val="1052098276"/>
                    </a:ext>
                  </a:extLst>
                </a:gridCol>
                <a:gridCol w="3827300">
                  <a:extLst>
                    <a:ext uri="{9D8B030D-6E8A-4147-A177-3AD203B41FA5}">
                      <a16:colId xmlns:a16="http://schemas.microsoft.com/office/drawing/2014/main" val="3996096665"/>
                    </a:ext>
                  </a:extLst>
                </a:gridCol>
                <a:gridCol w="5296682">
                  <a:extLst>
                    <a:ext uri="{9D8B030D-6E8A-4147-A177-3AD203B41FA5}">
                      <a16:colId xmlns:a16="http://schemas.microsoft.com/office/drawing/2014/main" val="3683693897"/>
                    </a:ext>
                  </a:extLst>
                </a:gridCol>
              </a:tblGrid>
              <a:tr h="335291">
                <a:tc>
                  <a:txBody>
                    <a:bodyPr/>
                    <a:lstStyle/>
                    <a:p>
                      <a:pPr algn="ctr"/>
                      <a:r>
                        <a:rPr lang="en-AU" sz="1400" b="0">
                          <a:solidFill>
                            <a:schemeClr val="tx1"/>
                          </a:solidFill>
                        </a:rPr>
                        <a:t>1</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Dates</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0">
                          <a:solidFill>
                            <a:schemeClr val="tx1"/>
                          </a:solidFill>
                        </a:rPr>
                        <a:t>January 11 - 16, 2026 – May 2026 TBC</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35291">
                <a:tc>
                  <a:txBody>
                    <a:bodyPr/>
                    <a:lstStyle/>
                    <a:p>
                      <a:pPr algn="ctr"/>
                      <a:r>
                        <a:rPr lang="en-AU" sz="1400">
                          <a:solidFill>
                            <a:schemeClr val="tx1"/>
                          </a:solidFill>
                        </a:rPr>
                        <a:t>2</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Venue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Ireland, Dublin – Dublin Convention Centre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35291">
                <a:tc>
                  <a:txBody>
                    <a:bodyPr/>
                    <a:lstStyle/>
                    <a:p>
                      <a:pPr algn="ctr"/>
                      <a:r>
                        <a:rPr lang="en-AU" sz="1400">
                          <a:solidFill>
                            <a:schemeClr val="tx1"/>
                          </a:solidFill>
                        </a:rPr>
                        <a:t>3</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Internet Speed/Cost (&lt;$7k)</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Price TBC – speed confirmed</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35291">
                <a:tc>
                  <a:txBody>
                    <a:bodyPr/>
                    <a:lstStyle/>
                    <a:p>
                      <a:pPr algn="ctr"/>
                      <a:r>
                        <a:rPr lang="en-AU" sz="1400">
                          <a:solidFill>
                            <a:schemeClr val="tx1"/>
                          </a:solidFill>
                        </a:rPr>
                        <a:t>4</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Hotel Room Rate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$160 – 200 USD – 4-8 min walk</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35291">
                <a:tc>
                  <a:txBody>
                    <a:bodyPr/>
                    <a:lstStyle/>
                    <a:p>
                      <a:pPr algn="ctr"/>
                      <a:r>
                        <a:rPr lang="en-AU" sz="1400">
                          <a:solidFill>
                            <a:schemeClr val="tx1"/>
                          </a:solidFill>
                        </a:rPr>
                        <a:t>5</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Space Type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Convention Centre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35291">
                <a:tc>
                  <a:txBody>
                    <a:bodyPr/>
                    <a:lstStyle/>
                    <a:p>
                      <a:pPr algn="ctr"/>
                      <a:r>
                        <a:rPr lang="en-AU" sz="1400">
                          <a:solidFill>
                            <a:schemeClr val="tx1"/>
                          </a:solidFill>
                        </a:rPr>
                        <a:t>6</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Name of AV Comp.</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In house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35291">
                <a:tc>
                  <a:txBody>
                    <a:bodyPr/>
                    <a:lstStyle/>
                    <a:p>
                      <a:pPr algn="ctr"/>
                      <a:r>
                        <a:rPr lang="en-AU" sz="1400">
                          <a:solidFill>
                            <a:schemeClr val="tx1"/>
                          </a:solidFill>
                        </a:rPr>
                        <a:t>7</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Airport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Dublin Airport – 12 km from airport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760307">
                <a:tc>
                  <a:txBody>
                    <a:bodyPr/>
                    <a:lstStyle/>
                    <a:p>
                      <a:pPr algn="ctr"/>
                      <a:r>
                        <a:rPr lang="en-AU" sz="1400">
                          <a:solidFill>
                            <a:schemeClr val="tx1"/>
                          </a:solidFill>
                        </a:rPr>
                        <a:t>8</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Visas</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Required for specific countries – Ireland is the only county in Europe to offer US Pre-Clearance Facility, 170 Destinations, 55 airlines</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35291">
                <a:tc>
                  <a:txBody>
                    <a:bodyPr/>
                    <a:lstStyle/>
                    <a:p>
                      <a:pPr algn="ctr"/>
                      <a:r>
                        <a:rPr lang="en-AU" sz="1400">
                          <a:solidFill>
                            <a:schemeClr val="tx1"/>
                          </a:solidFill>
                        </a:rPr>
                        <a:t>9</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Cost of Mtg Space</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US$340,000 inc VAT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35291">
                <a:tc>
                  <a:txBody>
                    <a:bodyPr/>
                    <a:lstStyle/>
                    <a:p>
                      <a:pPr algn="ctr"/>
                      <a:r>
                        <a:rPr lang="en-AU" sz="1400">
                          <a:solidFill>
                            <a:schemeClr val="tx1"/>
                          </a:solidFill>
                        </a:rPr>
                        <a:t>10</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F&amp;B Min + Cost</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US$69,000 based on 250</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35291">
                <a:tc>
                  <a:txBody>
                    <a:bodyPr/>
                    <a:lstStyle/>
                    <a:p>
                      <a:pPr algn="ctr"/>
                      <a:r>
                        <a:rPr lang="en-AU" sz="1400">
                          <a:solidFill>
                            <a:schemeClr val="tx1"/>
                          </a:solidFill>
                        </a:rPr>
                        <a:t>11</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b="1">
                          <a:solidFill>
                            <a:schemeClr val="tx1"/>
                          </a:solidFill>
                        </a:rPr>
                        <a:t>Other</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400">
                          <a:solidFill>
                            <a:schemeClr val="tx1"/>
                          </a:solidFill>
                        </a:rPr>
                        <a:t>Data projectors included</a:t>
                      </a:r>
                    </a:p>
                  </a:txBody>
                  <a:tcPr marL="94448" marR="94448" marT="47224" marB="472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914400" y="2130426"/>
            <a:ext cx="10363200" cy="1470025"/>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4400" b="1" dirty="0">
                <a:solidFill>
                  <a:schemeClr val="accent1">
                    <a:lumMod val="50000"/>
                  </a:schemeClr>
                </a:solidFill>
                <a:latin typeface="+mj-lt"/>
                <a:ea typeface="+mj-ea"/>
              </a:rPr>
              <a:t>IEEE 802 Interim </a:t>
            </a:r>
          </a:p>
          <a:p>
            <a:pPr algn="ctr">
              <a:spcAft>
                <a:spcPts val="600"/>
              </a:spcAft>
              <a:buClr>
                <a:srgbClr val="000000"/>
              </a:buClr>
              <a:buSzPct val="100000"/>
              <a:buFont typeface="Times New Roman" pitchFamily="18" charset="0"/>
            </a:pPr>
            <a:r>
              <a:rPr lang="en-US" sz="4400" b="1" dirty="0">
                <a:solidFill>
                  <a:schemeClr val="accent1">
                    <a:lumMod val="50000"/>
                  </a:schemeClr>
                </a:solidFill>
                <a:latin typeface="+mj-lt"/>
                <a:ea typeface="+mj-ea"/>
              </a:rPr>
              <a:t>May 2027</a:t>
            </a:r>
          </a:p>
        </p:txBody>
      </p:sp>
      <p:sp>
        <p:nvSpPr>
          <p:cNvPr id="79" name="Google Shape;79;p16"/>
          <p:cNvSpPr txBox="1"/>
          <p:nvPr/>
        </p:nvSpPr>
        <p:spPr bwMode="auto">
          <a:xfrm>
            <a:off x="1828800" y="3886200"/>
            <a:ext cx="8534400" cy="1752600"/>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fontScale="92500" lnSpcReduction="10000"/>
          </a:bodyPr>
          <a:lstStyle/>
          <a:p>
            <a:pPr algn="ctr">
              <a:spcBef>
                <a:spcPts val="600"/>
              </a:spcBef>
              <a:buClr>
                <a:srgbClr val="000000"/>
              </a:buClr>
              <a:buSzPct val="100000"/>
            </a:pPr>
            <a:r>
              <a:rPr lang="en-US" sz="3600" b="1" dirty="0">
                <a:solidFill>
                  <a:srgbClr val="000000"/>
                </a:solidFill>
                <a:latin typeface="+mn-lt"/>
                <a:ea typeface="+mn-ea"/>
              </a:rPr>
              <a:t>Top Two Initial Choices:</a:t>
            </a:r>
          </a:p>
          <a:p>
            <a:pPr algn="ctr">
              <a:spcBef>
                <a:spcPts val="600"/>
              </a:spcBef>
              <a:buClr>
                <a:srgbClr val="000000"/>
              </a:buClr>
              <a:buSzPct val="100000"/>
            </a:pPr>
            <a:r>
              <a:rPr lang="en-US" sz="3600" b="1" dirty="0">
                <a:solidFill>
                  <a:srgbClr val="000000"/>
                </a:solidFill>
                <a:latin typeface="+mn-lt"/>
                <a:ea typeface="+mn-ea"/>
              </a:rPr>
              <a:t>New Zealand - </a:t>
            </a:r>
            <a:r>
              <a:rPr lang="en-US" sz="3600" b="1" i="1" dirty="0">
                <a:solidFill>
                  <a:srgbClr val="000000"/>
                </a:solidFill>
                <a:latin typeface="+mn-lt"/>
                <a:ea typeface="+mn-ea"/>
              </a:rPr>
              <a:t>tbc</a:t>
            </a:r>
          </a:p>
          <a:p>
            <a:pPr algn="ctr">
              <a:spcBef>
                <a:spcPts val="600"/>
              </a:spcBef>
              <a:buClr>
                <a:srgbClr val="000000"/>
              </a:buClr>
              <a:buSzPct val="100000"/>
            </a:pPr>
            <a:r>
              <a:rPr lang="en-US" sz="3600" b="1" dirty="0">
                <a:solidFill>
                  <a:srgbClr val="000000"/>
                </a:solidFill>
                <a:latin typeface="+mn-lt"/>
                <a:ea typeface="+mn-ea"/>
              </a:rPr>
              <a:t>Abu Dhabi</a:t>
            </a:r>
          </a:p>
        </p:txBody>
      </p:sp>
      <p:sp>
        <p:nvSpPr>
          <p:cNvPr id="85" name="Date Placeholder 3">
            <a:extLst>
              <a:ext uri="{FF2B5EF4-FFF2-40B4-BE49-F238E27FC236}">
                <a16:creationId xmlns:a16="http://schemas.microsoft.com/office/drawing/2014/main" id="{3641DF7B-5587-95FD-1B71-9E1AF133DFA5}"/>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87" name="Footer Placeholder 4">
            <a:extLst>
              <a:ext uri="{FF2B5EF4-FFF2-40B4-BE49-F238E27FC236}">
                <a16:creationId xmlns:a16="http://schemas.microsoft.com/office/drawing/2014/main" id="{9511FEB9-B32A-B82E-8221-69C8ECA3218E}"/>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9" name="Slide Number Placeholder 5">
            <a:extLst>
              <a:ext uri="{FF2B5EF4-FFF2-40B4-BE49-F238E27FC236}">
                <a16:creationId xmlns:a16="http://schemas.microsoft.com/office/drawing/2014/main" id="{8C370DDA-863F-D28D-C42F-8BE85D268E08}"/>
              </a:ext>
            </a:extLst>
          </p:cNvPr>
          <p:cNvSpPr>
            <a:spLocks noGrp="1"/>
          </p:cNvSpPr>
          <p:nvPr>
            <p:ph type="sldNum" idx="12"/>
          </p:nvPr>
        </p:nvSpPr>
        <p:spPr>
          <a:xfrm>
            <a:off x="5793318" y="6475414"/>
            <a:ext cx="704849" cy="363537"/>
          </a:xfrm>
        </p:spPr>
        <p:txBody>
          <a:bodyPr/>
          <a:lstStyle/>
          <a:p>
            <a:pPr>
              <a:spcAft>
                <a:spcPts val="600"/>
              </a:spcAft>
            </a:pPr>
            <a:r>
              <a:rPr lang="en-GB"/>
              <a:t>Slide </a:t>
            </a:r>
            <a:fld id="{DE40C9FC-4879-4F20-9ECA-A574A90476B7}" type="slidenum">
              <a:rPr lang="en-GB" smtClean="0"/>
              <a:pPr>
                <a:spcAft>
                  <a:spcPts val="600"/>
                </a:spcAft>
              </a:pPr>
              <a:t>17</a:t>
            </a:fld>
            <a:endParaRPr lang="en-GB"/>
          </a:p>
        </p:txBody>
      </p:sp>
    </p:spTree>
    <p:extLst>
      <p:ext uri="{BB962C8B-B14F-4D97-AF65-F5344CB8AC3E}">
        <p14:creationId xmlns:p14="http://schemas.microsoft.com/office/powerpoint/2010/main" val="3961416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London -  ExCel London</a:t>
            </a:r>
          </a:p>
        </p:txBody>
      </p:sp>
      <p:sp>
        <p:nvSpPr>
          <p:cNvPr id="90" name="Date Placeholder 3">
            <a:extLst>
              <a:ext uri="{FF2B5EF4-FFF2-40B4-BE49-F238E27FC236}">
                <a16:creationId xmlns:a16="http://schemas.microsoft.com/office/drawing/2014/main" id="{C1104C0D-E71E-A887-0626-A2E7562EF665}"/>
              </a:ext>
            </a:extLst>
          </p:cNvPr>
          <p:cNvSpPr>
            <a:spLocks noGrp="1"/>
          </p:cNvSpPr>
          <p:nvPr>
            <p:ph type="dt" idx="10"/>
          </p:nvPr>
        </p:nvSpPr>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016C5A1B-BFD5-92A0-0B1C-C52762DA9424}"/>
              </a:ext>
            </a:extLst>
          </p:cNvPr>
          <p:cNvSpPr>
            <a:spLocks noGrp="1"/>
          </p:cNvSpPr>
          <p:nvPr>
            <p:ph type="ftr" idx="11"/>
          </p:nvPr>
        </p:nvSpPr>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470B915C-AB11-4FFB-359F-D863C1106FBC}"/>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18</a:t>
            </a:fld>
            <a:endParaRPr lang="en-GB"/>
          </a:p>
        </p:txBody>
      </p:sp>
      <p:graphicFrame>
        <p:nvGraphicFramePr>
          <p:cNvPr id="3" name="Table 2">
            <a:extLst>
              <a:ext uri="{FF2B5EF4-FFF2-40B4-BE49-F238E27FC236}">
                <a16:creationId xmlns:a16="http://schemas.microsoft.com/office/drawing/2014/main" id="{F4D34AA1-8B88-2DDC-BF6A-99A936BAAA61}"/>
              </a:ext>
            </a:extLst>
          </p:cNvPr>
          <p:cNvGraphicFramePr>
            <a:graphicFrameLocks noGrp="1"/>
          </p:cNvGraphicFramePr>
          <p:nvPr>
            <p:extLst>
              <p:ext uri="{D42A27DB-BD31-4B8C-83A1-F6EECF244321}">
                <p14:modId xmlns:p14="http://schemas.microsoft.com/office/powerpoint/2010/main" val="1011201374"/>
              </p:ext>
            </p:extLst>
          </p:nvPr>
        </p:nvGraphicFramePr>
        <p:xfrm>
          <a:off x="1195995" y="1981201"/>
          <a:ext cx="9797897" cy="4113219"/>
        </p:xfrm>
        <a:graphic>
          <a:graphicData uri="http://schemas.openxmlformats.org/drawingml/2006/table">
            <a:tbl>
              <a:tblPr firstRow="1" bandRow="1">
                <a:tableStyleId>{5C22544A-7EE6-4342-B048-85BDC9FD1C3A}</a:tableStyleId>
              </a:tblPr>
              <a:tblGrid>
                <a:gridCol w="1289247">
                  <a:extLst>
                    <a:ext uri="{9D8B030D-6E8A-4147-A177-3AD203B41FA5}">
                      <a16:colId xmlns:a16="http://schemas.microsoft.com/office/drawing/2014/main" val="1052098276"/>
                    </a:ext>
                  </a:extLst>
                </a:gridCol>
                <a:gridCol w="3568807">
                  <a:extLst>
                    <a:ext uri="{9D8B030D-6E8A-4147-A177-3AD203B41FA5}">
                      <a16:colId xmlns:a16="http://schemas.microsoft.com/office/drawing/2014/main" val="3996096665"/>
                    </a:ext>
                  </a:extLst>
                </a:gridCol>
                <a:gridCol w="4939843">
                  <a:extLst>
                    <a:ext uri="{9D8B030D-6E8A-4147-A177-3AD203B41FA5}">
                      <a16:colId xmlns:a16="http://schemas.microsoft.com/office/drawing/2014/main" val="3683693897"/>
                    </a:ext>
                  </a:extLst>
                </a:gridCol>
              </a:tblGrid>
              <a:tr h="373929">
                <a:tc>
                  <a:txBody>
                    <a:bodyPr/>
                    <a:lstStyle/>
                    <a:p>
                      <a:pPr algn="ctr"/>
                      <a:r>
                        <a:rPr lang="en-AU" sz="1700" b="0">
                          <a:solidFill>
                            <a:schemeClr val="tx1"/>
                          </a:solidFill>
                        </a:rPr>
                        <a:t>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Dates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0">
                          <a:solidFill>
                            <a:schemeClr val="tx1"/>
                          </a:solidFill>
                        </a:rPr>
                        <a:t>May 9-14, 2027 - 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3929">
                <a:tc>
                  <a:txBody>
                    <a:bodyPr/>
                    <a:lstStyle/>
                    <a:p>
                      <a:pPr algn="ctr"/>
                      <a:r>
                        <a:rPr lang="en-AU" sz="1700">
                          <a:solidFill>
                            <a:schemeClr val="tx1"/>
                          </a:solidFill>
                        </a:rPr>
                        <a:t>2</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Venue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ExCel London Convention Centre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3929">
                <a:tc>
                  <a:txBody>
                    <a:bodyPr/>
                    <a:lstStyle/>
                    <a:p>
                      <a:pPr algn="ctr"/>
                      <a:r>
                        <a:rPr lang="en-AU" sz="1700">
                          <a:solidFill>
                            <a:schemeClr val="tx1"/>
                          </a:solidFill>
                        </a:rPr>
                        <a:t>3</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Internet Speed/Cost (&lt;$7k)</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3929">
                <a:tc>
                  <a:txBody>
                    <a:bodyPr/>
                    <a:lstStyle/>
                    <a:p>
                      <a:pPr algn="ctr"/>
                      <a:r>
                        <a:rPr lang="en-AU" sz="1700">
                          <a:solidFill>
                            <a:schemeClr val="tx1"/>
                          </a:solidFill>
                        </a:rPr>
                        <a:t>4</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Hotel Room Rate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13 Hotels in the area</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3929">
                <a:tc>
                  <a:txBody>
                    <a:bodyPr/>
                    <a:lstStyle/>
                    <a:p>
                      <a:pPr algn="ctr"/>
                      <a:r>
                        <a:rPr lang="en-AU" sz="1700">
                          <a:solidFill>
                            <a:schemeClr val="tx1"/>
                          </a:solidFill>
                        </a:rPr>
                        <a:t>5</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Space Type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Convention Centre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3929">
                <a:tc>
                  <a:txBody>
                    <a:bodyPr/>
                    <a:lstStyle/>
                    <a:p>
                      <a:pPr algn="ctr"/>
                      <a:r>
                        <a:rPr lang="en-AU" sz="1700">
                          <a:solidFill>
                            <a:schemeClr val="tx1"/>
                          </a:solidFill>
                        </a:rPr>
                        <a:t>6</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Name of AV Comp.</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Anna Valley – external</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3929">
                <a:tc>
                  <a:txBody>
                    <a:bodyPr/>
                    <a:lstStyle/>
                    <a:p>
                      <a:pPr algn="ctr"/>
                      <a:r>
                        <a:rPr lang="en-AU" sz="1700">
                          <a:solidFill>
                            <a:schemeClr val="tx1"/>
                          </a:solidFill>
                        </a:rPr>
                        <a:t>7</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Airport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Heathrow</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3929">
                <a:tc>
                  <a:txBody>
                    <a:bodyPr/>
                    <a:lstStyle/>
                    <a:p>
                      <a:pPr algn="ctr"/>
                      <a:r>
                        <a:rPr lang="en-AU" sz="1700">
                          <a:solidFill>
                            <a:schemeClr val="tx1"/>
                          </a:solidFill>
                        </a:rPr>
                        <a:t>8</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Visas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Required for specific countries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3929">
                <a:tc>
                  <a:txBody>
                    <a:bodyPr/>
                    <a:lstStyle/>
                    <a:p>
                      <a:pPr algn="ctr"/>
                      <a:r>
                        <a:rPr lang="en-AU" sz="1700">
                          <a:solidFill>
                            <a:schemeClr val="tx1"/>
                          </a:solidFill>
                        </a:rPr>
                        <a:t>9</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Cost of Mtg Space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US$238,000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3929">
                <a:tc>
                  <a:txBody>
                    <a:bodyPr/>
                    <a:lstStyle/>
                    <a:p>
                      <a:pPr algn="ctr"/>
                      <a:r>
                        <a:rPr lang="en-AU" sz="1700">
                          <a:solidFill>
                            <a:schemeClr val="tx1"/>
                          </a:solidFill>
                        </a:rPr>
                        <a:t>10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F&amp;B Min + Cost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US$80,000 based on 250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3929">
                <a:tc>
                  <a:txBody>
                    <a:bodyPr/>
                    <a:lstStyle/>
                    <a:p>
                      <a:pPr algn="ctr"/>
                      <a:r>
                        <a:rPr lang="en-AU" sz="1700">
                          <a:solidFill>
                            <a:schemeClr val="tx1"/>
                          </a:solidFill>
                        </a:rPr>
                        <a:t>11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Other</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700">
                        <a:solidFill>
                          <a:schemeClr val="tx1"/>
                        </a:solidFill>
                      </a:endParaRP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376237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Singapore -  Hilton Singapore Orchard</a:t>
            </a:r>
          </a:p>
        </p:txBody>
      </p:sp>
      <p:sp>
        <p:nvSpPr>
          <p:cNvPr id="96" name="Date Placeholder 3">
            <a:extLst>
              <a:ext uri="{FF2B5EF4-FFF2-40B4-BE49-F238E27FC236}">
                <a16:creationId xmlns:a16="http://schemas.microsoft.com/office/drawing/2014/main" id="{B834461F-2DCA-9ACB-7AE5-F58BAE0F8D11}"/>
              </a:ext>
            </a:extLst>
          </p:cNvPr>
          <p:cNvSpPr>
            <a:spLocks noGrp="1"/>
          </p:cNvSpPr>
          <p:nvPr>
            <p:ph type="dt" idx="10"/>
          </p:nvPr>
        </p:nvSpPr>
        <p:spPr/>
        <p:txBody>
          <a:bodyPr/>
          <a:lstStyle/>
          <a:p>
            <a:pPr>
              <a:spcAft>
                <a:spcPts val="600"/>
              </a:spcAft>
            </a:pPr>
            <a:r>
              <a:rPr lang="en-US"/>
              <a:t>January 2024</a:t>
            </a:r>
            <a:endParaRPr lang="en-GB"/>
          </a:p>
        </p:txBody>
      </p:sp>
      <p:sp>
        <p:nvSpPr>
          <p:cNvPr id="97" name="Footer Placeholder 4">
            <a:extLst>
              <a:ext uri="{FF2B5EF4-FFF2-40B4-BE49-F238E27FC236}">
                <a16:creationId xmlns:a16="http://schemas.microsoft.com/office/drawing/2014/main" id="{5546F585-4581-3E08-C32A-4AF9E202BE0A}"/>
              </a:ext>
            </a:extLst>
          </p:cNvPr>
          <p:cNvSpPr>
            <a:spLocks noGrp="1"/>
          </p:cNvSpPr>
          <p:nvPr>
            <p:ph type="ftr" idx="11"/>
          </p:nvPr>
        </p:nvSpPr>
        <p:spPr/>
        <p:txBody>
          <a:bodyPr/>
          <a:lstStyle/>
          <a:p>
            <a:pPr>
              <a:spcAft>
                <a:spcPts val="600"/>
              </a:spcAft>
            </a:pPr>
            <a:r>
              <a:rPr lang="en-GB"/>
              <a:t>Jon Rosdahl, Qualcomm</a:t>
            </a:r>
          </a:p>
        </p:txBody>
      </p:sp>
      <p:sp>
        <p:nvSpPr>
          <p:cNvPr id="98" name="Slide Number Placeholder 5">
            <a:extLst>
              <a:ext uri="{FF2B5EF4-FFF2-40B4-BE49-F238E27FC236}">
                <a16:creationId xmlns:a16="http://schemas.microsoft.com/office/drawing/2014/main" id="{818B094F-5A52-212B-B882-B7D36854330A}"/>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19</a:t>
            </a:fld>
            <a:endParaRPr lang="en-GB"/>
          </a:p>
        </p:txBody>
      </p:sp>
      <p:graphicFrame>
        <p:nvGraphicFramePr>
          <p:cNvPr id="2" name="Table 1">
            <a:extLst>
              <a:ext uri="{FF2B5EF4-FFF2-40B4-BE49-F238E27FC236}">
                <a16:creationId xmlns:a16="http://schemas.microsoft.com/office/drawing/2014/main" id="{53CE9549-0207-8873-355C-21EE756260E4}"/>
              </a:ext>
            </a:extLst>
          </p:cNvPr>
          <p:cNvGraphicFramePr>
            <a:graphicFrameLocks noGrp="1"/>
          </p:cNvGraphicFramePr>
          <p:nvPr>
            <p:extLst>
              <p:ext uri="{D42A27DB-BD31-4B8C-83A1-F6EECF244321}">
                <p14:modId xmlns:p14="http://schemas.microsoft.com/office/powerpoint/2010/main" val="432703683"/>
              </p:ext>
            </p:extLst>
          </p:nvPr>
        </p:nvGraphicFramePr>
        <p:xfrm>
          <a:off x="1195995" y="1981201"/>
          <a:ext cx="9797897" cy="4113219"/>
        </p:xfrm>
        <a:graphic>
          <a:graphicData uri="http://schemas.openxmlformats.org/drawingml/2006/table">
            <a:tbl>
              <a:tblPr firstRow="1" bandRow="1">
                <a:tableStyleId>{5C22544A-7EE6-4342-B048-85BDC9FD1C3A}</a:tableStyleId>
              </a:tblPr>
              <a:tblGrid>
                <a:gridCol w="1289247">
                  <a:extLst>
                    <a:ext uri="{9D8B030D-6E8A-4147-A177-3AD203B41FA5}">
                      <a16:colId xmlns:a16="http://schemas.microsoft.com/office/drawing/2014/main" val="1052098276"/>
                    </a:ext>
                  </a:extLst>
                </a:gridCol>
                <a:gridCol w="3568807">
                  <a:extLst>
                    <a:ext uri="{9D8B030D-6E8A-4147-A177-3AD203B41FA5}">
                      <a16:colId xmlns:a16="http://schemas.microsoft.com/office/drawing/2014/main" val="3996096665"/>
                    </a:ext>
                  </a:extLst>
                </a:gridCol>
                <a:gridCol w="4939843">
                  <a:extLst>
                    <a:ext uri="{9D8B030D-6E8A-4147-A177-3AD203B41FA5}">
                      <a16:colId xmlns:a16="http://schemas.microsoft.com/office/drawing/2014/main" val="3683693897"/>
                    </a:ext>
                  </a:extLst>
                </a:gridCol>
              </a:tblGrid>
              <a:tr h="373929">
                <a:tc>
                  <a:txBody>
                    <a:bodyPr/>
                    <a:lstStyle/>
                    <a:p>
                      <a:pPr algn="ctr"/>
                      <a:r>
                        <a:rPr lang="en-AU" sz="1700" b="0">
                          <a:solidFill>
                            <a:schemeClr val="tx1"/>
                          </a:solidFill>
                        </a:rPr>
                        <a:t>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Dates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0">
                          <a:solidFill>
                            <a:schemeClr val="tx1"/>
                          </a:solidFill>
                        </a:rPr>
                        <a:t>May 9-14, 2027</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73929">
                <a:tc>
                  <a:txBody>
                    <a:bodyPr/>
                    <a:lstStyle/>
                    <a:p>
                      <a:pPr algn="ctr"/>
                      <a:r>
                        <a:rPr lang="en-AU" sz="1700">
                          <a:solidFill>
                            <a:schemeClr val="tx1"/>
                          </a:solidFill>
                        </a:rPr>
                        <a:t>2</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Venue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Singapore, Hilton Singapore Orchard</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73929">
                <a:tc>
                  <a:txBody>
                    <a:bodyPr/>
                    <a:lstStyle/>
                    <a:p>
                      <a:pPr algn="ctr"/>
                      <a:r>
                        <a:rPr lang="en-AU" sz="1700">
                          <a:solidFill>
                            <a:schemeClr val="tx1"/>
                          </a:solidFill>
                        </a:rPr>
                        <a:t>3</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Internet Speed/Cost (&lt;$7k)</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73929">
                <a:tc>
                  <a:txBody>
                    <a:bodyPr/>
                    <a:lstStyle/>
                    <a:p>
                      <a:pPr algn="ctr"/>
                      <a:r>
                        <a:rPr lang="en-AU" sz="1700">
                          <a:solidFill>
                            <a:schemeClr val="tx1"/>
                          </a:solidFill>
                        </a:rPr>
                        <a:t>4</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Hotel Room Rate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$296++ USD</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73929">
                <a:tc>
                  <a:txBody>
                    <a:bodyPr/>
                    <a:lstStyle/>
                    <a:p>
                      <a:pPr algn="ctr"/>
                      <a:r>
                        <a:rPr lang="en-AU" sz="1700">
                          <a:solidFill>
                            <a:schemeClr val="tx1"/>
                          </a:solidFill>
                        </a:rPr>
                        <a:t>5</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Space Type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Hilton</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73929">
                <a:tc>
                  <a:txBody>
                    <a:bodyPr/>
                    <a:lstStyle/>
                    <a:p>
                      <a:pPr algn="ctr"/>
                      <a:r>
                        <a:rPr lang="en-AU" sz="1700">
                          <a:solidFill>
                            <a:schemeClr val="tx1"/>
                          </a:solidFill>
                        </a:rPr>
                        <a:t>6</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Name of AV Comp.</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TBC</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73929">
                <a:tc>
                  <a:txBody>
                    <a:bodyPr/>
                    <a:lstStyle/>
                    <a:p>
                      <a:pPr algn="ctr"/>
                      <a:r>
                        <a:rPr lang="en-AU" sz="1700">
                          <a:solidFill>
                            <a:schemeClr val="tx1"/>
                          </a:solidFill>
                        </a:rPr>
                        <a:t>7</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Airport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Singapore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73929">
                <a:tc>
                  <a:txBody>
                    <a:bodyPr/>
                    <a:lstStyle/>
                    <a:p>
                      <a:pPr algn="ctr"/>
                      <a:r>
                        <a:rPr lang="en-AU" sz="1700">
                          <a:solidFill>
                            <a:schemeClr val="tx1"/>
                          </a:solidFill>
                        </a:rPr>
                        <a:t>8</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Visas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Required for specific countries</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73929">
                <a:tc>
                  <a:txBody>
                    <a:bodyPr/>
                    <a:lstStyle/>
                    <a:p>
                      <a:pPr algn="ctr"/>
                      <a:r>
                        <a:rPr lang="en-AU" sz="1700">
                          <a:solidFill>
                            <a:schemeClr val="tx1"/>
                          </a:solidFill>
                        </a:rPr>
                        <a:t>9</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Cost of Mtg Space</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US$227,240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73929">
                <a:tc>
                  <a:txBody>
                    <a:bodyPr/>
                    <a:lstStyle/>
                    <a:p>
                      <a:pPr algn="ctr"/>
                      <a:r>
                        <a:rPr lang="en-AU" sz="1700">
                          <a:solidFill>
                            <a:schemeClr val="tx1"/>
                          </a:solidFill>
                        </a:rPr>
                        <a:t>10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F&amp;B Min + Cost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US$134,000 based on 250</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73929">
                <a:tc>
                  <a:txBody>
                    <a:bodyPr/>
                    <a:lstStyle/>
                    <a:p>
                      <a:pPr algn="ctr"/>
                      <a:r>
                        <a:rPr lang="en-AU" sz="1700">
                          <a:solidFill>
                            <a:schemeClr val="tx1"/>
                          </a:solidFill>
                        </a:rPr>
                        <a:t>11</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b="1">
                          <a:solidFill>
                            <a:schemeClr val="tx1"/>
                          </a:solidFill>
                        </a:rPr>
                        <a:t>Other</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700">
                          <a:solidFill>
                            <a:schemeClr val="tx1"/>
                          </a:solidFill>
                        </a:rPr>
                        <a:t>$$</a:t>
                      </a:r>
                    </a:p>
                  </a:txBody>
                  <a:tcPr marL="86960" marR="86960" marT="43480" marB="434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639520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January 19, 2024, as presented to the IEEE 802.11 Closing plenary and posted link to Mentor to IEEE 802 Wireless Chairs Standing Committee reflector in conjunction with the 2024 January 802 Wireless Interim January 19, 2024.</a:t>
            </a:r>
          </a:p>
        </p:txBody>
      </p:sp>
      <p:sp>
        <p:nvSpPr>
          <p:cNvPr id="4" name="Date Placeholder 3"/>
          <p:cNvSpPr>
            <a:spLocks noGrp="1"/>
          </p:cNvSpPr>
          <p:nvPr>
            <p:ph type="dt" idx="10"/>
          </p:nvPr>
        </p:nvSpPr>
        <p:spPr/>
        <p:txBody>
          <a:bodyPr/>
          <a:lstStyle/>
          <a:p>
            <a:r>
              <a:rPr lang="en-US"/>
              <a:t>January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Abu Dhabi UAE -  National Convention Centre</a:t>
            </a:r>
          </a:p>
        </p:txBody>
      </p:sp>
      <p:sp>
        <p:nvSpPr>
          <p:cNvPr id="90" name="Date Placeholder 3">
            <a:extLst>
              <a:ext uri="{FF2B5EF4-FFF2-40B4-BE49-F238E27FC236}">
                <a16:creationId xmlns:a16="http://schemas.microsoft.com/office/drawing/2014/main" id="{9096CCCA-065C-7693-B157-35C26D692C85}"/>
              </a:ext>
            </a:extLst>
          </p:cNvPr>
          <p:cNvSpPr>
            <a:spLocks noGrp="1"/>
          </p:cNvSpPr>
          <p:nvPr>
            <p:ph type="dt" idx="10"/>
          </p:nvPr>
        </p:nvSpPr>
        <p:spPr/>
        <p:txBody>
          <a:bodyPr/>
          <a:lstStyle/>
          <a:p>
            <a:pPr>
              <a:spcAft>
                <a:spcPts val="600"/>
              </a:spcAft>
            </a:pPr>
            <a:r>
              <a:rPr lang="en-US"/>
              <a:t>January 2024</a:t>
            </a:r>
            <a:endParaRPr lang="en-GB"/>
          </a:p>
        </p:txBody>
      </p:sp>
      <p:sp>
        <p:nvSpPr>
          <p:cNvPr id="92" name="Footer Placeholder 4">
            <a:extLst>
              <a:ext uri="{FF2B5EF4-FFF2-40B4-BE49-F238E27FC236}">
                <a16:creationId xmlns:a16="http://schemas.microsoft.com/office/drawing/2014/main" id="{E1417E5A-C7E1-3ACC-CE9A-E09D68D27B69}"/>
              </a:ext>
            </a:extLst>
          </p:cNvPr>
          <p:cNvSpPr>
            <a:spLocks noGrp="1"/>
          </p:cNvSpPr>
          <p:nvPr>
            <p:ph type="ftr" idx="11"/>
          </p:nvPr>
        </p:nvSpPr>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06A1F18F-C931-D5CE-A15A-C0752A21D033}"/>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20</a:t>
            </a:fld>
            <a:endParaRPr lang="en-GB"/>
          </a:p>
        </p:txBody>
      </p:sp>
      <p:graphicFrame>
        <p:nvGraphicFramePr>
          <p:cNvPr id="2" name="Table 1">
            <a:extLst>
              <a:ext uri="{FF2B5EF4-FFF2-40B4-BE49-F238E27FC236}">
                <a16:creationId xmlns:a16="http://schemas.microsoft.com/office/drawing/2014/main" id="{DF74555F-DE48-5E32-71D7-5E36318CE6C3}"/>
              </a:ext>
            </a:extLst>
          </p:cNvPr>
          <p:cNvGraphicFramePr>
            <a:graphicFrameLocks noGrp="1"/>
          </p:cNvGraphicFramePr>
          <p:nvPr>
            <p:extLst>
              <p:ext uri="{D42A27DB-BD31-4B8C-83A1-F6EECF244321}">
                <p14:modId xmlns:p14="http://schemas.microsoft.com/office/powerpoint/2010/main" val="19819712"/>
              </p:ext>
            </p:extLst>
          </p:nvPr>
        </p:nvGraphicFramePr>
        <p:xfrm>
          <a:off x="914401" y="1991932"/>
          <a:ext cx="10361086" cy="4091753"/>
        </p:xfrm>
        <a:graphic>
          <a:graphicData uri="http://schemas.openxmlformats.org/drawingml/2006/table">
            <a:tbl>
              <a:tblPr firstRow="1" bandRow="1">
                <a:tableStyleId>{5C22544A-7EE6-4342-B048-85BDC9FD1C3A}</a:tableStyleId>
              </a:tblPr>
              <a:tblGrid>
                <a:gridCol w="1248157">
                  <a:extLst>
                    <a:ext uri="{9D8B030D-6E8A-4147-A177-3AD203B41FA5}">
                      <a16:colId xmlns:a16="http://schemas.microsoft.com/office/drawing/2014/main" val="1052098276"/>
                    </a:ext>
                  </a:extLst>
                </a:gridCol>
                <a:gridCol w="4113324">
                  <a:extLst>
                    <a:ext uri="{9D8B030D-6E8A-4147-A177-3AD203B41FA5}">
                      <a16:colId xmlns:a16="http://schemas.microsoft.com/office/drawing/2014/main" val="3996096665"/>
                    </a:ext>
                  </a:extLst>
                </a:gridCol>
                <a:gridCol w="4999605">
                  <a:extLst>
                    <a:ext uri="{9D8B030D-6E8A-4147-A177-3AD203B41FA5}">
                      <a16:colId xmlns:a16="http://schemas.microsoft.com/office/drawing/2014/main" val="3683693897"/>
                    </a:ext>
                  </a:extLst>
                </a:gridCol>
              </a:tblGrid>
              <a:tr h="349792">
                <a:tc>
                  <a:txBody>
                    <a:bodyPr/>
                    <a:lstStyle/>
                    <a:p>
                      <a:pPr algn="ctr"/>
                      <a:r>
                        <a:rPr lang="en-AU" sz="1600" b="0">
                          <a:solidFill>
                            <a:schemeClr val="tx1"/>
                          </a:solidFill>
                        </a:rPr>
                        <a:t>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Dates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0">
                          <a:solidFill>
                            <a:schemeClr val="tx1"/>
                          </a:solidFill>
                        </a:rPr>
                        <a:t>May 9-14, 2027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9792">
                <a:tc>
                  <a:txBody>
                    <a:bodyPr/>
                    <a:lstStyle/>
                    <a:p>
                      <a:pPr algn="ctr"/>
                      <a:r>
                        <a:rPr lang="en-AU" sz="1600">
                          <a:solidFill>
                            <a:schemeClr val="tx1"/>
                          </a:solidFill>
                        </a:rPr>
                        <a:t>2</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Venue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Abu Dhabi – National 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9792">
                <a:tc>
                  <a:txBody>
                    <a:bodyPr/>
                    <a:lstStyle/>
                    <a:p>
                      <a:pPr algn="ctr"/>
                      <a:r>
                        <a:rPr lang="en-AU" sz="1600">
                          <a:solidFill>
                            <a:schemeClr val="tx1"/>
                          </a:solidFill>
                        </a:rPr>
                        <a:t>3</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Internet Speed/Cost (&lt;$7k)</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TBC</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9792">
                <a:tc>
                  <a:txBody>
                    <a:bodyPr/>
                    <a:lstStyle/>
                    <a:p>
                      <a:pPr algn="ctr"/>
                      <a:r>
                        <a:rPr lang="en-AU" sz="1600">
                          <a:solidFill>
                            <a:schemeClr val="tx1"/>
                          </a:solidFill>
                        </a:rPr>
                        <a:t>4</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Hotel Room Rate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$140-235 USD – within walking distance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9792">
                <a:tc>
                  <a:txBody>
                    <a:bodyPr/>
                    <a:lstStyle/>
                    <a:p>
                      <a:pPr algn="ctr"/>
                      <a:r>
                        <a:rPr lang="en-AU" sz="1600">
                          <a:solidFill>
                            <a:schemeClr val="tx1"/>
                          </a:solidFill>
                        </a:rPr>
                        <a:t>5</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Space Type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49792">
                <a:tc>
                  <a:txBody>
                    <a:bodyPr/>
                    <a:lstStyle/>
                    <a:p>
                      <a:pPr algn="ctr"/>
                      <a:r>
                        <a:rPr lang="en-AU" sz="1600">
                          <a:solidFill>
                            <a:schemeClr val="tx1"/>
                          </a:solidFill>
                        </a:rPr>
                        <a:t>6</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Name of AV Comp.</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In house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9792">
                <a:tc>
                  <a:txBody>
                    <a:bodyPr/>
                    <a:lstStyle/>
                    <a:p>
                      <a:pPr algn="ctr"/>
                      <a:r>
                        <a:rPr lang="en-AU" sz="1600">
                          <a:solidFill>
                            <a:schemeClr val="tx1"/>
                          </a:solidFill>
                        </a:rPr>
                        <a:t>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Airport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Zayed International Airport, UAE is 7</a:t>
                      </a:r>
                      <a:r>
                        <a:rPr lang="en-AU" sz="1600" baseline="30000">
                          <a:solidFill>
                            <a:schemeClr val="tx1"/>
                          </a:solidFill>
                        </a:rPr>
                        <a:t>th</a:t>
                      </a:r>
                      <a:r>
                        <a:rPr lang="en-AU" sz="1600">
                          <a:solidFill>
                            <a:schemeClr val="tx1"/>
                          </a:solidFill>
                        </a:rPr>
                        <a:t> safest in world</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93833">
                <a:tc>
                  <a:txBody>
                    <a:bodyPr/>
                    <a:lstStyle/>
                    <a:p>
                      <a:pPr algn="ctr"/>
                      <a:r>
                        <a:rPr lang="en-AU" sz="1600">
                          <a:solidFill>
                            <a:schemeClr val="tx1"/>
                          </a:solidFill>
                        </a:rPr>
                        <a:t>8</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Required for specific countries – 70 countries offered 30 day 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9792">
                <a:tc>
                  <a:txBody>
                    <a:bodyPr/>
                    <a:lstStyle/>
                    <a:p>
                      <a:pPr algn="ctr"/>
                      <a:r>
                        <a:rPr lang="en-AU" sz="1600">
                          <a:solidFill>
                            <a:schemeClr val="tx1"/>
                          </a:solidFill>
                        </a:rPr>
                        <a:t>9</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Cost of Mtg Space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US$55,650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9792">
                <a:tc>
                  <a:txBody>
                    <a:bodyPr/>
                    <a:lstStyle/>
                    <a:p>
                      <a:pPr algn="ctr"/>
                      <a:r>
                        <a:rPr lang="en-AU" sz="1600">
                          <a:solidFill>
                            <a:schemeClr val="tx1"/>
                          </a:solidFill>
                        </a:rPr>
                        <a:t>10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F&amp;B Min + Cost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US$67,620 based on 250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49792">
                <a:tc>
                  <a:txBody>
                    <a:bodyPr/>
                    <a:lstStyle/>
                    <a:p>
                      <a:pPr algn="ctr"/>
                      <a:r>
                        <a:rPr lang="en-AU" sz="1600">
                          <a:solidFill>
                            <a:schemeClr val="tx1"/>
                          </a:solidFill>
                        </a:rPr>
                        <a:t>11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b="1">
                          <a:solidFill>
                            <a:schemeClr val="tx1"/>
                          </a:solidFill>
                        </a:rPr>
                        <a:t>Other</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600">
                          <a:solidFill>
                            <a:schemeClr val="tx1"/>
                          </a:solidFill>
                        </a:rPr>
                        <a:t>Data projectors included &amp; US$20k funding</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517160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1" name="Google Shape;211;p3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Other Locations Considered</a:t>
            </a:r>
          </a:p>
        </p:txBody>
      </p:sp>
      <p:sp>
        <p:nvSpPr>
          <p:cNvPr id="212" name="Google Shape;212;p35"/>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spcBef>
                <a:spcPts val="600"/>
              </a:spcBef>
              <a:buClr>
                <a:srgbClr val="000000"/>
              </a:buClr>
              <a:buSzPct val="100000"/>
              <a:buFont typeface="Times New Roman" pitchFamily="18" charset="0"/>
            </a:pPr>
            <a:r>
              <a:rPr lang="en-US" b="1">
                <a:solidFill>
                  <a:srgbClr val="000000"/>
                </a:solidFill>
                <a:latin typeface="+mn-lt"/>
                <a:ea typeface="+mn-ea"/>
              </a:rPr>
              <a:t>Asia: Singapore, Istanbul</a:t>
            </a:r>
          </a:p>
          <a:p>
            <a:pPr marL="342900" indent="-342900">
              <a:spcBef>
                <a:spcPts val="600"/>
              </a:spcBef>
              <a:buClr>
                <a:srgbClr val="000000"/>
              </a:buClr>
              <a:buSzPct val="100000"/>
              <a:buFont typeface="Times New Roman" pitchFamily="18" charset="0"/>
            </a:pPr>
            <a:endParaRPr lang="en-US" b="1">
              <a:solidFill>
                <a:srgbClr val="000000"/>
              </a:solidFill>
              <a:latin typeface="+mn-lt"/>
              <a:ea typeface="+mn-ea"/>
            </a:endParaRPr>
          </a:p>
          <a:p>
            <a:pPr marL="342900" indent="-342900">
              <a:spcBef>
                <a:spcPts val="600"/>
              </a:spcBef>
              <a:buClr>
                <a:srgbClr val="000000"/>
              </a:buClr>
              <a:buSzPct val="100000"/>
              <a:buFont typeface="Times New Roman" pitchFamily="18" charset="0"/>
            </a:pPr>
            <a:r>
              <a:rPr lang="en-US" b="1">
                <a:solidFill>
                  <a:srgbClr val="000000"/>
                </a:solidFill>
                <a:latin typeface="+mn-lt"/>
                <a:ea typeface="+mn-ea"/>
              </a:rPr>
              <a:t>Europe: Hilton Metropol London, Dublin, </a:t>
            </a:r>
            <a:r>
              <a:rPr lang="en-US" b="1">
                <a:solidFill>
                  <a:srgbClr val="000000"/>
                </a:solidFill>
                <a:highlight>
                  <a:srgbClr val="FFFFFF"/>
                </a:highlight>
                <a:latin typeface="+mn-lt"/>
                <a:ea typeface="+mn-ea"/>
              </a:rPr>
              <a:t>Vienna, Croatia, </a:t>
            </a:r>
            <a:r>
              <a:rPr lang="en-US" b="1">
                <a:solidFill>
                  <a:srgbClr val="000000"/>
                </a:solidFill>
                <a:latin typeface="+mn-lt"/>
                <a:ea typeface="+mn-ea"/>
              </a:rPr>
              <a:t>Istanbul</a:t>
            </a:r>
          </a:p>
          <a:p>
            <a:pPr marL="342900" indent="-342900">
              <a:spcBef>
                <a:spcPts val="600"/>
              </a:spcBef>
              <a:buClr>
                <a:srgbClr val="000000"/>
              </a:buClr>
              <a:buSzPct val="100000"/>
              <a:buFont typeface="Times New Roman" pitchFamily="18" charset="0"/>
            </a:pPr>
            <a:endParaRPr lang="en-US" b="1">
              <a:solidFill>
                <a:srgbClr val="000000"/>
              </a:solidFill>
              <a:latin typeface="+mn-lt"/>
              <a:ea typeface="+mn-ea"/>
            </a:endParaRPr>
          </a:p>
          <a:p>
            <a:pPr marL="342900" indent="-342900">
              <a:spcBef>
                <a:spcPts val="600"/>
              </a:spcBef>
              <a:buClr>
                <a:srgbClr val="000000"/>
              </a:buClr>
              <a:buSzPct val="100000"/>
              <a:buFont typeface="Times New Roman" pitchFamily="18" charset="0"/>
            </a:pPr>
            <a:r>
              <a:rPr lang="en-US" b="1">
                <a:solidFill>
                  <a:srgbClr val="000000"/>
                </a:solidFill>
                <a:latin typeface="+mn-lt"/>
                <a:ea typeface="+mn-ea"/>
              </a:rPr>
              <a:t>Africa: Egypt</a:t>
            </a:r>
          </a:p>
        </p:txBody>
      </p:sp>
      <p:sp>
        <p:nvSpPr>
          <p:cNvPr id="218" name="Date Placeholder 3">
            <a:extLst>
              <a:ext uri="{FF2B5EF4-FFF2-40B4-BE49-F238E27FC236}">
                <a16:creationId xmlns:a16="http://schemas.microsoft.com/office/drawing/2014/main" id="{0CFF3428-163C-3393-8D8D-3F50BEB365D1}"/>
              </a:ext>
            </a:extLst>
          </p:cNvPr>
          <p:cNvSpPr>
            <a:spLocks noGrp="1"/>
          </p:cNvSpPr>
          <p:nvPr>
            <p:ph type="dt" idx="10"/>
          </p:nvPr>
        </p:nvSpPr>
        <p:spPr/>
        <p:txBody>
          <a:bodyPr/>
          <a:lstStyle/>
          <a:p>
            <a:pPr>
              <a:spcAft>
                <a:spcPts val="600"/>
              </a:spcAft>
            </a:pPr>
            <a:r>
              <a:rPr lang="en-US"/>
              <a:t>January 2024</a:t>
            </a:r>
            <a:endParaRPr lang="en-GB"/>
          </a:p>
        </p:txBody>
      </p:sp>
      <p:sp>
        <p:nvSpPr>
          <p:cNvPr id="220" name="Footer Placeholder 4">
            <a:extLst>
              <a:ext uri="{FF2B5EF4-FFF2-40B4-BE49-F238E27FC236}">
                <a16:creationId xmlns:a16="http://schemas.microsoft.com/office/drawing/2014/main" id="{14A8A89D-EEAE-14D0-4249-1909277BDE90}"/>
              </a:ext>
            </a:extLst>
          </p:cNvPr>
          <p:cNvSpPr>
            <a:spLocks noGrp="1"/>
          </p:cNvSpPr>
          <p:nvPr>
            <p:ph type="ftr" idx="11"/>
          </p:nvPr>
        </p:nvSpPr>
        <p:spPr/>
        <p:txBody>
          <a:bodyPr/>
          <a:lstStyle/>
          <a:p>
            <a:pPr>
              <a:spcAft>
                <a:spcPts val="600"/>
              </a:spcAft>
            </a:pPr>
            <a:r>
              <a:rPr lang="en-GB"/>
              <a:t>Jon Rosdahl, Qualcomm</a:t>
            </a:r>
          </a:p>
        </p:txBody>
      </p:sp>
      <p:sp>
        <p:nvSpPr>
          <p:cNvPr id="222" name="Slide Number Placeholder 5">
            <a:extLst>
              <a:ext uri="{FF2B5EF4-FFF2-40B4-BE49-F238E27FC236}">
                <a16:creationId xmlns:a16="http://schemas.microsoft.com/office/drawing/2014/main" id="{6C7A7B52-04D9-D893-846E-141FD8078EEC}"/>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84206-EDE7-24B0-498D-C86F6FC94535}"/>
              </a:ext>
            </a:extLst>
          </p:cNvPr>
          <p:cNvSpPr>
            <a:spLocks noGrp="1"/>
          </p:cNvSpPr>
          <p:nvPr>
            <p:ph type="title"/>
          </p:nvPr>
        </p:nvSpPr>
        <p:spPr/>
        <p:txBody>
          <a:bodyPr/>
          <a:lstStyle/>
          <a:p>
            <a:r>
              <a:rPr lang="en-US" dirty="0"/>
              <a:t>Face to Face Events</a:t>
            </a:r>
          </a:p>
        </p:txBody>
      </p:sp>
      <p:sp>
        <p:nvSpPr>
          <p:cNvPr id="3" name="Content Placeholder 2">
            <a:extLst>
              <a:ext uri="{FF2B5EF4-FFF2-40B4-BE49-F238E27FC236}">
                <a16:creationId xmlns:a16="http://schemas.microsoft.com/office/drawing/2014/main" id="{C1655A1A-7B1E-092B-0B93-C891906DF101}"/>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Potential Open Dates:</a:t>
            </a:r>
          </a:p>
          <a:p>
            <a:pPr marL="400050" marR="0" lvl="1" indent="0" algn="l" defTabSz="914400" rtl="0" eaLnBrk="0" fontAlgn="base" latinLnBrk="0" hangingPunct="0">
              <a:lnSpc>
                <a:spcPct val="100000"/>
              </a:lnSpc>
              <a:spcBef>
                <a:spcPct val="0"/>
              </a:spcBef>
              <a:spcAft>
                <a:spcPct val="0"/>
              </a:spcAft>
              <a:buClrTx/>
              <a:buSzTx/>
              <a:buFontTx/>
              <a:buAutoNum type="arabicPeriod" startAt="2"/>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2026 Jan 11-16  -- Targeting America</a:t>
            </a:r>
          </a:p>
          <a:p>
            <a:pPr marL="400050" marR="0" lvl="1" indent="0" algn="l" defTabSz="914400" rtl="0" eaLnBrk="0" fontAlgn="base" latinLnBrk="0" hangingPunct="0">
              <a:lnSpc>
                <a:spcPct val="100000"/>
              </a:lnSpc>
              <a:spcBef>
                <a:spcPct val="0"/>
              </a:spcBef>
              <a:spcAft>
                <a:spcPct val="0"/>
              </a:spcAft>
              <a:buClrTx/>
              <a:buSzTx/>
              <a:buFontTx/>
              <a:buAutoNum type="arabicPeriod" startAt="4"/>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2027 Jan 10-15  -- Targeting America</a:t>
            </a:r>
          </a:p>
          <a:p>
            <a:pPr marL="400050" marR="0" lvl="1" indent="0" algn="l" defTabSz="914400" rtl="0" eaLnBrk="0" fontAlgn="base" latinLnBrk="0" hangingPunct="0">
              <a:lnSpc>
                <a:spcPct val="100000"/>
              </a:lnSpc>
              <a:spcBef>
                <a:spcPct val="0"/>
              </a:spcBef>
              <a:spcAft>
                <a:spcPct val="0"/>
              </a:spcAft>
              <a:buClrTx/>
              <a:buSzTx/>
              <a:buFontTx/>
              <a:buAutoNum type="arabicPeriod" startAt="6"/>
              <a:tabLst/>
              <a:defRPr/>
            </a:pPr>
            <a:r>
              <a:rPr kumimoji="0" lang="en-US" altLang="en-US" sz="2000" b="0" i="0" u="none" strike="noStrike" kern="0" cap="none" spc="0" normalizeH="0" baseline="0" noProof="0">
                <a:ln>
                  <a:noFill/>
                </a:ln>
                <a:solidFill>
                  <a:srgbClr val="000000"/>
                </a:solidFill>
                <a:effectLst/>
                <a:uLnTx/>
                <a:uFillTx/>
                <a:latin typeface="Arial" panose="020B0604020202020204" pitchFamily="34" charset="0"/>
                <a:ea typeface="MS Gothic"/>
              </a:rPr>
              <a:t>2027 </a:t>
            </a: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Sept 12-17 – Grand Hyatt Atlanta, Buckhead, GA - TBC</a:t>
            </a:r>
          </a:p>
          <a:p>
            <a:endParaRPr lang="en-US" dirty="0"/>
          </a:p>
        </p:txBody>
      </p:sp>
      <p:sp>
        <p:nvSpPr>
          <p:cNvPr id="4" name="Date Placeholder 3">
            <a:extLst>
              <a:ext uri="{FF2B5EF4-FFF2-40B4-BE49-F238E27FC236}">
                <a16:creationId xmlns:a16="http://schemas.microsoft.com/office/drawing/2014/main" id="{5AC0C34C-4EDC-788C-6599-663DBBB2CB26}"/>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73C2B819-DEFA-3D62-6C19-44F6B9858D3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385E01D-A0B8-E25E-A286-22BDBC1D97E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05744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055695" y="2747962"/>
            <a:ext cx="10363200" cy="1362075"/>
          </a:xfrm>
        </p:spPr>
        <p:txBody>
          <a:bodyPr spcFirstLastPara="1" vert="horz" wrap="square" lIns="121900" tIns="121900" rIns="121900" bIns="121900" numCol="1" anchor="t" anchorCtr="0" compatLnSpc="1">
            <a:prstTxWarp prst="textNoShape">
              <a:avLst/>
            </a:prstTxWarp>
            <a:normAutofit/>
          </a:bodyPr>
          <a:lstStyle/>
          <a:p>
            <a:pPr>
              <a:spcBef>
                <a:spcPts val="0"/>
              </a:spcBef>
              <a:spcAft>
                <a:spcPts val="0"/>
              </a:spcAft>
            </a:pPr>
            <a:r>
              <a:rPr lang="en" dirty="0"/>
              <a:t>F2F IEEE802 WIRELESS Proposals</a:t>
            </a:r>
            <a:endParaRPr dirty="0"/>
          </a:p>
        </p:txBody>
      </p:sp>
      <p:sp>
        <p:nvSpPr>
          <p:cNvPr id="61" name="Date Placeholder 3">
            <a:extLst>
              <a:ext uri="{FF2B5EF4-FFF2-40B4-BE49-F238E27FC236}">
                <a16:creationId xmlns:a16="http://schemas.microsoft.com/office/drawing/2014/main" id="{F3DAE033-18FA-AD3E-35F4-A7C807047BC1}"/>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63" name="Footer Placeholder 4">
            <a:extLst>
              <a:ext uri="{FF2B5EF4-FFF2-40B4-BE49-F238E27FC236}">
                <a16:creationId xmlns:a16="http://schemas.microsoft.com/office/drawing/2014/main" id="{CAC53632-6094-FE57-364F-1C0AA26BF8F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65" name="Slide Number Placeholder 5">
            <a:extLst>
              <a:ext uri="{FF2B5EF4-FFF2-40B4-BE49-F238E27FC236}">
                <a16:creationId xmlns:a16="http://schemas.microsoft.com/office/drawing/2014/main" id="{0E27BE0B-275A-A012-8C55-AFCF0AB09285}"/>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1" name="Google Shape;61;p14"/>
          <p:cNvSpPr txBox="1"/>
          <p:nvPr/>
        </p:nvSpPr>
        <p:spPr bwMode="auto">
          <a:xfrm>
            <a:off x="914401" y="685801"/>
            <a:ext cx="10361084" cy="73862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IEEE802 WIRELESS January 2026</a:t>
            </a:r>
          </a:p>
        </p:txBody>
      </p:sp>
      <p:sp>
        <p:nvSpPr>
          <p:cNvPr id="62" name="Google Shape;62;p14"/>
          <p:cNvSpPr txBox="1"/>
          <p:nvPr/>
        </p:nvSpPr>
        <p:spPr bwMode="auto">
          <a:xfrm>
            <a:off x="3962400" y="2172495"/>
            <a:ext cx="4878917" cy="2513010"/>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gn="ctr">
              <a:spcBef>
                <a:spcPts val="600"/>
              </a:spcBef>
              <a:buClr>
                <a:srgbClr val="000000"/>
              </a:buClr>
              <a:buSzPct val="100000"/>
              <a:buFont typeface="Times New Roman" pitchFamily="18" charset="0"/>
            </a:pPr>
            <a:r>
              <a:rPr lang="en-US" sz="3600" b="1" dirty="0">
                <a:solidFill>
                  <a:srgbClr val="000000"/>
                </a:solidFill>
                <a:latin typeface="+mn-lt"/>
                <a:ea typeface="+mn-ea"/>
              </a:rPr>
              <a:t>Top Two Choices:</a:t>
            </a:r>
          </a:p>
          <a:p>
            <a:pPr marL="342900" indent="-342900" algn="ctr">
              <a:spcBef>
                <a:spcPts val="600"/>
              </a:spcBef>
              <a:buClr>
                <a:srgbClr val="000000"/>
              </a:buClr>
              <a:buSzPct val="100000"/>
              <a:buFont typeface="Times New Roman" pitchFamily="18" charset="0"/>
            </a:pPr>
            <a:r>
              <a:rPr lang="en-US" sz="3600" b="1" dirty="0">
                <a:solidFill>
                  <a:srgbClr val="000000"/>
                </a:solidFill>
                <a:latin typeface="+mn-lt"/>
                <a:ea typeface="+mn-ea"/>
              </a:rPr>
              <a:t>Austin</a:t>
            </a:r>
          </a:p>
          <a:p>
            <a:pPr marL="342900" indent="-342900" algn="ctr">
              <a:spcBef>
                <a:spcPts val="600"/>
              </a:spcBef>
              <a:buClr>
                <a:srgbClr val="000000"/>
              </a:buClr>
              <a:buSzPct val="100000"/>
              <a:buFont typeface="Times New Roman" pitchFamily="18" charset="0"/>
            </a:pPr>
            <a:r>
              <a:rPr lang="en-US" sz="3600" b="1" dirty="0">
                <a:solidFill>
                  <a:srgbClr val="000000"/>
                </a:solidFill>
                <a:latin typeface="+mn-lt"/>
                <a:ea typeface="+mn-ea"/>
              </a:rPr>
              <a:t>Reston</a:t>
            </a:r>
          </a:p>
        </p:txBody>
      </p:sp>
      <p:sp>
        <p:nvSpPr>
          <p:cNvPr id="67" name="Date Placeholder 3">
            <a:extLst>
              <a:ext uri="{FF2B5EF4-FFF2-40B4-BE49-F238E27FC236}">
                <a16:creationId xmlns:a16="http://schemas.microsoft.com/office/drawing/2014/main" id="{B6213190-ED60-F0BA-6BE3-6EC7325F1B7C}"/>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69" name="Footer Placeholder 4">
            <a:extLst>
              <a:ext uri="{FF2B5EF4-FFF2-40B4-BE49-F238E27FC236}">
                <a16:creationId xmlns:a16="http://schemas.microsoft.com/office/drawing/2014/main" id="{3102CB41-440B-9B3A-AB97-252EF073C02F}"/>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1" name="Slide Number Placeholder 5">
            <a:extLst>
              <a:ext uri="{FF2B5EF4-FFF2-40B4-BE49-F238E27FC236}">
                <a16:creationId xmlns:a16="http://schemas.microsoft.com/office/drawing/2014/main" id="{D9EF2853-4FB4-725F-5C66-C2BE43A5A149}"/>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24</a:t>
            </a:fld>
            <a:endParaRPr lang="en-GB"/>
          </a:p>
        </p:txBody>
      </p:sp>
      <p:sp>
        <p:nvSpPr>
          <p:cNvPr id="60" name="Google Shape;60;p14"/>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Google Shape;68;p1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Austin</a:t>
            </a:r>
          </a:p>
        </p:txBody>
      </p:sp>
      <p:sp>
        <p:nvSpPr>
          <p:cNvPr id="69" name="Google Shape;69;p15"/>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Austin, Texas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$229.00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Austin Bergstrom International Airport 9.6 miles from hotel</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$200,000 USD</a:t>
            </a:r>
          </a:p>
        </p:txBody>
      </p:sp>
      <p:sp>
        <p:nvSpPr>
          <p:cNvPr id="71" name="Date Placeholder 3">
            <a:extLst>
              <a:ext uri="{FF2B5EF4-FFF2-40B4-BE49-F238E27FC236}">
                <a16:creationId xmlns:a16="http://schemas.microsoft.com/office/drawing/2014/main" id="{8F1E1C93-3B04-80F0-B410-155CFC894D0E}"/>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72" name="Footer Placeholder 4">
            <a:extLst>
              <a:ext uri="{FF2B5EF4-FFF2-40B4-BE49-F238E27FC236}">
                <a16:creationId xmlns:a16="http://schemas.microsoft.com/office/drawing/2014/main" id="{8E9998AC-F5AF-8290-BA26-4A39288FFF0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73" name="Slide Number Placeholder 5">
            <a:extLst>
              <a:ext uri="{FF2B5EF4-FFF2-40B4-BE49-F238E27FC236}">
                <a16:creationId xmlns:a16="http://schemas.microsoft.com/office/drawing/2014/main" id="{6B38DFDF-73A6-2277-1E65-E53634DD3F40}"/>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25</a:t>
            </a:fld>
            <a:endParaRPr lang="en-GB"/>
          </a:p>
        </p:txBody>
      </p:sp>
      <p:sp>
        <p:nvSpPr>
          <p:cNvPr id="67" name="Google Shape;67;p15"/>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5" name="Google Shape;75;p16"/>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Reston</a:t>
            </a:r>
          </a:p>
        </p:txBody>
      </p:sp>
      <p:sp>
        <p:nvSpPr>
          <p:cNvPr id="76" name="Google Shape;76;p16"/>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Reston, Virgina,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$199.00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Dulles International Airport IAD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$130,000 USD</a:t>
            </a:r>
          </a:p>
        </p:txBody>
      </p:sp>
      <p:sp>
        <p:nvSpPr>
          <p:cNvPr id="81" name="Date Placeholder 3">
            <a:extLst>
              <a:ext uri="{FF2B5EF4-FFF2-40B4-BE49-F238E27FC236}">
                <a16:creationId xmlns:a16="http://schemas.microsoft.com/office/drawing/2014/main" id="{1F996684-733E-A18A-DC92-FE241913B33E}"/>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83" name="Footer Placeholder 4">
            <a:extLst>
              <a:ext uri="{FF2B5EF4-FFF2-40B4-BE49-F238E27FC236}">
                <a16:creationId xmlns:a16="http://schemas.microsoft.com/office/drawing/2014/main" id="{071B5249-A4EA-F59C-F48E-C9DB7DE6AB73}"/>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5" name="Slide Number Placeholder 5">
            <a:extLst>
              <a:ext uri="{FF2B5EF4-FFF2-40B4-BE49-F238E27FC236}">
                <a16:creationId xmlns:a16="http://schemas.microsoft.com/office/drawing/2014/main" id="{BE76267F-2C8C-6282-9B82-ECCF87FCED5F}"/>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26</a:t>
            </a:fld>
            <a:endParaRPr lang="en-GB"/>
          </a:p>
        </p:txBody>
      </p:sp>
      <p:sp>
        <p:nvSpPr>
          <p:cNvPr id="74" name="Google Shape;74;p16"/>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7"/>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Bellevue</a:t>
            </a:r>
          </a:p>
        </p:txBody>
      </p:sp>
      <p:sp>
        <p:nvSpPr>
          <p:cNvPr id="83" name="Google Shape;83;p17"/>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Bellevue, Washington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$198.00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Sea Tac International Airport  </a:t>
            </a:r>
            <a:r>
              <a:rPr lang="en-US" sz="2000" b="1">
                <a:solidFill>
                  <a:srgbClr val="000000"/>
                </a:solidFill>
                <a:highlight>
                  <a:srgbClr val="FFFFFF"/>
                </a:highlight>
                <a:latin typeface="+mn-lt"/>
                <a:ea typeface="+mn-ea"/>
              </a:rPr>
              <a:t>17.5 Miles from hotel</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$80,000 USD</a:t>
            </a:r>
          </a:p>
        </p:txBody>
      </p:sp>
      <p:sp>
        <p:nvSpPr>
          <p:cNvPr id="88" name="Date Placeholder 3">
            <a:extLst>
              <a:ext uri="{FF2B5EF4-FFF2-40B4-BE49-F238E27FC236}">
                <a16:creationId xmlns:a16="http://schemas.microsoft.com/office/drawing/2014/main" id="{3D192F32-59E0-A4DC-7B5D-23D44E9D8C0C}"/>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0" name="Footer Placeholder 4">
            <a:extLst>
              <a:ext uri="{FF2B5EF4-FFF2-40B4-BE49-F238E27FC236}">
                <a16:creationId xmlns:a16="http://schemas.microsoft.com/office/drawing/2014/main" id="{176F7723-2308-C31A-EC68-D8F890737373}"/>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2" name="Slide Number Placeholder 5">
            <a:extLst>
              <a:ext uri="{FF2B5EF4-FFF2-40B4-BE49-F238E27FC236}">
                <a16:creationId xmlns:a16="http://schemas.microsoft.com/office/drawing/2014/main" id="{EF350639-20B9-B71E-6345-F76B8B2845D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27</a:t>
            </a:fld>
            <a:endParaRPr lang="en-GB"/>
          </a:p>
        </p:txBody>
      </p:sp>
      <p:sp>
        <p:nvSpPr>
          <p:cNvPr id="81" name="Google Shape;81;p17"/>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9" name="Google Shape;89;p18"/>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Irvine</a:t>
            </a:r>
          </a:p>
        </p:txBody>
      </p:sp>
      <p:sp>
        <p:nvSpPr>
          <p:cNvPr id="90" name="Google Shape;90;p18"/>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2026</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Irvine, CA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Room Rate: $249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John Wayne Airport: 3.5 miles from hotel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$150,000 USD</a:t>
            </a:r>
          </a:p>
        </p:txBody>
      </p:sp>
      <p:sp>
        <p:nvSpPr>
          <p:cNvPr id="95" name="Date Placeholder 3">
            <a:extLst>
              <a:ext uri="{FF2B5EF4-FFF2-40B4-BE49-F238E27FC236}">
                <a16:creationId xmlns:a16="http://schemas.microsoft.com/office/drawing/2014/main" id="{AE670470-CDDF-6753-601A-A1C40E73355E}"/>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97" name="Footer Placeholder 4">
            <a:extLst>
              <a:ext uri="{FF2B5EF4-FFF2-40B4-BE49-F238E27FC236}">
                <a16:creationId xmlns:a16="http://schemas.microsoft.com/office/drawing/2014/main" id="{45D34DCD-9986-5E4E-E32F-AB1147B3451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9" name="Slide Number Placeholder 5">
            <a:extLst>
              <a:ext uri="{FF2B5EF4-FFF2-40B4-BE49-F238E27FC236}">
                <a16:creationId xmlns:a16="http://schemas.microsoft.com/office/drawing/2014/main" id="{152A3331-DCBB-F4E9-7A78-B45EAB521D2E}"/>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28</a:t>
            </a:fld>
            <a:endParaRPr lang="en-GB"/>
          </a:p>
        </p:txBody>
      </p:sp>
      <p:sp>
        <p:nvSpPr>
          <p:cNvPr id="88" name="Google Shape;88;p18"/>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6" name="Google Shape;96;p19"/>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Other Locations Considered</a:t>
            </a:r>
          </a:p>
        </p:txBody>
      </p:sp>
      <p:sp>
        <p:nvSpPr>
          <p:cNvPr id="97" name="Google Shape;97;p19"/>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Ottawa, Canada- Marriott Ottawa City Centre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Belfast, NIR- Europa Hotel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Dubai, UAE-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San Francisco, CA- Grand Hyatt San Francisco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San Francisco, CA- Hilton Union Square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Columbus, OH- Hilton Columbus Downtown</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Baltimore, MD- Hyatt Regency Baltimore </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Denver, CO- Hyatt Regency Denver Tech Center</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Vancouver, Canada- Hyatt Regency Vancouver</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highlight>
                  <a:srgbClr val="FFFFFF"/>
                </a:highlight>
                <a:latin typeface="+mn-lt"/>
                <a:ea typeface="+mn-ea"/>
              </a:rPr>
              <a:t>Québec City, Québec</a:t>
            </a:r>
            <a:r>
              <a:rPr lang="en-US" sz="1700" b="1">
                <a:solidFill>
                  <a:srgbClr val="000000"/>
                </a:solidFill>
                <a:latin typeface="+mn-lt"/>
                <a:ea typeface="+mn-ea"/>
              </a:rPr>
              <a:t>- Hilton Quebec City</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Seattle, WA- Hyatt Regency Seattle</a:t>
            </a:r>
          </a:p>
          <a:p>
            <a:pPr marL="342900" indent="-342900">
              <a:lnSpc>
                <a:spcPct val="90000"/>
              </a:lnSpc>
              <a:spcBef>
                <a:spcPts val="600"/>
              </a:spcBef>
              <a:buClr>
                <a:srgbClr val="000000"/>
              </a:buClr>
              <a:buSzPct val="100000"/>
              <a:buFont typeface="Times New Roman" pitchFamily="18" charset="0"/>
              <a:buAutoNum type="arabicPeriod"/>
            </a:pPr>
            <a:r>
              <a:rPr lang="en-US" sz="1700" b="1">
                <a:solidFill>
                  <a:srgbClr val="000000"/>
                </a:solidFill>
                <a:latin typeface="+mn-lt"/>
                <a:ea typeface="+mn-ea"/>
              </a:rPr>
              <a:t>La Jolla, CA- Hyatt Regency La Jolla</a:t>
            </a:r>
          </a:p>
        </p:txBody>
      </p:sp>
      <p:sp>
        <p:nvSpPr>
          <p:cNvPr id="102" name="Date Placeholder 3">
            <a:extLst>
              <a:ext uri="{FF2B5EF4-FFF2-40B4-BE49-F238E27FC236}">
                <a16:creationId xmlns:a16="http://schemas.microsoft.com/office/drawing/2014/main" id="{4EC21E03-C4E0-E584-EE28-32A80B0D86FF}"/>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104" name="Footer Placeholder 4">
            <a:extLst>
              <a:ext uri="{FF2B5EF4-FFF2-40B4-BE49-F238E27FC236}">
                <a16:creationId xmlns:a16="http://schemas.microsoft.com/office/drawing/2014/main" id="{71CD1855-17CC-8EEA-71CB-755435D4104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06" name="Slide Number Placeholder 5">
            <a:extLst>
              <a:ext uri="{FF2B5EF4-FFF2-40B4-BE49-F238E27FC236}">
                <a16:creationId xmlns:a16="http://schemas.microsoft.com/office/drawing/2014/main" id="{63B4205B-2733-E539-C378-138A94200FC4}"/>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29</a:t>
            </a:fld>
            <a:endParaRPr lang="en-GB"/>
          </a:p>
        </p:txBody>
      </p:sp>
      <p:sp>
        <p:nvSpPr>
          <p:cNvPr id="95" name="Google Shape;95;p19"/>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472B-FFBA-E7D0-1A5B-3B90AF1CE20A}"/>
              </a:ext>
            </a:extLst>
          </p:cNvPr>
          <p:cNvSpPr>
            <a:spLocks noGrp="1"/>
          </p:cNvSpPr>
          <p:nvPr>
            <p:ph type="title"/>
          </p:nvPr>
        </p:nvSpPr>
        <p:spPr>
          <a:xfrm>
            <a:off x="914401" y="685801"/>
            <a:ext cx="10361084" cy="533401"/>
          </a:xfrm>
        </p:spPr>
        <p:txBody>
          <a:bodyPr/>
          <a:lstStyle/>
          <a:p>
            <a:r>
              <a:rPr lang="en-US" dirty="0"/>
              <a:t>Recap of 802 EC Decisions from 2023 November Plenary</a:t>
            </a:r>
          </a:p>
        </p:txBody>
      </p:sp>
      <p:sp>
        <p:nvSpPr>
          <p:cNvPr id="3" name="Content Placeholder 2">
            <a:extLst>
              <a:ext uri="{FF2B5EF4-FFF2-40B4-BE49-F238E27FC236}">
                <a16:creationId xmlns:a16="http://schemas.microsoft.com/office/drawing/2014/main" id="{6827D27E-B9FB-C4C3-DE9D-8E8606AEE03F}"/>
              </a:ext>
            </a:extLst>
          </p:cNvPr>
          <p:cNvSpPr>
            <a:spLocks noGrp="1"/>
          </p:cNvSpPr>
          <p:nvPr>
            <p:ph idx="1"/>
          </p:nvPr>
        </p:nvSpPr>
        <p:spPr>
          <a:xfrm>
            <a:off x="914401" y="1298578"/>
            <a:ext cx="10361084" cy="5176836"/>
          </a:xfrm>
        </p:spPr>
        <p:txBody>
          <a:bodyPr/>
          <a:lstStyle/>
          <a:p>
            <a:r>
              <a:rPr lang="en-US" dirty="0"/>
              <a:t>The following choices were selected by the 802 Executive committee:</a:t>
            </a:r>
          </a:p>
          <a:p>
            <a:pPr>
              <a:buFont typeface="Arial" panose="020B0604020202020204" pitchFamily="34" charset="0"/>
              <a:buChar char="•"/>
            </a:pPr>
            <a:r>
              <a:rPr lang="en-US" b="0" dirty="0"/>
              <a:t>2025 July - Melia Castilla Madrid, Madrid, Spain (Co located with IETF)</a:t>
            </a:r>
          </a:p>
          <a:p>
            <a:pPr>
              <a:buFont typeface="Arial" panose="020B0604020202020204" pitchFamily="34" charset="0"/>
              <a:buChar char="•"/>
            </a:pPr>
            <a:r>
              <a:rPr lang="en-US" b="0" dirty="0"/>
              <a:t>2025 November - Marriott Marquis Queen’s Park, Bangkok, Thailand</a:t>
            </a:r>
          </a:p>
          <a:p>
            <a:pPr>
              <a:buFont typeface="Arial" panose="020B0604020202020204" pitchFamily="34" charset="0"/>
              <a:buChar char="•"/>
            </a:pPr>
            <a:r>
              <a:rPr lang="en-US" b="0" dirty="0"/>
              <a:t>2026 March - Hyatt Regency Vancouver, Vancouver, Canada (part of the Covid rebooking)</a:t>
            </a:r>
          </a:p>
          <a:p>
            <a:pPr>
              <a:buFont typeface="Arial" panose="020B0604020202020204" pitchFamily="34" charset="0"/>
              <a:buChar char="•"/>
            </a:pPr>
            <a:r>
              <a:rPr lang="en-US" b="0" dirty="0"/>
              <a:t>2026 November - Marriott Marquis Queen’s Park, Bangkok, Thailand </a:t>
            </a:r>
          </a:p>
          <a:p>
            <a:pPr>
              <a:buFont typeface="Arial" panose="020B0604020202020204" pitchFamily="34" charset="0"/>
              <a:buChar char="•"/>
            </a:pPr>
            <a:r>
              <a:rPr lang="en-US" b="0" dirty="0"/>
              <a:t>2027 July - </a:t>
            </a:r>
            <a:r>
              <a:rPr lang="en-US" b="0" dirty="0" err="1"/>
              <a:t>Gothia</a:t>
            </a:r>
            <a:r>
              <a:rPr lang="en-US" b="0" dirty="0"/>
              <a:t> Towers, Gothenburg, Sweden</a:t>
            </a:r>
          </a:p>
          <a:p>
            <a:endParaRPr lang="en-US" dirty="0"/>
          </a:p>
          <a:p>
            <a:r>
              <a:rPr lang="en-US" b="0" dirty="0"/>
              <a:t>This leaves open dates beyond 2027.</a:t>
            </a:r>
          </a:p>
          <a:p>
            <a:pPr lvl="1"/>
            <a:r>
              <a:rPr lang="en-US" b="0" dirty="0"/>
              <a:t>The RFP was successfully filled.</a:t>
            </a:r>
            <a:endParaRPr lang="en-US" sz="1600" b="0" dirty="0"/>
          </a:p>
          <a:p>
            <a:pPr lvl="1"/>
            <a:r>
              <a:rPr lang="en-US" dirty="0"/>
              <a:t>IEEE 802 - (500+pax - 19 meeting rooms)</a:t>
            </a:r>
          </a:p>
          <a:p>
            <a:endParaRPr lang="en-US" b="0" dirty="0"/>
          </a:p>
          <a:p>
            <a:endParaRPr lang="en-US" dirty="0"/>
          </a:p>
          <a:p>
            <a:endParaRPr lang="en-US" dirty="0"/>
          </a:p>
        </p:txBody>
      </p:sp>
      <p:sp>
        <p:nvSpPr>
          <p:cNvPr id="4" name="Date Placeholder 3">
            <a:extLst>
              <a:ext uri="{FF2B5EF4-FFF2-40B4-BE49-F238E27FC236}">
                <a16:creationId xmlns:a16="http://schemas.microsoft.com/office/drawing/2014/main" id="{A16151AE-C3E0-4813-4443-168C7FB6610F}"/>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2CB164CD-C1C0-97B2-879D-F809F46F183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4298A1C-BE2F-0804-5AF6-4FAE84916A2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0278817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p21"/>
          <p:cNvSpPr txBox="1"/>
          <p:nvPr/>
        </p:nvSpPr>
        <p:spPr bwMode="auto">
          <a:xfrm>
            <a:off x="914401" y="685801"/>
            <a:ext cx="10361084" cy="99059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IEEE 802 WIRELESS January 2027</a:t>
            </a:r>
          </a:p>
        </p:txBody>
      </p:sp>
      <p:sp>
        <p:nvSpPr>
          <p:cNvPr id="110" name="Google Shape;110;p21"/>
          <p:cNvSpPr txBox="1"/>
          <p:nvPr/>
        </p:nvSpPr>
        <p:spPr bwMode="auto">
          <a:xfrm>
            <a:off x="4265613" y="2400300"/>
            <a:ext cx="3760258" cy="2057399"/>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lnSpcReduction="10000"/>
          </a:bodyPr>
          <a:lstStyle/>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Top Three Choices:</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Victoria B.C.</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Reston</a:t>
            </a:r>
          </a:p>
          <a:p>
            <a:pPr marL="342900" indent="-342900" algn="ctr">
              <a:spcBef>
                <a:spcPts val="600"/>
              </a:spcBef>
              <a:buClr>
                <a:srgbClr val="000000"/>
              </a:buClr>
              <a:buSzPct val="100000"/>
              <a:buFont typeface="Times New Roman" pitchFamily="18" charset="0"/>
            </a:pPr>
            <a:r>
              <a:rPr lang="en-US" sz="2800" b="1" dirty="0">
                <a:solidFill>
                  <a:srgbClr val="000000"/>
                </a:solidFill>
                <a:latin typeface="+mn-lt"/>
                <a:ea typeface="+mn-ea"/>
              </a:rPr>
              <a:t>Irvine</a:t>
            </a:r>
          </a:p>
        </p:txBody>
      </p:sp>
      <p:sp>
        <p:nvSpPr>
          <p:cNvPr id="115" name="Date Placeholder 3">
            <a:extLst>
              <a:ext uri="{FF2B5EF4-FFF2-40B4-BE49-F238E27FC236}">
                <a16:creationId xmlns:a16="http://schemas.microsoft.com/office/drawing/2014/main" id="{2A54612E-7070-591C-F360-98154F67D3C7}"/>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117" name="Footer Placeholder 4">
            <a:extLst>
              <a:ext uri="{FF2B5EF4-FFF2-40B4-BE49-F238E27FC236}">
                <a16:creationId xmlns:a16="http://schemas.microsoft.com/office/drawing/2014/main" id="{3398355F-9B43-A336-60FE-F3E1D0C3DB3C}"/>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19" name="Slide Number Placeholder 5">
            <a:extLst>
              <a:ext uri="{FF2B5EF4-FFF2-40B4-BE49-F238E27FC236}">
                <a16:creationId xmlns:a16="http://schemas.microsoft.com/office/drawing/2014/main" id="{AD3E15C7-6328-61D9-8F8C-214E8D43ABC2}"/>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30</a:t>
            </a:fld>
            <a:endParaRPr lang="en-GB"/>
          </a:p>
        </p:txBody>
      </p:sp>
      <p:sp>
        <p:nvSpPr>
          <p:cNvPr id="108" name="Google Shape;108;p21"/>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22"/>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Victoria Conference Centre &amp; Fairmont Empress</a:t>
            </a:r>
          </a:p>
        </p:txBody>
      </p:sp>
      <p:sp>
        <p:nvSpPr>
          <p:cNvPr id="117" name="Google Shape;117;p22"/>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Victoria, B.C. Canada </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Internet speed/cost: (&lt;$7k) : TBD</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Hotel Room Rate $</a:t>
            </a:r>
            <a:r>
              <a:rPr lang="en-US" sz="2200" b="1">
                <a:solidFill>
                  <a:srgbClr val="000000"/>
                </a:solidFill>
                <a:highlight>
                  <a:srgbClr val="FFFFFF"/>
                </a:highlight>
                <a:latin typeface="+mn-lt"/>
                <a:ea typeface="+mn-ea"/>
              </a:rPr>
              <a:t>187.66 USD</a:t>
            </a:r>
            <a:endParaRPr lang="en-US" sz="2200" b="1">
              <a:solidFill>
                <a:srgbClr val="000000"/>
              </a:solidFill>
              <a:latin typeface="+mn-lt"/>
              <a:ea typeface="+mn-ea"/>
            </a:endParaRP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Victoria Conference Centre &amp; Fairmont Empress</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Victoria International Airport</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Costs of the Meeting Space: $</a:t>
            </a:r>
            <a:r>
              <a:rPr lang="en-US" sz="2200" b="1">
                <a:solidFill>
                  <a:srgbClr val="000000"/>
                </a:solidFill>
                <a:highlight>
                  <a:srgbClr val="FFFFFF"/>
                </a:highlight>
                <a:latin typeface="+mn-lt"/>
                <a:ea typeface="+mn-ea"/>
              </a:rPr>
              <a:t>15,573.31 USD</a:t>
            </a:r>
            <a:endParaRPr lang="en-US" sz="2200" b="1">
              <a:solidFill>
                <a:srgbClr val="000000"/>
              </a:solidFill>
              <a:latin typeface="+mn-lt"/>
              <a:ea typeface="+mn-ea"/>
            </a:endParaRPr>
          </a:p>
          <a:p>
            <a:pPr marL="342900" indent="-342900">
              <a:lnSpc>
                <a:spcPct val="90000"/>
              </a:lnSpc>
              <a:spcBef>
                <a:spcPts val="600"/>
              </a:spcBef>
              <a:buClr>
                <a:srgbClr val="000000"/>
              </a:buClr>
              <a:buSzPct val="100000"/>
              <a:buFont typeface="Times New Roman" pitchFamily="18" charset="0"/>
              <a:buAutoNum type="arabicPeriod"/>
            </a:pPr>
            <a:r>
              <a:rPr lang="en-US" sz="2200" b="1">
                <a:solidFill>
                  <a:srgbClr val="000000"/>
                </a:solidFill>
                <a:latin typeface="+mn-lt"/>
                <a:ea typeface="+mn-ea"/>
              </a:rPr>
              <a:t>F&amp;B Minimum: None</a:t>
            </a:r>
          </a:p>
        </p:txBody>
      </p:sp>
      <p:sp>
        <p:nvSpPr>
          <p:cNvPr id="122" name="Date Placeholder 3">
            <a:extLst>
              <a:ext uri="{FF2B5EF4-FFF2-40B4-BE49-F238E27FC236}">
                <a16:creationId xmlns:a16="http://schemas.microsoft.com/office/drawing/2014/main" id="{FBC6F225-08B0-BCE3-251F-1D8B7DD7D145}"/>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124" name="Footer Placeholder 4">
            <a:extLst>
              <a:ext uri="{FF2B5EF4-FFF2-40B4-BE49-F238E27FC236}">
                <a16:creationId xmlns:a16="http://schemas.microsoft.com/office/drawing/2014/main" id="{BA7C8BFA-93FA-A522-E85E-553C03D6B487}"/>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26" name="Slide Number Placeholder 5">
            <a:extLst>
              <a:ext uri="{FF2B5EF4-FFF2-40B4-BE49-F238E27FC236}">
                <a16:creationId xmlns:a16="http://schemas.microsoft.com/office/drawing/2014/main" id="{7029F43A-C1E7-25B6-4838-0FB8ECCC77B2}"/>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31</a:t>
            </a:fld>
            <a:endParaRPr lang="en-GB"/>
          </a:p>
        </p:txBody>
      </p:sp>
      <p:sp>
        <p:nvSpPr>
          <p:cNvPr id="115" name="Google Shape;115;p22"/>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3" name="Google Shape;123;p23"/>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Reston</a:t>
            </a:r>
          </a:p>
        </p:txBody>
      </p:sp>
      <p:sp>
        <p:nvSpPr>
          <p:cNvPr id="124" name="Google Shape;124;p23"/>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Reston, Virgina,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$199.00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Dulles International Airport IAD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$130,000 USD</a:t>
            </a:r>
          </a:p>
        </p:txBody>
      </p:sp>
      <p:sp>
        <p:nvSpPr>
          <p:cNvPr id="129" name="Date Placeholder 3">
            <a:extLst>
              <a:ext uri="{FF2B5EF4-FFF2-40B4-BE49-F238E27FC236}">
                <a16:creationId xmlns:a16="http://schemas.microsoft.com/office/drawing/2014/main" id="{82E63DBF-E4C6-EF58-792E-2DDA2679F6B6}"/>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131" name="Footer Placeholder 4">
            <a:extLst>
              <a:ext uri="{FF2B5EF4-FFF2-40B4-BE49-F238E27FC236}">
                <a16:creationId xmlns:a16="http://schemas.microsoft.com/office/drawing/2014/main" id="{679AE28A-F25D-73DE-F5FB-58DDB5CA413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33" name="Slide Number Placeholder 5">
            <a:extLst>
              <a:ext uri="{FF2B5EF4-FFF2-40B4-BE49-F238E27FC236}">
                <a16:creationId xmlns:a16="http://schemas.microsoft.com/office/drawing/2014/main" id="{701BD314-1863-FD71-D308-25627F5649AE}"/>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32</a:t>
            </a:fld>
            <a:endParaRPr lang="en-GB"/>
          </a:p>
        </p:txBody>
      </p:sp>
      <p:sp>
        <p:nvSpPr>
          <p:cNvPr id="122" name="Google Shape;122;p23"/>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0" name="Google Shape;130;p24"/>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Irvine</a:t>
            </a:r>
          </a:p>
        </p:txBody>
      </p:sp>
      <p:sp>
        <p:nvSpPr>
          <p:cNvPr id="131" name="Google Shape;131;p24"/>
          <p:cNvSpPr txBox="1"/>
          <p:nvPr/>
        </p:nvSpPr>
        <p:spPr bwMode="auto">
          <a:xfrm>
            <a:off x="914401" y="1981201"/>
            <a:ext cx="10361084"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Irvine, CA USA</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Room Rate: $259 USD</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John Wayne Airport: 3.5 miles from hotel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F&amp;B Minimum: $150,000 USD</a:t>
            </a:r>
          </a:p>
        </p:txBody>
      </p:sp>
      <p:sp>
        <p:nvSpPr>
          <p:cNvPr id="136" name="Date Placeholder 3">
            <a:extLst>
              <a:ext uri="{FF2B5EF4-FFF2-40B4-BE49-F238E27FC236}">
                <a16:creationId xmlns:a16="http://schemas.microsoft.com/office/drawing/2014/main" id="{70A1021E-BD98-5521-8D89-0491FD98A4D3}"/>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138" name="Footer Placeholder 4">
            <a:extLst>
              <a:ext uri="{FF2B5EF4-FFF2-40B4-BE49-F238E27FC236}">
                <a16:creationId xmlns:a16="http://schemas.microsoft.com/office/drawing/2014/main" id="{B064871C-F668-441C-3E23-958753602198}"/>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40" name="Slide Number Placeholder 5">
            <a:extLst>
              <a:ext uri="{FF2B5EF4-FFF2-40B4-BE49-F238E27FC236}">
                <a16:creationId xmlns:a16="http://schemas.microsoft.com/office/drawing/2014/main" id="{245CDAA2-884E-0107-FB5F-0DD1B4480D05}"/>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33</a:t>
            </a:fld>
            <a:endParaRPr lang="en-GB"/>
          </a:p>
        </p:txBody>
      </p:sp>
      <p:sp>
        <p:nvSpPr>
          <p:cNvPr id="129" name="Google Shape;129;p24"/>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7" name="Google Shape;137;p25"/>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Hyatt Regency Austin</a:t>
            </a:r>
          </a:p>
        </p:txBody>
      </p:sp>
      <p:sp>
        <p:nvSpPr>
          <p:cNvPr id="138" name="Google Shape;138;p25"/>
          <p:cNvSpPr txBox="1"/>
          <p:nvPr/>
        </p:nvSpPr>
        <p:spPr bwMode="auto">
          <a:xfrm>
            <a:off x="2041524" y="1766254"/>
            <a:ext cx="8913285" cy="4113213"/>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January 2027</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Austin, Texas USA</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Internet speed/cost: (&lt;$7k) :TBD</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Hotel Room Rate : $239.00 USD</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Hotel Only No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Name AV company - Encore</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Austin Bergstrom International Airport 9.6 miles from hotel</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Visa Required for specific countries </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Costs of the Meeting Space: Meeting room rental complimentary with satisfied F&amp;B Minimum</a:t>
            </a:r>
          </a:p>
          <a:p>
            <a:pPr marL="342900" indent="-342900">
              <a:lnSpc>
                <a:spcPct val="90000"/>
              </a:lnSpc>
              <a:spcBef>
                <a:spcPts val="600"/>
              </a:spcBef>
              <a:buClr>
                <a:srgbClr val="000000"/>
              </a:buClr>
              <a:buSzPct val="100000"/>
              <a:buFont typeface="Times New Roman" pitchFamily="18" charset="0"/>
              <a:buAutoNum type="arabicPeriod"/>
            </a:pPr>
            <a:r>
              <a:rPr lang="en-US" sz="2000" b="1" dirty="0">
                <a:solidFill>
                  <a:srgbClr val="000000"/>
                </a:solidFill>
                <a:latin typeface="+mn-lt"/>
                <a:ea typeface="+mn-ea"/>
              </a:rPr>
              <a:t>F&amp;B Minimum: $200,000 USD</a:t>
            </a:r>
          </a:p>
        </p:txBody>
      </p:sp>
      <p:sp>
        <p:nvSpPr>
          <p:cNvPr id="143" name="Date Placeholder 3">
            <a:extLst>
              <a:ext uri="{FF2B5EF4-FFF2-40B4-BE49-F238E27FC236}">
                <a16:creationId xmlns:a16="http://schemas.microsoft.com/office/drawing/2014/main" id="{7D88919B-C660-4684-2EAA-730077FB1037}"/>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145" name="Footer Placeholder 4">
            <a:extLst>
              <a:ext uri="{FF2B5EF4-FFF2-40B4-BE49-F238E27FC236}">
                <a16:creationId xmlns:a16="http://schemas.microsoft.com/office/drawing/2014/main" id="{5916BBBD-D2E7-CF1E-609E-900893EB1CE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47" name="Slide Number Placeholder 5">
            <a:extLst>
              <a:ext uri="{FF2B5EF4-FFF2-40B4-BE49-F238E27FC236}">
                <a16:creationId xmlns:a16="http://schemas.microsoft.com/office/drawing/2014/main" id="{F32494D7-FFF2-2B3D-2CC7-A6617206ECB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34</a:t>
            </a:fld>
            <a:endParaRPr lang="en-GB"/>
          </a:p>
        </p:txBody>
      </p:sp>
      <p:sp>
        <p:nvSpPr>
          <p:cNvPr id="136" name="Google Shape;136;p25"/>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26"/>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Other Locations Considered</a:t>
            </a:r>
          </a:p>
        </p:txBody>
      </p:sp>
      <p:sp>
        <p:nvSpPr>
          <p:cNvPr id="145" name="Google Shape;145;p26"/>
          <p:cNvSpPr txBox="1"/>
          <p:nvPr/>
        </p:nvSpPr>
        <p:spPr bwMode="auto">
          <a:xfrm>
            <a:off x="2819399" y="1600201"/>
            <a:ext cx="6477001" cy="4494214"/>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rmAutofit/>
          </a:bodyPr>
          <a:lstStyle/>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Ottawa, Canada- Marriott Ottawa City Centre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Belfast, NIR- Europa Hotel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Dubai, UAE- Conference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San Francisco, CA- Grand Hyatt San Francisco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San Francisco, CA- Hilton Union Square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Columbus, OH- Hilton Columbus Downtown</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Baltimore, MD- Hyatt Regency Baltimore </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Denver, CO- Hyatt Regency Denver Tech Center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Vancouver, Canada- Hyatt Regency Vancouver</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highlight>
                  <a:srgbClr val="FFFFFF"/>
                </a:highlight>
                <a:latin typeface="+mn-lt"/>
                <a:ea typeface="+mn-ea"/>
              </a:rPr>
              <a:t>Québec City, Québec</a:t>
            </a:r>
            <a:r>
              <a:rPr lang="en-US" sz="2000" b="1">
                <a:solidFill>
                  <a:srgbClr val="000000"/>
                </a:solidFill>
                <a:latin typeface="+mn-lt"/>
                <a:ea typeface="+mn-ea"/>
              </a:rPr>
              <a:t>- Hilton Quebec City</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Seattle, WA- Hyatt Regency Seattle</a:t>
            </a:r>
          </a:p>
          <a:p>
            <a:pPr marL="342900" indent="-342900">
              <a:lnSpc>
                <a:spcPct val="90000"/>
              </a:lnSpc>
              <a:spcBef>
                <a:spcPts val="600"/>
              </a:spcBef>
              <a:buClr>
                <a:srgbClr val="000000"/>
              </a:buClr>
              <a:buSzPct val="100000"/>
              <a:buFont typeface="Times New Roman" pitchFamily="18" charset="0"/>
              <a:buAutoNum type="arabicPeriod"/>
            </a:pPr>
            <a:r>
              <a:rPr lang="en-US" sz="2000" b="1">
                <a:solidFill>
                  <a:srgbClr val="000000"/>
                </a:solidFill>
                <a:latin typeface="+mn-lt"/>
                <a:ea typeface="+mn-ea"/>
              </a:rPr>
              <a:t>La Jolla, CA- Hyatt Regency La Jolla</a:t>
            </a:r>
          </a:p>
        </p:txBody>
      </p:sp>
      <p:sp>
        <p:nvSpPr>
          <p:cNvPr id="150" name="Date Placeholder 3">
            <a:extLst>
              <a:ext uri="{FF2B5EF4-FFF2-40B4-BE49-F238E27FC236}">
                <a16:creationId xmlns:a16="http://schemas.microsoft.com/office/drawing/2014/main" id="{6ACA1743-6619-8AB5-60FC-9A30B0E461B3}"/>
              </a:ext>
            </a:extLst>
          </p:cNvPr>
          <p:cNvSpPr>
            <a:spLocks noGrp="1"/>
          </p:cNvSpPr>
          <p:nvPr>
            <p:ph type="dt" idx="10"/>
          </p:nvPr>
        </p:nvSpPr>
        <p:spPr>
          <a:xfrm>
            <a:off x="929218" y="333375"/>
            <a:ext cx="2499783" cy="273050"/>
          </a:xfrm>
        </p:spPr>
        <p:txBody>
          <a:bodyPr/>
          <a:lstStyle/>
          <a:p>
            <a:pPr>
              <a:spcAft>
                <a:spcPts val="600"/>
              </a:spcAft>
            </a:pPr>
            <a:r>
              <a:rPr lang="en-US"/>
              <a:t>January 2024</a:t>
            </a:r>
            <a:endParaRPr lang="en-GB"/>
          </a:p>
        </p:txBody>
      </p:sp>
      <p:sp>
        <p:nvSpPr>
          <p:cNvPr id="152" name="Footer Placeholder 4">
            <a:extLst>
              <a:ext uri="{FF2B5EF4-FFF2-40B4-BE49-F238E27FC236}">
                <a16:creationId xmlns:a16="http://schemas.microsoft.com/office/drawing/2014/main" id="{7EA65EAD-61E1-FC2C-47E3-92D332329A2B}"/>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154" name="Slide Number Placeholder 5">
            <a:extLst>
              <a:ext uri="{FF2B5EF4-FFF2-40B4-BE49-F238E27FC236}">
                <a16:creationId xmlns:a16="http://schemas.microsoft.com/office/drawing/2014/main" id="{125464EE-D9D2-F6B7-660A-4D7A968A705F}"/>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35</a:t>
            </a:fld>
            <a:endParaRPr lang="en-GB"/>
          </a:p>
        </p:txBody>
      </p:sp>
      <p:sp>
        <p:nvSpPr>
          <p:cNvPr id="143" name="Google Shape;143;p26"/>
          <p:cNvSpPr txBox="1"/>
          <p:nvPr/>
        </p:nvSpPr>
        <p:spPr>
          <a:xfrm>
            <a:off x="57800" y="280867"/>
            <a:ext cx="120764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32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B110-A82F-BB48-3A02-3B75C8BCCFF7}"/>
              </a:ext>
            </a:extLst>
          </p:cNvPr>
          <p:cNvSpPr>
            <a:spLocks noGrp="1"/>
          </p:cNvSpPr>
          <p:nvPr>
            <p:ph type="title"/>
          </p:nvPr>
        </p:nvSpPr>
        <p:spPr>
          <a:xfrm>
            <a:off x="914401" y="685801"/>
            <a:ext cx="10361084" cy="1065213"/>
          </a:xfrm>
        </p:spPr>
        <p:txBody>
          <a:bodyPr wrap="square" anchor="ctr">
            <a:normAutofit/>
          </a:bodyPr>
          <a:lstStyle/>
          <a:p>
            <a:r>
              <a:rPr lang="en-US" dirty="0"/>
              <a:t>Some Other Locations being considered</a:t>
            </a:r>
          </a:p>
        </p:txBody>
      </p:sp>
      <p:sp>
        <p:nvSpPr>
          <p:cNvPr id="3" name="Content Placeholder 2">
            <a:extLst>
              <a:ext uri="{FF2B5EF4-FFF2-40B4-BE49-F238E27FC236}">
                <a16:creationId xmlns:a16="http://schemas.microsoft.com/office/drawing/2014/main" id="{172F7886-407B-1BE2-C044-64980136BA61}"/>
              </a:ext>
            </a:extLst>
          </p:cNvPr>
          <p:cNvSpPr>
            <a:spLocks noGrp="1"/>
          </p:cNvSpPr>
          <p:nvPr>
            <p:ph idx="1"/>
          </p:nvPr>
        </p:nvSpPr>
        <p:spPr>
          <a:xfrm>
            <a:off x="914401" y="1981201"/>
            <a:ext cx="10361084" cy="4113213"/>
          </a:xfrm>
        </p:spPr>
        <p:txBody>
          <a:bodyPr wrap="square" anchor="t">
            <a:normAutofit/>
          </a:bodyPr>
          <a:lstStyle/>
          <a:p>
            <a:pPr>
              <a:lnSpc>
                <a:spcPct val="90000"/>
              </a:lnSpc>
            </a:pPr>
            <a:r>
              <a:rPr lang="en-US" sz="2000" dirty="0"/>
              <a:t>Huawei would like to host an IEEE 802W meeting in Hong Kong, Macau or Sanya (Hainan) in either 2025 or 2026.</a:t>
            </a:r>
            <a:endParaRPr lang="en-US" sz="2000"/>
          </a:p>
          <a:p>
            <a:pPr>
              <a:lnSpc>
                <a:spcPct val="90000"/>
              </a:lnSpc>
            </a:pPr>
            <a:r>
              <a:rPr lang="en-US" sz="2000" dirty="0"/>
              <a:t>Requests to consider the following general regions:</a:t>
            </a:r>
            <a:endParaRPr lang="en-US" sz="2000"/>
          </a:p>
          <a:p>
            <a:pPr>
              <a:lnSpc>
                <a:spcPct val="90000"/>
              </a:lnSpc>
            </a:pPr>
            <a:r>
              <a:rPr lang="en-US" sz="2000" b="0" dirty="0"/>
              <a:t>	Australia,		Egypt,		UAE,	Western Europe,		Eastern Europe</a:t>
            </a:r>
            <a:endParaRPr lang="en-US" sz="2000" b="0"/>
          </a:p>
          <a:p>
            <a:pPr>
              <a:lnSpc>
                <a:spcPct val="90000"/>
              </a:lnSpc>
            </a:pPr>
            <a:r>
              <a:rPr lang="en-US" sz="2000" b="0" dirty="0"/>
              <a:t>	Singapore, 	China (Hong Kong, Macao, Sanya)	</a:t>
            </a:r>
            <a:endParaRPr lang="en-US" sz="2000" b="0"/>
          </a:p>
          <a:p>
            <a:pPr>
              <a:lnSpc>
                <a:spcPct val="90000"/>
              </a:lnSpc>
            </a:pPr>
            <a:r>
              <a:rPr lang="en-US" sz="2000" dirty="0"/>
              <a:t>	</a:t>
            </a:r>
            <a:endParaRPr lang="en-US" sz="2000"/>
          </a:p>
          <a:p>
            <a:pPr>
              <a:lnSpc>
                <a:spcPct val="90000"/>
              </a:lnSpc>
            </a:pPr>
            <a:r>
              <a:rPr lang="en-US" sz="2000" dirty="0"/>
              <a:t>Cities in 802 EC Survey: (Closed Oct 13)</a:t>
            </a:r>
            <a:endParaRPr lang="en-US" sz="2000"/>
          </a:p>
          <a:p>
            <a:pPr lvl="1">
              <a:lnSpc>
                <a:spcPct val="90000"/>
              </a:lnSpc>
            </a:pPr>
            <a:r>
              <a:rPr lang="en-US" b="0" i="0" u="none" strike="noStrike">
                <a:effectLst/>
              </a:rPr>
              <a:t>London, England 15/1;     Dublin, Ireland 14/2; </a:t>
            </a:r>
          </a:p>
          <a:p>
            <a:pPr lvl="1">
              <a:lnSpc>
                <a:spcPct val="90000"/>
              </a:lnSpc>
            </a:pPr>
            <a:r>
              <a:rPr lang="en-US" b="0" i="0" u="none" strike="noStrike">
                <a:effectLst/>
              </a:rPr>
              <a:t>Bangkok, Thailand</a:t>
            </a:r>
            <a:r>
              <a:rPr lang="en-US" dirty="0"/>
              <a:t> 12/4;  </a:t>
            </a:r>
            <a:r>
              <a:rPr lang="en-US" b="0" i="0" u="none" strike="noStrike">
                <a:effectLst/>
              </a:rPr>
              <a:t>Fukuoka City, Japan 12/4; </a:t>
            </a:r>
          </a:p>
          <a:p>
            <a:pPr lvl="1">
              <a:lnSpc>
                <a:spcPct val="90000"/>
              </a:lnSpc>
            </a:pPr>
            <a:r>
              <a:rPr lang="en-US" b="0" i="0" u="none" strike="noStrike">
                <a:effectLst/>
              </a:rPr>
              <a:t>Istanbul, Turkey 11/5;	</a:t>
            </a:r>
          </a:p>
          <a:p>
            <a:pPr lvl="1">
              <a:lnSpc>
                <a:spcPct val="90000"/>
              </a:lnSpc>
            </a:pPr>
            <a:r>
              <a:rPr lang="en-US" b="0" i="0" u="none" strike="noStrike">
                <a:effectLst/>
              </a:rPr>
              <a:t>Brisbane, Australia 10/6;	Abu Dhabi, UAE 10/6;			</a:t>
            </a:r>
          </a:p>
          <a:p>
            <a:pPr lvl="1">
              <a:lnSpc>
                <a:spcPct val="90000"/>
              </a:lnSpc>
            </a:pPr>
            <a:r>
              <a:rPr lang="en-US" b="0" i="0" u="none" strike="noStrike">
                <a:effectLst/>
              </a:rPr>
              <a:t>		</a:t>
            </a:r>
          </a:p>
          <a:p>
            <a:pPr>
              <a:lnSpc>
                <a:spcPct val="90000"/>
              </a:lnSpc>
            </a:pPr>
            <a:endParaRPr lang="en-US" sz="2000"/>
          </a:p>
        </p:txBody>
      </p:sp>
      <p:sp>
        <p:nvSpPr>
          <p:cNvPr id="4" name="Date Placeholder 3">
            <a:extLst>
              <a:ext uri="{FF2B5EF4-FFF2-40B4-BE49-F238E27FC236}">
                <a16:creationId xmlns:a16="http://schemas.microsoft.com/office/drawing/2014/main" id="{D3A28B32-65EC-6D5E-111C-203680F67FBC}"/>
              </a:ext>
            </a:extLst>
          </p:cNvPr>
          <p:cNvSpPr>
            <a:spLocks noGrp="1"/>
          </p:cNvSpPr>
          <p:nvPr>
            <p:ph type="dt" idx="10"/>
          </p:nvPr>
        </p:nvSpPr>
        <p:spPr>
          <a:xfrm>
            <a:off x="929218" y="333375"/>
            <a:ext cx="2499783" cy="273050"/>
          </a:xfrm>
        </p:spPr>
        <p:txBody>
          <a:bodyPr wrap="square" anchor="b">
            <a:normAutofit/>
          </a:bodyPr>
          <a:lstStyle/>
          <a:p>
            <a:pPr>
              <a:lnSpc>
                <a:spcPct val="90000"/>
              </a:lnSpc>
              <a:spcAft>
                <a:spcPts val="600"/>
              </a:spcAft>
            </a:pPr>
            <a:r>
              <a:rPr lang="en-US"/>
              <a:t>January 2024</a:t>
            </a:r>
            <a:endParaRPr lang="en-GB"/>
          </a:p>
        </p:txBody>
      </p:sp>
      <p:sp>
        <p:nvSpPr>
          <p:cNvPr id="5" name="Footer Placeholder 4">
            <a:extLst>
              <a:ext uri="{FF2B5EF4-FFF2-40B4-BE49-F238E27FC236}">
                <a16:creationId xmlns:a16="http://schemas.microsoft.com/office/drawing/2014/main" id="{736C6193-8471-AC0D-0D91-606D00A26189}"/>
              </a:ext>
            </a:extLst>
          </p:cNvPr>
          <p:cNvSpPr>
            <a:spLocks noGrp="1"/>
          </p:cNvSpPr>
          <p:nvPr>
            <p:ph type="ftr" idx="11"/>
          </p:nvPr>
        </p:nvSpPr>
        <p:spPr>
          <a:xfrm>
            <a:off x="7143752" y="6475414"/>
            <a:ext cx="4246033" cy="180975"/>
          </a:xfrm>
        </p:spPr>
        <p:txBody>
          <a:bodyPr wrap="square" anchor="t">
            <a:normAutofit/>
          </a:bodyPr>
          <a:lstStyle/>
          <a:p>
            <a:pPr>
              <a:lnSpc>
                <a:spcPct val="90000"/>
              </a:lnSpc>
              <a:spcAft>
                <a:spcPts val="600"/>
              </a:spcAft>
            </a:pPr>
            <a:r>
              <a:rPr lang="en-GB"/>
              <a:t>Jon Rosdahl, Qualcomm</a:t>
            </a:r>
          </a:p>
        </p:txBody>
      </p:sp>
      <p:sp>
        <p:nvSpPr>
          <p:cNvPr id="6" name="Slide Number Placeholder 5">
            <a:extLst>
              <a:ext uri="{FF2B5EF4-FFF2-40B4-BE49-F238E27FC236}">
                <a16:creationId xmlns:a16="http://schemas.microsoft.com/office/drawing/2014/main" id="{EBF7DE4A-7F23-8FF2-AE80-6B3A9F055AD5}"/>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36</a:t>
            </a:fld>
            <a:endParaRPr lang="en-GB"/>
          </a:p>
        </p:txBody>
      </p:sp>
    </p:spTree>
    <p:extLst>
      <p:ext uri="{BB962C8B-B14F-4D97-AF65-F5344CB8AC3E}">
        <p14:creationId xmlns:p14="http://schemas.microsoft.com/office/powerpoint/2010/main" val="4285496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618510"/>
          </a:xfrm>
        </p:spPr>
        <p:txBody>
          <a:bodyPr/>
          <a:lstStyle/>
          <a:p>
            <a:r>
              <a:rPr lang="en-US" dirty="0"/>
              <a:t>Future Interim Meeting Fees –2024</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lvl="5">
              <a:buFont typeface="Wingdings" panose="05000000000000000000" pitchFamily="2" charset="2"/>
              <a:buChar char="Ø"/>
            </a:pPr>
            <a:r>
              <a:rPr lang="en-US" sz="2000" dirty="0"/>
              <a:t>2024 Jan/May/Sept Fees: $600/$800/$1,000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 (In Hotel Stay Discount $300).</a:t>
            </a:r>
          </a:p>
          <a:p>
            <a:pPr lvl="1"/>
            <a:r>
              <a:rPr lang="en-US" dirty="0"/>
              <a:t>-- Meeting fees are increased to cover mixed mode expenses and Lunches</a:t>
            </a:r>
          </a:p>
          <a:p>
            <a:pPr lvl="2"/>
            <a:r>
              <a:rPr lang="en-US" sz="2000" dirty="0"/>
              <a:t>2023 Nov Plenary in Hawaii = $800/$1,100/$1,400 (In Hotel Stay Discount $300)</a:t>
            </a:r>
          </a:p>
          <a:p>
            <a:pPr lvl="2"/>
            <a:r>
              <a:rPr lang="en-US" sz="2000" dirty="0"/>
              <a:t>2024 March Plenary in Denver = $800/$1150/$1500  (In Hotel Stay Discount $300)</a:t>
            </a:r>
          </a:p>
          <a:p>
            <a:pPr lvl="2"/>
            <a:r>
              <a:rPr lang="en-US" sz="2000" dirty="0"/>
              <a:t>2024 July/November -- expect to set March 15, 2024.</a:t>
            </a:r>
          </a:p>
          <a:p>
            <a:pPr lvl="1"/>
            <a:endParaRPr lang="en-US"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29407804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January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38</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6062246"/>
            <a:ext cx="1864785" cy="338554"/>
          </a:xfrm>
          <a:prstGeom prst="rect">
            <a:avLst/>
          </a:prstGeom>
          <a:noFill/>
        </p:spPr>
        <p:txBody>
          <a:bodyPr wrap="square" rtlCol="0">
            <a:spAutoFit/>
          </a:bodyPr>
          <a:lstStyle/>
          <a:p>
            <a:r>
              <a:rPr lang="en-US" sz="1600" dirty="0">
                <a:solidFill>
                  <a:schemeClr val="accent1">
                    <a:lumMod val="50000"/>
                  </a:schemeClr>
                </a:solidFill>
              </a:rPr>
              <a:t>As of Jan 19, 2023</a:t>
            </a:r>
          </a:p>
        </p:txBody>
      </p:sp>
    </p:spTree>
    <p:extLst>
      <p:ext uri="{BB962C8B-B14F-4D97-AF65-F5344CB8AC3E}">
        <p14:creationId xmlns:p14="http://schemas.microsoft.com/office/powerpoint/2010/main" val="813526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 Decisions from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361084" cy="5026023"/>
          </a:xfrm>
        </p:spPr>
        <p:txBody>
          <a:bodyPr/>
          <a:lstStyle/>
          <a:p>
            <a:r>
              <a:rPr lang="en-US" sz="2000" dirty="0"/>
              <a:t>The 802 Wireless Chairs Committee determined that they would continue the review of the proposals submitted and make a decision on Dec 13, 2023.</a:t>
            </a:r>
          </a:p>
          <a:p>
            <a:endParaRPr lang="en-US" sz="2000" dirty="0"/>
          </a:p>
          <a:p>
            <a:r>
              <a:rPr lang="en-US" sz="2000" dirty="0"/>
              <a:t>However, They did make the following tentative two choices:</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endParaRPr lang="en-US" sz="2000" dirty="0"/>
          </a:p>
          <a:p>
            <a:r>
              <a:rPr lang="en-US" sz="2000" dirty="0"/>
              <a:t>This leaves the following open dates:</a:t>
            </a:r>
          </a:p>
          <a:p>
            <a:pPr lvl="1">
              <a:buFont typeface="Arial" panose="020B0604020202020204" pitchFamily="34" charset="0"/>
              <a:buChar char="•"/>
            </a:pPr>
            <a:r>
              <a:rPr lang="en-US" dirty="0"/>
              <a:t>IEEE802 Wireless - (300+pax - 11 meeting rooms)</a:t>
            </a:r>
          </a:p>
          <a:p>
            <a:pPr lvl="1">
              <a:buFont typeface="Arial" panose="020B0604020202020204" pitchFamily="34" charset="0"/>
              <a:buChar char="•"/>
            </a:pPr>
            <a:r>
              <a:rPr lang="en-US" dirty="0"/>
              <a:t>2026-01 (11-16) – Americas</a:t>
            </a:r>
          </a:p>
          <a:p>
            <a:pPr lvl="1">
              <a:buFont typeface="Arial" panose="020B0604020202020204" pitchFamily="34" charset="0"/>
              <a:buChar char="•"/>
            </a:pPr>
            <a:r>
              <a:rPr lang="en-US" dirty="0"/>
              <a:t>2026-05 (10-15) – Europe</a:t>
            </a:r>
          </a:p>
          <a:p>
            <a:pPr lvl="1">
              <a:buFont typeface="Arial" panose="020B0604020202020204" pitchFamily="34" charset="0"/>
              <a:buChar char="•"/>
            </a:pPr>
            <a:r>
              <a:rPr lang="en-US" dirty="0"/>
              <a:t>2027-01(10-15) - Americas</a:t>
            </a:r>
          </a:p>
          <a:p>
            <a:pPr lvl="1">
              <a:buFont typeface="Arial" panose="020B0604020202020204" pitchFamily="34" charset="0"/>
              <a:buChar char="•"/>
            </a:pPr>
            <a:r>
              <a:rPr lang="en-US" dirty="0"/>
              <a:t>2027-05 (9-14) – Asia</a:t>
            </a:r>
          </a:p>
          <a:p>
            <a:pPr lvl="1">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00FFFF"/>
                </a:highlight>
              </a:rPr>
              <a:t>2024-01 (14-19) Hilton Panama, Panama, Panama (Rebooked from Jan 2022)</a:t>
            </a:r>
          </a:p>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 Hilton Prague, Prague, Czech Republic </a:t>
            </a:r>
            <a:r>
              <a:rPr lang="en-GB" sz="1400" dirty="0">
                <a:highlight>
                  <a:srgbClr val="00FF00"/>
                </a:highlight>
              </a:rPr>
              <a:t>(Contract TBC)</a:t>
            </a: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 </a:t>
            </a:r>
            <a:r>
              <a:rPr lang="en-US" sz="2000" dirty="0">
                <a:highlight>
                  <a:srgbClr val="FFFF00"/>
                </a:highlight>
              </a:rPr>
              <a:t>RFP - Americas</a:t>
            </a: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dirty="0">
                <a:highlight>
                  <a:srgbClr val="FFFF00"/>
                </a:highlight>
              </a:rPr>
              <a:t> RFP - Americas</a:t>
            </a:r>
            <a:r>
              <a:rPr lang="en-US" sz="2000" dirty="0"/>
              <a:t>	(could swap order J-M)</a:t>
            </a:r>
          </a:p>
          <a:p>
            <a:pPr>
              <a:buFont typeface="Wingdings" panose="05000000000000000000" pitchFamily="2" charset="2"/>
              <a:buChar char="v"/>
            </a:pPr>
            <a:r>
              <a:rPr lang="en-US" sz="2000" dirty="0"/>
              <a:t>2027-05 (9-14) </a:t>
            </a:r>
            <a:r>
              <a:rPr lang="en-US" sz="2000" dirty="0">
                <a:highlight>
                  <a:srgbClr val="FFFF00"/>
                </a:highlight>
              </a:rPr>
              <a:t>– RFP - Asia  </a:t>
            </a:r>
            <a:r>
              <a:rPr lang="en-US" sz="2000" dirty="0"/>
              <a:t>(could swap order J-M)</a:t>
            </a:r>
          </a:p>
          <a:p>
            <a:pPr>
              <a:buFont typeface="Times New Roman" pitchFamily="16" charset="0"/>
              <a:buChar char="•"/>
            </a:pPr>
            <a:r>
              <a:rPr lang="en-US" sz="2000" dirty="0"/>
              <a:t>2027-09 (12-17) – Grand Hyatt Atlanta, Buckhead, GA, USA </a:t>
            </a:r>
            <a:r>
              <a:rPr lang="en-GB" sz="1400" dirty="0">
                <a:highlight>
                  <a:srgbClr val="00FF00"/>
                </a:highlight>
              </a:rPr>
              <a:t>(Contract TBC)</a:t>
            </a:r>
          </a:p>
          <a:p>
            <a:pPr lvl="2">
              <a:buFont typeface="Times New Roman" pitchFamily="16" charset="0"/>
              <a:buChar char="•"/>
            </a:pPr>
            <a:endParaRPr lang="en-US" sz="14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January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382000" y="4419600"/>
            <a:ext cx="3505200" cy="830997"/>
          </a:xfrm>
          <a:prstGeom prst="rect">
            <a:avLst/>
          </a:prstGeom>
          <a:noFill/>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Nov 12,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RFP for 802W Interims Status – as of Jan 19, 2024</a:t>
            </a:r>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762492"/>
            <a:ext cx="10703985"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held nominally on the week with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Remaining Potential Open Dates</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Jan 11-16  -- Targeting America</a:t>
            </a:r>
            <a:endParaRPr lang="en-US" altLang="en-US" dirty="0">
              <a:solidFill>
                <a:schemeClr val="tx1"/>
              </a:solidFill>
              <a:latin typeface="Arial" panose="020B0604020202020204" pitchFamily="34" charset="0"/>
            </a:endParaRP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2027 Jan 10-15  -- Targeting America</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15724-434B-3998-83DA-273E95D29F57}"/>
              </a:ext>
            </a:extLst>
          </p:cNvPr>
          <p:cNvSpPr>
            <a:spLocks noGrp="1"/>
          </p:cNvSpPr>
          <p:nvPr>
            <p:ph type="title"/>
          </p:nvPr>
        </p:nvSpPr>
        <p:spPr/>
        <p:txBody>
          <a:bodyPr/>
          <a:lstStyle/>
          <a:p>
            <a:r>
              <a:rPr lang="en-US" dirty="0"/>
              <a:t>MTG Events</a:t>
            </a:r>
          </a:p>
        </p:txBody>
      </p:sp>
      <p:sp>
        <p:nvSpPr>
          <p:cNvPr id="3" name="Content Placeholder 2">
            <a:extLst>
              <a:ext uri="{FF2B5EF4-FFF2-40B4-BE49-F238E27FC236}">
                <a16:creationId xmlns:a16="http://schemas.microsoft.com/office/drawing/2014/main" id="{BCFD30E5-42C1-91D1-1567-49914C47E79E}"/>
              </a:ext>
            </a:extLst>
          </p:cNvPr>
          <p:cNvSpPr>
            <a:spLocks noGrp="1"/>
          </p:cNvSpPr>
          <p:nvPr>
            <p:ph idx="1"/>
          </p:nvPr>
        </p:nvSpPr>
        <p:spPr/>
        <p:txBody>
          <a:bodyPr/>
          <a:lstStyle/>
          <a:p>
            <a:pPr marL="0"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Recent selections: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2025-05 (11-16) – Hilton Prague, Prague, Czech Republic – </a:t>
            </a:r>
            <a:r>
              <a:rPr lang="en-US" altLang="en-US" dirty="0">
                <a:solidFill>
                  <a:schemeClr val="tx1"/>
                </a:solidFill>
                <a:latin typeface="Arial" panose="020B0604020202020204" pitchFamily="34" charset="0"/>
              </a:rPr>
              <a:t>selected Dec 2023</a:t>
            </a:r>
          </a:p>
          <a:p>
            <a:pPr marL="400050" lvl="1" indent="0" defTabSz="914400" eaLnBrk="0" hangingPunct="0">
              <a:spcBef>
                <a:spcPct val="0"/>
              </a:spcBef>
              <a:buClrTx/>
              <a:buSzTx/>
            </a:pPr>
            <a:endParaRPr lang="en-US" altLang="en-US" dirty="0">
              <a:solidFill>
                <a:schemeClr val="tx1"/>
              </a:solidFill>
              <a:latin typeface="Arial" panose="020B0604020202020204" pitchFamily="34" charset="0"/>
            </a:endParaRPr>
          </a:p>
          <a:p>
            <a:pPr marL="0"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Remaining Potential Open Dates:</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endParaRPr lang="en-US" dirty="0"/>
          </a:p>
        </p:txBody>
      </p:sp>
      <p:sp>
        <p:nvSpPr>
          <p:cNvPr id="4" name="Date Placeholder 3">
            <a:extLst>
              <a:ext uri="{FF2B5EF4-FFF2-40B4-BE49-F238E27FC236}">
                <a16:creationId xmlns:a16="http://schemas.microsoft.com/office/drawing/2014/main" id="{E4D4E189-CD80-7907-3DED-3EADA07EC42D}"/>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B688B909-EF29-838A-4DC4-0109EDDE09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3E7774A-E5B1-766F-948E-046B139C8AF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51496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29218" y="2896393"/>
            <a:ext cx="10361084" cy="1370807"/>
          </a:xfrm>
        </p:spPr>
        <p:txBody>
          <a:bodyPr spcFirstLastPara="1" vert="horz" wrap="square" lIns="121900" tIns="121900" rIns="121900" bIns="121900" numCol="1" anchor="ctr" anchorCtr="0" compatLnSpc="1">
            <a:prstTxWarp prst="textNoShape">
              <a:avLst/>
            </a:prstTxWarp>
            <a:noAutofit/>
          </a:bodyPr>
          <a:lstStyle/>
          <a:p>
            <a:pPr>
              <a:lnSpc>
                <a:spcPct val="90000"/>
              </a:lnSpc>
              <a:spcBef>
                <a:spcPts val="0"/>
              </a:spcBef>
              <a:spcAft>
                <a:spcPts val="0"/>
              </a:spcAft>
            </a:pPr>
            <a:r>
              <a:rPr lang="en-US" dirty="0"/>
              <a:t>IEEE 802 INTERIM MEETINGS</a:t>
            </a:r>
          </a:p>
          <a:p>
            <a:pPr>
              <a:lnSpc>
                <a:spcPct val="90000"/>
              </a:lnSpc>
              <a:spcBef>
                <a:spcPts val="0"/>
              </a:spcBef>
              <a:spcAft>
                <a:spcPts val="0"/>
              </a:spcAft>
            </a:pPr>
            <a:br>
              <a:rPr lang="en-US" dirty="0"/>
            </a:br>
            <a:r>
              <a:rPr lang="en-US" dirty="0"/>
              <a:t>Mtg Events RFP SUMMARY</a:t>
            </a:r>
          </a:p>
        </p:txBody>
      </p:sp>
      <p:sp>
        <p:nvSpPr>
          <p:cNvPr id="61" name="Date Placeholder 2">
            <a:extLst>
              <a:ext uri="{FF2B5EF4-FFF2-40B4-BE49-F238E27FC236}">
                <a16:creationId xmlns:a16="http://schemas.microsoft.com/office/drawing/2014/main" id="{999EB8B3-0E5A-8ECC-914C-EFDDB41B66AC}"/>
              </a:ext>
            </a:extLst>
          </p:cNvPr>
          <p:cNvSpPr>
            <a:spLocks noGrp="1"/>
          </p:cNvSpPr>
          <p:nvPr>
            <p:ph type="dt" idx="10"/>
          </p:nvPr>
        </p:nvSpPr>
        <p:spPr/>
        <p:txBody>
          <a:bodyPr/>
          <a:lstStyle/>
          <a:p>
            <a:pPr>
              <a:spcAft>
                <a:spcPts val="600"/>
              </a:spcAft>
            </a:pPr>
            <a:r>
              <a:rPr lang="en-US"/>
              <a:t>January 2024</a:t>
            </a:r>
            <a:endParaRPr lang="en-GB"/>
          </a:p>
        </p:txBody>
      </p:sp>
      <p:sp>
        <p:nvSpPr>
          <p:cNvPr id="63" name="Footer Placeholder 3">
            <a:extLst>
              <a:ext uri="{FF2B5EF4-FFF2-40B4-BE49-F238E27FC236}">
                <a16:creationId xmlns:a16="http://schemas.microsoft.com/office/drawing/2014/main" id="{381146A8-05E6-C4E6-B56A-D2F6371BBEC0}"/>
              </a:ext>
            </a:extLst>
          </p:cNvPr>
          <p:cNvSpPr>
            <a:spLocks noGrp="1"/>
          </p:cNvSpPr>
          <p:nvPr>
            <p:ph type="ftr" idx="11"/>
          </p:nvPr>
        </p:nvSpPr>
        <p:spPr/>
        <p:txBody>
          <a:bodyPr/>
          <a:lstStyle/>
          <a:p>
            <a:pPr>
              <a:spcAft>
                <a:spcPts val="600"/>
              </a:spcAft>
            </a:pPr>
            <a:r>
              <a:rPr lang="en-GB"/>
              <a:t>Jon Rosdahl, Qualcomm</a:t>
            </a:r>
          </a:p>
        </p:txBody>
      </p:sp>
      <p:sp>
        <p:nvSpPr>
          <p:cNvPr id="65" name="Slide Number Placeholder 4">
            <a:extLst>
              <a:ext uri="{FF2B5EF4-FFF2-40B4-BE49-F238E27FC236}">
                <a16:creationId xmlns:a16="http://schemas.microsoft.com/office/drawing/2014/main" id="{31F85882-8436-B9F3-0A82-B2944851D68F}"/>
              </a:ext>
            </a:extLst>
          </p:cNvPr>
          <p:cNvSpPr>
            <a:spLocks noGrp="1"/>
          </p:cNvSpPr>
          <p:nvPr>
            <p:ph type="sldNum" idx="12"/>
          </p:nvPr>
        </p:nvSpPr>
        <p:spPr/>
        <p:txBody>
          <a:bodyPr/>
          <a:lstStyle/>
          <a:p>
            <a:pPr>
              <a:spcAft>
                <a:spcPts val="600"/>
              </a:spcAft>
            </a:pPr>
            <a:r>
              <a:rPr lang="en-GB"/>
              <a:t>Slide </a:t>
            </a:r>
            <a:fld id="{06B781AF-4CCF-49B0-A572-DE54FBE5D942}" type="slidenum">
              <a:rPr lang="en-GB" smtClean="0"/>
              <a:pPr>
                <a:spcAft>
                  <a:spcPts val="600"/>
                </a:spcAft>
              </a:pPr>
              <a:t>9</a:t>
            </a:fld>
            <a:endParaRPr lang="en-GB"/>
          </a:p>
        </p:txBody>
      </p:sp>
      <p:sp>
        <p:nvSpPr>
          <p:cNvPr id="56" name="Google Shape;56;p13"/>
          <p:cNvSpPr txBox="1"/>
          <p:nvPr/>
        </p:nvSpPr>
        <p:spPr>
          <a:xfrm>
            <a:off x="274367" y="6136100"/>
            <a:ext cx="7608800" cy="512857"/>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1733">
              <a:solidFill>
                <a:schemeClr val="dk1"/>
              </a:solidFill>
            </a:endParaRPr>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schemas.microsoft.com/office/2006/metadata/properties"/>
    <ds:schemaRef ds:uri="ba37140e-f4c5-4a6c-a9b4-20a691ce6c8a"/>
    <ds:schemaRef ds:uri="http://purl.org/dc/dcmitype/"/>
    <ds:schemaRef ds:uri="cc9c437c-ae0c-4066-8d90-a0f7de786127"/>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109937</TotalTime>
  <Words>4735</Words>
  <Application>Microsoft Office PowerPoint</Application>
  <PresentationFormat>Widescreen</PresentationFormat>
  <Paragraphs>846</Paragraphs>
  <Slides>46</Slides>
  <Notes>35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Arial</vt:lpstr>
      <vt:lpstr>Tahoma</vt:lpstr>
      <vt:lpstr>Tahoma</vt:lpstr>
      <vt:lpstr>Times New Roman</vt:lpstr>
      <vt:lpstr>Wingdings</vt:lpstr>
      <vt:lpstr>802-11 Theme</vt:lpstr>
      <vt:lpstr>Document</vt:lpstr>
      <vt:lpstr>IEEE 802WCSC Meeting Venue Manager Report 2024</vt:lpstr>
      <vt:lpstr>Abstract</vt:lpstr>
      <vt:lpstr>Recap of 802 EC Decisions from 2023 November Plenary</vt:lpstr>
      <vt:lpstr>Future 802 Plenary Venue Contract Status</vt:lpstr>
      <vt:lpstr>Recap of 802W Decisions from November Plenary</vt:lpstr>
      <vt:lpstr>Future Interim Venue Status</vt:lpstr>
      <vt:lpstr>RFP for 802W Interims Status – as of Jan 19, 2024</vt:lpstr>
      <vt:lpstr>MTG Events</vt:lpstr>
      <vt:lpstr>IEEE 802 INTERIM MEETINGS  Mtg Events RFP 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Face to Face Events</vt:lpstr>
      <vt:lpstr>F2F IEEE802 WIRELESS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Other Locations being considered</vt:lpstr>
      <vt:lpstr>Future Interim Meeting Fees –2024</vt:lpstr>
      <vt:lpstr>References</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44</cp:revision>
  <cp:lastPrinted>1601-01-01T00:00:00Z</cp:lastPrinted>
  <dcterms:created xsi:type="dcterms:W3CDTF">2021-02-03T19:21:29Z</dcterms:created>
  <dcterms:modified xsi:type="dcterms:W3CDTF">2024-01-19T13:39:27Z</dcterms:modified>
  <cp:category>January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