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61" r:id="rId2"/>
    <p:sldId id="677" r:id="rId3"/>
    <p:sldId id="672" r:id="rId4"/>
    <p:sldId id="687" r:id="rId5"/>
    <p:sldId id="701" r:id="rId6"/>
    <p:sldId id="705" r:id="rId7"/>
    <p:sldId id="706" r:id="rId8"/>
    <p:sldId id="359" r:id="rId9"/>
    <p:sldId id="700" r:id="rId10"/>
    <p:sldId id="698" r:id="rId11"/>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1152" userDrawn="1">
          <p15:clr>
            <a:srgbClr val="A4A3A4"/>
          </p15:clr>
        </p15:guide>
        <p15:guide id="2" pos="3904"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99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20" autoAdjust="0"/>
    <p:restoredTop sz="96096" autoAdjust="0"/>
  </p:normalViewPr>
  <p:slideViewPr>
    <p:cSldViewPr>
      <p:cViewPr varScale="1">
        <p:scale>
          <a:sx n="101" d="100"/>
          <a:sy n="101" d="100"/>
        </p:scale>
        <p:origin x="318" y="108"/>
      </p:cViewPr>
      <p:guideLst>
        <p:guide orient="horz" pos="1152"/>
        <p:guide pos="3904"/>
      </p:guideLst>
    </p:cSldViewPr>
  </p:slideViewPr>
  <p:outlineViewPr>
    <p:cViewPr>
      <p:scale>
        <a:sx n="33" d="100"/>
        <a:sy n="33" d="100"/>
      </p:scale>
      <p:origin x="0" y="-23022"/>
    </p:cViewPr>
  </p:outlineViewPr>
  <p:notesTextViewPr>
    <p:cViewPr>
      <p:scale>
        <a:sx n="50" d="100"/>
        <a:sy n="50" d="100"/>
      </p:scale>
      <p:origin x="0" y="0"/>
    </p:cViewPr>
  </p:notesTextViewPr>
  <p:sorterViewPr>
    <p:cViewPr>
      <p:scale>
        <a:sx n="100" d="100"/>
        <a:sy n="100" d="100"/>
      </p:scale>
      <p:origin x="0" y="0"/>
    </p:cViewPr>
  </p:sorterViewPr>
  <p:notesViewPr>
    <p:cSldViewPr>
      <p:cViewPr varScale="1">
        <p:scale>
          <a:sx n="54" d="100"/>
          <a:sy n="54" d="100"/>
        </p:scale>
        <p:origin x="-1386" y="-10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5" y="6"/>
            <a:ext cx="3171022" cy="478094"/>
          </a:xfrm>
          <a:prstGeom prst="rect">
            <a:avLst/>
          </a:prstGeom>
          <a:noFill/>
          <a:ln w="9525">
            <a:noFill/>
            <a:miter lim="800000"/>
            <a:headEnd/>
            <a:tailEnd/>
          </a:ln>
          <a:effectLst/>
        </p:spPr>
        <p:txBody>
          <a:bodyPr vert="horz" wrap="square" lIns="95638" tIns="47818" rIns="95638" bIns="47818" numCol="1" anchor="t" anchorCtr="0" compatLnSpc="1">
            <a:prstTxWarp prst="textNoShape">
              <a:avLst/>
            </a:prstTxWarp>
          </a:bodyPr>
          <a:lstStyle>
            <a:lvl1pPr defTabSz="956661">
              <a:lnSpc>
                <a:spcPct val="100000"/>
              </a:lnSpc>
              <a:spcBef>
                <a:spcPct val="0"/>
              </a:spcBef>
              <a:defRPr sz="1200">
                <a:cs typeface="+mn-cs"/>
              </a:defRPr>
            </a:lvl1pPr>
          </a:lstStyle>
          <a:p>
            <a:pPr>
              <a:defRPr/>
            </a:pPr>
            <a:endParaRPr lang="en-US"/>
          </a:p>
        </p:txBody>
      </p:sp>
      <p:sp>
        <p:nvSpPr>
          <p:cNvPr id="43011" name="Rectangle 3"/>
          <p:cNvSpPr>
            <a:spLocks noGrp="1" noChangeArrowheads="1"/>
          </p:cNvSpPr>
          <p:nvPr>
            <p:ph type="dt" sz="quarter" idx="1"/>
          </p:nvPr>
        </p:nvSpPr>
        <p:spPr bwMode="auto">
          <a:xfrm>
            <a:off x="4144183" y="6"/>
            <a:ext cx="3171022" cy="478094"/>
          </a:xfrm>
          <a:prstGeom prst="rect">
            <a:avLst/>
          </a:prstGeom>
          <a:noFill/>
          <a:ln w="9525">
            <a:noFill/>
            <a:miter lim="800000"/>
            <a:headEnd/>
            <a:tailEnd/>
          </a:ln>
          <a:effectLst/>
        </p:spPr>
        <p:txBody>
          <a:bodyPr vert="horz" wrap="square" lIns="95638" tIns="47818" rIns="95638" bIns="47818" numCol="1" anchor="t" anchorCtr="0" compatLnSpc="1">
            <a:prstTxWarp prst="textNoShape">
              <a:avLst/>
            </a:prstTxWarp>
          </a:bodyPr>
          <a:lstStyle>
            <a:lvl1pPr algn="r" defTabSz="956661">
              <a:lnSpc>
                <a:spcPct val="100000"/>
              </a:lnSpc>
              <a:spcBef>
                <a:spcPct val="0"/>
              </a:spcBef>
              <a:defRPr sz="1200">
                <a:cs typeface="+mn-cs"/>
              </a:defRPr>
            </a:lvl1pPr>
          </a:lstStyle>
          <a:p>
            <a:pPr>
              <a:defRPr/>
            </a:pPr>
            <a:endParaRPr lang="en-US"/>
          </a:p>
        </p:txBody>
      </p:sp>
      <p:sp>
        <p:nvSpPr>
          <p:cNvPr id="43012" name="Rectangle 4"/>
          <p:cNvSpPr>
            <a:spLocks noGrp="1" noChangeArrowheads="1"/>
          </p:cNvSpPr>
          <p:nvPr>
            <p:ph type="ftr" sz="quarter" idx="2"/>
          </p:nvPr>
        </p:nvSpPr>
        <p:spPr bwMode="auto">
          <a:xfrm>
            <a:off x="5" y="9123111"/>
            <a:ext cx="3171022" cy="478094"/>
          </a:xfrm>
          <a:prstGeom prst="rect">
            <a:avLst/>
          </a:prstGeom>
          <a:noFill/>
          <a:ln w="9525">
            <a:noFill/>
            <a:miter lim="800000"/>
            <a:headEnd/>
            <a:tailEnd/>
          </a:ln>
          <a:effectLst/>
        </p:spPr>
        <p:txBody>
          <a:bodyPr vert="horz" wrap="square" lIns="95638" tIns="47818" rIns="95638" bIns="47818" numCol="1" anchor="b" anchorCtr="0" compatLnSpc="1">
            <a:prstTxWarp prst="textNoShape">
              <a:avLst/>
            </a:prstTxWarp>
          </a:bodyPr>
          <a:lstStyle>
            <a:lvl1pPr defTabSz="956661">
              <a:lnSpc>
                <a:spcPct val="100000"/>
              </a:lnSpc>
              <a:spcBef>
                <a:spcPct val="0"/>
              </a:spcBef>
              <a:defRPr sz="1200">
                <a:cs typeface="+mn-cs"/>
              </a:defRPr>
            </a:lvl1pPr>
          </a:lstStyle>
          <a:p>
            <a:pPr>
              <a:defRPr/>
            </a:pPr>
            <a:endParaRPr lang="en-US"/>
          </a:p>
        </p:txBody>
      </p:sp>
      <p:sp>
        <p:nvSpPr>
          <p:cNvPr id="43013" name="Rectangle 5"/>
          <p:cNvSpPr>
            <a:spLocks noGrp="1" noChangeArrowheads="1"/>
          </p:cNvSpPr>
          <p:nvPr>
            <p:ph type="sldNum" sz="quarter" idx="3"/>
          </p:nvPr>
        </p:nvSpPr>
        <p:spPr bwMode="auto">
          <a:xfrm>
            <a:off x="4144183" y="9123111"/>
            <a:ext cx="3171022" cy="478094"/>
          </a:xfrm>
          <a:prstGeom prst="rect">
            <a:avLst/>
          </a:prstGeom>
          <a:noFill/>
          <a:ln w="9525">
            <a:noFill/>
            <a:miter lim="800000"/>
            <a:headEnd/>
            <a:tailEnd/>
          </a:ln>
          <a:effectLst/>
        </p:spPr>
        <p:txBody>
          <a:bodyPr vert="horz" wrap="square" lIns="95638" tIns="47818" rIns="95638" bIns="47818" numCol="1" anchor="b" anchorCtr="0" compatLnSpc="1">
            <a:prstTxWarp prst="textNoShape">
              <a:avLst/>
            </a:prstTxWarp>
          </a:bodyPr>
          <a:lstStyle>
            <a:lvl1pPr algn="r" defTabSz="956661">
              <a:lnSpc>
                <a:spcPct val="100000"/>
              </a:lnSpc>
              <a:spcBef>
                <a:spcPct val="0"/>
              </a:spcBef>
              <a:defRPr sz="1200">
                <a:cs typeface="+mn-cs"/>
              </a:defRPr>
            </a:lvl1pPr>
          </a:lstStyle>
          <a:p>
            <a:pPr>
              <a:defRPr/>
            </a:pPr>
            <a:fld id="{9F042E5D-BF76-408E-AF8C-1E201793EC83}" type="slidenum">
              <a:rPr lang="en-US"/>
              <a:pPr>
                <a:defRPr/>
              </a:pPr>
              <a:t>‹#›</a:t>
            </a:fld>
            <a:endParaRPr lang="en-US"/>
          </a:p>
        </p:txBody>
      </p:sp>
    </p:spTree>
    <p:extLst>
      <p:ext uri="{BB962C8B-B14F-4D97-AF65-F5344CB8AC3E}">
        <p14:creationId xmlns:p14="http://schemas.microsoft.com/office/powerpoint/2010/main" val="27992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6"/>
            <a:ext cx="3171022" cy="478094"/>
          </a:xfrm>
          <a:prstGeom prst="rect">
            <a:avLst/>
          </a:prstGeom>
          <a:noFill/>
          <a:ln w="9525">
            <a:noFill/>
            <a:miter lim="800000"/>
            <a:headEnd/>
            <a:tailEnd/>
          </a:ln>
          <a:effectLst/>
        </p:spPr>
        <p:txBody>
          <a:bodyPr vert="horz" wrap="square" lIns="95638" tIns="47818" rIns="95638" bIns="47818" numCol="1" anchor="t" anchorCtr="0" compatLnSpc="1">
            <a:prstTxWarp prst="textNoShape">
              <a:avLst/>
            </a:prstTxWarp>
          </a:bodyPr>
          <a:lstStyle>
            <a:lvl1pPr defTabSz="956661">
              <a:lnSpc>
                <a:spcPct val="100000"/>
              </a:lnSpc>
              <a:spcBef>
                <a:spcPct val="0"/>
              </a:spcBef>
              <a:defRPr sz="1200">
                <a:cs typeface="+mn-cs"/>
              </a:defRPr>
            </a:lvl1pPr>
          </a:lstStyle>
          <a:p>
            <a:pPr>
              <a:defRPr/>
            </a:pPr>
            <a:endParaRPr lang="en-US"/>
          </a:p>
        </p:txBody>
      </p:sp>
      <p:sp>
        <p:nvSpPr>
          <p:cNvPr id="4099" name="Rectangle 3"/>
          <p:cNvSpPr>
            <a:spLocks noGrp="1" noChangeArrowheads="1"/>
          </p:cNvSpPr>
          <p:nvPr>
            <p:ph type="dt" idx="1"/>
          </p:nvPr>
        </p:nvSpPr>
        <p:spPr bwMode="auto">
          <a:xfrm>
            <a:off x="4144183" y="6"/>
            <a:ext cx="3171022" cy="478094"/>
          </a:xfrm>
          <a:prstGeom prst="rect">
            <a:avLst/>
          </a:prstGeom>
          <a:noFill/>
          <a:ln w="9525">
            <a:noFill/>
            <a:miter lim="800000"/>
            <a:headEnd/>
            <a:tailEnd/>
          </a:ln>
          <a:effectLst/>
        </p:spPr>
        <p:txBody>
          <a:bodyPr vert="horz" wrap="square" lIns="95638" tIns="47818" rIns="95638" bIns="47818" numCol="1" anchor="t" anchorCtr="0" compatLnSpc="1">
            <a:prstTxWarp prst="textNoShape">
              <a:avLst/>
            </a:prstTxWarp>
          </a:bodyPr>
          <a:lstStyle>
            <a:lvl1pPr algn="r" defTabSz="956661">
              <a:lnSpc>
                <a:spcPct val="100000"/>
              </a:lnSpc>
              <a:spcBef>
                <a:spcPct val="0"/>
              </a:spcBef>
              <a:defRPr sz="1200">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457200" y="723900"/>
            <a:ext cx="6402388"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4816" y="4561558"/>
            <a:ext cx="5365582" cy="4315956"/>
          </a:xfrm>
          <a:prstGeom prst="rect">
            <a:avLst/>
          </a:prstGeom>
          <a:noFill/>
          <a:ln w="9525">
            <a:noFill/>
            <a:miter lim="800000"/>
            <a:headEnd/>
            <a:tailEnd/>
          </a:ln>
          <a:effectLst/>
        </p:spPr>
        <p:txBody>
          <a:bodyPr vert="horz" wrap="square" lIns="95638" tIns="47818" rIns="95638" bIns="478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9123111"/>
            <a:ext cx="3171022" cy="478094"/>
          </a:xfrm>
          <a:prstGeom prst="rect">
            <a:avLst/>
          </a:prstGeom>
          <a:noFill/>
          <a:ln w="9525">
            <a:noFill/>
            <a:miter lim="800000"/>
            <a:headEnd/>
            <a:tailEnd/>
          </a:ln>
          <a:effectLst/>
        </p:spPr>
        <p:txBody>
          <a:bodyPr vert="horz" wrap="square" lIns="95638" tIns="47818" rIns="95638" bIns="47818" numCol="1" anchor="b" anchorCtr="0" compatLnSpc="1">
            <a:prstTxWarp prst="textNoShape">
              <a:avLst/>
            </a:prstTxWarp>
          </a:bodyPr>
          <a:lstStyle>
            <a:lvl1pPr defTabSz="956661">
              <a:lnSpc>
                <a:spcPct val="100000"/>
              </a:lnSpc>
              <a:spcBef>
                <a:spcPct val="0"/>
              </a:spcBef>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4144183" y="9123111"/>
            <a:ext cx="3171022" cy="478094"/>
          </a:xfrm>
          <a:prstGeom prst="rect">
            <a:avLst/>
          </a:prstGeom>
          <a:noFill/>
          <a:ln w="9525">
            <a:noFill/>
            <a:miter lim="800000"/>
            <a:headEnd/>
            <a:tailEnd/>
          </a:ln>
          <a:effectLst/>
        </p:spPr>
        <p:txBody>
          <a:bodyPr vert="horz" wrap="square" lIns="95638" tIns="47818" rIns="95638" bIns="47818" numCol="1" anchor="b" anchorCtr="0" compatLnSpc="1">
            <a:prstTxWarp prst="textNoShape">
              <a:avLst/>
            </a:prstTxWarp>
          </a:bodyPr>
          <a:lstStyle>
            <a:lvl1pPr algn="r" defTabSz="956661">
              <a:lnSpc>
                <a:spcPct val="100000"/>
              </a:lnSpc>
              <a:spcBef>
                <a:spcPct val="0"/>
              </a:spcBef>
              <a:defRPr sz="1200">
                <a:cs typeface="+mn-cs"/>
              </a:defRPr>
            </a:lvl1pPr>
          </a:lstStyle>
          <a:p>
            <a:pPr>
              <a:defRPr/>
            </a:pPr>
            <a:fld id="{3F4789A0-AAA0-4A8A-9A40-13BCD6237604}" type="slidenum">
              <a:rPr lang="en-US"/>
              <a:pPr>
                <a:defRPr/>
              </a:pPr>
              <a:t>‹#›</a:t>
            </a:fld>
            <a:endParaRPr lang="en-US"/>
          </a:p>
        </p:txBody>
      </p:sp>
    </p:spTree>
    <p:extLst>
      <p:ext uri="{BB962C8B-B14F-4D97-AF65-F5344CB8AC3E}">
        <p14:creationId xmlns:p14="http://schemas.microsoft.com/office/powerpoint/2010/main" val="2141951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3900"/>
            <a:ext cx="6402388"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4789A0-AAA0-4A8A-9A40-13BCD6237604}" type="slidenum">
              <a:rPr lang="en-US" smtClean="0"/>
              <a:pPr>
                <a:defRPr/>
              </a:pPr>
              <a:t>1</a:t>
            </a:fld>
            <a:endParaRPr lang="en-US"/>
          </a:p>
        </p:txBody>
      </p:sp>
    </p:spTree>
    <p:extLst>
      <p:ext uri="{BB962C8B-B14F-4D97-AF65-F5344CB8AC3E}">
        <p14:creationId xmlns:p14="http://schemas.microsoft.com/office/powerpoint/2010/main" val="242202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21F72-5A2D-4EBF-9D13-D35A5BD67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FD272-7419-4152-A918-3B2CE6CB50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916C83-32D5-4183-8BB8-F71204289A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CB76B9-85C7-4C18-BFB5-33B122916F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FAFA7F-DAC6-4AD4-9B8D-4F97BD8402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756E78-B411-4A49-8A56-75D9C3D57C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8CEB37-5104-4A8D-B584-F10BB83859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7EF0D1-CDA8-4A2C-97F1-BCCEC62488B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AC62-79C9-439A-9F92-7BF53B4E8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102C4A-262E-4FC3-8014-622FD9074A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BBC5D-32F8-4359-BF9B-38DBA3AD3F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9D398DEB-576E-470D-A31C-B5D1605DDD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ntor.ieee.org/802-ec/dcn/23/ec-23-0168-00-00EC-march-2024-802-ec-election-proces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p:txBody>
          <a:bodyPr/>
          <a:lstStyle/>
          <a:p>
            <a:pPr>
              <a:defRPr/>
            </a:pPr>
            <a:fld id="{B120C4F2-6A6A-43CE-B303-91A81F3DB43A}" type="slidenum">
              <a:rPr lang="en-US" smtClean="0"/>
              <a:pPr>
                <a:defRPr/>
              </a:pPr>
              <a:t>1</a:t>
            </a:fld>
            <a:endParaRPr lang="en-US"/>
          </a:p>
        </p:txBody>
      </p:sp>
      <p:pic>
        <p:nvPicPr>
          <p:cNvPr id="2051" name="Picture 5"/>
          <p:cNvPicPr>
            <a:picLocks noChangeAspect="1" noChangeArrowheads="1"/>
          </p:cNvPicPr>
          <p:nvPr/>
        </p:nvPicPr>
        <p:blipFill>
          <a:blip r:embed="rId3" cstate="print">
            <a:lum bright="-48000" contrast="66000"/>
            <a:grayscl/>
          </a:blip>
          <a:srcRect/>
          <a:stretch>
            <a:fillRect/>
          </a:stretch>
        </p:blipFill>
        <p:spPr bwMode="auto">
          <a:xfrm>
            <a:off x="1048410" y="733245"/>
            <a:ext cx="4070350" cy="5562600"/>
          </a:xfrm>
          <a:prstGeom prst="rect">
            <a:avLst/>
          </a:prstGeom>
          <a:noFill/>
          <a:ln w="9525" algn="ctr">
            <a:noFill/>
            <a:miter lim="800000"/>
            <a:headEnd/>
            <a:tailEnd/>
          </a:ln>
        </p:spPr>
      </p:pic>
      <p:sp>
        <p:nvSpPr>
          <p:cNvPr id="2052" name="Rectangle 2"/>
          <p:cNvSpPr>
            <a:spLocks noGrp="1" noChangeArrowheads="1"/>
          </p:cNvSpPr>
          <p:nvPr>
            <p:ph type="title"/>
          </p:nvPr>
        </p:nvSpPr>
        <p:spPr>
          <a:xfrm>
            <a:off x="5257800" y="838200"/>
            <a:ext cx="6781800" cy="3962400"/>
          </a:xfrm>
        </p:spPr>
        <p:txBody>
          <a:bodyPr/>
          <a:lstStyle/>
          <a:p>
            <a:pPr eaLnBrk="1" hangingPunct="1"/>
            <a:r>
              <a:rPr lang="en-US" sz="4000" dirty="0"/>
              <a:t>IEEE 802 LMSC </a:t>
            </a:r>
            <a:br>
              <a:rPr lang="en-US" sz="4000" dirty="0"/>
            </a:br>
            <a:r>
              <a:rPr lang="en-US" sz="4000" dirty="0"/>
              <a:t>134th Plenary Session</a:t>
            </a:r>
            <a:br>
              <a:rPr lang="en-US" sz="4000" dirty="0"/>
            </a:br>
            <a:r>
              <a:rPr lang="en-US" sz="2800" dirty="0"/>
              <a:t>(5th mixed mode Plenary Session)</a:t>
            </a:r>
            <a:br>
              <a:rPr lang="en-US" sz="4000" dirty="0"/>
            </a:br>
            <a:br>
              <a:rPr lang="en-US" sz="4000" dirty="0"/>
            </a:br>
            <a:r>
              <a:rPr lang="en-US" sz="4000" dirty="0"/>
              <a:t>13-17 November 2023</a:t>
            </a:r>
          </a:p>
        </p:txBody>
      </p:sp>
      <p:sp>
        <p:nvSpPr>
          <p:cNvPr id="2" name="TextBox 1"/>
          <p:cNvSpPr txBox="1"/>
          <p:nvPr/>
        </p:nvSpPr>
        <p:spPr>
          <a:xfrm>
            <a:off x="5562601" y="6488668"/>
            <a:ext cx="5283133" cy="369332"/>
          </a:xfrm>
          <a:prstGeom prst="rect">
            <a:avLst/>
          </a:prstGeom>
          <a:noFill/>
        </p:spPr>
        <p:txBody>
          <a:bodyPr wrap="square" rtlCol="0">
            <a:spAutoFit/>
          </a:bodyPr>
          <a:lstStyle/>
          <a:p>
            <a:r>
              <a:rPr lang="en-US" dirty="0"/>
              <a:t>DCN ec-23-0226-00-00EC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362200"/>
            <a:ext cx="8610600" cy="4267200"/>
          </a:xfrm>
        </p:spPr>
        <p:txBody>
          <a:bodyPr/>
          <a:lstStyle/>
          <a:p>
            <a:pPr marL="0" indent="0">
              <a:buNone/>
            </a:pPr>
            <a:r>
              <a:rPr lang="en-US" sz="2800" dirty="0"/>
              <a:t>Future 802 meeting ad hoc update; </a:t>
            </a:r>
            <a:r>
              <a:rPr lang="en-US" sz="2800" dirty="0" err="1"/>
              <a:t>tbd</a:t>
            </a:r>
            <a:r>
              <a:rPr lang="en-US" sz="2800" dirty="0"/>
              <a:t>.  </a:t>
            </a:r>
          </a:p>
          <a:p>
            <a:pPr marL="0" indent="0">
              <a:buNone/>
            </a:pPr>
            <a:endParaRPr lang="en-US" sz="2800" dirty="0"/>
          </a:p>
          <a:p>
            <a:pPr marL="0" indent="0">
              <a:buNone/>
            </a:pPr>
            <a:r>
              <a:rPr lang="en-US" sz="2800" dirty="0"/>
              <a:t>We are also considering alternative mechanisms to make progress on this topic.</a:t>
            </a:r>
            <a:endParaRPr lang="en-US" sz="24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10</a:t>
            </a:fld>
            <a:endParaRPr lang="en-US" dirty="0"/>
          </a:p>
        </p:txBody>
      </p:sp>
      <p:sp>
        <p:nvSpPr>
          <p:cNvPr id="5" name="Rectangle 2"/>
          <p:cNvSpPr txBox="1">
            <a:spLocks noGrp="1" noChangeArrowheads="1"/>
          </p:cNvSpPr>
          <p:nvPr>
            <p:ph type="title"/>
          </p:nvPr>
        </p:nvSpPr>
        <p:spPr bwMode="auto">
          <a:xfrm>
            <a:off x="533400" y="304800"/>
            <a:ext cx="1112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dirty="0"/>
              <a:t>Future 802 meeting ad hoc updates</a:t>
            </a:r>
          </a:p>
        </p:txBody>
      </p:sp>
    </p:spTree>
    <p:extLst>
      <p:ext uri="{BB962C8B-B14F-4D97-AF65-F5344CB8AC3E}">
        <p14:creationId xmlns:p14="http://schemas.microsoft.com/office/powerpoint/2010/main" val="384825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97FA-4349-4FFA-8969-F3DDF5BC0743}"/>
              </a:ext>
            </a:extLst>
          </p:cNvPr>
          <p:cNvSpPr>
            <a:spLocks noGrp="1"/>
          </p:cNvSpPr>
          <p:nvPr>
            <p:ph type="title"/>
          </p:nvPr>
        </p:nvSpPr>
        <p:spPr>
          <a:xfrm>
            <a:off x="1066800" y="2857500"/>
            <a:ext cx="10363200" cy="1143000"/>
          </a:xfrm>
        </p:spPr>
        <p:txBody>
          <a:bodyPr/>
          <a:lstStyle/>
          <a:p>
            <a:r>
              <a:rPr lang="en-US" dirty="0"/>
              <a:t>3.00 Chair’s Announcements</a:t>
            </a:r>
          </a:p>
        </p:txBody>
      </p:sp>
      <p:sp>
        <p:nvSpPr>
          <p:cNvPr id="4" name="Slide Number Placeholder 3">
            <a:extLst>
              <a:ext uri="{FF2B5EF4-FFF2-40B4-BE49-F238E27FC236}">
                <a16:creationId xmlns:a16="http://schemas.microsoft.com/office/drawing/2014/main" id="{176C5EFF-860A-43B9-8CAA-487FCCBF0A69}"/>
              </a:ext>
            </a:extLst>
          </p:cNvPr>
          <p:cNvSpPr>
            <a:spLocks noGrp="1"/>
          </p:cNvSpPr>
          <p:nvPr>
            <p:ph type="sldNum" sz="quarter" idx="12"/>
          </p:nvPr>
        </p:nvSpPr>
        <p:spPr/>
        <p:txBody>
          <a:bodyPr/>
          <a:lstStyle/>
          <a:p>
            <a:pPr>
              <a:defRPr/>
            </a:pPr>
            <a:fld id="{C8910AE4-85DC-4894-8AA6-C2187499416B}" type="slidenum">
              <a:rPr lang="en-US" smtClean="0"/>
              <a:pPr>
                <a:defRPr/>
              </a:pPr>
              <a:t>2</a:t>
            </a:fld>
            <a:endParaRPr lang="en-US"/>
          </a:p>
        </p:txBody>
      </p:sp>
    </p:spTree>
    <p:extLst>
      <p:ext uri="{BB962C8B-B14F-4D97-AF65-F5344CB8AC3E}">
        <p14:creationId xmlns:p14="http://schemas.microsoft.com/office/powerpoint/2010/main" val="108600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3.00 Chair’s Announcements</a:t>
            </a:r>
          </a:p>
        </p:txBody>
      </p:sp>
      <p:sp>
        <p:nvSpPr>
          <p:cNvPr id="3" name="Content Placeholder 2"/>
          <p:cNvSpPr>
            <a:spLocks noGrp="1"/>
          </p:cNvSpPr>
          <p:nvPr>
            <p:ph idx="1"/>
          </p:nvPr>
        </p:nvSpPr>
        <p:spPr>
          <a:xfrm>
            <a:off x="228600" y="1755494"/>
            <a:ext cx="11658600" cy="4873906"/>
          </a:xfrm>
        </p:spPr>
        <p:txBody>
          <a:bodyPr/>
          <a:lstStyle/>
          <a:p>
            <a:pPr marL="285750" lvl="1">
              <a:spcBef>
                <a:spcPts val="0"/>
              </a:spcBef>
              <a:spcAft>
                <a:spcPts val="1200"/>
              </a:spcAft>
              <a:buFont typeface="Arial" panose="020B0604020202020204" pitchFamily="34" charset="0"/>
              <a:buChar char="•"/>
            </a:pPr>
            <a:r>
              <a:rPr lang="en-US" sz="1800" dirty="0"/>
              <a:t>Reminder #1: Please use IMAT to log your attendance</a:t>
            </a:r>
          </a:p>
          <a:p>
            <a:pPr marL="285750" lvl="1">
              <a:spcBef>
                <a:spcPts val="0"/>
              </a:spcBef>
              <a:spcAft>
                <a:spcPts val="1200"/>
              </a:spcAft>
              <a:buFont typeface="Arial" panose="020B0604020202020204" pitchFamily="34" charset="0"/>
              <a:buChar char="•"/>
            </a:pPr>
            <a:r>
              <a:rPr lang="en-US" sz="1800" dirty="0"/>
              <a:t>Reminder #2: </a:t>
            </a:r>
            <a:br>
              <a:rPr lang="en-US" sz="1800" dirty="0"/>
            </a:br>
            <a:r>
              <a:rPr lang="en-US" sz="1800" dirty="0"/>
              <a:t>November </a:t>
            </a:r>
            <a:r>
              <a:rPr lang="en-US" sz="1800"/>
              <a:t>2024 was </a:t>
            </a:r>
            <a:r>
              <a:rPr lang="en-US" sz="1800" dirty="0"/>
              <a:t>Paul </a:t>
            </a:r>
            <a:r>
              <a:rPr lang="en-US" sz="1800" dirty="0" err="1"/>
              <a:t>Nikolich’s</a:t>
            </a:r>
            <a:r>
              <a:rPr lang="en-US" sz="1800" dirty="0"/>
              <a:t> </a:t>
            </a:r>
            <a:r>
              <a:rPr lang="en-US" sz="1800" dirty="0" err="1"/>
              <a:t>PENultimate</a:t>
            </a:r>
            <a:r>
              <a:rPr lang="en-US" sz="1800" dirty="0"/>
              <a:t> IEEE 802 LMSC Plenary Session as 802 Chairman.</a:t>
            </a:r>
            <a:br>
              <a:rPr lang="en-US" sz="1800" dirty="0"/>
            </a:br>
            <a:br>
              <a:rPr lang="en-US" sz="1800" dirty="0"/>
            </a:br>
            <a:r>
              <a:rPr lang="en-US" sz="1800" dirty="0"/>
              <a:t>Candidates for 802 Chair and the 802 EC Appointed positions are sought as soon as possible. Candidates should contact the holder of the position they seek to enable them to fully understand the responsibilities of the positions (802 Chair, Vice Chairs, Treasure, Recording Secretary,  Executive Secretary and Chair).</a:t>
            </a:r>
            <a:br>
              <a:rPr lang="en-US" sz="1800" dirty="0"/>
            </a:br>
            <a:br>
              <a:rPr lang="en-US" sz="1800" dirty="0"/>
            </a:br>
            <a:r>
              <a:rPr lang="en-US" sz="1800" dirty="0"/>
              <a:t>James Gilb has announced his intention to be considered for the 802 Chair position.</a:t>
            </a:r>
            <a:br>
              <a:rPr lang="en-US" sz="1800" dirty="0"/>
            </a:br>
            <a:br>
              <a:rPr lang="en-US" sz="1800" dirty="0"/>
            </a:br>
            <a:r>
              <a:rPr lang="en-US" sz="1800" dirty="0"/>
              <a:t>Please see </a:t>
            </a:r>
            <a:r>
              <a:rPr lang="en-US" sz="1800" dirty="0">
                <a:hlinkClick r:id="rId2">
                  <a:extLst>
                    <a:ext uri="{A12FA001-AC4F-418D-AE19-62706E023703}">
                      <ahyp:hlinkClr xmlns:ahyp="http://schemas.microsoft.com/office/drawing/2018/hyperlinkcolor" val="tx"/>
                    </a:ext>
                  </a:extLst>
                </a:hlinkClick>
              </a:rPr>
              <a:t>https://mentor.ieee.org/802-ec/dcn/23/ec-23-0168-00-00EC-march-2024-802-ec-election-process.pdf</a:t>
            </a:r>
            <a:r>
              <a:rPr lang="en-US" sz="1800" dirty="0"/>
              <a:t> for process details</a:t>
            </a:r>
            <a:br>
              <a:rPr lang="en-US" sz="1800" dirty="0"/>
            </a:br>
            <a:endParaRPr lang="en-US" sz="1800" dirty="0"/>
          </a:p>
          <a:p>
            <a:pPr marL="457200" lvl="1" indent="0">
              <a:buNone/>
            </a:pPr>
            <a:br>
              <a:rPr lang="en-US" sz="1800" dirty="0"/>
            </a:br>
            <a:br>
              <a:rPr lang="en-US" sz="1800" dirty="0"/>
            </a:br>
            <a:endParaRPr lang="en-US"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3</a:t>
            </a:fld>
            <a:endParaRPr lang="en-US" dirty="0"/>
          </a:p>
        </p:txBody>
      </p:sp>
    </p:spTree>
    <p:extLst>
      <p:ext uri="{BB962C8B-B14F-4D97-AF65-F5344CB8AC3E}">
        <p14:creationId xmlns:p14="http://schemas.microsoft.com/office/powerpoint/2010/main" val="35429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362200"/>
            <a:ext cx="8610600" cy="4267200"/>
          </a:xfrm>
        </p:spPr>
        <p:txBody>
          <a:bodyPr/>
          <a:lstStyle/>
          <a:p>
            <a:r>
              <a:rPr lang="en-US" sz="2400" dirty="0"/>
              <a:t>Geoff Thompson</a:t>
            </a:r>
            <a:endParaRPr lang="en-US" sz="20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4</a:t>
            </a:fld>
            <a:endParaRPr lang="en-US" dirty="0"/>
          </a:p>
        </p:txBody>
      </p:sp>
      <p:sp>
        <p:nvSpPr>
          <p:cNvPr id="5" name="Rectangle 2"/>
          <p:cNvSpPr txBox="1">
            <a:spLocks noGrp="1" noChangeArrowheads="1"/>
          </p:cNvSpPr>
          <p:nvPr>
            <p:ph type="title"/>
          </p:nvPr>
        </p:nvSpPr>
        <p:spPr bwMode="auto">
          <a:xfrm>
            <a:off x="533400" y="304800"/>
            <a:ext cx="1112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dirty="0"/>
              <a:t>4.04 IEEE 802 LMSC Milestone </a:t>
            </a:r>
            <a:br>
              <a:rPr lang="en-US" sz="4000" dirty="0"/>
            </a:br>
            <a:r>
              <a:rPr lang="en-US" sz="4000" dirty="0"/>
              <a:t>Project Status Update</a:t>
            </a:r>
          </a:p>
        </p:txBody>
      </p:sp>
    </p:spTree>
    <p:extLst>
      <p:ext uri="{BB962C8B-B14F-4D97-AF65-F5344CB8AC3E}">
        <p14:creationId xmlns:p14="http://schemas.microsoft.com/office/powerpoint/2010/main" val="324541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4.04 Milestone Supplemental Information</a:t>
            </a:r>
          </a:p>
        </p:txBody>
      </p:sp>
      <p:sp>
        <p:nvSpPr>
          <p:cNvPr id="3" name="Content Placeholder 2"/>
          <p:cNvSpPr>
            <a:spLocks noGrp="1"/>
          </p:cNvSpPr>
          <p:nvPr>
            <p:ph idx="1"/>
          </p:nvPr>
        </p:nvSpPr>
        <p:spPr>
          <a:xfrm>
            <a:off x="152400" y="1374494"/>
            <a:ext cx="11658600" cy="4873906"/>
          </a:xfrm>
        </p:spPr>
        <p:txBody>
          <a:bodyPr/>
          <a:lstStyle/>
          <a:p>
            <a:pPr marL="0" lvl="1" indent="0">
              <a:spcBef>
                <a:spcPts val="0"/>
              </a:spcBef>
              <a:spcAft>
                <a:spcPts val="1200"/>
              </a:spcAft>
              <a:buNone/>
            </a:pPr>
            <a:br>
              <a:rPr lang="en-US" sz="1800" dirty="0"/>
            </a:br>
            <a:r>
              <a:rPr lang="en-US" sz="1800" dirty="0"/>
              <a:t>If you have time, consider checking out the IEEE Milestone for ALOHA Packet Radio Data Network, 1971</a:t>
            </a:r>
            <a:br>
              <a:rPr lang="en-US" sz="1800" dirty="0"/>
            </a:br>
            <a:br>
              <a:rPr lang="en-US" sz="1800" dirty="0"/>
            </a:br>
            <a:r>
              <a:rPr lang="en-US" sz="1800" dirty="0"/>
              <a:t>Citation: In June 1971, the ALOHA packet radio data network began providing inter-island access to computing facilities at the University of Hawaii. </a:t>
            </a:r>
            <a:r>
              <a:rPr lang="en-US" sz="1800" dirty="0" err="1"/>
              <a:t>ALOHAnet</a:t>
            </a:r>
            <a:r>
              <a:rPr lang="en-US" sz="1800" dirty="0"/>
              <a:t> was the first to demonstrate that communication channels could be effectively and efficiently shared on a large scale using simple random access protocols. It led directly to the development of Ethernet and personal wireless communication technologies. </a:t>
            </a:r>
            <a:br>
              <a:rPr lang="en-US" sz="1800" dirty="0"/>
            </a:br>
            <a:r>
              <a:rPr lang="en-US" sz="1800" dirty="0"/>
              <a:t>(https://ieeemilestones.ethw.org/Milestones:ALOHANET_(aka_ALOHA_System))</a:t>
            </a:r>
            <a:br>
              <a:rPr lang="en-US" sz="1800" dirty="0"/>
            </a:br>
            <a:br>
              <a:rPr lang="en-US" sz="1800" dirty="0"/>
            </a:br>
            <a:r>
              <a:rPr lang="en-US" sz="1800" dirty="0"/>
              <a:t>The Milestone Plaque is located about 2.2 miles from the Hilton</a:t>
            </a:r>
            <a:br>
              <a:rPr lang="en-US" sz="1800" dirty="0"/>
            </a:br>
            <a:r>
              <a:rPr lang="en-US" sz="1800" dirty="0"/>
              <a:t>at the University of Hawai’i College of Engineering. </a:t>
            </a:r>
            <a:br>
              <a:rPr lang="en-US" sz="1800" dirty="0"/>
            </a:br>
            <a:r>
              <a:rPr lang="en-US" sz="1800" dirty="0"/>
              <a:t>(https://www.eng.hawaii.edu/about/history/alohanet/)</a:t>
            </a:r>
            <a:br>
              <a:rPr lang="en-US" sz="1800" dirty="0"/>
            </a:br>
            <a:br>
              <a:rPr lang="en-US" sz="1800" dirty="0"/>
            </a:br>
            <a:br>
              <a:rPr lang="en-US" sz="1800" dirty="0"/>
            </a:br>
            <a:br>
              <a:rPr lang="en-US" sz="1800" dirty="0"/>
            </a:br>
            <a:r>
              <a:rPr lang="en-US" sz="1800" dirty="0"/>
              <a:t>2540 Dole Street, Holmes Hall, Honolulu, Hawaii (50 minute walk)</a:t>
            </a:r>
            <a:br>
              <a:rPr lang="en-US" sz="1800" dirty="0"/>
            </a:br>
            <a:br>
              <a:rPr lang="en-US" sz="1800" dirty="0"/>
            </a:br>
            <a:br>
              <a:rPr lang="en-US" sz="1800" dirty="0"/>
            </a:br>
            <a:br>
              <a:rPr lang="en-US" sz="1800" dirty="0"/>
            </a:br>
            <a:br>
              <a:rPr lang="en-US" sz="1800" dirty="0"/>
            </a:br>
            <a:endParaRPr lang="en-US" sz="1800" dirty="0"/>
          </a:p>
          <a:p>
            <a:pPr marL="0" lvl="1" indent="0">
              <a:spcBef>
                <a:spcPts val="0"/>
              </a:spcBef>
              <a:spcAft>
                <a:spcPts val="1200"/>
              </a:spcAft>
              <a:buNone/>
            </a:pPr>
            <a:br>
              <a:rPr lang="en-US" sz="1800" dirty="0"/>
            </a:br>
            <a:br>
              <a:rPr lang="en-US" sz="1800" dirty="0"/>
            </a:br>
            <a:endParaRPr lang="en-US" sz="1800" dirty="0"/>
          </a:p>
          <a:p>
            <a:pPr marL="457200" lvl="1" indent="0">
              <a:buNone/>
            </a:pPr>
            <a:br>
              <a:rPr lang="en-US" sz="1800" dirty="0"/>
            </a:br>
            <a:br>
              <a:rPr lang="en-US" sz="1800" dirty="0"/>
            </a:br>
            <a:endParaRPr lang="en-US"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5</a:t>
            </a:fld>
            <a:endParaRPr lang="en-US" dirty="0"/>
          </a:p>
        </p:txBody>
      </p:sp>
      <p:pic>
        <p:nvPicPr>
          <p:cNvPr id="11" name="Picture 10">
            <a:extLst>
              <a:ext uri="{FF2B5EF4-FFF2-40B4-BE49-F238E27FC236}">
                <a16:creationId xmlns:a16="http://schemas.microsoft.com/office/drawing/2014/main" id="{DB1CAFB2-F49A-0A7B-F86F-E8957D347455}"/>
              </a:ext>
            </a:extLst>
          </p:cNvPr>
          <p:cNvPicPr>
            <a:picLocks noChangeAspect="1"/>
          </p:cNvPicPr>
          <p:nvPr/>
        </p:nvPicPr>
        <p:blipFill>
          <a:blip r:embed="rId2"/>
          <a:stretch>
            <a:fillRect/>
          </a:stretch>
        </p:blipFill>
        <p:spPr>
          <a:xfrm>
            <a:off x="6781800" y="3733800"/>
            <a:ext cx="4246684" cy="2743200"/>
          </a:xfrm>
          <a:prstGeom prst="rect">
            <a:avLst/>
          </a:prstGeom>
        </p:spPr>
      </p:pic>
    </p:spTree>
    <p:extLst>
      <p:ext uri="{BB962C8B-B14F-4D97-AF65-F5344CB8AC3E}">
        <p14:creationId xmlns:p14="http://schemas.microsoft.com/office/powerpoint/2010/main" val="2774314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4.04 Milestone Supplemental Information</a:t>
            </a:r>
          </a:p>
        </p:txBody>
      </p:sp>
      <p:sp>
        <p:nvSpPr>
          <p:cNvPr id="3" name="Content Placeholder 2"/>
          <p:cNvSpPr>
            <a:spLocks noGrp="1"/>
          </p:cNvSpPr>
          <p:nvPr>
            <p:ph idx="1"/>
          </p:nvPr>
        </p:nvSpPr>
        <p:spPr>
          <a:xfrm>
            <a:off x="228600" y="1755494"/>
            <a:ext cx="11658600" cy="4873906"/>
          </a:xfrm>
        </p:spPr>
        <p:txBody>
          <a:bodyPr/>
          <a:lstStyle/>
          <a:p>
            <a:pPr marL="0" lvl="1" indent="0">
              <a:spcBef>
                <a:spcPts val="0"/>
              </a:spcBef>
              <a:spcAft>
                <a:spcPts val="1200"/>
              </a:spcAft>
              <a:buNone/>
            </a:pPr>
            <a:r>
              <a:rPr lang="en-US" sz="1800" dirty="0" err="1"/>
              <a:t>ALOHAnet</a:t>
            </a:r>
            <a:br>
              <a:rPr lang="en-US" sz="1800" dirty="0"/>
            </a:br>
            <a:r>
              <a:rPr lang="en-US" sz="1800" dirty="0"/>
              <a:t>IEEE Milestone</a:t>
            </a:r>
            <a:br>
              <a:rPr lang="en-US" sz="1800" dirty="0"/>
            </a:br>
            <a:r>
              <a:rPr lang="en-US" sz="1800" dirty="0"/>
              <a:t>dedication</a:t>
            </a:r>
            <a:br>
              <a:rPr lang="en-US" sz="1800" dirty="0"/>
            </a:br>
            <a:r>
              <a:rPr lang="en-US" sz="1800" dirty="0"/>
              <a:t>13OCT2020</a:t>
            </a:r>
            <a:br>
              <a:rPr lang="en-US" sz="1800" dirty="0"/>
            </a:br>
            <a:br>
              <a:rPr lang="en-US" sz="1800" dirty="0"/>
            </a:br>
            <a:br>
              <a:rPr lang="en-US" sz="1800" dirty="0"/>
            </a:br>
            <a:br>
              <a:rPr lang="en-US" sz="1800" dirty="0"/>
            </a:br>
            <a:br>
              <a:rPr lang="en-US" sz="1800" dirty="0"/>
            </a:br>
            <a:endParaRPr lang="en-US" sz="1800" dirty="0"/>
          </a:p>
          <a:p>
            <a:pPr marL="0" lvl="1" indent="0">
              <a:spcBef>
                <a:spcPts val="0"/>
              </a:spcBef>
              <a:spcAft>
                <a:spcPts val="1200"/>
              </a:spcAft>
              <a:buNone/>
            </a:pPr>
            <a:br>
              <a:rPr lang="en-US" sz="1800" dirty="0"/>
            </a:br>
            <a:br>
              <a:rPr lang="en-US" sz="1800" dirty="0"/>
            </a:br>
            <a:endParaRPr lang="en-US" sz="1800" dirty="0"/>
          </a:p>
          <a:p>
            <a:pPr marL="457200" lvl="1" indent="0">
              <a:buNone/>
            </a:pPr>
            <a:br>
              <a:rPr lang="en-US" sz="1800" dirty="0"/>
            </a:br>
            <a:br>
              <a:rPr lang="en-US" sz="1800" dirty="0"/>
            </a:br>
            <a:endParaRPr lang="en-US"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6</a:t>
            </a:fld>
            <a:endParaRPr lang="en-US" dirty="0"/>
          </a:p>
        </p:txBody>
      </p:sp>
      <p:pic>
        <p:nvPicPr>
          <p:cNvPr id="8" name="Picture 7" descr="A group of people standing next to a surfboard&#10;&#10;Description automatically generated">
            <a:extLst>
              <a:ext uri="{FF2B5EF4-FFF2-40B4-BE49-F238E27FC236}">
                <a16:creationId xmlns:a16="http://schemas.microsoft.com/office/drawing/2014/main" id="{54B3F83C-6FDD-5734-9E65-39235B6887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669769"/>
            <a:ext cx="7467600" cy="4978400"/>
          </a:xfrm>
          <a:prstGeom prst="rect">
            <a:avLst/>
          </a:prstGeom>
        </p:spPr>
      </p:pic>
    </p:spTree>
    <p:extLst>
      <p:ext uri="{BB962C8B-B14F-4D97-AF65-F5344CB8AC3E}">
        <p14:creationId xmlns:p14="http://schemas.microsoft.com/office/powerpoint/2010/main" val="386553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4.04 Milestone Supplemental Information</a:t>
            </a:r>
          </a:p>
        </p:txBody>
      </p:sp>
      <p:sp>
        <p:nvSpPr>
          <p:cNvPr id="3" name="Content Placeholder 2"/>
          <p:cNvSpPr>
            <a:spLocks noGrp="1"/>
          </p:cNvSpPr>
          <p:nvPr>
            <p:ph idx="1"/>
          </p:nvPr>
        </p:nvSpPr>
        <p:spPr>
          <a:xfrm>
            <a:off x="228600" y="1755494"/>
            <a:ext cx="11658600" cy="4873906"/>
          </a:xfrm>
        </p:spPr>
        <p:txBody>
          <a:bodyPr/>
          <a:lstStyle/>
          <a:p>
            <a:pPr marL="0" lvl="1" indent="0">
              <a:spcBef>
                <a:spcPts val="0"/>
              </a:spcBef>
              <a:spcAft>
                <a:spcPts val="1200"/>
              </a:spcAft>
              <a:buNone/>
            </a:pPr>
            <a:br>
              <a:rPr lang="en-US" sz="1800" dirty="0"/>
            </a:br>
            <a:r>
              <a:rPr lang="en-US" sz="1800" dirty="0" err="1"/>
              <a:t>ALOHAnet</a:t>
            </a:r>
            <a:br>
              <a:rPr lang="en-US" sz="1800" dirty="0"/>
            </a:br>
            <a:r>
              <a:rPr lang="en-US" sz="1800" dirty="0"/>
              <a:t>IEEE Milestone Plaque</a:t>
            </a:r>
            <a:br>
              <a:rPr lang="en-US" sz="1800" dirty="0"/>
            </a:br>
            <a:r>
              <a:rPr lang="en-US" sz="1800" dirty="0"/>
              <a:t>dedication</a:t>
            </a:r>
            <a:br>
              <a:rPr lang="en-US" sz="1800" dirty="0"/>
            </a:br>
            <a:r>
              <a:rPr lang="en-US" sz="1800" dirty="0"/>
              <a:t>13OCT2020</a:t>
            </a:r>
            <a:br>
              <a:rPr lang="en-US" sz="1800" dirty="0"/>
            </a:br>
            <a:br>
              <a:rPr lang="en-US" sz="1800" dirty="0"/>
            </a:br>
            <a:br>
              <a:rPr lang="en-US" sz="1800" dirty="0"/>
            </a:br>
            <a:br>
              <a:rPr lang="en-US" sz="1800" dirty="0"/>
            </a:br>
            <a:br>
              <a:rPr lang="en-US" sz="1800" dirty="0"/>
            </a:br>
            <a:endParaRPr lang="en-US" sz="1800" dirty="0"/>
          </a:p>
          <a:p>
            <a:pPr marL="0" lvl="1" indent="0">
              <a:spcBef>
                <a:spcPts val="0"/>
              </a:spcBef>
              <a:spcAft>
                <a:spcPts val="1200"/>
              </a:spcAft>
              <a:buNone/>
            </a:pPr>
            <a:br>
              <a:rPr lang="en-US" sz="1800" dirty="0"/>
            </a:br>
            <a:br>
              <a:rPr lang="en-US" sz="1800" dirty="0"/>
            </a:br>
            <a:endParaRPr lang="en-US" sz="1800" dirty="0"/>
          </a:p>
          <a:p>
            <a:pPr marL="457200" lvl="1" indent="0">
              <a:buNone/>
            </a:pPr>
            <a:br>
              <a:rPr lang="en-US" sz="1800" dirty="0"/>
            </a:br>
            <a:br>
              <a:rPr lang="en-US" sz="1800" dirty="0"/>
            </a:br>
            <a:endParaRPr lang="en-US" sz="1800" dirty="0"/>
          </a:p>
          <a:p>
            <a:pPr lvl="1"/>
            <a:endParaRPr lang="en-US" sz="1800" dirty="0"/>
          </a:p>
        </p:txBody>
      </p:sp>
      <p:sp>
        <p:nvSpPr>
          <p:cNvPr id="4" name="Slide Number Placeholder 3"/>
          <p:cNvSpPr>
            <a:spLocks noGrp="1"/>
          </p:cNvSpPr>
          <p:nvPr>
            <p:ph type="sldNum" sz="quarter" idx="12"/>
          </p:nvPr>
        </p:nvSpPr>
        <p:spPr/>
        <p:txBody>
          <a:bodyPr/>
          <a:lstStyle/>
          <a:p>
            <a:pPr>
              <a:defRPr/>
            </a:pPr>
            <a:fld id="{C8910AE4-85DC-4894-8AA6-C2187499416B}" type="slidenum">
              <a:rPr lang="en-US" smtClean="0"/>
              <a:pPr>
                <a:defRPr/>
              </a:pPr>
              <a:t>7</a:t>
            </a:fld>
            <a:endParaRPr lang="en-US" dirty="0"/>
          </a:p>
        </p:txBody>
      </p:sp>
      <p:pic>
        <p:nvPicPr>
          <p:cNvPr id="9" name="Picture 8" descr="A plaque with text on it&#10;&#10;Description automatically generated">
            <a:extLst>
              <a:ext uri="{FF2B5EF4-FFF2-40B4-BE49-F238E27FC236}">
                <a16:creationId xmlns:a16="http://schemas.microsoft.com/office/drawing/2014/main" id="{32908F65-FC18-5093-CA4C-2793B428E8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874978"/>
            <a:ext cx="7772400" cy="4371975"/>
          </a:xfrm>
          <a:prstGeom prst="rect">
            <a:avLst/>
          </a:prstGeom>
        </p:spPr>
      </p:pic>
    </p:spTree>
    <p:extLst>
      <p:ext uri="{BB962C8B-B14F-4D97-AF65-F5344CB8AC3E}">
        <p14:creationId xmlns:p14="http://schemas.microsoft.com/office/powerpoint/2010/main" val="128049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p:txBody>
          <a:bodyPr/>
          <a:lstStyle/>
          <a:p>
            <a:pPr>
              <a:defRPr/>
            </a:pPr>
            <a:fld id="{6C22791D-10B7-4ED3-A051-1D6710D95BE8}" type="slidenum">
              <a:rPr lang="en-US" smtClean="0"/>
              <a:pPr>
                <a:defRPr/>
              </a:pPr>
              <a:t>8</a:t>
            </a:fld>
            <a:endParaRPr lang="en-US"/>
          </a:p>
        </p:txBody>
      </p:sp>
      <p:sp>
        <p:nvSpPr>
          <p:cNvPr id="21507" name="Rectangle 2"/>
          <p:cNvSpPr>
            <a:spLocks noGrp="1" noChangeArrowheads="1"/>
          </p:cNvSpPr>
          <p:nvPr>
            <p:ph type="title"/>
          </p:nvPr>
        </p:nvSpPr>
        <p:spPr/>
        <p:txBody>
          <a:bodyPr/>
          <a:lstStyle/>
          <a:p>
            <a:pPr eaLnBrk="1" hangingPunct="1"/>
            <a:r>
              <a:rPr lang="en-US" sz="4000" dirty="0"/>
              <a:t>End of Closing EC Meeting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C868-79DA-171F-86D6-35AC39FFD5D0}"/>
              </a:ext>
            </a:extLst>
          </p:cNvPr>
          <p:cNvSpPr>
            <a:spLocks noGrp="1"/>
          </p:cNvSpPr>
          <p:nvPr>
            <p:ph type="title"/>
          </p:nvPr>
        </p:nvSpPr>
        <p:spPr/>
        <p:txBody>
          <a:bodyPr/>
          <a:lstStyle/>
          <a:p>
            <a:r>
              <a:rPr lang="en-US" dirty="0"/>
              <a:t>Parking Lot Items</a:t>
            </a:r>
          </a:p>
        </p:txBody>
      </p:sp>
      <p:sp>
        <p:nvSpPr>
          <p:cNvPr id="3" name="Content Placeholder 2">
            <a:extLst>
              <a:ext uri="{FF2B5EF4-FFF2-40B4-BE49-F238E27FC236}">
                <a16:creationId xmlns:a16="http://schemas.microsoft.com/office/drawing/2014/main" id="{4E7E182F-5F67-E052-9561-C6C4BD4FCB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6D2B8D3-A4BA-6417-DD68-E4A7904B7357}"/>
              </a:ext>
            </a:extLst>
          </p:cNvPr>
          <p:cNvSpPr>
            <a:spLocks noGrp="1"/>
          </p:cNvSpPr>
          <p:nvPr>
            <p:ph type="sldNum" sz="quarter" idx="12"/>
          </p:nvPr>
        </p:nvSpPr>
        <p:spPr/>
        <p:txBody>
          <a:bodyPr/>
          <a:lstStyle/>
          <a:p>
            <a:pPr>
              <a:defRPr/>
            </a:pPr>
            <a:fld id="{C8910AE4-85DC-4894-8AA6-C2187499416B}" type="slidenum">
              <a:rPr lang="en-US" smtClean="0"/>
              <a:pPr>
                <a:defRPr/>
              </a:pPr>
              <a:t>9</a:t>
            </a:fld>
            <a:endParaRPr lang="en-US"/>
          </a:p>
        </p:txBody>
      </p:sp>
    </p:spTree>
    <p:extLst>
      <p:ext uri="{BB962C8B-B14F-4D97-AF65-F5344CB8AC3E}">
        <p14:creationId xmlns:p14="http://schemas.microsoft.com/office/powerpoint/2010/main" val="4211879971"/>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296541</TotalTime>
  <Words>441</Words>
  <Application>Microsoft Office PowerPoint</Application>
  <PresentationFormat>Widescreen</PresentationFormat>
  <Paragraphs>38</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IEEE 802 LMSC  134th Plenary Session (5th mixed mode Plenary Session)  13-17 November 2023</vt:lpstr>
      <vt:lpstr>3.00 Chair’s Announcements</vt:lpstr>
      <vt:lpstr>3.00 Chair’s Announcements</vt:lpstr>
      <vt:lpstr>4.04 IEEE 802 LMSC Milestone  Project Status Update</vt:lpstr>
      <vt:lpstr>4.04 Milestone Supplemental Information</vt:lpstr>
      <vt:lpstr>4.04 Milestone Supplemental Information</vt:lpstr>
      <vt:lpstr>4.04 Milestone Supplemental Information</vt:lpstr>
      <vt:lpstr>End of Closing EC Meeting</vt:lpstr>
      <vt:lpstr>Parking Lot Items</vt:lpstr>
      <vt:lpstr>Future 802 meeting ad hoc updates</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 LMSC Opening EC meeting</dc:title>
  <dc:subject>IEEE 802 LMSC Plenary Session</dc:subject>
  <dc:creator>Paul Nikolich</dc:creator>
  <cp:lastModifiedBy>Paul Nikolich</cp:lastModifiedBy>
  <cp:revision>4345</cp:revision>
  <cp:lastPrinted>2023-11-17T20:00:59Z</cp:lastPrinted>
  <dcterms:created xsi:type="dcterms:W3CDTF">2002-03-10T15:43:16Z</dcterms:created>
  <dcterms:modified xsi:type="dcterms:W3CDTF">2023-11-17T21:05:21Z</dcterms:modified>
</cp:coreProperties>
</file>