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269" r:id="rId2"/>
    <p:sldId id="2656" r:id="rId3"/>
    <p:sldId id="2447" r:id="rId4"/>
    <p:sldId id="2657" r:id="rId5"/>
    <p:sldId id="2658" r:id="rId6"/>
    <p:sldId id="2659" r:id="rId7"/>
    <p:sldId id="2660" r:id="rId8"/>
    <p:sldId id="2673" r:id="rId9"/>
    <p:sldId id="2674" r:id="rId10"/>
    <p:sldId id="2675" r:id="rId11"/>
    <p:sldId id="2676" r:id="rId12"/>
    <p:sldId id="2677" r:id="rId13"/>
    <p:sldId id="2678" r:id="rId14"/>
    <p:sldId id="2679" r:id="rId15"/>
    <p:sldId id="2680" r:id="rId16"/>
    <p:sldId id="2681" r:id="rId17"/>
    <p:sldId id="2682" r:id="rId18"/>
    <p:sldId id="2683" r:id="rId19"/>
    <p:sldId id="2684" r:id="rId20"/>
    <p:sldId id="1164" r:id="rId21"/>
    <p:sldId id="2685" r:id="rId22"/>
    <p:sldId id="2686" r:id="rId23"/>
    <p:sldId id="2687" r:id="rId24"/>
    <p:sldId id="2688" r:id="rId25"/>
    <p:sldId id="2689" r:id="rId26"/>
    <p:sldId id="2690" r:id="rId27"/>
    <p:sldId id="2691" r:id="rId28"/>
    <p:sldId id="2692" r:id="rId29"/>
    <p:sldId id="2655" r:id="rId30"/>
    <p:sldId id="2693" r:id="rId31"/>
    <p:sldId id="2694" r:id="rId32"/>
    <p:sldId id="2695" r:id="rId33"/>
    <p:sldId id="2696" r:id="rId34"/>
    <p:sldId id="2697" r:id="rId35"/>
    <p:sldId id="2698" r:id="rId36"/>
    <p:sldId id="2699" r:id="rId37"/>
    <p:sldId id="2717" r:id="rId38"/>
    <p:sldId id="2637" r:id="rId39"/>
    <p:sldId id="2638" r:id="rId40"/>
    <p:sldId id="2639" r:id="rId41"/>
    <p:sldId id="2640" r:id="rId42"/>
    <p:sldId id="2641" r:id="rId43"/>
    <p:sldId id="2642" r:id="rId44"/>
    <p:sldId id="2643" r:id="rId45"/>
    <p:sldId id="2700" r:id="rId46"/>
    <p:sldId id="2664" r:id="rId47"/>
    <p:sldId id="2718" r:id="rId48"/>
    <p:sldId id="2719" r:id="rId49"/>
    <p:sldId id="2548" r:id="rId50"/>
    <p:sldId id="2720" r:id="rId51"/>
    <p:sldId id="2721" r:id="rId52"/>
    <p:sldId id="2722" r:id="rId53"/>
    <p:sldId id="2723" r:id="rId54"/>
    <p:sldId id="2724" r:id="rId55"/>
    <p:sldId id="2725" r:id="rId56"/>
    <p:sldId id="2726" r:id="rId57"/>
    <p:sldId id="2727" r:id="rId58"/>
    <p:sldId id="2665" r:id="rId59"/>
    <p:sldId id="2666" r:id="rId60"/>
    <p:sldId id="2667" r:id="rId61"/>
    <p:sldId id="2668" r:id="rId62"/>
    <p:sldId id="2728" r:id="rId63"/>
    <p:sldId id="2701" r:id="rId64"/>
    <p:sldId id="2702" r:id="rId65"/>
    <p:sldId id="2703" r:id="rId66"/>
    <p:sldId id="2704" r:id="rId67"/>
    <p:sldId id="2705" r:id="rId68"/>
    <p:sldId id="2706" r:id="rId69"/>
    <p:sldId id="2707" r:id="rId70"/>
    <p:sldId id="2708" r:id="rId71"/>
    <p:sldId id="2709" r:id="rId72"/>
    <p:sldId id="2710" r:id="rId73"/>
    <p:sldId id="2711" r:id="rId74"/>
    <p:sldId id="2712" r:id="rId75"/>
    <p:sldId id="2713" r:id="rId76"/>
    <p:sldId id="2714" r:id="rId77"/>
    <p:sldId id="2715" r:id="rId78"/>
    <p:sldId id="2716" r:id="rId79"/>
    <p:sldId id="2466" r:id="rId80"/>
    <p:sldId id="1679" r:id="rId8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661C"/>
    <a:srgbClr val="FF0000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55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1968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ec-23-0224-00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14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November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1-1400-05-0jtc-response-to-comments-on-802-11ax-in-60-day-ballot.docx" TargetMode="Externa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the hybrid SC 6 meeting in December 2023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16 November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84288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/>
                        <a:t>802.3/</a:t>
                      </a:r>
                      <a:r>
                        <a:rPr lang="en-AU" sz="1600" err="1"/>
                        <a:t>Cor</a:t>
                      </a:r>
                      <a:r>
                        <a:rPr lang="en-AU" sz="1600"/>
                        <a:t> 1 </a:t>
                      </a:r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358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31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828800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75595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0020266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358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408949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9154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58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571037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331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571037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9892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618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802.15 WG has sent three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35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780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282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164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802.22 WG has sent four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20150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2020</a:t>
                      </a:r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46670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46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After the July 2023 plenary in Berlin, the IEEE 802 LMSC Recording Secretary notified (in N18093) the approval of:</a:t>
            </a:r>
          </a:p>
          <a:p>
            <a:pPr lvl="2"/>
            <a:r>
              <a:rPr lang="en-AU" i="1" dirty="0">
                <a:latin typeface="Arial" panose="020B0604020202020204" pitchFamily="34" charset="0"/>
              </a:rPr>
              <a:t>IEEE 802.3 Improved Support of Asymmetric Applications for Cameras (ISAAC) Study Group</a:t>
            </a:r>
          </a:p>
          <a:p>
            <a:pPr lvl="2"/>
            <a:r>
              <a:rPr lang="en-AU" i="1" dirty="0">
                <a:latin typeface="Arial" panose="020B0604020202020204" pitchFamily="34" charset="0"/>
              </a:rPr>
              <a:t>IEEE 802.15 Next Generation SUN PHY Study Group</a:t>
            </a:r>
          </a:p>
          <a:p>
            <a:pPr lvl="2"/>
            <a:r>
              <a:rPr lang="en-AU" i="1" dirty="0">
                <a:latin typeface="Arial" panose="020B0604020202020204" pitchFamily="34" charset="0"/>
              </a:rPr>
              <a:t>IEEE 802.19 Enhanced Methods for Sub-1GHz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53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13 standards in the pipeline for adoption under the PSDO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555084"/>
              </p:ext>
            </p:extLst>
          </p:nvPr>
        </p:nvGraphicFramePr>
        <p:xfrm>
          <a:off x="152399" y="1828800"/>
          <a:ext cx="8839199" cy="424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26 Mar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Jul 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 Nov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/>
                        <a:t>.1AEdk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22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 Nov 23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05988604"/>
                  </a:ext>
                </a:extLst>
              </a:tr>
              <a:tr h="4065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Arial" panose="020B0604020202020204" pitchFamily="34" charset="0"/>
                        </a:rPr>
                        <a:t>802f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23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 anchor="ctr"/>
                </a:tc>
                <a:extLst>
                  <a:ext uri="{0D108BD9-81ED-4DB2-BD59-A6C34878D82A}">
                    <a16:rowId xmlns:a16="http://schemas.microsoft.com/office/drawing/2014/main" val="261976880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Arial" panose="020B0604020202020204" pitchFamily="34" charset="0"/>
                        </a:rPr>
                        <a:t>.1Qcw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Dec 22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451051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Arial" panose="020B0604020202020204" pitchFamily="34" charset="0"/>
                        </a:rPr>
                        <a:t>.1Qcj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Dec 22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3929725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.1ASdr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2911818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.1CS-2020/Cor1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7675878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.1DC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6023658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.1ASdn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2245010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6AFDE-DEE0-73E0-6C18-DB6E50E0E5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</p:spTree>
    <p:extLst>
      <p:ext uri="{BB962C8B-B14F-4D97-AF65-F5344CB8AC3E}">
        <p14:creationId xmlns:p14="http://schemas.microsoft.com/office/powerpoint/2010/main" val="314398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13 standards in the pipeline for adoption under the PSDO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1828800"/>
          <a:ext cx="8839199" cy="1859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.1Qdj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802-2014 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.1Qdx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4465461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6AFDE-DEE0-73E0-6C18-DB6E50E0E5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</p:spTree>
    <p:extLst>
      <p:ext uri="{BB962C8B-B14F-4D97-AF65-F5344CB8AC3E}">
        <p14:creationId xmlns:p14="http://schemas.microsoft.com/office/powerpoint/2010/main" val="319224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effectLst/>
                <a:latin typeface="+mj-lt"/>
                <a:ea typeface="Calibri" panose="020F0502020204030204" pitchFamily="34" charset="0"/>
              </a:rPr>
              <a:t>Bridges &amp; Bridged Networks</a:t>
            </a:r>
            <a:br>
              <a:rPr lang="en-US" sz="2400" dirty="0">
                <a:effectLst/>
                <a:latin typeface="+mj-lt"/>
                <a:ea typeface="Calibri" panose="020F0502020204030204" pitchFamily="34" charset="0"/>
              </a:rPr>
            </a:br>
            <a:r>
              <a:rPr lang="en-AU" dirty="0"/>
              <a:t>IEEE 802.1Q-REV-2022 passed 60-day pre-ballot in March 2023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802.1Q-REV D1.0 </a:t>
            </a:r>
            <a:r>
              <a:rPr lang="en-US" dirty="0"/>
              <a:t>was liaised for information on 23 Sep 2021 (N17614)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closed 26 Mar 2023</a:t>
            </a:r>
          </a:p>
          <a:p>
            <a:pPr lvl="1"/>
            <a:r>
              <a:rPr lang="en-AU" dirty="0"/>
              <a:t>(</a:t>
            </a:r>
            <a:r>
              <a:rPr lang="en-US" dirty="0"/>
              <a:t>N18055</a:t>
            </a:r>
            <a:r>
              <a:rPr lang="en-AU" dirty="0"/>
              <a:t>) – passed with one negative vote from the China NB.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903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effectLst/>
                <a:ea typeface="Calibri" panose="020F0502020204030204" pitchFamily="34" charset="0"/>
              </a:rPr>
              <a:t>Bridges &amp; Bridged Networks: Congestion Isolation</a:t>
            </a:r>
            <a:br>
              <a:rPr lang="en-AU" dirty="0"/>
            </a:br>
            <a:r>
              <a:rPr lang="en-AU" dirty="0"/>
              <a:t>IEEE 802.1Qcz passed 60-day pre-ballot in Nov 2023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66964" y="16002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passed</a:t>
            </a:r>
          </a:p>
          <a:p>
            <a:pPr lvl="1"/>
            <a:r>
              <a:rPr lang="en-AU" dirty="0"/>
              <a:t>There was a WG/EC motion in Nov 2020 to submit into the PSDO adoption process once approved &amp; published </a:t>
            </a:r>
          </a:p>
          <a:p>
            <a:pPr lvl="2"/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(Jul 2021) </a:t>
            </a:r>
            <a:r>
              <a:rPr lang="en-AU" dirty="0">
                <a:latin typeface="+mj-lt"/>
              </a:rPr>
              <a:t>IEEE 802.1Qcz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 is waiting on IEEE 802.1Q-Rev, but it is also dependent on IEEE 802.1ABcu for the YANG; no amendments of IEEE 802.1Q-Rev can publish until IEEE 802.1Q-Rev is published</a:t>
            </a:r>
          </a:p>
          <a:p>
            <a:pPr lvl="2"/>
            <a:r>
              <a:rPr lang="en-US" dirty="0">
                <a:latin typeface="+mj-lt"/>
              </a:rPr>
              <a:t>(Nov 2022)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IEEE 802.1Qcz is going out for an SA recirculation ballot</a:t>
            </a:r>
          </a:p>
          <a:p>
            <a:pPr lvl="2"/>
            <a:r>
              <a:rPr lang="en-GB" dirty="0">
                <a:latin typeface="Arial" panose="020B0604020202020204" pitchFamily="34" charset="0"/>
              </a:rPr>
              <a:t>(Jan 2023) </a:t>
            </a:r>
            <a:r>
              <a:rPr lang="en-US" dirty="0">
                <a:latin typeface="Arial" panose="020B0604020202020204" pitchFamily="34" charset="0"/>
              </a:rPr>
              <a:t>IEEE 802.1Qcz finished SA recirc ballot comment resolution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(Feb 2023) D2.7 generated after another recirc/comment resolution cycle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(Aug 2023) submitted for approval as it was published on 5 Jun 2023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(Sept 2023) Ballot initiated 14 Sep 2023, closed 12 Nov 2023; 8/0/11; 1 comment from China NB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96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2"/>
                </a:solidFill>
              </a:rPr>
              <a:t>MAC Privacy Protection</a:t>
            </a:r>
            <a:br>
              <a:rPr lang="en-AU" dirty="0">
                <a:solidFill>
                  <a:schemeClr val="accent2"/>
                </a:solidFill>
              </a:rPr>
            </a:br>
            <a:r>
              <a:rPr lang="en-AU" dirty="0"/>
              <a:t>IEEE 802.1AEdk D2.1 passed 60-day pre-ballot in Nov 2023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802.1AEdk D2.1 was liaised for information in Sep 2022 (N17883)</a:t>
            </a:r>
          </a:p>
          <a:p>
            <a:pPr lvl="1"/>
            <a:r>
              <a:rPr lang="en-AU" dirty="0"/>
              <a:t>(Nov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802.1AEdk will probably be submitted for balloting in Jan 2023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(Mar 2023) Motion for </a:t>
            </a:r>
            <a:r>
              <a:rPr lang="en-GB" dirty="0" err="1">
                <a:latin typeface="Arial" panose="020B0604020202020204" pitchFamily="34" charset="0"/>
              </a:rPr>
              <a:t>RevCom</a:t>
            </a:r>
            <a:r>
              <a:rPr lang="en-GB" dirty="0">
                <a:latin typeface="Arial" panose="020B0604020202020204" pitchFamily="34" charset="0"/>
              </a:rPr>
              <a:t> and publication expected. Motion passed to send for SC 6 adoption upon IEEE publication.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passed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Formally submitted for approval on 22 Aug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Ballot initiated 14 Sept 2023, closed 12 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on a vote of 9/1/9 (Y/N/A); one comment from China NB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13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2"/>
                </a:solidFill>
              </a:rPr>
              <a:t>YANG Data Model for </a:t>
            </a:r>
            <a:r>
              <a:rPr lang="en-AU" sz="1600" dirty="0" err="1">
                <a:solidFill>
                  <a:schemeClr val="accent2"/>
                </a:solidFill>
              </a:rPr>
              <a:t>Ethertypes</a:t>
            </a:r>
            <a:br>
              <a:rPr lang="en-AU" dirty="0">
                <a:solidFill>
                  <a:schemeClr val="accent2"/>
                </a:solidFill>
              </a:rPr>
            </a:br>
            <a:r>
              <a:rPr lang="en-AU" dirty="0"/>
              <a:t>IEEE 802f was liaised for information in Feb 2023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15 Feb 2023</a:t>
            </a:r>
          </a:p>
          <a:p>
            <a:pPr lvl="1"/>
            <a:r>
              <a:rPr lang="en-AU" dirty="0"/>
              <a:t>(Nov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802f will be sent for information soonish, with its SA ballot expected in the next couple of months. </a:t>
            </a:r>
          </a:p>
          <a:p>
            <a:pPr lvl="2"/>
            <a:r>
              <a:rPr lang="en-GB" dirty="0">
                <a:latin typeface="Arial" panose="020B0604020202020204" pitchFamily="34" charset="0"/>
              </a:rPr>
              <a:t>(Jan 2023) </a:t>
            </a:r>
            <a:r>
              <a:rPr lang="en-US" dirty="0">
                <a:latin typeface="Arial" panose="020B0604020202020204" pitchFamily="34" charset="0"/>
              </a:rPr>
              <a:t>IEEE 802f will start SA ballot soon hopefully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(Feb 2023) Submission: N17968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830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YANG Data Models for Scheduled Traffic, Frame Preemption, Per-Stream Filtering &amp; Policing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802.1Qcw was submitted into the PSDO process in Nov 2023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US" dirty="0">
                <a:latin typeface="+mj-lt"/>
              </a:rPr>
              <a:t>(Dec 2022) D2.0 was liaised for information (</a:t>
            </a:r>
            <a:r>
              <a:rPr lang="en-US" dirty="0"/>
              <a:t>N17934</a:t>
            </a:r>
            <a:r>
              <a:rPr lang="en-US" dirty="0">
                <a:latin typeface="+mj-lt"/>
              </a:rPr>
              <a:t>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(Nov 2023) Submitted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525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Automatic Attachment to Provider Backbone Bridging (PBB) services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802.1Qcj was submitted into the PSDO process in Nov 2023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>
                <a:latin typeface="+mj-lt"/>
              </a:rPr>
              <a:t>(Nov 2022) 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IEEE 802.1 is planning to have a motion at this plenary to send IEEE P802.1Qcj to SC 6 for information when the SA ballot starts</a:t>
            </a:r>
          </a:p>
          <a:p>
            <a:pPr lvl="1"/>
            <a:r>
              <a:rPr lang="en-US" dirty="0">
                <a:latin typeface="+mj-lt"/>
              </a:rPr>
              <a:t>(Dec 2022) D2.0 liaised for information (N17933)</a:t>
            </a:r>
            <a:endParaRPr lang="en-AU" dirty="0">
              <a:latin typeface="+mj-lt"/>
            </a:endParaRP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(Nov 2023) Submitted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91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>
                <a:effectLst/>
                <a:latin typeface="Arial" panose="020B0604020202020204" pitchFamily="34" charset="0"/>
              </a:rPr>
              <a:t>Timing and Synchronization for Time-Sensitive Applications Amendment: Inclusive Terminology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802.1ASdr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(Oct 2023) Draft 1.2 liaised for information (N18119)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Automatic Attachment to Provider Backbone Bridging (PBB) services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802.1CS-2020/Cor-1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During March 2023 plenary, WG approved sending draft upon start of SA ballot.</a:t>
            </a:r>
          </a:p>
          <a:p>
            <a:pPr lvl="1"/>
            <a:r>
              <a:rPr lang="en-AU" dirty="0">
                <a:latin typeface="+mj-lt"/>
              </a:rPr>
              <a:t>(Oct 2023) Draft 2.0 liaised for information (N18124)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550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Quality of Service Provision by Network Systems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802.1DC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(Oct 2023) Draft 3.0 liaised for information (N18124)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61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Timing and Synchronization for Time-Sensitive Applications: YANG Data Model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802.1ASdn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491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Configuration Enhancements for Time-Sensitive Networking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802.1Qdj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35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Overview and Architecture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802-2014 </a:t>
            </a:r>
            <a:r>
              <a:rPr lang="en-AU" dirty="0" err="1"/>
              <a:t>REVc</a:t>
            </a:r>
            <a:r>
              <a:rPr lang="en-AU" dirty="0"/>
              <a:t>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501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YANG Data Models for the Credit-Based Shaper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802.1Qdx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451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8 standards in the IEEE 802 pipeline for adoption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1524000"/>
          <a:ext cx="8839199" cy="326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Std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Cancelled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862035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282008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7841319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1259752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1202177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596363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2191287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223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was submitted into the PSDO process in Feb 2023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submitted Feb 2023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</a:t>
            </a:r>
            <a:r>
              <a:rPr lang="en-AU" dirty="0"/>
              <a:t>IEEE 802.3-REV was liaised for information (N17882)</a:t>
            </a:r>
          </a:p>
          <a:p>
            <a:pPr lvl="1"/>
            <a:r>
              <a:rPr lang="en-AU" dirty="0"/>
              <a:t>(Nov 2022) has the EC approved submission to PSDO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cancelled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Pre-ballot had been scheduled for 27 April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Pre-ballot cancelled on 27 April 2023.  The reason stated by the ISO/IEC JTC 1/SC 6 Committee Manager was "due to the discovery of negative Letters of Assurance (</a:t>
            </a:r>
            <a:r>
              <a:rPr lang="en-US" b="0" dirty="0" err="1"/>
              <a:t>LoA</a:t>
            </a:r>
            <a:r>
              <a:rPr lang="en-US" b="0" dirty="0"/>
              <a:t>) associated with this standard, and as a result, the ballot cannot proceed”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Adoption of IEEE 802.3 standards on hold until the issue over negative </a:t>
            </a:r>
            <a:r>
              <a:rPr lang="en-US" b="0" dirty="0" err="1"/>
              <a:t>LoAs</a:t>
            </a:r>
            <a:r>
              <a:rPr lang="en-US" b="0" dirty="0"/>
              <a:t> is resolved.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032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Power over Data Lines of Single Pair Ethernet</a:t>
            </a:r>
            <a:br>
              <a:rPr lang="en-US"/>
            </a:br>
            <a:r>
              <a:rPr lang="en-AU"/>
              <a:t>IEEE 802.3dd will probably be liaised </a:t>
            </a:r>
            <a:r>
              <a:rPr lang="en-AU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/>
              <a:t> </a:t>
            </a:r>
            <a:endParaRPr lang="en-AU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EC approved for liaising for information</a:t>
            </a:r>
          </a:p>
          <a:p>
            <a:pPr lvl="2"/>
            <a:r>
              <a:rPr lang="en-AU" dirty="0">
                <a:latin typeface="+mj-lt"/>
                <a:ea typeface="Calibri" panose="020F0502020204030204" pitchFamily="34" charset="0"/>
              </a:rPr>
              <a:t>(Jan 2023) Staff suggests liaising held off until IEEE 802.3-2022 has completed PSDO process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82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Increased-reach Ethernet optical subscriber access (Super-PON)</a:t>
            </a:r>
            <a:br>
              <a:rPr lang="en-US"/>
            </a:br>
            <a:r>
              <a:rPr lang="en-AU"/>
              <a:t>IEEE 802.3cs will probably be liaised </a:t>
            </a:r>
            <a:r>
              <a:rPr lang="en-AU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/>
              <a:t> </a:t>
            </a:r>
            <a:endParaRPr lang="en-AU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EC approved for liaising for information</a:t>
            </a:r>
          </a:p>
          <a:p>
            <a:pPr lvl="2"/>
            <a:r>
              <a:rPr lang="en-AU" dirty="0">
                <a:latin typeface="+mj-lt"/>
                <a:ea typeface="Calibri" panose="020F0502020204030204" pitchFamily="34" charset="0"/>
              </a:rPr>
              <a:t>(Jan 2023) Staff suggests liaising held off until IEEE 802.3-2022 has completed PSDO process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6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105 standards through the PSDO adoption process, with 49 in-process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586826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921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100 Gb/s, 200 Gb/s, and 400 Gb/s Short Reach Fiber</a:t>
            </a:r>
            <a:br>
              <a:rPr lang="en-US"/>
            </a:br>
            <a:r>
              <a:rPr lang="en-AU"/>
              <a:t>IEEE 802.3db will probably be liaised </a:t>
            </a:r>
            <a:r>
              <a:rPr lang="en-AU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/>
              <a:t> </a:t>
            </a:r>
            <a:endParaRPr lang="en-AU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EC approved for liaising for information</a:t>
            </a:r>
          </a:p>
          <a:p>
            <a:pPr lvl="2"/>
            <a:r>
              <a:rPr lang="en-AU" dirty="0">
                <a:latin typeface="+mj-lt"/>
                <a:ea typeface="Calibri" panose="020F0502020204030204" pitchFamily="34" charset="0"/>
              </a:rPr>
              <a:t>(Jan 2023) Staff suggests liaising held off until IEEE 802.3-2022 has completed PSDO process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34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100 Gb/s, 200 Gb/s, and 400 Gb/s Electrical Interfaces</a:t>
            </a:r>
            <a:br>
              <a:rPr lang="en-US" dirty="0"/>
            </a:br>
            <a:r>
              <a:rPr lang="en-AU" dirty="0"/>
              <a:t>IEEE 802.3ck will probably be liaised </a:t>
            </a:r>
            <a:r>
              <a:rPr lang="en-AU" dirty="0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 dirty="0"/>
              <a:t> 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EC approved for liaising for information</a:t>
            </a:r>
          </a:p>
          <a:p>
            <a:pPr lvl="2"/>
            <a:r>
              <a:rPr lang="en-AU" dirty="0">
                <a:latin typeface="+mj-lt"/>
                <a:ea typeface="Calibri" panose="020F0502020204030204" pitchFamily="34" charset="0"/>
              </a:rPr>
              <a:t>(Jan 2023) Staff suggests liaising held off until IEEE 802.3-2022 has completed PSDO process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601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Time Synchronization for Point-to-Point Single Pair Ethernet</a:t>
            </a:r>
            <a:br>
              <a:rPr lang="en-US" dirty="0"/>
            </a:br>
            <a:r>
              <a:rPr lang="en-AU" dirty="0"/>
              <a:t>IEEE 802.3de will probably be liaised </a:t>
            </a:r>
            <a:r>
              <a:rPr lang="en-AU" dirty="0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 dirty="0"/>
              <a:t> 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(Jan 2023) EC approval for liaising for information likely in about March 2023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88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Improved PTP Timestamping Accuracy</a:t>
            </a:r>
            <a:br>
              <a:rPr lang="en-AU" dirty="0"/>
            </a:br>
            <a:r>
              <a:rPr lang="en-AU" dirty="0"/>
              <a:t>IEEE 802.3cx will probably be liaised </a:t>
            </a:r>
            <a:r>
              <a:rPr lang="en-AU" dirty="0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 dirty="0"/>
              <a:t> 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(Jan 2023) EC approval for liaising for information likely in about March 2023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996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Multi-Gigabit Optical Automotive Ethernet</a:t>
            </a:r>
            <a:br>
              <a:rPr lang="en-AU" dirty="0"/>
            </a:br>
            <a:r>
              <a:rPr lang="en-AU" dirty="0"/>
              <a:t>IEEE 802.3cz will probably be liaised </a:t>
            </a:r>
            <a:r>
              <a:rPr lang="en-AU" dirty="0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 dirty="0"/>
              <a:t> 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(Jan 2023) EC approval for liaising for information likely in about March 2023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495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14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839199" cy="43946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Std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2021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Not approved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134951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dirty="0"/>
                        <a:t>.11 Cor 1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9402495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117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14 standards in the pipeline for adoption under the PSDO (continued)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2161466"/>
          <a:ext cx="8839199" cy="2017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24265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848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Wi-Fi 6 </a:t>
            </a:r>
            <a:br>
              <a:rPr lang="en-AU"/>
            </a:br>
            <a:r>
              <a:rPr lang="en-AU"/>
              <a:t>IEEE 802.11ax 60-day pre-ballot passed and responses have been sent, but it is on hold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with responses sent </a:t>
            </a:r>
            <a:r>
              <a:rPr lang="en-AU" dirty="0">
                <a:solidFill>
                  <a:srgbClr val="FA661C"/>
                </a:solidFill>
              </a:rPr>
              <a:t>but </a:t>
            </a:r>
            <a:r>
              <a:rPr lang="en-AU" sz="1800" kern="1200" dirty="0">
                <a:solidFill>
                  <a:srgbClr val="FA661C"/>
                </a:solidFill>
                <a:latin typeface="+mn-lt"/>
                <a:ea typeface="+mn-ea"/>
                <a:cs typeface="+mn-cs"/>
              </a:rPr>
              <a:t>on hold</a:t>
            </a:r>
            <a:endParaRPr lang="en-AU" dirty="0">
              <a:solidFill>
                <a:srgbClr val="FA661C"/>
              </a:solidFill>
            </a:endParaRPr>
          </a:p>
          <a:p>
            <a:pPr lvl="1"/>
            <a:r>
              <a:rPr lang="en-AU" dirty="0"/>
              <a:t>IEEE 802.11ax 60-day ballot passed on 10 Aug 2021 (N17599)</a:t>
            </a:r>
          </a:p>
          <a:p>
            <a:pPr lvl="2"/>
            <a:r>
              <a:rPr lang="en-AU" dirty="0"/>
              <a:t>Passed 10/0/9 on need for ISO standard</a:t>
            </a:r>
          </a:p>
          <a:p>
            <a:pPr lvl="2"/>
            <a:r>
              <a:rPr lang="en-AU" dirty="0"/>
              <a:t>Passed 6/4/9 on support for submission to FDIS</a:t>
            </a:r>
          </a:p>
          <a:p>
            <a:pPr lvl="2"/>
            <a:r>
              <a:rPr lang="en-AU" dirty="0"/>
              <a:t>With negative comments from China (usual security comments)</a:t>
            </a:r>
          </a:p>
          <a:p>
            <a:pPr lvl="2"/>
            <a:r>
              <a:rPr lang="en-AU" dirty="0"/>
              <a:t>With negative comments from Sweden, Finland, Germany &amp; a positive comment from Japan (in relation to negative </a:t>
            </a:r>
            <a:r>
              <a:rPr lang="en-AU" dirty="0" err="1"/>
              <a:t>LoAs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A response was sent – awaiting resolution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045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C5B1-A8E7-4070-8E5C-57539386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Responses were sent in Nov 2021 in relation the 60-day ballot on IEEE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BB03-179A-47F4-A009-19C4530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Latest news (Nov 2021)</a:t>
            </a:r>
          </a:p>
          <a:p>
            <a:pPr lvl="1"/>
            <a:r>
              <a:rPr lang="en-AU" dirty="0"/>
              <a:t>Ultimately the IEEE SA directed IEEE 802 that:</a:t>
            </a:r>
          </a:p>
          <a:p>
            <a:pPr lvl="2"/>
            <a:r>
              <a:rPr lang="en-AU" dirty="0"/>
              <a:t>The IEEE SA President would respond to ISO on the IPR related issues, based on content that had been developed by IEEE 802 (see </a:t>
            </a:r>
            <a:r>
              <a:rPr lang="en-AU" dirty="0">
                <a:hlinkClick r:id="rId2"/>
              </a:rPr>
              <a:t>11-21-1400-05</a:t>
            </a:r>
            <a:r>
              <a:rPr lang="en-AU" dirty="0"/>
              <a:t>) </a:t>
            </a:r>
          </a:p>
          <a:p>
            <a:pPr lvl="3"/>
            <a:r>
              <a:rPr lang="en-AU" dirty="0"/>
              <a:t>Sent on 8 Nov 2021 (see following slides for update)</a:t>
            </a:r>
          </a:p>
          <a:p>
            <a:pPr lvl="2"/>
            <a:r>
              <a:rPr lang="en-AU" dirty="0"/>
              <a:t>IEEE 802 respond to the China NB technical comments to SC 6 (see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)</a:t>
            </a:r>
          </a:p>
          <a:p>
            <a:pPr lvl="3"/>
            <a:r>
              <a:rPr lang="en-AU" dirty="0"/>
              <a:t>IEEE 802 EC approval occurred on 5 Nov 2021</a:t>
            </a:r>
          </a:p>
          <a:p>
            <a:pPr lvl="3"/>
            <a:r>
              <a:rPr lang="en-AU" dirty="0"/>
              <a:t>IEEE SA staff liaised on 8 Nov 2021 (N17646)</a:t>
            </a:r>
          </a:p>
          <a:p>
            <a:pPr lvl="1"/>
            <a:r>
              <a:rPr lang="en-AU" dirty="0"/>
              <a:t>This approach had a number of benefits:</a:t>
            </a:r>
          </a:p>
          <a:p>
            <a:pPr lvl="2"/>
            <a:r>
              <a:rPr lang="en-AU" dirty="0"/>
              <a:t>It avoided the IEEE 802 EC arguing about whether it should respond to the non-technical IPR related comments</a:t>
            </a:r>
          </a:p>
          <a:p>
            <a:pPr lvl="2"/>
            <a:r>
              <a:rPr lang="en-AU" dirty="0"/>
              <a:t>It highlighted the importance of the issue to IEEE SA</a:t>
            </a:r>
          </a:p>
          <a:p>
            <a:pPr lvl="2"/>
            <a:r>
              <a:rPr lang="en-AU" dirty="0"/>
              <a:t>It meant responses were sent to SC 6 &amp; ISO quickly so that ISO/IEEE SA staff discussions could commence</a:t>
            </a:r>
          </a:p>
          <a:p>
            <a:pPr marL="1588" lvl="1" indent="0">
              <a:buNone/>
            </a:pPr>
            <a:endParaRPr lang="en-AU" dirty="0"/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B8A7-0198-4EB9-A501-C495521B0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03838-AAEA-4B3A-87FB-9B94EC0DE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359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83B5-A5FB-4E34-B472-FED19DCD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There is not yet closure on the 802.11ax IPR related issue … but there are ongoing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EB765-827A-40C5-A8B4-413297C5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Latest news (Jan 2023)</a:t>
            </a:r>
          </a:p>
          <a:p>
            <a:pPr lvl="1"/>
            <a:r>
              <a:rPr lang="en-AU" dirty="0"/>
              <a:t>There have lots of discussions between various stakeholders over the  last year or so … with limited progress so far</a:t>
            </a:r>
          </a:p>
          <a:p>
            <a:pPr lvl="1"/>
            <a:r>
              <a:rPr lang="en-AU" dirty="0"/>
              <a:t>It is now understood that the 802.11ax IPR related issue is still being discussed … and so hopefully good news can be reported in the future</a:t>
            </a:r>
          </a:p>
          <a:p>
            <a:pPr lvl="2"/>
            <a:endParaRPr lang="en-AU" i="1" dirty="0">
              <a:latin typeface="+mj-lt"/>
            </a:endParaRPr>
          </a:p>
          <a:p>
            <a:pPr marL="184150" lvl="2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754B3-8DE2-4F8C-974C-E3A9B817C5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585D4-DF10-4272-A100-AA7E9746F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</a:t>
                      </a:r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187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Enhanced Throughput for Operation in License-exempt Bands above 45 GHz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802.11ay 60-day ballot not approved on 9 Oct 2021 and the process will need to restart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pPr lvl="1"/>
            <a:r>
              <a:rPr lang="en-AU" dirty="0"/>
              <a:t>Liaised D7.0 out of Jan 2021 meeting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F0000"/>
                </a:solidFill>
              </a:rPr>
              <a:t>not approved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11ay</a:t>
            </a:r>
            <a:r>
              <a:rPr lang="en-AU" dirty="0"/>
              <a:t> 60-day ballot not approved on 9 Oct 2021 (N17628)</a:t>
            </a:r>
          </a:p>
          <a:p>
            <a:pPr lvl="2"/>
            <a:r>
              <a:rPr lang="en-AU" dirty="0"/>
              <a:t>Passed 10/1/8 (Belgium) on need for ISO standard</a:t>
            </a:r>
          </a:p>
          <a:p>
            <a:pPr lvl="2"/>
            <a:r>
              <a:rPr lang="en-AU" dirty="0"/>
              <a:t>Not approved 6/6/7 (Belgium, Canada, China, Finland, Netherlands, Sweden) on support for submission to FDIS</a:t>
            </a:r>
          </a:p>
          <a:p>
            <a:pPr lvl="3"/>
            <a:r>
              <a:rPr lang="en-AU" dirty="0"/>
              <a:t>Note: Germany voted yes, unlike for 802.11ax</a:t>
            </a:r>
          </a:p>
          <a:p>
            <a:pPr lvl="3"/>
            <a:r>
              <a:rPr lang="en-AU" dirty="0"/>
              <a:t>Note: Japan also commented, while voting yes</a:t>
            </a:r>
          </a:p>
          <a:p>
            <a:pPr lvl="3"/>
            <a:r>
              <a:rPr lang="en-AU" dirty="0"/>
              <a:t>Note that three blanket negative LOAs and one explicit negative LOA on 802.11ay caused a similar problem to the 802.11ax problem</a:t>
            </a:r>
          </a:p>
          <a:p>
            <a:pPr lvl="2"/>
            <a:r>
              <a:rPr lang="en-AU" dirty="0"/>
              <a:t>Not passing means the process will need to restart once the IPR issue is sorted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184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Next generation positioning</a:t>
            </a:r>
            <a:br>
              <a:rPr lang="en-AU"/>
            </a:br>
            <a:r>
              <a:rPr lang="en-AU"/>
              <a:t>IEEE 802.11az was liaised for information in Apr 2022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802.11az D4.0 was liaised for information on 8 Apr 2022 (N17742)</a:t>
            </a:r>
          </a:p>
          <a:p>
            <a:pPr lvl="1"/>
            <a:r>
              <a:rPr lang="en-AU" dirty="0"/>
              <a:t>(Nov 2022) Approved for submission to PSDO (after publication)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123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sz="1600" dirty="0"/>
              <a:t>Wake up radio</a:t>
            </a:r>
            <a:br>
              <a:rPr lang="en-AU" dirty="0"/>
            </a:br>
            <a:r>
              <a:rPr lang="en-AU" dirty="0"/>
              <a:t>IEEE 802.11ba is waiting for start of 60-day ballot, but it will not start until IPR related issues are resolved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pPr lvl="1"/>
            <a:r>
              <a:rPr lang="en-AU" dirty="0"/>
              <a:t>Liaised D8.0 in Feb 2021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A661C"/>
                </a:solidFill>
              </a:rPr>
              <a:t>on hold</a:t>
            </a:r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approved, for submission after publication</a:t>
            </a:r>
          </a:p>
          <a:p>
            <a:pPr lvl="1"/>
            <a:r>
              <a:rPr lang="en-AU" dirty="0"/>
              <a:t>(Nov 2021) The ballot has not yet started but it may run into the same IPR related issue as 802.11ay (and 802.11ax) because there are explicit negative </a:t>
            </a:r>
            <a:r>
              <a:rPr lang="en-AU" dirty="0" err="1"/>
              <a:t>LoAs</a:t>
            </a:r>
            <a:r>
              <a:rPr lang="en-AU" dirty="0"/>
              <a:t> associated with 802.11ba – and so it will not be progressed by IEEE 802 until the disagreement about negative </a:t>
            </a:r>
            <a:r>
              <a:rPr lang="en-AU" dirty="0" err="1"/>
              <a:t>LoAs</a:t>
            </a:r>
            <a:r>
              <a:rPr lang="en-AU" dirty="0"/>
              <a:t> is resolved.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071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Light Communications</a:t>
            </a:r>
            <a:br>
              <a:rPr lang="en-AU"/>
            </a:br>
            <a:r>
              <a:rPr lang="en-AU"/>
              <a:t>IEEE 802.11bb was liaised in Dec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2022) D4.0 liaised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(Nov 2023) Published by IEEE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649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Enhanced Broadcast Service</a:t>
            </a:r>
            <a:br>
              <a:rPr lang="en-AU"/>
            </a:br>
            <a:r>
              <a:rPr lang="en-AU"/>
              <a:t>IEEE 802.11bc was liaised in Dec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2022) D4.0 liaised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145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Enhancements for Next Generation V2X</a:t>
            </a:r>
            <a:br>
              <a:rPr lang="en-US"/>
            </a:br>
            <a:r>
              <a:rPr lang="en-AU"/>
              <a:t>IEEE 802.11bd D4.0 was liaised for information in June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802.11bd D4.0 was liaised in June 2022 (N17743)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2022) Approved for submission to PSDO (after publication)</a:t>
            </a:r>
          </a:p>
          <a:p>
            <a:pPr lvl="2"/>
            <a:r>
              <a:rPr lang="en-AU" dirty="0"/>
              <a:t>[Realistically, this won’t happen because IEEE 802.11bd has negative </a:t>
            </a:r>
            <a:r>
              <a:rPr lang="en-AU" dirty="0" err="1"/>
              <a:t>LoAs</a:t>
            </a:r>
            <a:r>
              <a:rPr lang="en-AU" dirty="0"/>
              <a:t>]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529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Extremely High Throughput</a:t>
            </a:r>
            <a:br>
              <a:rPr lang="en-AU"/>
            </a:br>
            <a:r>
              <a:rPr lang="en-AU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(Oct 2022)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744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Correct IEEE 802.11ay Assignment of Protected Announce Support bit</a:t>
            </a:r>
            <a:br>
              <a:rPr lang="en-US"/>
            </a:br>
            <a:r>
              <a:rPr lang="en-AU"/>
              <a:t>IEEE 802.11-2020 Cor 1 will be liaised for approval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Probably only makes sense to liaise or submit after the 802.11ay IPR related issue is resolved</a:t>
            </a:r>
          </a:p>
          <a:p>
            <a:r>
              <a:rPr lang="en-US" dirty="0"/>
              <a:t>90-day </a:t>
            </a:r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442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WLAN Sensing</a:t>
            </a:r>
            <a:br>
              <a:rPr lang="en-AU" dirty="0"/>
            </a:br>
            <a:r>
              <a:rPr lang="en-AU" dirty="0"/>
              <a:t>IEEE 802.11bf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(Jul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090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Randomized and Changing MAC Addresses (RCM)</a:t>
            </a:r>
            <a:br>
              <a:rPr lang="en-AU" dirty="0"/>
            </a:br>
            <a:r>
              <a:rPr lang="en-AU" dirty="0"/>
              <a:t>IEEE 802.11bh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(Jul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6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/>
                        <a:t>802.1AX/Cor1 </a:t>
                      </a:r>
                      <a:endParaRPr lang="en-AU" sz="1600" b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1516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Enhanced Data Privacy (EDP)</a:t>
            </a:r>
            <a:br>
              <a:rPr lang="en-AU" sz="1600" dirty="0"/>
            </a:br>
            <a:r>
              <a:rPr lang="en-AU" dirty="0"/>
              <a:t>IEEE 802.11bi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(Jul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420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320 MHz Positioning</a:t>
            </a:r>
            <a:br>
              <a:rPr lang="en-AU" sz="1600" dirty="0"/>
            </a:br>
            <a:r>
              <a:rPr lang="en-AU" dirty="0"/>
              <a:t>IEEE 802.11bk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(Jul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779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Ultra High Reliability</a:t>
            </a:r>
            <a:br>
              <a:rPr lang="en-AU" sz="1600" dirty="0"/>
            </a:br>
            <a:r>
              <a:rPr lang="en-AU" dirty="0"/>
              <a:t>IEEE 802.11bn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080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802.15 WG has 14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169974"/>
              </p:ext>
            </p:extLst>
          </p:nvPr>
        </p:nvGraphicFramePr>
        <p:xfrm>
          <a:off x="152399" y="1524000"/>
          <a:ext cx="8839199" cy="3596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652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.4w-2020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85019387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.4y-2021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35449717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.4z-2020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6467781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.4aa-2022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23234328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.3d-2017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91902759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.3e-2017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552851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.3f-2017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86995395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.3-2023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3410539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727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802.15 WG has 14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013225"/>
              </p:ext>
            </p:extLst>
          </p:nvPr>
        </p:nvGraphicFramePr>
        <p:xfrm>
          <a:off x="152399" y="152400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652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.9-2021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74253082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.7-2018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40100992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0009434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71115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215167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635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Low-rate wireless networks 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802.15.4-2020 has passed its 60-day pre-ballot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68676" y="16764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passed</a:t>
            </a:r>
          </a:p>
          <a:p>
            <a:pPr lvl="2"/>
            <a:r>
              <a:rPr lang="en-AU" dirty="0"/>
              <a:t>Ballot initiated 14 Sep 2023, closed 12 Nov 2023</a:t>
            </a:r>
          </a:p>
          <a:p>
            <a:pPr lvl="2"/>
            <a:r>
              <a:rPr lang="en-AU" dirty="0"/>
              <a:t>Passed on a vote of 10/0/9 (Y/N/A); no comments received.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3939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Extension to low-energy critical infrastructure monitoring PHY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802.15.4w-2020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78951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3"/>
            <a:r>
              <a:rPr lang="en-US" dirty="0"/>
              <a:t>Is it still planned that 802.15.4w is submitted into PSDO process?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498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>
                <a:solidFill>
                  <a:schemeClr val="accent6"/>
                </a:solidFill>
              </a:rPr>
              <a:t>AES-256 encryption &amp; security extensions</a:t>
            </a:r>
            <a:br>
              <a:rPr lang="en-AU">
                <a:solidFill>
                  <a:schemeClr val="accent6"/>
                </a:solidFill>
              </a:rPr>
            </a:br>
            <a:r>
              <a:rPr lang="en-AU">
                <a:solidFill>
                  <a:schemeClr val="accent6"/>
                </a:solidFill>
              </a:rPr>
              <a:t>IEEE 802.15.4y-2021 will be liaised for information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</a:p>
          <a:p>
            <a:pPr lvl="2"/>
            <a:r>
              <a:rPr lang="en-US" dirty="0"/>
              <a:t>(Jan 2023) Staff will send for information when approved by the 802 EC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841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Enhanced UWB PHYs &amp; associated ranging techniques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802.15.4z-2020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6"/>
                </a:solidFill>
                <a:ea typeface="+mj-ea"/>
                <a:cs typeface="+mj-cs"/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Dec 2022) LS sent notifying SC 6 of plan (N17927)</a:t>
            </a:r>
          </a:p>
          <a:p>
            <a:pPr lvl="3"/>
            <a:r>
              <a:rPr lang="en-US" dirty="0"/>
              <a:t>Is it still planned that 802.15.4z is submitted into PSDO process?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1521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Higher data rate extension to Smart Utility Network FSK PHY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802.15.4aa-2022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5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9"/>
          <a:ext cx="7696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/>
                        <a:t> </a:t>
                      </a:r>
                      <a:endParaRPr lang="en-AU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/>
                        <a:t>802.</a:t>
                      </a:r>
                      <a:r>
                        <a:rPr lang="en-AU" sz="160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/>
                        <a:t> </a:t>
                      </a:r>
                      <a:endParaRPr lang="en-AU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55289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100 Gb/s wireless switched point-to-point physical layer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802.15.3d-2017 has been liaised for information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Discovered that IEEE 802.15.3-2016 already ratified as ISO/IEC 8802-15-3: 2017 (via JTC1/SC31, but now returned to SC 6); the new plan is to submit amendments (d/e/f) ASAP for information … and then PSDO submission in early 2023</a:t>
            </a:r>
            <a:endParaRPr lang="en-AU" dirty="0"/>
          </a:p>
          <a:p>
            <a:pPr lvl="1"/>
            <a:r>
              <a:rPr lang="en-US" dirty="0"/>
              <a:t>(Nov 2022) The IEEE 802.15.3 amendments have been approved by the IEEE 802 EC to be submitted for information; they have not yet been approved to be submitted for adoption</a:t>
            </a:r>
          </a:p>
          <a:p>
            <a:pPr lvl="2"/>
            <a:r>
              <a:rPr lang="en-US" dirty="0"/>
              <a:t>(Dec 2022) A LS was sent specifying plan (N17926)</a:t>
            </a:r>
          </a:p>
          <a:p>
            <a:pPr lvl="2"/>
            <a:r>
              <a:rPr lang="en-US" dirty="0"/>
              <a:t>(Jan 2023) Staff is sending information version soon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691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High-rate close proximity point-to-point communications </a:t>
            </a:r>
            <a:br>
              <a:rPr lang="en-US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802.15.3e-2017 has been liaised for information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Discovered that IEEE 802.15.3-2016 already ratified as ISO/IEC 8802-15-3: 2017 (via JTC1/SC31, but now returned to SC 6); the new plan is to submit amendments (d/e/f) ASAP for information … and then PSDO submission in early 2023</a:t>
            </a:r>
            <a:endParaRPr lang="en-AU" dirty="0"/>
          </a:p>
          <a:p>
            <a:pPr lvl="1"/>
            <a:r>
              <a:rPr lang="en-US" dirty="0"/>
              <a:t>(Nov 2022) The IEEE 802.15.3 amendments have been approved by the IEEE 802 EC to be submitted for information; they have not yet been approved to be submitted for adoption</a:t>
            </a:r>
          </a:p>
          <a:p>
            <a:pPr lvl="2"/>
            <a:r>
              <a:rPr lang="en-US" dirty="0"/>
              <a:t>(Dec 2022) A LS was sent specifying plan (N17926)</a:t>
            </a:r>
          </a:p>
          <a:p>
            <a:pPr lvl="2"/>
            <a:r>
              <a:rPr lang="en-US" dirty="0"/>
              <a:t>(Jan 2023) Staff is sending information version soon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889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Extending the PHY for </a:t>
            </a:r>
            <a:r>
              <a:rPr lang="en-US" sz="1600" dirty="0" err="1">
                <a:solidFill>
                  <a:schemeClr val="accent6"/>
                </a:solidFill>
              </a:rPr>
              <a:t>mmWave</a:t>
            </a:r>
            <a:r>
              <a:rPr lang="en-US" sz="1600" dirty="0">
                <a:solidFill>
                  <a:schemeClr val="accent6"/>
                </a:solidFill>
              </a:rPr>
              <a:t> to operate from 57.0 GHz to 71 GHz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802.15.3f-2017 has been liaised for information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Discovered that IEEE 802.15.3-2016 already ratified as ISO/IEC 8802-15-3: 2017 (via JTC1/SC31, but now returned to SC 6); the new plan is to submit amendments (d/e/f) ASAP for information … and then PSDO submission in early 2023</a:t>
            </a:r>
            <a:endParaRPr lang="en-AU" dirty="0"/>
          </a:p>
          <a:p>
            <a:pPr lvl="1"/>
            <a:r>
              <a:rPr lang="en-US" dirty="0"/>
              <a:t>(Nov 2022) The IEEE 802.15.3 amendments have been approved by the IEEE 802 EC to be submitted for information; they have not yet been approved to be submitted for adoption</a:t>
            </a:r>
          </a:p>
          <a:p>
            <a:pPr lvl="2"/>
            <a:r>
              <a:rPr lang="en-US" dirty="0"/>
              <a:t>(Dec 2022) A LS was sent specifying plan (N17926)</a:t>
            </a:r>
          </a:p>
          <a:p>
            <a:pPr lvl="2"/>
            <a:r>
              <a:rPr lang="en-US" dirty="0"/>
              <a:t>(Jan 2023) Staff is sending information version soon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3285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 data rate wireless multi-media networks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802.15.3-2023 will be submitted into the PSDO process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(May 2023)</a:t>
            </a:r>
          </a:p>
          <a:p>
            <a:pPr lvl="2"/>
            <a:r>
              <a:rPr lang="en-US" dirty="0"/>
              <a:t>IEEE 802.15.3 is now on </a:t>
            </a:r>
            <a:r>
              <a:rPr lang="en-US" dirty="0" err="1"/>
              <a:t>RevCom</a:t>
            </a:r>
            <a:r>
              <a:rPr lang="en-US" dirty="0"/>
              <a:t> agenda for June 2023.</a:t>
            </a:r>
          </a:p>
          <a:p>
            <a:pPr lvl="1"/>
            <a:r>
              <a:rPr lang="en-US" dirty="0"/>
              <a:t>(September 2023)</a:t>
            </a:r>
          </a:p>
          <a:p>
            <a:pPr lvl="2"/>
            <a:r>
              <a:rPr lang="en-US" dirty="0"/>
              <a:t>IEEE 802.15.3 is now on </a:t>
            </a:r>
            <a:r>
              <a:rPr lang="en-US" dirty="0" err="1"/>
              <a:t>RevCom</a:t>
            </a:r>
            <a:r>
              <a:rPr lang="en-US" dirty="0"/>
              <a:t> agenda for September 2023.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893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Short-range optical wireless communications </a:t>
            </a:r>
            <a:br>
              <a:rPr lang="en-AU" sz="16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802.15.7-2018 will be submitted into the PSDO process soon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(Sept 2022) Plan is to submit to PSDO ASAP</a:t>
            </a:r>
          </a:p>
          <a:p>
            <a:pPr lvl="2"/>
            <a:r>
              <a:rPr lang="en-US" dirty="0"/>
              <a:t>(Dec 2022) A LS was sent specifying plan (N17929)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308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>
                <a:solidFill>
                  <a:schemeClr val="accent6"/>
                </a:solidFill>
              </a:rPr>
              <a:t>Higher rate, longer range optical camera communications</a:t>
            </a:r>
            <a:br>
              <a:rPr lang="en-AU" sz="2400">
                <a:solidFill>
                  <a:schemeClr val="accent6"/>
                </a:solidFill>
              </a:rPr>
            </a:br>
            <a:r>
              <a:rPr lang="en-AU">
                <a:solidFill>
                  <a:schemeClr val="accent6"/>
                </a:solidFill>
              </a:rPr>
              <a:t>IEEE 802.15.7a will be submitted into the PSDO process when ready</a:t>
            </a:r>
            <a:br>
              <a:rPr lang="en-AU">
                <a:solidFill>
                  <a:schemeClr val="accent6"/>
                </a:solidFill>
              </a:rPr>
            </a:br>
            <a:endParaRPr lang="en-AU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(Sept 2022) 802.15.7a LB starts soon so is not ready for submission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0116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Transport of key management protocol (KMP) datagrams </a:t>
            </a:r>
            <a:br>
              <a:rPr lang="en-US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802.15.9-2021 </a:t>
            </a:r>
            <a:r>
              <a:rPr lang="en-AU" dirty="0"/>
              <a:t>has passed its 60-day pre-ballot in Nov 2023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(Dec 2022) A LS statement (N17928) was sent outlining a plan to submit IEEE 802.15.9-2021 for information soon, with a PSDO submission later in the year</a:t>
            </a:r>
          </a:p>
          <a:p>
            <a:pPr lvl="1"/>
            <a:r>
              <a:rPr lang="en-US" dirty="0"/>
              <a:t>(Jan 2023) Staff sent the document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passed</a:t>
            </a:r>
          </a:p>
          <a:p>
            <a:pPr marL="184150" lvl="2" indent="0">
              <a:buNone/>
            </a:pPr>
            <a:r>
              <a:rPr lang="en-AU" dirty="0"/>
              <a:t>- Formally submitted on 22-Aug-2023</a:t>
            </a:r>
          </a:p>
          <a:p>
            <a:pPr marL="184150" lvl="2" indent="0">
              <a:buNone/>
            </a:pPr>
            <a:r>
              <a:rPr lang="en-AU" dirty="0"/>
              <a:t>- Ballot initiated 14 Sep 2023, closed 12 Nov 2023</a:t>
            </a:r>
          </a:p>
          <a:p>
            <a:pPr marL="184150" lvl="2" indent="0">
              <a:buNone/>
            </a:pPr>
            <a:r>
              <a:rPr lang="en-AU" dirty="0"/>
              <a:t>- Passed on a vote of 9/1/9 (Y/N/A); one comment received from China NB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193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Multi Gigabit/sec Optical Wireless Communication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802.15.13 will be submitted into the PSDO process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 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(Sep 2022) In SA ballot now –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802.15.13 will probably be submitted for information purposes after it firms up a bit more during the SA ballot process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(Jan 2023) Approved by </a:t>
            </a:r>
            <a:r>
              <a:rPr lang="en-GB" dirty="0" err="1">
                <a:latin typeface="Arial" panose="020B0604020202020204" pitchFamily="34" charset="0"/>
              </a:rPr>
              <a:t>RevCom</a:t>
            </a:r>
            <a:r>
              <a:rPr lang="en-GB" dirty="0">
                <a:latin typeface="Arial" panose="020B0604020202020204" pitchFamily="34" charset="0"/>
              </a:rPr>
              <a:t>, should be published as IEEE 802.15.13-2023.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3077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>
                <a:solidFill>
                  <a:schemeClr val="accent6"/>
                </a:solidFill>
              </a:rPr>
              <a:t>Body Area Networking</a:t>
            </a:r>
            <a:br>
              <a:rPr lang="en-AU" sz="2400">
                <a:solidFill>
                  <a:schemeClr val="accent6"/>
                </a:solidFill>
              </a:rPr>
            </a:br>
            <a:r>
              <a:rPr lang="en-AU">
                <a:solidFill>
                  <a:schemeClr val="accent6"/>
                </a:solidFill>
              </a:rPr>
              <a:t>There is no need to submit IEEE 802.15.6-2012 for ratification as ISO/IEC/IEEE standard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(Sep 2022) Discovered that IEEE 802.15.6-2012 already ratified as ISO/IEC 8802-15-6: 2017 (via JTC1/SC31, but now returned to SC 6); the new plan is to submit when revised in a year or so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5602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4069554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76845041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4623186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4877585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.1AS/Cor-1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153475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25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30013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no standard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971750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9"/>
          <a:ext cx="76962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940376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54456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0043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7020</Words>
  <Application>Microsoft Macintosh PowerPoint</Application>
  <PresentationFormat>On-screen Show (4:3)</PresentationFormat>
  <Paragraphs>1526</Paragraphs>
  <Slides>80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3" baseType="lpstr">
      <vt:lpstr>Arial</vt:lpstr>
      <vt:lpstr>Times New Roman</vt:lpstr>
      <vt:lpstr>802-11-Submission</vt:lpstr>
      <vt:lpstr>IEEE 802 status report to ISO/IEC JTC 1/SC 6 for the hybrid SC 6 meeting in December 2023</vt:lpstr>
      <vt:lpstr>This report from IEEE 802 summarises issues of mutual interest to SC 6</vt:lpstr>
      <vt:lpstr>Summary of IEEE 802 standards administered through the PSDO process</vt:lpstr>
      <vt:lpstr>IEEE 802 has sent 105 standards through the PSDO adoption process, with 49 in-process</vt:lpstr>
      <vt:lpstr>IEEE 802.1 WG has sent 50 standards completely through the PSDO adoption process</vt:lpstr>
      <vt:lpstr>IEEE 802.1 WG has sent 50 standards completely through the PSDO adoption process</vt:lpstr>
      <vt:lpstr>IEEE 802.1 WG has sent 50 standards completely through the PSDO adoption process</vt:lpstr>
      <vt:lpstr>IEEE 802.1 WG has sent 50 standards completely through the PSDO adoption process</vt:lpstr>
      <vt:lpstr>IEEE 802.1 WG has sent 50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802.11 WG has sent 12 standards completely through the PSDO adoption process</vt:lpstr>
      <vt:lpstr>IEEE 802.11 WG has sent 12 standards completely through the PSDO adoption process</vt:lpstr>
      <vt:lpstr>IEEE 802.15 WG has sent three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four standards completely through the PSDO adoption process</vt:lpstr>
      <vt:lpstr>IEEE 802 continues to notify SC 6 of various new projects</vt:lpstr>
      <vt:lpstr>IEEE 802.1 has 13 standards in the pipeline for adoption under the PSDO</vt:lpstr>
      <vt:lpstr>IEEE 802.1 has 13 standards in the pipeline for adoption under the PSDO</vt:lpstr>
      <vt:lpstr>Bridges &amp; Bridged Networks IEEE 802.1Q-REV-2022 passed 60-day pre-ballot in March 2023 </vt:lpstr>
      <vt:lpstr>Bridges &amp; Bridged Networks: Congestion Isolation IEEE 802.1Qcz passed 60-day pre-ballot in Nov 2023 </vt:lpstr>
      <vt:lpstr>MAC Privacy Protection IEEE 802.1AEdk D2.1 passed 60-day pre-ballot in Nov 2023 </vt:lpstr>
      <vt:lpstr>YANG Data Model for Ethertypes IEEE 802f was liaised for information in Feb 2023 </vt:lpstr>
      <vt:lpstr>YANG Data Models for Scheduled Traffic, Frame Preemption, Per-Stream Filtering &amp; Policing IEEE 802.1Qcw was submitted into the PSDO process in Nov 2023</vt:lpstr>
      <vt:lpstr>Automatic Attachment to Provider Backbone Bridging (PBB) services IEEE 802.1Qcj was submitted into the PSDO process in Nov 2023</vt:lpstr>
      <vt:lpstr>Timing and Synchronization for Time-Sensitive Applications Amendment: Inclusive Terminology IEEE 802.1ASdr was liaised for information</vt:lpstr>
      <vt:lpstr>Automatic Attachment to Provider Backbone Bridging (PBB) services IEEE 802.1CS-2020/Cor-1 was liaised for information</vt:lpstr>
      <vt:lpstr>Quality of Service Provision by Network Systems IEEE 802.1DC was liaised for information</vt:lpstr>
      <vt:lpstr>Timing and Synchronization for Time-Sensitive Applications: YANG Data Model IEEE 802.1ASdn will be liaised when appropriate</vt:lpstr>
      <vt:lpstr>Configuration Enhancements for Time-Sensitive Networking IEEE 802.1Qdj will be liaised when appropriate</vt:lpstr>
      <vt:lpstr>Overview and Architecture IEEE 802-2014 REVc will be liaised when appropriate</vt:lpstr>
      <vt:lpstr>YANG Data Models for the Credit-Based Shaper  IEEE 802.1Qdx will be liaised when appropriate</vt:lpstr>
      <vt:lpstr>IEEE 802.3 has 8 standards in the IEEE 802 pipeline for adoption under the PSDO process</vt:lpstr>
      <vt:lpstr>IEEE 802.3-REV was submitted into the PSDO process in Feb 2023</vt:lpstr>
      <vt:lpstr>Power over Data Lines of Single Pair Ethernet IEEE 802.3dd will probably be liaised after IEEE 802.3-2022 has completed PSDO process </vt:lpstr>
      <vt:lpstr>Increased-reach Ethernet optical subscriber access (Super-PON) IEEE 802.3cs will probably be liaised after IEEE 802.3-2022 has completed PSDO process </vt:lpstr>
      <vt:lpstr>100 Gb/s, 200 Gb/s, and 400 Gb/s Short Reach Fiber IEEE 802.3db will probably be liaised after IEEE 802.3-2022 has completed PSDO process </vt:lpstr>
      <vt:lpstr>100 Gb/s, 200 Gb/s, and 400 Gb/s Electrical Interfaces IEEE 802.3ck will probably be liaised after IEEE 802.3-2022 has completed PSDO process </vt:lpstr>
      <vt:lpstr>Time Synchronization for Point-to-Point Single Pair Ethernet IEEE 802.3de will probably be liaised after IEEE 802.3-2022 has completed PSDO process </vt:lpstr>
      <vt:lpstr>Improved PTP Timestamping Accuracy IEEE 802.3cx will probably be liaised after IEEE 802.3-2022 has completed PSDO process </vt:lpstr>
      <vt:lpstr>Multi-Gigabit Optical Automotive Ethernet IEEE 802.3cz will probably be liaised after IEEE 802.3-2022 has completed PSDO process </vt:lpstr>
      <vt:lpstr>IEEE 802.11 has 14 standards in the pipeline for adoption under the PSDO</vt:lpstr>
      <vt:lpstr>IEEE 802.11 has 14 standards in the pipeline for adoption under the PSDO (continued)</vt:lpstr>
      <vt:lpstr>Wi-Fi 6  IEEE 802.11ax 60-day pre-ballot passed and responses have been sent, but it is on hold</vt:lpstr>
      <vt:lpstr>Responses were sent in Nov 2021 in relation the 60-day ballot on IEEE 802.11ax</vt:lpstr>
      <vt:lpstr>There is not yet closure on the 802.11ax IPR related issue … but there are ongoing discussions</vt:lpstr>
      <vt:lpstr>Enhanced Throughput for Operation in License-exempt Bands above 45 GHz IEEE 802.11ay 60-day ballot not approved on 9 Oct 2021 and the process will need to restart</vt:lpstr>
      <vt:lpstr>Next generation positioning IEEE 802.11az was liaised for information in Apr 2022 </vt:lpstr>
      <vt:lpstr>Wake up radio IEEE 802.11ba is waiting for start of 60-day ballot, but it will not start until IPR related issues are resolved</vt:lpstr>
      <vt:lpstr>Light Communications IEEE 802.11bb was liaised in Dec 2022</vt:lpstr>
      <vt:lpstr>Enhanced Broadcast Service IEEE 802.11bc was liaised in Dec 2022</vt:lpstr>
      <vt:lpstr>Enhancements for Next Generation V2X IEEE 802.11bd D4.0 was liaised for information in June 2022</vt:lpstr>
      <vt:lpstr>Extremely High Throughput IEEE 802.11be will be liaised when appropriate</vt:lpstr>
      <vt:lpstr>Correct IEEE 802.11ay Assignment of Protected Announce Support bit IEEE 802.11-2020 Cor 1 will be liaised for approval when appropriate</vt:lpstr>
      <vt:lpstr>WLAN Sensing IEEE 802.11bf will be liaised when appropriate</vt:lpstr>
      <vt:lpstr>Randomized and Changing MAC Addresses (RCM) IEEE 802.11bh will be liaised when appropriate</vt:lpstr>
      <vt:lpstr>Enhanced Data Privacy (EDP) IEEE 802.11bi will be liaised when appropriate</vt:lpstr>
      <vt:lpstr>320 MHz Positioning IEEE 802.11bk will be liaised when appropriate</vt:lpstr>
      <vt:lpstr>Ultra High Reliability IEEE 802.11bn will be liaised when appropriate</vt:lpstr>
      <vt:lpstr>IEEE 802.15 WG has 14 standards in the pipeline for adoption under the PSDO</vt:lpstr>
      <vt:lpstr>IEEE 802.15 WG has 14 standards in the pipeline for adoption under the PSDO</vt:lpstr>
      <vt:lpstr>Low-rate wireless networks  IEEE 802.15.4-2020 has passed its 60-day pre-ballot</vt:lpstr>
      <vt:lpstr>Extension to low-energy critical infrastructure monitoring PHY IEEE 802.15.4w-2020 has been liaised for information</vt:lpstr>
      <vt:lpstr>AES-256 encryption &amp; security extensions IEEE 802.15.4y-2021 will be liaised for information soon</vt:lpstr>
      <vt:lpstr>Enhanced UWB PHYs &amp; associated ranging techniques IEEE 802.15.4z-2020 has been liaised for information</vt:lpstr>
      <vt:lpstr>Higher data rate extension to Smart Utility Network FSK PHY IEEE 802.15.4aa-2022 has been liaised for information</vt:lpstr>
      <vt:lpstr>100 Gb/s wireless switched point-to-point physical layer IEEE 802.15.3d-2017 has been liaised for information </vt:lpstr>
      <vt:lpstr>High-rate close proximity point-to-point communications  IEEE 802.15.3e-2017 has been liaised for information </vt:lpstr>
      <vt:lpstr>Extending the PHY for mmWave to operate from 57.0 GHz to 71 GHz IEEE 802.15.3f-2017 has been liaised for information </vt:lpstr>
      <vt:lpstr>High data rate wireless multi-media networks IEEE 802.15.3-2023 will be submitted into the PSDO process soon</vt:lpstr>
      <vt:lpstr>Short-range optical wireless communications  IEEE 802.15.7-2018 will be submitted into the PSDO process soon </vt:lpstr>
      <vt:lpstr>Higher rate, longer range optical camera communications IEEE 802.15.7a will be submitted into the PSDO process when ready </vt:lpstr>
      <vt:lpstr>Transport of key management protocol (KMP) datagrams  IEEE 802.15.9-2021 has passed its 60-day pre-ballot in Nov 2023</vt:lpstr>
      <vt:lpstr>Multi Gigabit/sec Optical Wireless Communication IEEE 802.15.13 will be submitted into the PSDO process </vt:lpstr>
      <vt:lpstr>Body Area Networking There is no need to submit IEEE 802.15.6-2012 for ratification as ISO/IEC/IEEE standard</vt:lpstr>
      <vt:lpstr>IEEE 802.19 has not yet considered submissions to the PSDO process</vt:lpstr>
      <vt:lpstr>IEEE 802.22 has no standard in the pipeline for adoption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2023-11-17T03:08:07Z</dcterms:modified>
</cp:coreProperties>
</file>