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33"/>
  </p:notesMasterIdLst>
  <p:handoutMasterIdLst>
    <p:handoutMasterId r:id="rId34"/>
  </p:handoutMasterIdLst>
  <p:sldIdLst>
    <p:sldId id="361" r:id="rId3"/>
    <p:sldId id="287" r:id="rId4"/>
    <p:sldId id="288" r:id="rId5"/>
    <p:sldId id="289" r:id="rId6"/>
    <p:sldId id="692" r:id="rId7"/>
    <p:sldId id="703" r:id="rId8"/>
    <p:sldId id="677" r:id="rId9"/>
    <p:sldId id="672" r:id="rId10"/>
    <p:sldId id="701" r:id="rId11"/>
    <p:sldId id="705" r:id="rId12"/>
    <p:sldId id="697" r:id="rId13"/>
    <p:sldId id="649" r:id="rId14"/>
    <p:sldId id="381" r:id="rId15"/>
    <p:sldId id="366" r:id="rId16"/>
    <p:sldId id="670" r:id="rId17"/>
    <p:sldId id="671" r:id="rId18"/>
    <p:sldId id="293" r:id="rId19"/>
    <p:sldId id="294" r:id="rId20"/>
    <p:sldId id="704" r:id="rId21"/>
    <p:sldId id="650" r:id="rId22"/>
    <p:sldId id="310" r:id="rId23"/>
    <p:sldId id="641" r:id="rId24"/>
    <p:sldId id="673" r:id="rId25"/>
    <p:sldId id="668" r:id="rId26"/>
    <p:sldId id="687" r:id="rId27"/>
    <p:sldId id="696" r:id="rId28"/>
    <p:sldId id="576" r:id="rId29"/>
    <p:sldId id="359" r:id="rId30"/>
    <p:sldId id="700" r:id="rId31"/>
    <p:sldId id="698" r:id="rId32"/>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1152" userDrawn="1">
          <p15:clr>
            <a:srgbClr val="A4A3A4"/>
          </p15:clr>
        </p15:guide>
        <p15:guide id="2" pos="3904" userDrawn="1">
          <p15:clr>
            <a:srgbClr val="A4A3A4"/>
          </p15:clr>
        </p15:guide>
      </p15:sldGuideLst>
    </p:ext>
    <p:ext uri="{2D200454-40CA-4A62-9FC3-DE9A4176ACB9}">
      <p15:notesGuideLst xmlns:p15="http://schemas.microsoft.com/office/powerpoint/2012/main">
        <p15:guide id="1" orient="horz" pos="2929"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FF"/>
    <a:srgbClr val="99CCFF"/>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20" autoAdjust="0"/>
    <p:restoredTop sz="96096" autoAdjust="0"/>
  </p:normalViewPr>
  <p:slideViewPr>
    <p:cSldViewPr>
      <p:cViewPr>
        <p:scale>
          <a:sx n="100" d="100"/>
          <a:sy n="100" d="100"/>
        </p:scale>
        <p:origin x="1392" y="342"/>
      </p:cViewPr>
      <p:guideLst>
        <p:guide orient="horz" pos="1152"/>
        <p:guide pos="3904"/>
      </p:guideLst>
    </p:cSldViewPr>
  </p:slideViewPr>
  <p:outlineViewPr>
    <p:cViewPr>
      <p:scale>
        <a:sx n="33" d="100"/>
        <a:sy n="33" d="100"/>
      </p:scale>
      <p:origin x="0" y="-23022"/>
    </p:cViewPr>
  </p:outlineViewPr>
  <p:notesTextViewPr>
    <p:cViewPr>
      <p:scale>
        <a:sx n="50" d="100"/>
        <a:sy n="50" d="100"/>
      </p:scale>
      <p:origin x="0" y="0"/>
    </p:cViewPr>
  </p:notesTextViewPr>
  <p:sorterViewPr>
    <p:cViewPr>
      <p:scale>
        <a:sx n="100" d="100"/>
        <a:sy n="100" d="100"/>
      </p:scale>
      <p:origin x="0" y="0"/>
    </p:cViewPr>
  </p:sorterViewPr>
  <p:notesViewPr>
    <p:cSldViewPr>
      <p:cViewPr varScale="1">
        <p:scale>
          <a:sx n="54" d="100"/>
          <a:sy n="54" d="100"/>
        </p:scale>
        <p:origin x="-1386" y="-108"/>
      </p:cViewPr>
      <p:guideLst>
        <p:guide orient="horz" pos="2929"/>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 Id="rId8" Type="http://schemas.openxmlformats.org/officeDocument/2006/relationships/slide" Target="slides/slide6.xml"/><Relationship Id="rId3"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1" name="Rectangle 3"/>
          <p:cNvSpPr>
            <a:spLocks noGrp="1" noChangeArrowheads="1"/>
          </p:cNvSpPr>
          <p:nvPr>
            <p:ph type="dt" sz="quarter"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3012" name="Rectangle 4"/>
          <p:cNvSpPr>
            <a:spLocks noGrp="1" noChangeArrowheads="1"/>
          </p:cNvSpPr>
          <p:nvPr>
            <p:ph type="ftr" sz="quarter" idx="2"/>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3" name="Rectangle 5"/>
          <p:cNvSpPr>
            <a:spLocks noGrp="1" noChangeArrowheads="1"/>
          </p:cNvSpPr>
          <p:nvPr>
            <p:ph type="sldNum" sz="quarter" idx="3"/>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9F042E5D-BF76-408E-AF8C-1E201793EC83}" type="slidenum">
              <a:rPr lang="en-US"/>
              <a:pPr>
                <a:defRPr/>
              </a:pPr>
              <a:t>‹#›</a:t>
            </a:fld>
            <a:endParaRPr lang="en-US"/>
          </a:p>
        </p:txBody>
      </p:sp>
    </p:spTree>
    <p:extLst>
      <p:ext uri="{BB962C8B-B14F-4D97-AF65-F5344CB8AC3E}">
        <p14:creationId xmlns:p14="http://schemas.microsoft.com/office/powerpoint/2010/main" val="27992520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099" name="Rectangle 3"/>
          <p:cNvSpPr>
            <a:spLocks noGrp="1" noChangeArrowheads="1"/>
          </p:cNvSpPr>
          <p:nvPr>
            <p:ph type="dt"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5060" name="Rectangle 4"/>
          <p:cNvSpPr>
            <a:spLocks noGrp="1" noRot="1" noChangeAspect="1" noChangeArrowheads="1" noTextEdit="1"/>
          </p:cNvSpPr>
          <p:nvPr>
            <p:ph type="sldImg" idx="2"/>
          </p:nvPr>
        </p:nvSpPr>
        <p:spPr bwMode="auto">
          <a:xfrm>
            <a:off x="407988" y="701675"/>
            <a:ext cx="6196012" cy="34861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34199" y="4416746"/>
            <a:ext cx="5142016" cy="4178942"/>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103" name="Rectangle 7"/>
          <p:cNvSpPr>
            <a:spLocks noGrp="1" noChangeArrowheads="1"/>
          </p:cNvSpPr>
          <p:nvPr>
            <p:ph type="sldNum" sz="quarter" idx="5"/>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3F4789A0-AAA0-4A8A-9A40-13BCD6237604}" type="slidenum">
              <a:rPr lang="en-US"/>
              <a:pPr>
                <a:defRPr/>
              </a:pPr>
              <a:t>‹#›</a:t>
            </a:fld>
            <a:endParaRPr lang="en-US"/>
          </a:p>
        </p:txBody>
      </p:sp>
    </p:spTree>
    <p:extLst>
      <p:ext uri="{BB962C8B-B14F-4D97-AF65-F5344CB8AC3E}">
        <p14:creationId xmlns:p14="http://schemas.microsoft.com/office/powerpoint/2010/main" val="21419515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701675"/>
            <a:ext cx="6196012"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4789A0-AAA0-4A8A-9A40-13BCD6237604}" type="slidenum">
              <a:rPr lang="en-US" smtClean="0"/>
              <a:pPr>
                <a:defRPr/>
              </a:pPr>
              <a:t>1</a:t>
            </a:fld>
            <a:endParaRPr lang="en-US"/>
          </a:p>
        </p:txBody>
      </p:sp>
    </p:spTree>
    <p:extLst>
      <p:ext uri="{BB962C8B-B14F-4D97-AF65-F5344CB8AC3E}">
        <p14:creationId xmlns:p14="http://schemas.microsoft.com/office/powerpoint/2010/main" val="24220287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3F4789A0-AAA0-4A8A-9A40-13BCD6237604}" type="slidenum">
              <a:rPr lang="en-US" smtClean="0"/>
              <a:pPr>
                <a:defRPr/>
              </a:pPr>
              <a:t>5</a:t>
            </a:fld>
            <a:endParaRPr lang="en-US"/>
          </a:p>
        </p:txBody>
      </p:sp>
    </p:spTree>
    <p:extLst>
      <p:ext uri="{BB962C8B-B14F-4D97-AF65-F5344CB8AC3E}">
        <p14:creationId xmlns:p14="http://schemas.microsoft.com/office/powerpoint/2010/main" val="22301258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E021F72-5A2D-4EBF-9D13-D35A5BD6752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21FD272-7419-4152-A918-3B2CE6CB50B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09600"/>
            <a:ext cx="25908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09600"/>
            <a:ext cx="75692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8916C83-32D5-4183-8BB8-F71204289A3C}"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CCB76B9-85C7-4C18-BFB5-33B122916F68}"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extLst>
      <p:ext uri="{BB962C8B-B14F-4D97-AF65-F5344CB8AC3E}">
        <p14:creationId xmlns:p14="http://schemas.microsoft.com/office/powerpoint/2010/main" val="3953375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6"/>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929218"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November 2019</a:t>
            </a:r>
            <a:endParaRPr lang="en-GB" dirty="0"/>
          </a:p>
        </p:txBody>
      </p:sp>
    </p:spTree>
    <p:extLst>
      <p:ext uri="{BB962C8B-B14F-4D97-AF65-F5344CB8AC3E}">
        <p14:creationId xmlns:p14="http://schemas.microsoft.com/office/powerpoint/2010/main" val="10579514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extLst>
      <p:ext uri="{BB962C8B-B14F-4D97-AF65-F5344CB8AC3E}">
        <p14:creationId xmlns:p14="http://schemas.microsoft.com/office/powerpoint/2010/main" val="27859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2019</a:t>
            </a:r>
            <a:endParaRPr lang="en-GB"/>
          </a:p>
        </p:txBody>
      </p:sp>
      <p:sp>
        <p:nvSpPr>
          <p:cNvPr id="6" name="Footer Placeholder 5"/>
          <p:cNvSpPr>
            <a:spLocks noGrp="1"/>
          </p:cNvSpPr>
          <p:nvPr>
            <p:ph type="ftr" idx="11"/>
          </p:nvPr>
        </p:nvSpPr>
        <p:spPr/>
        <p:txBody>
          <a:bodyPr/>
          <a:lstStyle>
            <a:lvl1pPr>
              <a:defRPr/>
            </a:lvl1pPr>
          </a:lstStyle>
          <a:p>
            <a:r>
              <a:rPr lang="en-GB"/>
              <a:t>Robert Stacey,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extLst>
      <p:ext uri="{BB962C8B-B14F-4D97-AF65-F5344CB8AC3E}">
        <p14:creationId xmlns:p14="http://schemas.microsoft.com/office/powerpoint/2010/main" val="8434430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2019</a:t>
            </a:r>
            <a:endParaRPr lang="en-GB"/>
          </a:p>
        </p:txBody>
      </p:sp>
      <p:sp>
        <p:nvSpPr>
          <p:cNvPr id="8" name="Footer Placeholder 7"/>
          <p:cNvSpPr>
            <a:spLocks noGrp="1"/>
          </p:cNvSpPr>
          <p:nvPr>
            <p:ph type="ftr" idx="11"/>
          </p:nvPr>
        </p:nvSpPr>
        <p:spPr>
          <a:xfrm>
            <a:off x="7524760" y="6475416"/>
            <a:ext cx="3865024" cy="180975"/>
          </a:xfrm>
        </p:spPr>
        <p:txBody>
          <a:bodyPr/>
          <a:lstStyle>
            <a:lvl1pPr>
              <a:defRPr/>
            </a:lvl1pPr>
          </a:lstStyle>
          <a:p>
            <a:r>
              <a:rPr lang="en-GB"/>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extLst>
      <p:ext uri="{BB962C8B-B14F-4D97-AF65-F5344CB8AC3E}">
        <p14:creationId xmlns:p14="http://schemas.microsoft.com/office/powerpoint/2010/main" val="27836915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2019</a:t>
            </a:r>
            <a:endParaRPr lang="en-GB"/>
          </a:p>
        </p:txBody>
      </p:sp>
      <p:sp>
        <p:nvSpPr>
          <p:cNvPr id="4" name="Footer Placeholder 3"/>
          <p:cNvSpPr>
            <a:spLocks noGrp="1"/>
          </p:cNvSpPr>
          <p:nvPr>
            <p:ph type="ftr" idx="11"/>
          </p:nvPr>
        </p:nvSpPr>
        <p:spPr/>
        <p:txBody>
          <a:bodyPr/>
          <a:lstStyle>
            <a:lvl1pPr>
              <a:defRPr/>
            </a:lvl1pPr>
          </a:lstStyle>
          <a:p>
            <a:r>
              <a:rPr lang="en-GB"/>
              <a:t>Robert Stacey,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extLst>
      <p:ext uri="{BB962C8B-B14F-4D97-AF65-F5344CB8AC3E}">
        <p14:creationId xmlns:p14="http://schemas.microsoft.com/office/powerpoint/2010/main" val="24727165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2019</a:t>
            </a:r>
            <a:endParaRPr lang="en-GB"/>
          </a:p>
        </p:txBody>
      </p:sp>
      <p:sp>
        <p:nvSpPr>
          <p:cNvPr id="3" name="Footer Placeholder 2"/>
          <p:cNvSpPr>
            <a:spLocks noGrp="1"/>
          </p:cNvSpPr>
          <p:nvPr>
            <p:ph type="ftr" idx="11"/>
          </p:nvPr>
        </p:nvSpPr>
        <p:spPr/>
        <p:txBody>
          <a:bodyPr/>
          <a:lstStyle>
            <a:lvl1pPr>
              <a:defRPr/>
            </a:lvl1pPr>
          </a:lstStyle>
          <a:p>
            <a:r>
              <a:rPr lang="en-GB"/>
              <a:t>Robert Stacey,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extLst>
      <p:ext uri="{BB962C8B-B14F-4D97-AF65-F5344CB8AC3E}">
        <p14:creationId xmlns:p14="http://schemas.microsoft.com/office/powerpoint/2010/main" val="4153763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8910AE4-85DC-4894-8AA6-C2187499416B}"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extLst>
      <p:ext uri="{BB962C8B-B14F-4D97-AF65-F5344CB8AC3E}">
        <p14:creationId xmlns:p14="http://schemas.microsoft.com/office/powerpoint/2010/main" val="63453794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3"/>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extLst>
      <p:ext uri="{BB962C8B-B14F-4D97-AF65-F5344CB8AC3E}">
        <p14:creationId xmlns:p14="http://schemas.microsoft.com/office/powerpoint/2010/main" val="297017103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2" y="823388"/>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45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14308" indent="-128585">
              <a:buFont typeface="Lucida Grande"/>
              <a:buChar char="﹣"/>
              <a:defRPr>
                <a:latin typeface="Calibri" panose="020F0502020204030204" pitchFamily="34" charset="0"/>
                <a:cs typeface="Calibri" panose="020F0502020204030204" pitchFamily="34" charset="0"/>
              </a:defRPr>
            </a:lvl4pPr>
            <a:lvl5pPr marL="298840" indent="-82152" defTabSz="513147">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1"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2"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21192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5FAFA7F-DAC6-4AD4-9B8D-4F97BD8402E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F756E78-B411-4A49-8A56-75D9C3D57CC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38CEB37-5104-4A8D-B584-F10BB83859B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67EF0D1-CDA8-4A2C-97F1-BCCEC62488B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5F5AC62-79C9-439A-9F92-7BF53B4E81E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3102C4A-262E-4FC3-8014-622FD9074A7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FCBBC5D-32F8-4359-BF9B-38DBA3AD3F0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theme" Target="../theme/theme2.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09600"/>
            <a:ext cx="103632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9144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spcBef>
                <a:spcPct val="0"/>
              </a:spcBef>
              <a:defRPr sz="1400">
                <a:cs typeface="+mn-cs"/>
              </a:defRPr>
            </a:lvl1pPr>
          </a:lstStyle>
          <a:p>
            <a:pPr>
              <a:defRPr/>
            </a:pPr>
            <a:endParaRPr lang="en-US"/>
          </a:p>
        </p:txBody>
      </p:sp>
      <p:sp>
        <p:nvSpPr>
          <p:cNvPr id="1029" name="Rectangle 5"/>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lnSpc>
                <a:spcPct val="100000"/>
              </a:lnSpc>
              <a:spcBef>
                <a:spcPct val="0"/>
              </a:spcBef>
              <a:defRPr sz="1400">
                <a:cs typeface="+mn-cs"/>
              </a:defRPr>
            </a:lvl1pPr>
          </a:lstStyle>
          <a:p>
            <a:pPr>
              <a:defRPr/>
            </a:pPr>
            <a:endParaRPr lang="en-US"/>
          </a:p>
        </p:txBody>
      </p:sp>
      <p:sp>
        <p:nvSpPr>
          <p:cNvPr id="1030" name="Rectangle 6"/>
          <p:cNvSpPr>
            <a:spLocks noGrp="1" noChangeArrowheads="1"/>
          </p:cNvSpPr>
          <p:nvPr>
            <p:ph type="sldNum" sz="quarter" idx="4"/>
          </p:nvPr>
        </p:nvSpPr>
        <p:spPr bwMode="auto">
          <a:xfrm>
            <a:off x="87376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defRPr sz="1400">
                <a:cs typeface="+mn-cs"/>
              </a:defRPr>
            </a:lvl1pPr>
          </a:lstStyle>
          <a:p>
            <a:pPr>
              <a:defRPr/>
            </a:pPr>
            <a:fld id="{9D398DEB-576E-470D-A31C-B5D1605DDD3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2" y="685803"/>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2"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November 2019</a:t>
            </a:r>
            <a:endParaRPr lang="en-GB" dirty="0"/>
          </a:p>
        </p:txBody>
      </p:sp>
      <p:sp>
        <p:nvSpPr>
          <p:cNvPr id="1028" name="Rectangle 4"/>
          <p:cNvSpPr>
            <a:spLocks noGrp="1" noChangeArrowheads="1"/>
          </p:cNvSpPr>
          <p:nvPr>
            <p:ph type="ftr"/>
          </p:nvPr>
        </p:nvSpPr>
        <p:spPr bwMode="auto">
          <a:xfrm>
            <a:off x="7143757" y="6475416"/>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
        <p:nvSpPr>
          <p:cNvPr id="1029" name="Rectangle 5"/>
          <p:cNvSpPr>
            <a:spLocks noGrp="1" noChangeArrowheads="1"/>
          </p:cNvSpPr>
          <p:nvPr>
            <p:ph type="sldNum"/>
          </p:nvPr>
        </p:nvSpPr>
        <p:spPr bwMode="auto">
          <a:xfrm>
            <a:off x="5793320" y="6475416"/>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912286" y="6475415"/>
            <a:ext cx="31418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userDrawn="1"/>
        </p:nvSpPr>
        <p:spPr bwMode="auto">
          <a:xfrm>
            <a:off x="6667505"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802.11-19/1753r0</a:t>
            </a:r>
          </a:p>
        </p:txBody>
      </p:sp>
    </p:spTree>
    <p:extLst>
      <p:ext uri="{BB962C8B-B14F-4D97-AF65-F5344CB8AC3E}">
        <p14:creationId xmlns:p14="http://schemas.microsoft.com/office/powerpoint/2010/main" val="102857989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hyperlink" Target="https://ieee.app.box.com/v/PandP-LMSC"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14.xml"/><Relationship Id="rId4" Type="http://schemas.openxmlformats.org/officeDocument/2006/relationships/hyperlink" Target="http://www.ieee.org/about/corporate/governance"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ec/dcn/23/ec-23-0168-00-00EC-march-2024-802-ec-election-process.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5"/>
          <p:cNvSpPr>
            <a:spLocks noGrp="1"/>
          </p:cNvSpPr>
          <p:nvPr>
            <p:ph type="sldNum" sz="quarter" idx="12"/>
          </p:nvPr>
        </p:nvSpPr>
        <p:spPr/>
        <p:txBody>
          <a:bodyPr/>
          <a:lstStyle/>
          <a:p>
            <a:pPr>
              <a:defRPr/>
            </a:pPr>
            <a:fld id="{B120C4F2-6A6A-43CE-B303-91A81F3DB43A}" type="slidenum">
              <a:rPr lang="en-US" smtClean="0"/>
              <a:pPr>
                <a:defRPr/>
              </a:pPr>
              <a:t>1</a:t>
            </a:fld>
            <a:endParaRPr lang="en-US"/>
          </a:p>
        </p:txBody>
      </p:sp>
      <p:pic>
        <p:nvPicPr>
          <p:cNvPr id="2051" name="Picture 5"/>
          <p:cNvPicPr>
            <a:picLocks noChangeAspect="1" noChangeArrowheads="1"/>
          </p:cNvPicPr>
          <p:nvPr/>
        </p:nvPicPr>
        <p:blipFill>
          <a:blip r:embed="rId3" cstate="print">
            <a:lum bright="-48000" contrast="66000"/>
            <a:grayscl/>
          </a:blip>
          <a:srcRect/>
          <a:stretch>
            <a:fillRect/>
          </a:stretch>
        </p:blipFill>
        <p:spPr bwMode="auto">
          <a:xfrm>
            <a:off x="1048410" y="733245"/>
            <a:ext cx="4070350" cy="5562600"/>
          </a:xfrm>
          <a:prstGeom prst="rect">
            <a:avLst/>
          </a:prstGeom>
          <a:noFill/>
          <a:ln w="9525" algn="ctr">
            <a:noFill/>
            <a:miter lim="800000"/>
            <a:headEnd/>
            <a:tailEnd/>
          </a:ln>
        </p:spPr>
      </p:pic>
      <p:sp>
        <p:nvSpPr>
          <p:cNvPr id="2052" name="Rectangle 2"/>
          <p:cNvSpPr>
            <a:spLocks noGrp="1" noChangeArrowheads="1"/>
          </p:cNvSpPr>
          <p:nvPr>
            <p:ph type="title"/>
          </p:nvPr>
        </p:nvSpPr>
        <p:spPr>
          <a:xfrm>
            <a:off x="5257800" y="838200"/>
            <a:ext cx="6781800" cy="3962400"/>
          </a:xfrm>
        </p:spPr>
        <p:txBody>
          <a:bodyPr/>
          <a:lstStyle/>
          <a:p>
            <a:pPr eaLnBrk="1" hangingPunct="1"/>
            <a:r>
              <a:rPr lang="en-US" sz="4000" dirty="0"/>
              <a:t>IEEE 802 LMSC </a:t>
            </a:r>
            <a:br>
              <a:rPr lang="en-US" sz="4000" dirty="0"/>
            </a:br>
            <a:r>
              <a:rPr lang="en-US" sz="4000" dirty="0"/>
              <a:t>134th Plenary Session</a:t>
            </a:r>
            <a:br>
              <a:rPr lang="en-US" sz="4000" dirty="0"/>
            </a:br>
            <a:r>
              <a:rPr lang="en-US" sz="2800" dirty="0"/>
              <a:t>(5th mixed mode Plenary Session)</a:t>
            </a:r>
            <a:br>
              <a:rPr lang="en-US" sz="4000" dirty="0"/>
            </a:br>
            <a:br>
              <a:rPr lang="en-US" sz="4000" dirty="0"/>
            </a:br>
            <a:r>
              <a:rPr lang="en-US" sz="4000" dirty="0"/>
              <a:t>13-17 November 2023</a:t>
            </a:r>
          </a:p>
        </p:txBody>
      </p:sp>
      <p:sp>
        <p:nvSpPr>
          <p:cNvPr id="2" name="TextBox 1"/>
          <p:cNvSpPr txBox="1"/>
          <p:nvPr/>
        </p:nvSpPr>
        <p:spPr>
          <a:xfrm>
            <a:off x="5562601" y="6488668"/>
            <a:ext cx="5283133" cy="369332"/>
          </a:xfrm>
          <a:prstGeom prst="rect">
            <a:avLst/>
          </a:prstGeom>
          <a:noFill/>
        </p:spPr>
        <p:txBody>
          <a:bodyPr wrap="square" rtlCol="0">
            <a:spAutoFit/>
          </a:bodyPr>
          <a:lstStyle/>
          <a:p>
            <a:r>
              <a:rPr lang="en-US" dirty="0"/>
              <a:t>DCN ec-23-0196-02-00EC</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5.01 Chair’s Announcements</a:t>
            </a:r>
          </a:p>
        </p:txBody>
      </p:sp>
      <p:sp>
        <p:nvSpPr>
          <p:cNvPr id="3" name="Content Placeholder 2"/>
          <p:cNvSpPr>
            <a:spLocks noGrp="1"/>
          </p:cNvSpPr>
          <p:nvPr>
            <p:ph idx="1"/>
          </p:nvPr>
        </p:nvSpPr>
        <p:spPr>
          <a:xfrm>
            <a:off x="228600" y="1755494"/>
            <a:ext cx="11658600" cy="4873906"/>
          </a:xfrm>
        </p:spPr>
        <p:txBody>
          <a:bodyPr/>
          <a:lstStyle/>
          <a:p>
            <a:pPr marL="0" indent="0" algn="l">
              <a:buNone/>
            </a:pPr>
            <a:r>
              <a:rPr lang="en-US" sz="1800" dirty="0"/>
              <a:t>Reminder #6: </a:t>
            </a:r>
            <a:br>
              <a:rPr lang="en-US" sz="1800" dirty="0"/>
            </a:br>
            <a:br>
              <a:rPr lang="en-US" sz="1800" dirty="0"/>
            </a:br>
            <a:r>
              <a:rPr lang="en-US" sz="1800" dirty="0"/>
              <a:t>Per the C/LM Policies and Procedures (</a:t>
            </a:r>
            <a:r>
              <a:rPr lang="en-US" sz="1800" dirty="0">
                <a:hlinkClick r:id="rId2">
                  <a:extLst>
                    <a:ext uri="{A12FA001-AC4F-418D-AE19-62706E023703}">
                      <ahyp:hlinkClr xmlns:ahyp="http://schemas.microsoft.com/office/drawing/2018/hyperlinkcolor" val="tx"/>
                    </a:ext>
                  </a:extLst>
                </a:hlinkClick>
              </a:rPr>
              <a:t>https://ieee.app.box.com/v/PandP-LMSC</a:t>
            </a:r>
            <a:r>
              <a:rPr lang="en-US" sz="1800" dirty="0"/>
              <a:t>) </a:t>
            </a:r>
          </a:p>
          <a:p>
            <a:pPr algn="l"/>
            <a:r>
              <a:rPr lang="en-US" sz="1800" dirty="0"/>
              <a:t>5.0 Subgroups Created by the Standards Committee, </a:t>
            </a:r>
          </a:p>
          <a:p>
            <a:pPr lvl="1"/>
            <a:r>
              <a:rPr lang="en-US" sz="1800" b="0" i="0" u="none" strike="noStrike" baseline="0" dirty="0">
                <a:latin typeface="Times New Roman" panose="02020603050405020304" pitchFamily="18" charset="0"/>
              </a:rPr>
              <a:t>The scope, duties, and membership of all subgroups shall be reviewed annually by the Standards Committee.</a:t>
            </a:r>
          </a:p>
          <a:p>
            <a:pPr marL="0" indent="0">
              <a:buNone/>
            </a:pPr>
            <a:endParaRPr lang="en-US" sz="1800" dirty="0">
              <a:latin typeface="Times New Roman" panose="02020603050405020304" pitchFamily="18" charset="0"/>
            </a:endParaRPr>
          </a:p>
          <a:p>
            <a:pPr marL="0" indent="0">
              <a:buNone/>
            </a:pPr>
            <a:r>
              <a:rPr lang="en-US" sz="1800" dirty="0">
                <a:latin typeface="Times New Roman" panose="02020603050405020304" pitchFamily="18" charset="0"/>
              </a:rPr>
              <a:t>Each IEEE 802 LMSC Standing Committees (802/ITU SC, 802/IETF SC, 802/JTC1 SC, 802 Public Visibility SC and 802 Wireless Chairs SC) and Ad-Hoc (Student Outreach, Future Session) Chairs, please be prepared to provide the scope, duties and membership for review by the 802 Executive Committee at the closing EC meeting on Friday 17 November.</a:t>
            </a:r>
          </a:p>
          <a:p>
            <a:pPr marL="0" indent="0">
              <a:buNone/>
            </a:pPr>
            <a:endParaRPr lang="en-US" sz="1800" dirty="0">
              <a:latin typeface="Times New Roman" panose="02020603050405020304" pitchFamily="18" charset="0"/>
            </a:endParaRPr>
          </a:p>
          <a:p>
            <a:pPr marL="0" indent="0">
              <a:buNone/>
            </a:pPr>
            <a:r>
              <a:rPr lang="en-US" sz="1800" dirty="0">
                <a:latin typeface="Times New Roman" panose="02020603050405020304" pitchFamily="18" charset="0"/>
              </a:rPr>
              <a:t>If you send it to the EC reflector prior to the closing EC consent agenda items deadline 23:00 UTC Wednesday  15 November 2023 (13:00 HST), I will put it on the consent agenda</a:t>
            </a:r>
            <a:br>
              <a:rPr lang="en-US" sz="2200" dirty="0"/>
            </a:br>
            <a:endParaRPr lang="en-US" sz="2200" dirty="0"/>
          </a:p>
          <a:p>
            <a:pPr marL="457200" lvl="1" indent="0">
              <a:buNone/>
            </a:pPr>
            <a:br>
              <a:rPr lang="en-US" sz="1800" dirty="0"/>
            </a:br>
            <a:br>
              <a:rPr lang="en-US" sz="1800" dirty="0"/>
            </a:br>
            <a:endParaRPr lang="en-US" sz="1800" dirty="0"/>
          </a:p>
          <a:p>
            <a:pPr lvl="1"/>
            <a:endParaRPr lang="en-US" sz="18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10</a:t>
            </a:fld>
            <a:endParaRPr lang="en-US" dirty="0"/>
          </a:p>
        </p:txBody>
      </p:sp>
    </p:spTree>
    <p:extLst>
      <p:ext uri="{BB962C8B-B14F-4D97-AF65-F5344CB8AC3E}">
        <p14:creationId xmlns:p14="http://schemas.microsoft.com/office/powerpoint/2010/main" val="14325622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762000" y="1447800"/>
            <a:ext cx="10744200" cy="5105400"/>
          </a:xfrm>
        </p:spPr>
        <p:txBody>
          <a:bodyPr/>
          <a:lstStyle/>
          <a:p>
            <a:pPr marL="0" indent="0">
              <a:buNone/>
            </a:pPr>
            <a:r>
              <a:rPr lang="en-US" sz="2800" dirty="0"/>
              <a:t>SA </a:t>
            </a:r>
            <a:r>
              <a:rPr lang="en-US" sz="2800" dirty="0" err="1"/>
              <a:t>BoG</a:t>
            </a:r>
            <a:r>
              <a:rPr lang="en-US" sz="2800" dirty="0"/>
              <a:t> September 2023 resolutions</a:t>
            </a:r>
            <a:endParaRPr lang="en-US" sz="2000" dirty="0"/>
          </a:p>
          <a:p>
            <a:pPr lvl="1"/>
            <a:r>
              <a:rPr lang="en-US" sz="2000" dirty="0"/>
              <a:t>None</a:t>
            </a:r>
            <a:endParaRPr lang="en-US" sz="2800" dirty="0">
              <a:solidFill>
                <a:schemeClr val="tx1">
                  <a:lumMod val="95000"/>
                  <a:lumOff val="5000"/>
                </a:schemeClr>
              </a:solidFill>
            </a:endParaRPr>
          </a:p>
          <a:p>
            <a:pPr marL="0" indent="0">
              <a:buNone/>
            </a:pPr>
            <a:r>
              <a:rPr lang="en-US" sz="2800" dirty="0">
                <a:solidFill>
                  <a:schemeClr val="tx1">
                    <a:lumMod val="95000"/>
                    <a:lumOff val="5000"/>
                  </a:schemeClr>
                </a:solidFill>
              </a:rPr>
              <a:t>802 EC members that are members of the 2023 SA BoG</a:t>
            </a:r>
          </a:p>
          <a:p>
            <a:pPr lvl="1"/>
            <a:r>
              <a:rPr lang="en-US" sz="2000" dirty="0">
                <a:solidFill>
                  <a:schemeClr val="tx1">
                    <a:lumMod val="95000"/>
                    <a:lumOff val="5000"/>
                  </a:schemeClr>
                </a:solidFill>
              </a:rPr>
              <a:t>Paul Nikolich, IEEE SA Treasurer, David Law, SASB Chair, Glenn Parson </a:t>
            </a:r>
            <a:r>
              <a:rPr lang="en-US" sz="2000" dirty="0" err="1">
                <a:solidFill>
                  <a:schemeClr val="tx1">
                    <a:lumMod val="95000"/>
                    <a:lumOff val="5000"/>
                  </a:schemeClr>
                </a:solidFill>
              </a:rPr>
              <a:t>MaL</a:t>
            </a:r>
            <a:r>
              <a:rPr lang="en-US" sz="2000" dirty="0">
                <a:solidFill>
                  <a:schemeClr val="tx1">
                    <a:lumMod val="95000"/>
                    <a:lumOff val="5000"/>
                  </a:schemeClr>
                </a:solidFill>
              </a:rPr>
              <a:t>, and Dorothy Stanley, </a:t>
            </a:r>
            <a:r>
              <a:rPr lang="en-US" sz="2000" dirty="0" err="1">
                <a:solidFill>
                  <a:schemeClr val="tx1">
                    <a:lumMod val="95000"/>
                    <a:lumOff val="5000"/>
                  </a:schemeClr>
                </a:solidFill>
              </a:rPr>
              <a:t>MaL</a:t>
            </a:r>
            <a:endParaRPr lang="en-US" sz="2000" dirty="0">
              <a:solidFill>
                <a:schemeClr val="tx1">
                  <a:lumMod val="95000"/>
                  <a:lumOff val="5000"/>
                </a:schemeClr>
              </a:solidFill>
            </a:endParaRPr>
          </a:p>
          <a:p>
            <a:pPr marL="0" indent="0">
              <a:buNone/>
            </a:pPr>
            <a:r>
              <a:rPr lang="en-US" sz="2800" dirty="0"/>
              <a:t>Standards Association Standards Board September</a:t>
            </a:r>
            <a:endParaRPr lang="en-US" sz="1600" dirty="0"/>
          </a:p>
          <a:p>
            <a:pPr lvl="1"/>
            <a:r>
              <a:rPr lang="en-US" sz="2000" dirty="0"/>
              <a:t>The SASB recognized the IEEE Instrumentation and Measurement Society/TC7 – Signals and Systems in Measurement Committee, to be abbreviated as IM/S&amp;SM, as an official Standards Committee, in accordance with IEEE SASB Bylaws 5.2.2.</a:t>
            </a:r>
          </a:p>
          <a:p>
            <a:pPr lvl="1"/>
            <a:r>
              <a:rPr lang="en-US" sz="2000" dirty="0"/>
              <a:t>802 Members on SASB:</a:t>
            </a:r>
            <a:br>
              <a:rPr lang="en-US" sz="2000" dirty="0"/>
            </a:br>
            <a:r>
              <a:rPr lang="en-US" sz="2000" dirty="0"/>
              <a:t> David Law (chair), Joseph Levy, Guido </a:t>
            </a:r>
            <a:r>
              <a:rPr lang="en-US" sz="2000" dirty="0" err="1"/>
              <a:t>Hiertz</a:t>
            </a:r>
            <a:r>
              <a:rPr lang="en-US" sz="2000" dirty="0"/>
              <a:t>, Andrew Myles, Lei Wang, Karl Weber, Paul Nikolich (TAB rep to SA)</a:t>
            </a:r>
            <a:endParaRPr lang="en-US" sz="2400" dirty="0">
              <a:solidFill>
                <a:schemeClr val="tx1">
                  <a:lumMod val="95000"/>
                  <a:lumOff val="5000"/>
                </a:schemeClr>
              </a:solidFill>
            </a:endParaRPr>
          </a:p>
          <a:p>
            <a:pPr lvl="1"/>
            <a:endParaRPr lang="en-US" sz="2000" dirty="0"/>
          </a:p>
        </p:txBody>
      </p:sp>
      <p:sp>
        <p:nvSpPr>
          <p:cNvPr id="5" name="Slide Number Placeholder 4"/>
          <p:cNvSpPr>
            <a:spLocks noGrp="1"/>
          </p:cNvSpPr>
          <p:nvPr>
            <p:ph type="sldNum" sz="quarter" idx="12"/>
          </p:nvPr>
        </p:nvSpPr>
        <p:spPr/>
        <p:txBody>
          <a:bodyPr/>
          <a:lstStyle/>
          <a:p>
            <a:pPr>
              <a:defRPr/>
            </a:pPr>
            <a:fld id="{0F756E78-B411-4A49-8A56-75D9C3D57CC9}" type="slidenum">
              <a:rPr lang="en-US" smtClean="0"/>
              <a:pPr>
                <a:defRPr/>
              </a:pPr>
              <a:t>11</a:t>
            </a:fld>
            <a:endParaRPr lang="en-US"/>
          </a:p>
        </p:txBody>
      </p:sp>
      <p:sp>
        <p:nvSpPr>
          <p:cNvPr id="6" name="Rectangle 7"/>
          <p:cNvSpPr txBox="1">
            <a:spLocks noGrp="1" noChangeArrowheads="1"/>
          </p:cNvSpPr>
          <p:nvPr>
            <p:ph type="title" idx="4294967295"/>
          </p:nvPr>
        </p:nvSpPr>
        <p:spPr>
          <a:xfrm>
            <a:off x="2133600" y="304800"/>
            <a:ext cx="7772400" cy="11430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000" b="0" i="0" u="none" strike="noStrike" kern="0" cap="none" spc="0" normalizeH="0" baseline="0" noProof="0" dirty="0">
                <a:ln>
                  <a:noFill/>
                </a:ln>
                <a:solidFill>
                  <a:schemeClr val="tx2"/>
                </a:solidFill>
                <a:effectLst/>
                <a:uLnTx/>
                <a:uFillTx/>
                <a:latin typeface="+mj-lt"/>
                <a:ea typeface="+mj-ea"/>
                <a:cs typeface="+mj-cs"/>
              </a:rPr>
              <a:t>5.02 IEEE SA BoG Update</a:t>
            </a:r>
          </a:p>
        </p:txBody>
      </p:sp>
    </p:spTree>
    <p:extLst>
      <p:ext uri="{BB962C8B-B14F-4D97-AF65-F5344CB8AC3E}">
        <p14:creationId xmlns:p14="http://schemas.microsoft.com/office/powerpoint/2010/main" val="19165084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723900" y="1066800"/>
            <a:ext cx="10744200" cy="5181600"/>
          </a:xfrm>
        </p:spPr>
        <p:txBody>
          <a:bodyPr/>
          <a:lstStyle/>
          <a:p>
            <a:endParaRPr lang="en-US" sz="1600" dirty="0"/>
          </a:p>
          <a:p>
            <a:pPr marL="0" indent="0">
              <a:buNone/>
            </a:pPr>
            <a:r>
              <a:rPr lang="en-US" sz="2800" dirty="0"/>
              <a:t>IEEE Computer Society BoG &amp; </a:t>
            </a:r>
            <a:r>
              <a:rPr lang="en-US" sz="2800" dirty="0" err="1"/>
              <a:t>Stds</a:t>
            </a:r>
            <a:r>
              <a:rPr lang="en-US" sz="2800" dirty="0"/>
              <a:t> Activity Board</a:t>
            </a:r>
          </a:p>
          <a:p>
            <a:pPr lvl="1"/>
            <a:r>
              <a:rPr lang="en-US" sz="2000" dirty="0"/>
              <a:t>No update.</a:t>
            </a:r>
            <a:br>
              <a:rPr lang="en-US" sz="2000" dirty="0"/>
            </a:br>
            <a:endParaRPr lang="en-US" sz="2400" dirty="0">
              <a:solidFill>
                <a:schemeClr val="tx1">
                  <a:lumMod val="95000"/>
                  <a:lumOff val="5000"/>
                </a:schemeClr>
              </a:solidFill>
            </a:endParaRPr>
          </a:p>
          <a:p>
            <a:pPr marL="0" indent="0">
              <a:buNone/>
            </a:pPr>
            <a:r>
              <a:rPr lang="en-US" sz="2800" dirty="0">
                <a:solidFill>
                  <a:schemeClr val="tx1">
                    <a:lumMod val="95000"/>
                    <a:lumOff val="5000"/>
                  </a:schemeClr>
                </a:solidFill>
              </a:rPr>
              <a:t>IEEE </a:t>
            </a:r>
            <a:r>
              <a:rPr lang="en-US" sz="2800" dirty="0" err="1">
                <a:solidFill>
                  <a:schemeClr val="tx1">
                    <a:lumMod val="95000"/>
                    <a:lumOff val="5000"/>
                  </a:schemeClr>
                </a:solidFill>
              </a:rPr>
              <a:t>BoD</a:t>
            </a:r>
            <a:r>
              <a:rPr lang="en-US" sz="2800" dirty="0">
                <a:solidFill>
                  <a:schemeClr val="tx1">
                    <a:lumMod val="95000"/>
                    <a:lumOff val="5000"/>
                  </a:schemeClr>
                </a:solidFill>
              </a:rPr>
              <a:t> approved </a:t>
            </a:r>
          </a:p>
          <a:p>
            <a:pPr lvl="1"/>
            <a:r>
              <a:rPr lang="en-US" sz="2000" dirty="0">
                <a:solidFill>
                  <a:schemeClr val="tx1">
                    <a:lumMod val="95000"/>
                    <a:lumOff val="5000"/>
                  </a:schemeClr>
                </a:solidFill>
              </a:rPr>
              <a:t>adding “Standards Category” as a viable Fellow nominee classification</a:t>
            </a:r>
            <a:br>
              <a:rPr lang="en-US" sz="2000" dirty="0">
                <a:solidFill>
                  <a:schemeClr val="tx1">
                    <a:lumMod val="95000"/>
                    <a:lumOff val="5000"/>
                  </a:schemeClr>
                </a:solidFill>
              </a:rPr>
            </a:br>
            <a:endParaRPr lang="en-US" sz="1600" dirty="0">
              <a:solidFill>
                <a:schemeClr val="tx1">
                  <a:lumMod val="95000"/>
                  <a:lumOff val="5000"/>
                </a:schemeClr>
              </a:solidFill>
            </a:endParaRPr>
          </a:p>
          <a:p>
            <a:pPr marL="0" indent="0">
              <a:buNone/>
            </a:pPr>
            <a:r>
              <a:rPr lang="en-US" sz="2800" dirty="0">
                <a:solidFill>
                  <a:schemeClr val="tx1">
                    <a:lumMod val="95000"/>
                    <a:lumOff val="5000"/>
                  </a:schemeClr>
                </a:solidFill>
              </a:rPr>
              <a:t>IEEE Executive Director, Sophie Muirhead, appointed</a:t>
            </a:r>
          </a:p>
          <a:p>
            <a:pPr lvl="1"/>
            <a:r>
              <a:rPr lang="en-US" sz="2000" dirty="0">
                <a:solidFill>
                  <a:schemeClr val="tx1">
                    <a:lumMod val="95000"/>
                    <a:lumOff val="5000"/>
                  </a:schemeClr>
                </a:solidFill>
              </a:rPr>
              <a:t>Alpesh Shah to serve as the IEEE SA Managing Director starting 01 January 2024</a:t>
            </a:r>
            <a:r>
              <a:rPr lang="en-US" sz="2400" dirty="0">
                <a:solidFill>
                  <a:schemeClr val="tx1">
                    <a:lumMod val="95000"/>
                    <a:lumOff val="5000"/>
                  </a:schemeClr>
                </a:solidFill>
              </a:rPr>
              <a:t>.</a:t>
            </a:r>
            <a:endParaRPr lang="en-US" sz="2800" dirty="0">
              <a:solidFill>
                <a:schemeClr val="tx1">
                  <a:lumMod val="95000"/>
                  <a:lumOff val="5000"/>
                </a:schemeClr>
              </a:solidFill>
            </a:endParaRPr>
          </a:p>
        </p:txBody>
      </p:sp>
      <p:sp>
        <p:nvSpPr>
          <p:cNvPr id="5" name="Slide Number Placeholder 4"/>
          <p:cNvSpPr>
            <a:spLocks noGrp="1"/>
          </p:cNvSpPr>
          <p:nvPr>
            <p:ph type="sldNum" sz="quarter" idx="12"/>
          </p:nvPr>
        </p:nvSpPr>
        <p:spPr/>
        <p:txBody>
          <a:bodyPr/>
          <a:lstStyle/>
          <a:p>
            <a:pPr>
              <a:defRPr/>
            </a:pPr>
            <a:fld id="{0F756E78-B411-4A49-8A56-75D9C3D57CC9}" type="slidenum">
              <a:rPr lang="en-US" smtClean="0"/>
              <a:pPr>
                <a:defRPr/>
              </a:pPr>
              <a:t>12</a:t>
            </a:fld>
            <a:endParaRPr lang="en-US"/>
          </a:p>
        </p:txBody>
      </p:sp>
      <p:sp>
        <p:nvSpPr>
          <p:cNvPr id="6" name="Rectangle 7"/>
          <p:cNvSpPr txBox="1">
            <a:spLocks noGrp="1" noChangeArrowheads="1"/>
          </p:cNvSpPr>
          <p:nvPr>
            <p:ph type="title" idx="4294967295"/>
          </p:nvPr>
        </p:nvSpPr>
        <p:spPr>
          <a:xfrm>
            <a:off x="2133600" y="304800"/>
            <a:ext cx="7772400" cy="11430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000" b="0" i="0" u="none" strike="noStrike" kern="0" cap="none" spc="0" normalizeH="0" baseline="0" noProof="0" dirty="0">
                <a:ln>
                  <a:noFill/>
                </a:ln>
                <a:solidFill>
                  <a:schemeClr val="tx2"/>
                </a:solidFill>
                <a:effectLst/>
                <a:uLnTx/>
                <a:uFillTx/>
                <a:latin typeface="+mj-lt"/>
                <a:ea typeface="+mj-ea"/>
                <a:cs typeface="+mj-cs"/>
              </a:rPr>
              <a:t>5.02 IEEE Boards Updates</a:t>
            </a:r>
          </a:p>
        </p:txBody>
      </p:sp>
    </p:spTree>
    <p:extLst>
      <p:ext uri="{BB962C8B-B14F-4D97-AF65-F5344CB8AC3E}">
        <p14:creationId xmlns:p14="http://schemas.microsoft.com/office/powerpoint/2010/main" val="19178924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4"/>
          <p:cNvSpPr>
            <a:spLocks noGrp="1"/>
          </p:cNvSpPr>
          <p:nvPr>
            <p:ph type="sldNum" sz="quarter" idx="12"/>
          </p:nvPr>
        </p:nvSpPr>
        <p:spPr/>
        <p:txBody>
          <a:bodyPr/>
          <a:lstStyle/>
          <a:p>
            <a:pPr>
              <a:defRPr/>
            </a:pPr>
            <a:fld id="{3A1B5D0C-A3CA-4015-90F1-B87437697A9D}" type="slidenum">
              <a:rPr lang="en-US" smtClean="0"/>
              <a:pPr>
                <a:defRPr/>
              </a:pPr>
              <a:t>13</a:t>
            </a:fld>
            <a:endParaRPr lang="en-US"/>
          </a:p>
        </p:txBody>
      </p:sp>
      <p:sp>
        <p:nvSpPr>
          <p:cNvPr id="6147" name="Text Box 2"/>
          <p:cNvSpPr txBox="1">
            <a:spLocks noChangeArrowheads="1"/>
          </p:cNvSpPr>
          <p:nvPr/>
        </p:nvSpPr>
        <p:spPr bwMode="auto">
          <a:xfrm>
            <a:off x="762000" y="1066800"/>
            <a:ext cx="10363200" cy="2862322"/>
          </a:xfrm>
          <a:prstGeom prst="rect">
            <a:avLst/>
          </a:prstGeom>
          <a:noFill/>
          <a:ln w="9525">
            <a:noFill/>
            <a:miter lim="800000"/>
            <a:headEnd/>
            <a:tailEnd/>
          </a:ln>
        </p:spPr>
        <p:txBody>
          <a:bodyPr wrap="square">
            <a:spAutoFit/>
          </a:bodyPr>
          <a:lstStyle/>
          <a:p>
            <a:r>
              <a:rPr lang="en-US" sz="2800" u="sng" dirty="0"/>
              <a:t>802 Project Authorization SASB Approvals since July 2023</a:t>
            </a:r>
            <a:endParaRPr lang="en-US" sz="2800" dirty="0"/>
          </a:p>
          <a:p>
            <a:pPr lvl="0"/>
            <a:r>
              <a:rPr lang="en-US" sz="2000" dirty="0"/>
              <a:t>P802.1Qdy, P60802, P802.11bn, P802.11-2020/Cor 2</a:t>
            </a:r>
          </a:p>
          <a:p>
            <a:pPr lvl="0"/>
            <a:endParaRPr lang="en-US" sz="1400" b="1" u="sng" dirty="0"/>
          </a:p>
          <a:p>
            <a:r>
              <a:rPr lang="en-US" sz="2800" u="sng" dirty="0"/>
              <a:t>802 Standards SASB Approved since July 2023</a:t>
            </a:r>
          </a:p>
          <a:p>
            <a:r>
              <a:rPr lang="en-US" sz="1800" b="0" i="0" u="none" strike="noStrike" baseline="0" dirty="0">
                <a:solidFill>
                  <a:srgbClr val="000000"/>
                </a:solidFill>
                <a:latin typeface="Times New Roman" panose="02020603050405020304" pitchFamily="18" charset="0"/>
              </a:rPr>
              <a:t>none</a:t>
            </a:r>
            <a:endParaRPr lang="nl-NL" sz="1800" b="0" i="0" u="none" strike="noStrike" baseline="0" dirty="0">
              <a:solidFill>
                <a:srgbClr val="000000"/>
              </a:solidFill>
              <a:latin typeface="Times New Roman" panose="02020603050405020304" pitchFamily="18" charset="0"/>
            </a:endParaRPr>
          </a:p>
          <a:p>
            <a:endParaRPr lang="en-US" sz="1800" dirty="0"/>
          </a:p>
          <a:p>
            <a:r>
              <a:rPr lang="en-US" sz="1800" dirty="0"/>
              <a:t>Corrigenda:</a:t>
            </a:r>
          </a:p>
          <a:p>
            <a:endParaRPr lang="en-US" sz="1800" dirty="0"/>
          </a:p>
          <a:p>
            <a:r>
              <a:rPr lang="en-US" sz="1800" dirty="0"/>
              <a:t>PAR Modifications: none</a:t>
            </a:r>
            <a:endParaRPr lang="nl-NL" sz="1800" b="0" i="0" u="none" strike="noStrike" baseline="0" dirty="0">
              <a:solidFill>
                <a:srgbClr val="000000"/>
              </a:solidFill>
              <a:latin typeface="Times New Roman" panose="02020603050405020304" pitchFamily="18" charset="0"/>
            </a:endParaRPr>
          </a:p>
        </p:txBody>
      </p:sp>
      <p:sp>
        <p:nvSpPr>
          <p:cNvPr id="6148" name="Rectangle 3"/>
          <p:cNvSpPr>
            <a:spLocks noGrp="1" noChangeArrowheads="1"/>
          </p:cNvSpPr>
          <p:nvPr>
            <p:ph type="title"/>
          </p:nvPr>
        </p:nvSpPr>
        <p:spPr>
          <a:xfrm>
            <a:off x="1524000" y="0"/>
            <a:ext cx="9144000" cy="1143000"/>
          </a:xfrm>
        </p:spPr>
        <p:txBody>
          <a:bodyPr/>
          <a:lstStyle/>
          <a:p>
            <a:pPr eaLnBrk="1" hangingPunct="1"/>
            <a:r>
              <a:rPr lang="en-US" sz="4000" dirty="0"/>
              <a:t>5.03 SA Standards Board Actions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2"/>
          </p:nvPr>
        </p:nvSpPr>
        <p:spPr/>
        <p:txBody>
          <a:bodyPr/>
          <a:lstStyle/>
          <a:p>
            <a:pPr>
              <a:defRPr/>
            </a:pPr>
            <a:fld id="{8F6A0207-7A54-48DC-BD5F-14CCF73675DA}" type="slidenum">
              <a:rPr lang="en-US" smtClean="0"/>
              <a:pPr>
                <a:defRPr/>
              </a:pPr>
              <a:t>14</a:t>
            </a:fld>
            <a:endParaRPr lang="en-US"/>
          </a:p>
        </p:txBody>
      </p:sp>
      <p:sp>
        <p:nvSpPr>
          <p:cNvPr id="14339" name="Rectangle 2"/>
          <p:cNvSpPr>
            <a:spLocks noGrp="1" noChangeArrowheads="1"/>
          </p:cNvSpPr>
          <p:nvPr>
            <p:ph type="title"/>
          </p:nvPr>
        </p:nvSpPr>
        <p:spPr>
          <a:xfrm>
            <a:off x="533400" y="457200"/>
            <a:ext cx="11353800" cy="838200"/>
          </a:xfrm>
        </p:spPr>
        <p:txBody>
          <a:bodyPr/>
          <a:lstStyle/>
          <a:p>
            <a:pPr eaLnBrk="1" hangingPunct="1"/>
            <a:r>
              <a:rPr lang="en-US" sz="4000" dirty="0"/>
              <a:t>5.04 LMSC Email Ballot Recap</a:t>
            </a:r>
          </a:p>
        </p:txBody>
      </p:sp>
      <p:sp>
        <p:nvSpPr>
          <p:cNvPr id="14340" name="Rectangle 3"/>
          <p:cNvSpPr>
            <a:spLocks noGrp="1" noChangeArrowheads="1"/>
          </p:cNvSpPr>
          <p:nvPr>
            <p:ph type="body" idx="1"/>
          </p:nvPr>
        </p:nvSpPr>
        <p:spPr>
          <a:xfrm>
            <a:off x="533400" y="1600200"/>
            <a:ext cx="10363200" cy="4114800"/>
          </a:xfrm>
        </p:spPr>
        <p:txBody>
          <a:bodyPr/>
          <a:lstStyle/>
          <a:p>
            <a:pPr eaLnBrk="1" hangingPunct="1">
              <a:buNone/>
              <a:tabLst>
                <a:tab pos="1141413" algn="l"/>
              </a:tabLst>
            </a:pPr>
            <a:r>
              <a:rPr lang="en-US" sz="2000" dirty="0"/>
              <a:t>	</a:t>
            </a:r>
            <a:r>
              <a:rPr lang="en-US" sz="2000" u="sng" dirty="0"/>
              <a:t>open date	          topic				yes/no/abs/</a:t>
            </a:r>
            <a:r>
              <a:rPr lang="en-US" sz="2000" u="sng" dirty="0" err="1"/>
              <a:t>dnv</a:t>
            </a:r>
            <a:r>
              <a:rPr lang="en-US" sz="2000" u="sng" dirty="0"/>
              <a:t>*	result</a:t>
            </a:r>
          </a:p>
          <a:p>
            <a:pPr eaLnBrk="1" hangingPunct="1">
              <a:buFont typeface="+mj-lt"/>
              <a:buAutoNum type="arabicParenR"/>
              <a:tabLst>
                <a:tab pos="1141413" algn="l"/>
              </a:tabLst>
            </a:pPr>
            <a:r>
              <a:rPr lang="en-US" sz="2000" dirty="0"/>
              <a:t>28JUL Malaysia MCMC consultation approval		09/00/00/04	pass</a:t>
            </a:r>
          </a:p>
          <a:p>
            <a:pPr eaLnBrk="1" hangingPunct="1">
              <a:buFont typeface="+mj-lt"/>
              <a:buAutoNum type="arabicParenR"/>
              <a:tabLst>
                <a:tab pos="1141413" algn="l"/>
              </a:tabLst>
            </a:pPr>
            <a:r>
              <a:rPr lang="en-US" sz="2000" dirty="0"/>
              <a:t>08AUG Japan MIC WLAN consultation approval		09/00/00/04	pass</a:t>
            </a:r>
          </a:p>
          <a:p>
            <a:pPr eaLnBrk="1" hangingPunct="1">
              <a:buFont typeface="+mj-lt"/>
              <a:buAutoNum type="arabicParenR"/>
              <a:tabLst>
                <a:tab pos="1141413" algn="l"/>
              </a:tabLst>
            </a:pPr>
            <a:r>
              <a:rPr lang="en-US" sz="2000" dirty="0"/>
              <a:t>11AUG RSPG 6G consultation approval			09/00/01/03	pass</a:t>
            </a:r>
          </a:p>
          <a:p>
            <a:pPr eaLnBrk="1" hangingPunct="1">
              <a:buFont typeface="+mj-lt"/>
              <a:buAutoNum type="arabicParenR"/>
              <a:tabLst>
                <a:tab pos="1141413" algn="l"/>
              </a:tabLst>
            </a:pPr>
            <a:r>
              <a:rPr lang="en-US" sz="2000" dirty="0"/>
              <a:t>18AUG ITU-T WP 5A approval				07/00/01/05	pass</a:t>
            </a:r>
          </a:p>
          <a:p>
            <a:pPr eaLnBrk="1" hangingPunct="1">
              <a:buFont typeface="+mj-lt"/>
              <a:buAutoNum type="arabicParenR"/>
              <a:tabLst>
                <a:tab pos="1141413" algn="l"/>
              </a:tabLst>
            </a:pPr>
            <a:r>
              <a:rPr lang="en-US" sz="2000" dirty="0"/>
              <a:t>13SEP	UK Ofcom consultation approval			09/00/01/03	pass</a:t>
            </a:r>
          </a:p>
          <a:p>
            <a:pPr eaLnBrk="1" hangingPunct="1">
              <a:buFont typeface="+mj-lt"/>
              <a:buAutoNum type="arabicParenR"/>
              <a:tabLst>
                <a:tab pos="1141413" algn="l"/>
              </a:tabLst>
            </a:pPr>
            <a:r>
              <a:rPr lang="en-US" sz="2000" dirty="0"/>
              <a:t>14SEP I</a:t>
            </a:r>
            <a:r>
              <a:rPr lang="de-DE" sz="2000" dirty="0"/>
              <a:t>SO/IEC JTC 1/SC 6/AG 4 liaison approval	10/00/00/03	pass</a:t>
            </a:r>
          </a:p>
          <a:p>
            <a:pPr eaLnBrk="1" hangingPunct="1">
              <a:buFont typeface="+mj-lt"/>
              <a:buAutoNum type="arabicParenR"/>
              <a:tabLst>
                <a:tab pos="1141413" algn="l"/>
              </a:tabLst>
            </a:pPr>
            <a:r>
              <a:rPr lang="de-DE" sz="2000" dirty="0"/>
              <a:t>09OCT response to ex-parte MIIT approval		08/00/01/04	pass</a:t>
            </a:r>
          </a:p>
          <a:p>
            <a:pPr eaLnBrk="1" hangingPunct="1">
              <a:buFont typeface="+mj-lt"/>
              <a:buAutoNum type="arabicParenR"/>
              <a:tabLst>
                <a:tab pos="1141413" algn="l"/>
              </a:tabLst>
            </a:pPr>
            <a:r>
              <a:rPr lang="de-DE" sz="2000" dirty="0"/>
              <a:t>18OCT input to MIC 802.11ah consultation approval	12/00/00/01	pass</a:t>
            </a:r>
          </a:p>
          <a:p>
            <a:pPr eaLnBrk="1" hangingPunct="1">
              <a:buFont typeface="+mj-lt"/>
              <a:buAutoNum type="arabicParenR"/>
              <a:tabLst>
                <a:tab pos="1141413" algn="l"/>
              </a:tabLst>
            </a:pPr>
            <a:r>
              <a:rPr lang="de-DE" sz="2000" dirty="0"/>
              <a:t>05NOV input to MIC freq realignment plan approval	10/00/01/02	pass</a:t>
            </a:r>
            <a:endParaRPr lang="en-US" sz="2000" dirty="0"/>
          </a:p>
          <a:p>
            <a:pPr eaLnBrk="1" hangingPunct="1">
              <a:buFont typeface="+mj-lt"/>
              <a:buAutoNum type="arabicParenR"/>
              <a:tabLst>
                <a:tab pos="1141413" algn="l"/>
              </a:tabLst>
            </a:pPr>
            <a:endParaRPr lang="en-US" sz="2000" dirty="0"/>
          </a:p>
          <a:p>
            <a:pPr eaLnBrk="1" hangingPunct="1">
              <a:buFont typeface="+mj-lt"/>
              <a:buAutoNum type="arabicParenR"/>
              <a:tabLst>
                <a:tab pos="1141413" algn="l"/>
              </a:tabLst>
            </a:pPr>
            <a:endParaRPr lang="en-US" sz="2000" dirty="0"/>
          </a:p>
          <a:p>
            <a:pPr marL="0" indent="0" eaLnBrk="1" hangingPunct="1">
              <a:buNone/>
              <a:tabLst>
                <a:tab pos="1141413" algn="l"/>
              </a:tabLst>
            </a:pPr>
            <a:r>
              <a:rPr lang="en-US" sz="2000" dirty="0"/>
              <a:t>* 802 chair is counted as DNV unless his vote is required</a:t>
            </a:r>
          </a:p>
          <a:p>
            <a:pPr marL="0" indent="0" eaLnBrk="1" hangingPunct="1">
              <a:buNone/>
            </a:pPr>
            <a:endParaRPr lang="en-US" sz="2000" dirty="0"/>
          </a:p>
          <a:p>
            <a:pPr eaLnBrk="1" hangingPunct="1"/>
            <a:endParaRPr lang="en-US" sz="2000" dirty="0"/>
          </a:p>
          <a:p>
            <a:pPr eaLnBrk="1" hangingPunct="1"/>
            <a:endParaRPr lang="en-US" sz="2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15</a:t>
            </a:fld>
            <a:endParaRPr lang="en-US"/>
          </a:p>
        </p:txBody>
      </p:sp>
      <p:sp>
        <p:nvSpPr>
          <p:cNvPr id="7" name="Title 1"/>
          <p:cNvSpPr>
            <a:spLocks noGrp="1"/>
          </p:cNvSpPr>
          <p:nvPr>
            <p:ph type="title"/>
          </p:nvPr>
        </p:nvSpPr>
        <p:spPr>
          <a:xfrm>
            <a:off x="1981200" y="14177"/>
            <a:ext cx="7772400" cy="1143000"/>
          </a:xfrm>
        </p:spPr>
        <p:txBody>
          <a:bodyPr/>
          <a:lstStyle/>
          <a:p>
            <a:r>
              <a:rPr lang="en-US" dirty="0"/>
              <a:t>5.05 EC Affiliation Update</a:t>
            </a:r>
          </a:p>
        </p:txBody>
      </p:sp>
      <p:graphicFrame>
        <p:nvGraphicFramePr>
          <p:cNvPr id="5" name="Table 4">
            <a:extLst>
              <a:ext uri="{FF2B5EF4-FFF2-40B4-BE49-F238E27FC236}">
                <a16:creationId xmlns:a16="http://schemas.microsoft.com/office/drawing/2014/main" id="{E1462E6A-084D-4450-8167-8F85C305529F}"/>
              </a:ext>
            </a:extLst>
          </p:cNvPr>
          <p:cNvGraphicFramePr>
            <a:graphicFrameLocks noGrp="1"/>
          </p:cNvGraphicFramePr>
          <p:nvPr>
            <p:extLst>
              <p:ext uri="{D42A27DB-BD31-4B8C-83A1-F6EECF244321}">
                <p14:modId xmlns:p14="http://schemas.microsoft.com/office/powerpoint/2010/main" val="433527701"/>
              </p:ext>
            </p:extLst>
          </p:nvPr>
        </p:nvGraphicFramePr>
        <p:xfrm>
          <a:off x="304800" y="1354720"/>
          <a:ext cx="11277600" cy="5111920"/>
        </p:xfrm>
        <a:graphic>
          <a:graphicData uri="http://schemas.openxmlformats.org/drawingml/2006/table">
            <a:tbl>
              <a:tblPr>
                <a:tableStyleId>{5C22544A-7EE6-4342-B048-85BDC9FD1C3A}</a:tableStyleId>
              </a:tblPr>
              <a:tblGrid>
                <a:gridCol w="4266962">
                  <a:extLst>
                    <a:ext uri="{9D8B030D-6E8A-4147-A177-3AD203B41FA5}">
                      <a16:colId xmlns:a16="http://schemas.microsoft.com/office/drawing/2014/main" val="20000"/>
                    </a:ext>
                  </a:extLst>
                </a:gridCol>
                <a:gridCol w="1913988">
                  <a:extLst>
                    <a:ext uri="{9D8B030D-6E8A-4147-A177-3AD203B41FA5}">
                      <a16:colId xmlns:a16="http://schemas.microsoft.com/office/drawing/2014/main" val="20001"/>
                    </a:ext>
                  </a:extLst>
                </a:gridCol>
                <a:gridCol w="5096650">
                  <a:extLst>
                    <a:ext uri="{9D8B030D-6E8A-4147-A177-3AD203B41FA5}">
                      <a16:colId xmlns:a16="http://schemas.microsoft.com/office/drawing/2014/main" val="20002"/>
                    </a:ext>
                  </a:extLst>
                </a:gridCol>
              </a:tblGrid>
              <a:tr h="225755">
                <a:tc gridSpan="3">
                  <a:txBody>
                    <a:bodyPr/>
                    <a:lstStyle/>
                    <a:p>
                      <a:pPr algn="ctr" fontAlgn="ctr"/>
                      <a:r>
                        <a:rPr lang="en-US" sz="1600" u="none" strike="noStrike" dirty="0">
                          <a:effectLst/>
                          <a:latin typeface="+mj-lt"/>
                        </a:rPr>
                        <a:t>IEEE 802 Executive Committee Members</a:t>
                      </a:r>
                      <a:endParaRPr lang="en-US" sz="1600" b="1" i="0" u="none" strike="noStrike" dirty="0">
                        <a:solidFill>
                          <a:srgbClr val="55AA8F"/>
                        </a:solidFill>
                        <a:effectLst/>
                        <a:latin typeface="+mj-lt"/>
                      </a:endParaRPr>
                    </a:p>
                  </a:txBody>
                  <a:tcPr marL="100584" marR="100584" marT="9080" marB="0" anchor="c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91185">
                <a:tc>
                  <a:txBody>
                    <a:bodyPr/>
                    <a:lstStyle/>
                    <a:p>
                      <a:pPr algn="l" fontAlgn="ctr"/>
                      <a:r>
                        <a:rPr lang="en-US" sz="1200" u="none" strike="noStrike" dirty="0">
                          <a:effectLst/>
                          <a:latin typeface="+mj-lt"/>
                        </a:rPr>
                        <a:t>Position</a:t>
                      </a:r>
                      <a:endParaRPr lang="en-US" sz="1200" b="1" i="0" u="none" strike="noStrike" dirty="0">
                        <a:effectLst/>
                        <a:latin typeface="+mj-lt"/>
                      </a:endParaRPr>
                    </a:p>
                  </a:txBody>
                  <a:tcPr marL="9081" marR="9081" marT="9080" marB="0" anchor="ctr">
                    <a:noFill/>
                  </a:tcPr>
                </a:tc>
                <a:tc>
                  <a:txBody>
                    <a:bodyPr/>
                    <a:lstStyle/>
                    <a:p>
                      <a:pPr algn="ctr" fontAlgn="ctr"/>
                      <a:r>
                        <a:rPr lang="en-US" sz="1200" u="none" strike="noStrike" dirty="0">
                          <a:effectLst/>
                          <a:latin typeface="+mj-lt"/>
                        </a:rPr>
                        <a:t>Name</a:t>
                      </a:r>
                      <a:endParaRPr lang="en-US" sz="1200" b="1" i="0" u="none" strike="noStrike" dirty="0">
                        <a:effectLst/>
                        <a:latin typeface="+mj-lt"/>
                      </a:endParaRPr>
                    </a:p>
                  </a:txBody>
                  <a:tcPr marL="9081" marR="9081" marT="9080" marB="0" anchor="ctr">
                    <a:noFill/>
                  </a:tcPr>
                </a:tc>
                <a:tc>
                  <a:txBody>
                    <a:bodyPr/>
                    <a:lstStyle/>
                    <a:p>
                      <a:pPr algn="ctr" fontAlgn="ctr"/>
                      <a:r>
                        <a:rPr lang="en-US" sz="1200" u="none" strike="noStrike" dirty="0">
                          <a:effectLst/>
                          <a:latin typeface="+mj-lt"/>
                        </a:rPr>
                        <a:t>Affiliation</a:t>
                      </a:r>
                      <a:endParaRPr lang="en-US" sz="1200" b="1" i="0" u="none" strike="noStrike" dirty="0">
                        <a:effectLst/>
                        <a:latin typeface="+mj-lt"/>
                      </a:endParaRPr>
                    </a:p>
                  </a:txBody>
                  <a:tcPr marL="9081" marR="9081" marT="9080" marB="0" anchor="ctr">
                    <a:noFill/>
                  </a:tcPr>
                </a:tc>
                <a:extLst>
                  <a:ext uri="{0D108BD9-81ED-4DB2-BD59-A6C34878D82A}">
                    <a16:rowId xmlns:a16="http://schemas.microsoft.com/office/drawing/2014/main" val="10001"/>
                  </a:ext>
                </a:extLst>
              </a:tr>
              <a:tr h="410200">
                <a:tc>
                  <a:txBody>
                    <a:bodyPr/>
                    <a:lstStyle/>
                    <a:p>
                      <a:pPr algn="l" fontAlgn="ctr"/>
                      <a:r>
                        <a:rPr lang="en-US" sz="1200" u="none" strike="noStrike" dirty="0">
                          <a:effectLst/>
                          <a:latin typeface="+mj-lt"/>
                        </a:rPr>
                        <a:t>Chair</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a:effectLst/>
                          <a:latin typeface="+mj-lt"/>
                        </a:rPr>
                        <a:t>Paul Nikolich</a:t>
                      </a:r>
                      <a:endParaRPr lang="en-US" sz="1200" b="0" i="0" u="none" strike="noStrike">
                        <a:effectLst/>
                        <a:latin typeface="+mj-lt"/>
                      </a:endParaRPr>
                    </a:p>
                  </a:txBody>
                  <a:tcPr marL="9081" marR="9081" marT="9080" marB="0" anchor="ctr">
                    <a:noFill/>
                  </a:tcPr>
                </a:tc>
                <a:tc>
                  <a:txBody>
                    <a:bodyPr/>
                    <a:lstStyle/>
                    <a:p>
                      <a:pPr marL="0" indent="0" algn="l" fontAlgn="ctr">
                        <a:tabLst/>
                      </a:pPr>
                      <a:r>
                        <a:rPr lang="en-US" sz="1200" u="none" strike="noStrike" dirty="0">
                          <a:effectLst/>
                          <a:latin typeface="+mj-lt"/>
                        </a:rPr>
                        <a:t>Self,  HPE, YAS BBV, </a:t>
                      </a:r>
                      <a:r>
                        <a:rPr lang="en-US" sz="1200" u="none" strike="noStrike" baseline="0" dirty="0">
                          <a:effectLst/>
                          <a:latin typeface="+mj-lt"/>
                        </a:rPr>
                        <a:t>Origin Wireless, </a:t>
                      </a:r>
                      <a:r>
                        <a:rPr lang="en-US" sz="1200" u="none" strike="noStrike" baseline="0" dirty="0" err="1">
                          <a:effectLst/>
                          <a:latin typeface="+mj-lt"/>
                        </a:rPr>
                        <a:t>Wyebot</a:t>
                      </a:r>
                      <a:r>
                        <a:rPr lang="en-US" sz="1200" u="none" strike="noStrike" baseline="0" dirty="0">
                          <a:effectLst/>
                          <a:latin typeface="+mj-lt"/>
                        </a:rPr>
                        <a:t>, Huawei</a:t>
                      </a:r>
                    </a:p>
                  </a:txBody>
                  <a:tcPr marL="9081" marR="9081" marT="9080" marB="0" anchor="ctr">
                    <a:noFill/>
                  </a:tcPr>
                </a:tc>
                <a:extLst>
                  <a:ext uri="{0D108BD9-81ED-4DB2-BD59-A6C34878D82A}">
                    <a16:rowId xmlns:a16="http://schemas.microsoft.com/office/drawing/2014/main" val="10002"/>
                  </a:ext>
                </a:extLst>
              </a:tr>
              <a:tr h="191185">
                <a:tc>
                  <a:txBody>
                    <a:bodyPr/>
                    <a:lstStyle/>
                    <a:p>
                      <a:pPr algn="l" fontAlgn="ctr"/>
                      <a:r>
                        <a:rPr lang="en-US" sz="1200" u="none" strike="noStrike" dirty="0">
                          <a:effectLst/>
                          <a:latin typeface="+mj-lt"/>
                        </a:rPr>
                        <a:t>First Vice Chair</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James P. K. </a:t>
                      </a:r>
                      <a:r>
                        <a:rPr lang="en-US" sz="1200" u="none" strike="noStrike" dirty="0" err="1">
                          <a:effectLst/>
                          <a:latin typeface="+mj-lt"/>
                        </a:rPr>
                        <a:t>Gilb</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General Atomics Aeronautical Systems Inc.</a:t>
                      </a:r>
                    </a:p>
                  </a:txBody>
                  <a:tcPr marL="9081" marR="9081" marT="9080" marB="0" anchor="ctr">
                    <a:noFill/>
                  </a:tcPr>
                </a:tc>
                <a:extLst>
                  <a:ext uri="{0D108BD9-81ED-4DB2-BD59-A6C34878D82A}">
                    <a16:rowId xmlns:a16="http://schemas.microsoft.com/office/drawing/2014/main" val="10003"/>
                  </a:ext>
                </a:extLst>
              </a:tr>
              <a:tr h="191185">
                <a:tc>
                  <a:txBody>
                    <a:bodyPr/>
                    <a:lstStyle/>
                    <a:p>
                      <a:pPr algn="l" fontAlgn="ctr"/>
                      <a:r>
                        <a:rPr lang="en-US" sz="1200" u="none" strike="noStrike" dirty="0">
                          <a:effectLst/>
                          <a:latin typeface="+mj-lt"/>
                        </a:rPr>
                        <a:t>Second Vice Chair</a:t>
                      </a:r>
                    </a:p>
                  </a:txBody>
                  <a:tcPr marL="9081" marR="9081" marT="9080" marB="0" anchor="ct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200" u="none" strike="noStrike" dirty="0">
                          <a:effectLst/>
                          <a:latin typeface="+mj-lt"/>
                        </a:rPr>
                        <a:t>Roger Marks</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err="1">
                          <a:effectLst/>
                          <a:latin typeface="+mj-lt"/>
                        </a:rPr>
                        <a:t>EthAirNet</a:t>
                      </a:r>
                      <a:r>
                        <a:rPr lang="en-US" sz="1200" b="0" i="0" u="none" strike="noStrike" dirty="0">
                          <a:effectLst/>
                          <a:latin typeface="+mj-lt"/>
                        </a:rPr>
                        <a:t> Associates</a:t>
                      </a:r>
                    </a:p>
                  </a:txBody>
                  <a:tcPr marL="9081" marR="9081" marT="9080" marB="0" anchor="ctr">
                    <a:noFill/>
                  </a:tcPr>
                </a:tc>
                <a:extLst>
                  <a:ext uri="{0D108BD9-81ED-4DB2-BD59-A6C34878D82A}">
                    <a16:rowId xmlns:a16="http://schemas.microsoft.com/office/drawing/2014/main" val="10004"/>
                  </a:ext>
                </a:extLst>
              </a:tr>
              <a:tr h="191185">
                <a:tc>
                  <a:txBody>
                    <a:bodyPr/>
                    <a:lstStyle/>
                    <a:p>
                      <a:pPr algn="l" fontAlgn="ctr"/>
                      <a:r>
                        <a:rPr lang="en-US" sz="1200" u="none" strike="noStrike">
                          <a:effectLst/>
                          <a:latin typeface="+mj-lt"/>
                        </a:rPr>
                        <a:t>Treasurer</a:t>
                      </a:r>
                      <a:endParaRPr lang="en-US" sz="1200" b="0" i="0" u="none" strike="noStrike">
                        <a:effectLst/>
                        <a:latin typeface="+mj-lt"/>
                      </a:endParaRPr>
                    </a:p>
                  </a:txBody>
                  <a:tcPr marL="9081" marR="9081" marT="9080" marB="0" anchor="ctr">
                    <a:noFill/>
                  </a:tcPr>
                </a:tc>
                <a:tc>
                  <a:txBody>
                    <a:bodyPr/>
                    <a:lstStyle/>
                    <a:p>
                      <a:pPr algn="l" fontAlgn="ctr"/>
                      <a:r>
                        <a:rPr lang="en-US" sz="1200" b="0" i="0" u="none" strike="noStrike" dirty="0">
                          <a:effectLst/>
                          <a:latin typeface="+mj-lt"/>
                        </a:rPr>
                        <a:t>George Zimmerman</a:t>
                      </a:r>
                    </a:p>
                  </a:txBody>
                  <a:tcPr marL="9081" marR="9081" marT="9080" marB="0" anchor="ctr">
                    <a:noFill/>
                  </a:tcPr>
                </a:tc>
                <a:tc>
                  <a:txBody>
                    <a:bodyPr/>
                    <a:lstStyle/>
                    <a:p>
                      <a:pPr marL="0" indent="0" algn="l" fontAlgn="ctr"/>
                      <a:r>
                        <a:rPr lang="en-US" sz="1200" b="0" i="0" u="none" strike="noStrike" dirty="0">
                          <a:effectLst/>
                          <a:latin typeface="+mj-lt"/>
                        </a:rPr>
                        <a:t>CME Consulting/</a:t>
                      </a:r>
                      <a:r>
                        <a:rPr lang="en-US" sz="1200" b="0" i="0" u="none" strike="noStrike" kern="1200" dirty="0">
                          <a:solidFill>
                            <a:schemeClr val="dk1"/>
                          </a:solidFill>
                          <a:effectLst/>
                          <a:latin typeface="+mn-lt"/>
                          <a:ea typeface="+mn-ea"/>
                          <a:cs typeface="+mn-cs"/>
                        </a:rPr>
                        <a:t>APL Group</a:t>
                      </a:r>
                      <a:r>
                        <a:rPr lang="en-US" sz="1200" b="0" i="0" u="none" strike="noStrike" dirty="0">
                          <a:effectLst/>
                          <a:latin typeface="+mj-lt"/>
                        </a:rPr>
                        <a:t>, On Semi, Marvell, Cisco Systems, </a:t>
                      </a:r>
                      <a:r>
                        <a:rPr lang="en-US" sz="1200" b="0" i="0" u="none" strike="noStrike" dirty="0" err="1">
                          <a:effectLst/>
                          <a:latin typeface="+mj-lt"/>
                        </a:rPr>
                        <a:t>SenTekse</a:t>
                      </a:r>
                      <a:r>
                        <a:rPr lang="en-US" sz="1200" b="0" i="0" u="none" strike="noStrike" dirty="0">
                          <a:effectLst/>
                          <a:latin typeface="+mj-lt"/>
                        </a:rPr>
                        <a:t> LLC, Analog Devices, Sony</a:t>
                      </a:r>
                    </a:p>
                  </a:txBody>
                  <a:tcPr marL="9081" marR="9081" marT="9080" marB="0" anchor="ctr">
                    <a:noFill/>
                  </a:tcPr>
                </a:tc>
                <a:extLst>
                  <a:ext uri="{0D108BD9-81ED-4DB2-BD59-A6C34878D82A}">
                    <a16:rowId xmlns:a16="http://schemas.microsoft.com/office/drawing/2014/main" val="10005"/>
                  </a:ext>
                </a:extLst>
              </a:tr>
              <a:tr h="191185">
                <a:tc>
                  <a:txBody>
                    <a:bodyPr/>
                    <a:lstStyle/>
                    <a:p>
                      <a:pPr algn="l" fontAlgn="ctr"/>
                      <a:r>
                        <a:rPr lang="en-US" sz="1200" u="none" strike="noStrike">
                          <a:effectLst/>
                          <a:latin typeface="+mj-lt"/>
                        </a:rPr>
                        <a:t>Recording Secretary</a:t>
                      </a:r>
                      <a:endParaRPr lang="en-US" sz="1200" b="0" i="0" u="none" strike="noStrike">
                        <a:effectLst/>
                        <a:latin typeface="+mj-lt"/>
                      </a:endParaRPr>
                    </a:p>
                  </a:txBody>
                  <a:tcPr marL="9081" marR="9081" marT="9080" marB="0" anchor="ctr">
                    <a:noFill/>
                  </a:tcPr>
                </a:tc>
                <a:tc>
                  <a:txBody>
                    <a:bodyPr/>
                    <a:lstStyle/>
                    <a:p>
                      <a:pPr algn="l" fontAlgn="ctr"/>
                      <a:r>
                        <a:rPr lang="en-US" sz="1200" u="none" strike="noStrike" dirty="0">
                          <a:effectLst/>
                          <a:latin typeface="+mj-lt"/>
                        </a:rPr>
                        <a:t>John </a:t>
                      </a:r>
                      <a:r>
                        <a:rPr lang="en-US" sz="1200" u="none" strike="noStrike" dirty="0" err="1">
                          <a:effectLst/>
                          <a:latin typeface="+mj-lt"/>
                        </a:rPr>
                        <a:t>D'Ambrosia</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err="1">
                          <a:effectLst/>
                          <a:latin typeface="+mj-lt"/>
                        </a:rPr>
                        <a:t>Futurewei</a:t>
                      </a:r>
                      <a:r>
                        <a:rPr lang="en-US" sz="1200" b="0" i="0" u="none" strike="noStrike" dirty="0">
                          <a:effectLst/>
                          <a:latin typeface="+mj-lt"/>
                        </a:rPr>
                        <a:t>, a U.S. subsidiary of Huawei</a:t>
                      </a:r>
                    </a:p>
                  </a:txBody>
                  <a:tcPr marL="9081" marR="9081" marT="9080" marB="0" anchor="ctr">
                    <a:noFill/>
                  </a:tcPr>
                </a:tc>
                <a:extLst>
                  <a:ext uri="{0D108BD9-81ED-4DB2-BD59-A6C34878D82A}">
                    <a16:rowId xmlns:a16="http://schemas.microsoft.com/office/drawing/2014/main" val="10006"/>
                  </a:ext>
                </a:extLst>
              </a:tr>
              <a:tr h="191185">
                <a:tc>
                  <a:txBody>
                    <a:bodyPr/>
                    <a:lstStyle/>
                    <a:p>
                      <a:pPr algn="l" fontAlgn="ctr"/>
                      <a:r>
                        <a:rPr lang="en-US" sz="1200" u="none" strike="noStrike">
                          <a:effectLst/>
                          <a:latin typeface="+mj-lt"/>
                        </a:rPr>
                        <a:t>Executive Secretary</a:t>
                      </a:r>
                      <a:endParaRPr lang="en-US" sz="1200" b="0" i="0" u="none" strike="noStrike">
                        <a:effectLst/>
                        <a:latin typeface="+mj-lt"/>
                      </a:endParaRPr>
                    </a:p>
                  </a:txBody>
                  <a:tcPr marL="9081" marR="9081" marT="9080" marB="0" anchor="ctr">
                    <a:noFill/>
                  </a:tcPr>
                </a:tc>
                <a:tc>
                  <a:txBody>
                    <a:bodyPr/>
                    <a:lstStyle/>
                    <a:p>
                      <a:pPr algn="l" fontAlgn="ctr"/>
                      <a:r>
                        <a:rPr lang="en-US" sz="1200" u="none" strike="noStrike" dirty="0">
                          <a:effectLst/>
                          <a:latin typeface="+mj-lt"/>
                        </a:rPr>
                        <a:t>Jon </a:t>
                      </a:r>
                      <a:r>
                        <a:rPr lang="en-US" sz="1200" u="none" strike="noStrike" dirty="0" err="1">
                          <a:effectLst/>
                          <a:latin typeface="+mj-lt"/>
                        </a:rPr>
                        <a:t>Rosdahl</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Qualcomm</a:t>
                      </a:r>
                      <a:r>
                        <a:rPr lang="en-US" sz="1200" b="0" i="0" u="none" strike="noStrike" baseline="0" dirty="0">
                          <a:effectLst/>
                          <a:latin typeface="+mj-lt"/>
                        </a:rPr>
                        <a:t> Technologies, Inc.</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07"/>
                  </a:ext>
                </a:extLst>
              </a:tr>
              <a:tr h="191185">
                <a:tc>
                  <a:txBody>
                    <a:bodyPr/>
                    <a:lstStyle/>
                    <a:p>
                      <a:pPr algn="l" fontAlgn="ctr"/>
                      <a:r>
                        <a:rPr lang="en-US" sz="1200" u="none" strike="noStrike" dirty="0">
                          <a:effectLst/>
                          <a:latin typeface="+mj-lt"/>
                        </a:rPr>
                        <a:t>P802.1 High Level Interface (HILI)</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Glenn Parsons</a:t>
                      </a:r>
                    </a:p>
                  </a:txBody>
                  <a:tcPr marL="9081" marR="9081" marT="9080" marB="0" anchor="ctr">
                    <a:noFill/>
                  </a:tcPr>
                </a:tc>
                <a:tc>
                  <a:txBody>
                    <a:bodyPr/>
                    <a:lstStyle/>
                    <a:p>
                      <a:pPr algn="l" fontAlgn="ctr"/>
                      <a:r>
                        <a:rPr lang="en-US" sz="1200" b="0" i="0" u="none" strike="noStrike" dirty="0">
                          <a:effectLst/>
                          <a:latin typeface="+mj-lt"/>
                        </a:rPr>
                        <a:t>Ericsson</a:t>
                      </a:r>
                    </a:p>
                  </a:txBody>
                  <a:tcPr marL="9081" marR="9081" marT="9080" marB="0" anchor="ctr">
                    <a:noFill/>
                  </a:tcPr>
                </a:tc>
                <a:extLst>
                  <a:ext uri="{0D108BD9-81ED-4DB2-BD59-A6C34878D82A}">
                    <a16:rowId xmlns:a16="http://schemas.microsoft.com/office/drawing/2014/main" val="10008"/>
                  </a:ext>
                </a:extLst>
              </a:tr>
              <a:tr h="191185">
                <a:tc>
                  <a:txBody>
                    <a:bodyPr/>
                    <a:lstStyle/>
                    <a:p>
                      <a:pPr algn="l" fontAlgn="ctr"/>
                      <a:r>
                        <a:rPr lang="en-US" sz="1200" u="none" strike="noStrike" dirty="0">
                          <a:effectLst/>
                          <a:latin typeface="+mj-lt"/>
                        </a:rPr>
                        <a:t>P802.3 Ethernet</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David Law</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Hewlett Packard Enterprise</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09"/>
                  </a:ext>
                </a:extLst>
              </a:tr>
              <a:tr h="191185">
                <a:tc>
                  <a:txBody>
                    <a:bodyPr/>
                    <a:lstStyle/>
                    <a:p>
                      <a:pPr algn="l" fontAlgn="ctr"/>
                      <a:r>
                        <a:rPr lang="en-US" sz="1200" u="none" strike="noStrike">
                          <a:effectLst/>
                          <a:latin typeface="+mj-lt"/>
                        </a:rPr>
                        <a:t>P802.11 Wireless Local Area Network (WLAN)</a:t>
                      </a:r>
                      <a:endParaRPr lang="en-US" sz="1200" b="0" i="0" u="none" strike="noStrike">
                        <a:effectLst/>
                        <a:latin typeface="+mj-lt"/>
                      </a:endParaRPr>
                    </a:p>
                  </a:txBody>
                  <a:tcPr marL="9081" marR="9081" marT="9080" marB="0" anchor="ctr">
                    <a:noFill/>
                  </a:tcPr>
                </a:tc>
                <a:tc>
                  <a:txBody>
                    <a:bodyPr/>
                    <a:lstStyle/>
                    <a:p>
                      <a:pPr algn="l" fontAlgn="ctr"/>
                      <a:r>
                        <a:rPr lang="en-US" sz="1200" b="0" i="0" u="none" strike="noStrike" dirty="0">
                          <a:effectLst/>
                          <a:latin typeface="+mj-lt"/>
                        </a:rPr>
                        <a:t>Dorothy Stanley</a:t>
                      </a:r>
                    </a:p>
                  </a:txBody>
                  <a:tcPr marL="9081" marR="9081" marT="9080" marB="0" anchor="ctr">
                    <a:noFill/>
                  </a:tcPr>
                </a:tc>
                <a:tc>
                  <a:txBody>
                    <a:bodyPr/>
                    <a:lstStyle/>
                    <a:p>
                      <a:pPr algn="l" fontAlgn="ctr"/>
                      <a:r>
                        <a:rPr lang="en-US" sz="1200" b="0" i="0" u="none" strike="noStrike" dirty="0">
                          <a:effectLst/>
                          <a:latin typeface="+mj-lt"/>
                        </a:rPr>
                        <a:t>Hewlett Packard Enterprise</a:t>
                      </a:r>
                    </a:p>
                  </a:txBody>
                  <a:tcPr marL="9081" marR="9081" marT="9080" marB="0" anchor="ctr">
                    <a:noFill/>
                  </a:tcPr>
                </a:tc>
                <a:extLst>
                  <a:ext uri="{0D108BD9-81ED-4DB2-BD59-A6C34878D82A}">
                    <a16:rowId xmlns:a16="http://schemas.microsoft.com/office/drawing/2014/main" val="10010"/>
                  </a:ext>
                </a:extLst>
              </a:tr>
              <a:tr h="191185">
                <a:tc>
                  <a:txBody>
                    <a:bodyPr/>
                    <a:lstStyle/>
                    <a:p>
                      <a:pPr algn="l" fontAlgn="ctr"/>
                      <a:r>
                        <a:rPr lang="en-US" sz="1200" u="none" strike="noStrike" dirty="0">
                          <a:effectLst/>
                          <a:latin typeface="+mj-lt"/>
                        </a:rPr>
                        <a:t>P802.15 Wireless Specialty Networks</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Clint Powell</a:t>
                      </a:r>
                    </a:p>
                  </a:txBody>
                  <a:tcPr marL="9081" marR="9081" marT="9080" marB="0" anchor="ctr">
                    <a:noFill/>
                  </a:tcPr>
                </a:tc>
                <a:tc>
                  <a:txBody>
                    <a:bodyPr/>
                    <a:lstStyle/>
                    <a:p>
                      <a:pPr algn="l" fontAlgn="ctr"/>
                      <a:r>
                        <a:rPr lang="en-US" sz="1200" u="none" strike="noStrike" dirty="0">
                          <a:effectLst/>
                          <a:latin typeface="+mj-lt"/>
                        </a:rPr>
                        <a:t>Powell Wireless </a:t>
                      </a:r>
                      <a:r>
                        <a:rPr lang="en-US" sz="1200" u="none" strike="noStrike" dirty="0" err="1">
                          <a:effectLst/>
                          <a:latin typeface="+mj-lt"/>
                        </a:rPr>
                        <a:t>Commsulting</a:t>
                      </a:r>
                      <a:r>
                        <a:rPr lang="en-US" sz="1200" u="none" strike="noStrike" dirty="0">
                          <a:effectLst/>
                          <a:latin typeface="+mj-lt"/>
                        </a:rPr>
                        <a:t>, PACS Mobile @ HID</a:t>
                      </a:r>
                    </a:p>
                  </a:txBody>
                  <a:tcPr marL="9081" marR="9081" marT="9080" marB="0" anchor="ctr">
                    <a:noFill/>
                  </a:tcPr>
                </a:tc>
                <a:extLst>
                  <a:ext uri="{0D108BD9-81ED-4DB2-BD59-A6C34878D82A}">
                    <a16:rowId xmlns:a16="http://schemas.microsoft.com/office/drawing/2014/main" val="10011"/>
                  </a:ext>
                </a:extLst>
              </a:tr>
              <a:tr h="191185">
                <a:tc>
                  <a:txBody>
                    <a:bodyPr/>
                    <a:lstStyle/>
                    <a:p>
                      <a:pPr algn="l" fontAlgn="ctr"/>
                      <a:r>
                        <a:rPr lang="en-US" sz="1200" u="none" strike="noStrike" dirty="0">
                          <a:effectLst/>
                          <a:latin typeface="+mj-lt"/>
                        </a:rPr>
                        <a:t>P802.18 Radio Regulatory TAG</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Edward Au</a:t>
                      </a:r>
                    </a:p>
                  </a:txBody>
                  <a:tcPr marL="9081" marR="9081" marT="9080" marB="0" anchor="ctr">
                    <a:noFill/>
                  </a:tcPr>
                </a:tc>
                <a:tc>
                  <a:txBody>
                    <a:bodyPr/>
                    <a:lstStyle/>
                    <a:p>
                      <a:pPr algn="l" fontAlgn="ctr"/>
                      <a:r>
                        <a:rPr lang="en-US" sz="1200" b="0" i="0" u="none" strike="noStrike" dirty="0">
                          <a:effectLst/>
                          <a:latin typeface="+mj-lt"/>
                        </a:rPr>
                        <a:t>Huawei</a:t>
                      </a:r>
                    </a:p>
                  </a:txBody>
                  <a:tcPr marL="9081" marR="9081" marT="9080" marB="0" anchor="ctr">
                    <a:noFill/>
                  </a:tcPr>
                </a:tc>
                <a:extLst>
                  <a:ext uri="{0D108BD9-81ED-4DB2-BD59-A6C34878D82A}">
                    <a16:rowId xmlns:a16="http://schemas.microsoft.com/office/drawing/2014/main" val="10013"/>
                  </a:ext>
                </a:extLst>
              </a:tr>
              <a:tr h="152265">
                <a:tc>
                  <a:txBody>
                    <a:bodyPr/>
                    <a:lstStyle/>
                    <a:p>
                      <a:pPr algn="l" fontAlgn="ctr"/>
                      <a:r>
                        <a:rPr lang="en-US" sz="1200" u="none" strike="noStrike" dirty="0">
                          <a:effectLst/>
                          <a:latin typeface="+mj-lt"/>
                        </a:rPr>
                        <a:t>P802.19 Wireless Coexistence</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Steve </a:t>
                      </a:r>
                      <a:r>
                        <a:rPr lang="en-US" sz="1200" u="none" strike="noStrike" dirty="0" err="1">
                          <a:effectLst/>
                          <a:latin typeface="+mj-lt"/>
                        </a:rPr>
                        <a:t>Shellhammer</a:t>
                      </a:r>
                      <a:endParaRPr lang="en-US" sz="1200" u="none" strike="noStrike" dirty="0">
                        <a:effectLst/>
                        <a:latin typeface="+mj-lt"/>
                      </a:endParaRPr>
                    </a:p>
                    <a:p>
                      <a:pPr algn="l" fontAlgn="ctr"/>
                      <a:r>
                        <a:rPr lang="en-US" sz="1200" b="0" i="0" u="none" strike="noStrike" dirty="0" err="1">
                          <a:effectLst/>
                          <a:latin typeface="+mj-lt"/>
                        </a:rPr>
                        <a:t>Tunce</a:t>
                      </a:r>
                      <a:r>
                        <a:rPr lang="en-US" sz="1200" b="0" i="0" u="none" strike="noStrike" dirty="0">
                          <a:effectLst/>
                          <a:latin typeface="+mj-lt"/>
                        </a:rPr>
                        <a:t> </a:t>
                      </a:r>
                      <a:r>
                        <a:rPr lang="en-US" sz="1200" b="0" i="0" u="none" strike="noStrike" dirty="0" err="1">
                          <a:effectLst/>
                          <a:latin typeface="+mj-lt"/>
                        </a:rPr>
                        <a:t>Baykas</a:t>
                      </a:r>
                      <a:r>
                        <a:rPr lang="en-US" sz="1200" b="0" i="0" u="none" strike="noStrike" dirty="0">
                          <a:effectLst/>
                          <a:latin typeface="+mj-lt"/>
                        </a:rPr>
                        <a:t>, Chair Pro-</a:t>
                      </a:r>
                      <a:r>
                        <a:rPr lang="en-US" sz="1200" b="0" i="0" u="none" strike="noStrike" dirty="0" err="1">
                          <a:effectLst/>
                          <a:latin typeface="+mj-lt"/>
                        </a:rPr>
                        <a:t>Tem</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Qualcomm</a:t>
                      </a:r>
                      <a:r>
                        <a:rPr lang="en-US" sz="1200" u="none" strike="noStrike" baseline="0" dirty="0">
                          <a:effectLst/>
                          <a:latin typeface="+mj-lt"/>
                        </a:rPr>
                        <a:t> Technologies, </a:t>
                      </a:r>
                      <a:r>
                        <a:rPr lang="en-US" sz="1200" u="none" strike="noStrike" dirty="0">
                          <a:effectLst/>
                          <a:latin typeface="+mj-lt"/>
                        </a:rPr>
                        <a:t>Inc.</a:t>
                      </a:r>
                    </a:p>
                    <a:p>
                      <a:pPr algn="l" fontAlgn="ctr"/>
                      <a:r>
                        <a:rPr lang="en-US" sz="1200" b="0" i="0" u="none" strike="noStrike" dirty="0" err="1">
                          <a:effectLst/>
                          <a:latin typeface="+mj-lt"/>
                        </a:rPr>
                        <a:t>Ofinno</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14"/>
                  </a:ext>
                </a:extLst>
              </a:tr>
              <a:tr h="191185">
                <a:tc>
                  <a:txBody>
                    <a:bodyPr/>
                    <a:lstStyle/>
                    <a:p>
                      <a:pPr algn="l" fontAlgn="ctr"/>
                      <a:r>
                        <a:rPr lang="en-US" sz="1200" u="none" strike="noStrike" dirty="0">
                          <a:effectLst/>
                          <a:latin typeface="+mj-lt"/>
                        </a:rPr>
                        <a:t>P802.24 Vertical</a:t>
                      </a:r>
                      <a:r>
                        <a:rPr lang="en-US" sz="1200" u="none" strike="noStrike" baseline="0" dirty="0">
                          <a:effectLst/>
                          <a:latin typeface="+mj-lt"/>
                        </a:rPr>
                        <a:t> Network Applications</a:t>
                      </a:r>
                      <a:r>
                        <a:rPr lang="en-US" sz="1200" u="none" strike="noStrike" dirty="0">
                          <a:effectLst/>
                          <a:latin typeface="+mj-lt"/>
                        </a:rPr>
                        <a:t> TAG</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Tim</a:t>
                      </a:r>
                      <a:r>
                        <a:rPr lang="en-US" sz="1200" u="none" strike="noStrike" baseline="0" dirty="0">
                          <a:effectLst/>
                          <a:latin typeface="+mj-lt"/>
                        </a:rPr>
                        <a:t> </a:t>
                      </a:r>
                      <a:r>
                        <a:rPr lang="en-US" sz="1200" u="none" strike="noStrike" dirty="0">
                          <a:effectLst/>
                          <a:latin typeface="+mj-lt"/>
                        </a:rPr>
                        <a:t>Godfrey</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Electric Power Research Institute</a:t>
                      </a:r>
                    </a:p>
                  </a:txBody>
                  <a:tcPr marL="9081" marR="9081" marT="9080" marB="0" anchor="ctr">
                    <a:noFill/>
                  </a:tcPr>
                </a:tc>
                <a:extLst>
                  <a:ext uri="{0D108BD9-81ED-4DB2-BD59-A6C34878D82A}">
                    <a16:rowId xmlns:a16="http://schemas.microsoft.com/office/drawing/2014/main" val="10017"/>
                  </a:ext>
                </a:extLst>
              </a:tr>
              <a:tr h="191185">
                <a:tc>
                  <a:txBody>
                    <a:bodyPr/>
                    <a:lstStyle/>
                    <a:p>
                      <a:pPr algn="l" fontAlgn="ctr"/>
                      <a:r>
                        <a:rPr lang="en-US" sz="1200" u="none" strike="noStrike" dirty="0">
                          <a:effectLst/>
                          <a:latin typeface="+mj-lt"/>
                        </a:rPr>
                        <a:t>Member Emeritus</a:t>
                      </a:r>
                    </a:p>
                    <a:p>
                      <a:pPr algn="l" fontAlgn="ctr"/>
                      <a:r>
                        <a:rPr lang="en-US" sz="1200" u="none" strike="noStrike" dirty="0">
                          <a:effectLst/>
                          <a:latin typeface="+mj-lt"/>
                        </a:rPr>
                        <a:t>Member Emeritus</a:t>
                      </a:r>
                    </a:p>
                  </a:txBody>
                  <a:tcPr marL="9081" marR="9081" marT="9080" marB="0" anchor="ctr">
                    <a:noFill/>
                  </a:tcPr>
                </a:tc>
                <a:tc>
                  <a:txBody>
                    <a:bodyPr/>
                    <a:lstStyle/>
                    <a:p>
                      <a:pPr algn="l" fontAlgn="ctr"/>
                      <a:r>
                        <a:rPr lang="en-US" sz="1200" u="none" strike="noStrike" dirty="0">
                          <a:effectLst/>
                          <a:latin typeface="+mj-lt"/>
                        </a:rPr>
                        <a:t>Geoff Thompson</a:t>
                      </a:r>
                    </a:p>
                    <a:p>
                      <a:pPr algn="l" fontAlgn="ctr"/>
                      <a:r>
                        <a:rPr lang="en-US" sz="1200" b="0" i="0" u="none" strike="noStrike" dirty="0">
                          <a:effectLst/>
                          <a:latin typeface="+mj-lt"/>
                        </a:rPr>
                        <a:t>Clint Chaplin</a:t>
                      </a:r>
                    </a:p>
                  </a:txBody>
                  <a:tcPr marL="9081" marR="9081" marT="9080" marB="0" anchor="ctr">
                    <a:noFill/>
                  </a:tcPr>
                </a:tc>
                <a:tc>
                  <a:txBody>
                    <a:bodyPr/>
                    <a:lstStyle/>
                    <a:p>
                      <a:pPr algn="l" fontAlgn="ctr"/>
                      <a:r>
                        <a:rPr lang="en-US" sz="1200" u="none" strike="noStrike" dirty="0">
                          <a:effectLst/>
                          <a:latin typeface="+mj-lt"/>
                        </a:rPr>
                        <a:t>Self, </a:t>
                      </a:r>
                      <a:r>
                        <a:rPr lang="en-US" sz="1200" u="none" strike="noStrike" dirty="0" err="1">
                          <a:effectLst/>
                          <a:latin typeface="+mj-lt"/>
                        </a:rPr>
                        <a:t>GraCaSI</a:t>
                      </a:r>
                      <a:r>
                        <a:rPr lang="en-US" sz="1200" u="none" strike="noStrike" dirty="0">
                          <a:effectLst/>
                          <a:latin typeface="+mj-lt"/>
                        </a:rPr>
                        <a:t> Standards Advisors</a:t>
                      </a:r>
                    </a:p>
                    <a:p>
                      <a:pPr algn="l" fontAlgn="ctr"/>
                      <a:r>
                        <a:rPr lang="en-US" sz="1200" u="none" strike="noStrike" dirty="0">
                          <a:effectLst/>
                          <a:latin typeface="+mj-lt"/>
                        </a:rPr>
                        <a:t>Self, Samsung Research America</a:t>
                      </a:r>
                    </a:p>
                  </a:txBody>
                  <a:tcPr marL="9081" marR="9081" marT="9080" marB="0" anchor="ctr">
                    <a:noFill/>
                  </a:tcPr>
                </a:tc>
                <a:extLst>
                  <a:ext uri="{0D108BD9-81ED-4DB2-BD59-A6C34878D82A}">
                    <a16:rowId xmlns:a16="http://schemas.microsoft.com/office/drawing/2014/main" val="10018"/>
                  </a:ext>
                </a:extLst>
              </a:tr>
              <a:tr h="191185">
                <a:tc>
                  <a:txBody>
                    <a:bodyPr/>
                    <a:lstStyle/>
                    <a:p>
                      <a:pPr algn="l" fontAlgn="ctr"/>
                      <a:endParaRPr lang="en-US" sz="1200" u="none" strike="noStrike" dirty="0">
                        <a:effectLst/>
                        <a:latin typeface="+mj-lt"/>
                      </a:endParaRPr>
                    </a:p>
                  </a:txBody>
                  <a:tcPr marL="9081" marR="9081" marT="9080" marB="0" anchor="ctr">
                    <a:noFill/>
                  </a:tcPr>
                </a:tc>
                <a:tc>
                  <a:txBody>
                    <a:bodyPr/>
                    <a:lstStyle/>
                    <a:p>
                      <a:pPr algn="l" fontAlgn="ctr"/>
                      <a:endParaRPr lang="en-US" sz="1200" b="0" i="0" u="none" strike="noStrike" dirty="0">
                        <a:effectLst/>
                        <a:latin typeface="+mj-lt"/>
                      </a:endParaRPr>
                    </a:p>
                  </a:txBody>
                  <a:tcPr marL="9081" marR="9081" marT="9080" marB="0" anchor="ctr">
                    <a:noFill/>
                  </a:tcPr>
                </a:tc>
                <a:tc>
                  <a:txBody>
                    <a:bodyPr/>
                    <a:lstStyle/>
                    <a:p>
                      <a:pPr algn="l" fontAlgn="ctr"/>
                      <a:endParaRPr lang="en-US" sz="1200" u="none" strike="noStrike" dirty="0">
                        <a:effectLst/>
                        <a:latin typeface="+mj-lt"/>
                      </a:endParaRPr>
                    </a:p>
                  </a:txBody>
                  <a:tcPr marL="9081" marR="9081" marT="9080" marB="0" anchor="ctr">
                    <a:noFill/>
                  </a:tcPr>
                </a:tc>
                <a:extLst>
                  <a:ext uri="{0D108BD9-81ED-4DB2-BD59-A6C34878D82A}">
                    <a16:rowId xmlns:a16="http://schemas.microsoft.com/office/drawing/2014/main" val="10019"/>
                  </a:ext>
                </a:extLst>
              </a:tr>
              <a:tr h="191185">
                <a:tc>
                  <a:txBody>
                    <a:bodyPr/>
                    <a:lstStyle/>
                    <a:p>
                      <a:pPr algn="l" fontAlgn="ctr"/>
                      <a:endParaRPr lang="en-US" sz="1200" b="0" i="0" u="none" strike="noStrike" dirty="0">
                        <a:effectLst/>
                        <a:latin typeface="+mj-lt"/>
                      </a:endParaRPr>
                    </a:p>
                  </a:txBody>
                  <a:tcPr marL="9081" marR="9081" marT="9080" marB="0" anchor="ctr">
                    <a:noFill/>
                  </a:tcPr>
                </a:tc>
                <a:tc>
                  <a:txBody>
                    <a:bodyPr/>
                    <a:lstStyle/>
                    <a:p>
                      <a:pPr algn="l" fontAlgn="b"/>
                      <a:endParaRPr lang="en-US" sz="1200" b="0" i="0" u="none" strike="noStrike" dirty="0">
                        <a:effectLst/>
                        <a:latin typeface="+mj-lt"/>
                      </a:endParaRPr>
                    </a:p>
                  </a:txBody>
                  <a:tcPr marL="9081" marR="9081" marT="9080" marB="0" anchor="b">
                    <a:noFill/>
                  </a:tcPr>
                </a:tc>
                <a:tc>
                  <a:txBody>
                    <a:bodyPr/>
                    <a:lstStyle/>
                    <a:p>
                      <a:pPr algn="l" fontAlgn="b"/>
                      <a:endParaRPr lang="en-US" sz="1200" b="0" i="0" u="none" strike="noStrike" dirty="0">
                        <a:effectLst/>
                        <a:latin typeface="+mj-lt"/>
                      </a:endParaRPr>
                    </a:p>
                  </a:txBody>
                  <a:tcPr marL="9081" marR="9081" marT="9080" marB="0" anchor="b">
                    <a:noFill/>
                  </a:tcPr>
                </a:tc>
                <a:extLst>
                  <a:ext uri="{0D108BD9-81ED-4DB2-BD59-A6C34878D82A}">
                    <a16:rowId xmlns:a16="http://schemas.microsoft.com/office/drawing/2014/main" val="10020"/>
                  </a:ext>
                </a:extLst>
              </a:tr>
              <a:tr h="225755">
                <a:tc gridSpan="2">
                  <a:txBody>
                    <a:bodyPr/>
                    <a:lstStyle/>
                    <a:p>
                      <a:pPr algn="l" fontAlgn="ctr"/>
                      <a:r>
                        <a:rPr lang="en-US" sz="1600" u="none" strike="noStrike" dirty="0">
                          <a:effectLst/>
                          <a:latin typeface="+mj-lt"/>
                        </a:rPr>
                        <a:t>Hibernating Working Groups</a:t>
                      </a:r>
                      <a:endParaRPr lang="en-US" sz="1600" b="1" i="0" u="none" strike="noStrike" dirty="0">
                        <a:solidFill>
                          <a:srgbClr val="55AA8F"/>
                        </a:solidFill>
                        <a:effectLst/>
                        <a:latin typeface="+mj-lt"/>
                      </a:endParaRPr>
                    </a:p>
                  </a:txBody>
                  <a:tcPr marL="100584" marR="100584" marT="9080" marB="0" anchor="ctr">
                    <a:noFill/>
                  </a:tcPr>
                </a:tc>
                <a:tc hMerge="1">
                  <a:txBody>
                    <a:bodyPr/>
                    <a:lstStyle/>
                    <a:p>
                      <a:endParaRPr lang="en-US"/>
                    </a:p>
                  </a:txBody>
                  <a:tcPr/>
                </a:tc>
                <a:tc>
                  <a:txBody>
                    <a:bodyPr/>
                    <a:lstStyle/>
                    <a:p>
                      <a:pPr algn="l" fontAlgn="b"/>
                      <a:endParaRPr lang="en-US" sz="1200" b="0" i="0" u="none" strike="noStrike">
                        <a:effectLst/>
                        <a:latin typeface="+mj-lt"/>
                      </a:endParaRPr>
                    </a:p>
                  </a:txBody>
                  <a:tcPr marL="9081" marR="9081" marT="9080" marB="0" anchor="b">
                    <a:noFill/>
                  </a:tcPr>
                </a:tc>
                <a:extLst>
                  <a:ext uri="{0D108BD9-81ED-4DB2-BD59-A6C34878D82A}">
                    <a16:rowId xmlns:a16="http://schemas.microsoft.com/office/drawing/2014/main" val="10021"/>
                  </a:ext>
                </a:extLst>
              </a:tr>
              <a:tr h="191185">
                <a:tc>
                  <a:txBody>
                    <a:bodyPr/>
                    <a:lstStyle/>
                    <a:p>
                      <a:pPr algn="l" fontAlgn="ctr"/>
                      <a:r>
                        <a:rPr lang="en-US" sz="1200" u="none" strike="noStrike" dirty="0">
                          <a:effectLst/>
                          <a:latin typeface="+mj-lt"/>
                        </a:rPr>
                        <a:t>P802.16 Broadband Wireless Access</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Roger Marks</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err="1">
                          <a:effectLst/>
                          <a:latin typeface="+mj-lt"/>
                        </a:rPr>
                        <a:t>EthAirNet</a:t>
                      </a:r>
                      <a:r>
                        <a:rPr lang="en-US" sz="1200" u="none" strike="noStrike" dirty="0">
                          <a:effectLst/>
                          <a:latin typeface="+mj-lt"/>
                        </a:rPr>
                        <a:t> Associates</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22"/>
                  </a:ext>
                </a:extLst>
              </a:tr>
              <a:tr h="191185">
                <a:tc>
                  <a:txBody>
                    <a:bodyPr/>
                    <a:lstStyle/>
                    <a:p>
                      <a:pPr algn="l" fontAlgn="ctr"/>
                      <a:r>
                        <a:rPr lang="en-US" sz="1200" u="none" strike="noStrike" dirty="0">
                          <a:effectLst/>
                          <a:latin typeface="+mj-lt"/>
                        </a:rPr>
                        <a:t>P802.21 Media-independent Handover</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a:effectLst/>
                          <a:latin typeface="+mj-lt"/>
                        </a:rPr>
                        <a:t>Subir Das</a:t>
                      </a:r>
                      <a:endParaRPr lang="en-US" sz="1200" b="0" i="0" u="none" strike="noStrike">
                        <a:effectLst/>
                        <a:latin typeface="+mj-lt"/>
                      </a:endParaRPr>
                    </a:p>
                  </a:txBody>
                  <a:tcPr marL="9081" marR="9081" marT="9080" marB="0" anchor="ctr">
                    <a:noFill/>
                  </a:tcPr>
                </a:tc>
                <a:tc>
                  <a:txBody>
                    <a:bodyPr/>
                    <a:lstStyle/>
                    <a:p>
                      <a:pPr algn="l" fontAlgn="ctr"/>
                      <a:r>
                        <a:rPr lang="en-US" sz="1200" b="0" i="0" u="none" strike="noStrike" baseline="0" dirty="0" err="1">
                          <a:effectLst/>
                          <a:latin typeface="+mj-lt"/>
                        </a:rPr>
                        <a:t>Peraton</a:t>
                      </a:r>
                      <a:r>
                        <a:rPr lang="en-US" sz="1200" b="0" i="0" u="none" strike="noStrike" baseline="0" dirty="0">
                          <a:effectLst/>
                          <a:latin typeface="+mj-lt"/>
                        </a:rPr>
                        <a:t> Labs</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23"/>
                  </a:ext>
                </a:extLst>
              </a:tr>
              <a:tr h="191185">
                <a:tc>
                  <a:txBody>
                    <a:bodyPr/>
                    <a:lstStyle/>
                    <a:p>
                      <a:pPr algn="l" fontAlgn="ctr"/>
                      <a:r>
                        <a:rPr lang="en-US" sz="1200" u="none" strike="noStrike" dirty="0">
                          <a:effectLst/>
                          <a:latin typeface="+mj-lt"/>
                        </a:rPr>
                        <a:t>P802.22 Wireless Regional Area Networks</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Apurva </a:t>
                      </a:r>
                      <a:r>
                        <a:rPr lang="en-US" sz="1200" u="none" strike="noStrike" dirty="0" err="1">
                          <a:effectLst/>
                          <a:latin typeface="+mj-lt"/>
                        </a:rPr>
                        <a:t>Mody</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A5 Systems, </a:t>
                      </a:r>
                      <a:r>
                        <a:rPr lang="en-US" sz="1200" u="none" strike="noStrike" dirty="0" err="1">
                          <a:effectLst/>
                          <a:latin typeface="+mj-lt"/>
                        </a:rPr>
                        <a:t>AiRANACULUS</a:t>
                      </a:r>
                      <a:r>
                        <a:rPr lang="en-US" sz="1200" u="none" strike="noStrike" dirty="0">
                          <a:effectLst/>
                          <a:latin typeface="+mj-lt"/>
                        </a:rPr>
                        <a:t>, White Space Alliance</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66198"/>
                  </a:ext>
                </a:extLst>
              </a:tr>
            </a:tbl>
          </a:graphicData>
        </a:graphic>
      </p:graphicFrame>
    </p:spTree>
    <p:extLst>
      <p:ext uri="{BB962C8B-B14F-4D97-AF65-F5344CB8AC3E}">
        <p14:creationId xmlns:p14="http://schemas.microsoft.com/office/powerpoint/2010/main" val="36364222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2209800" y="609600"/>
            <a:ext cx="7772400" cy="1143000"/>
          </a:xfrm>
        </p:spPr>
        <p:txBody>
          <a:bodyPr/>
          <a:lstStyle/>
          <a:p>
            <a:r>
              <a:rPr lang="en-US" dirty="0"/>
              <a:t>5.05 EC Affiliation Update</a:t>
            </a:r>
          </a:p>
        </p:txBody>
      </p:sp>
      <p:sp>
        <p:nvSpPr>
          <p:cNvPr id="3075" name="Content Placeholder 2"/>
          <p:cNvSpPr>
            <a:spLocks noGrp="1"/>
          </p:cNvSpPr>
          <p:nvPr>
            <p:ph idx="1"/>
          </p:nvPr>
        </p:nvSpPr>
        <p:spPr/>
        <p:txBody>
          <a:bodyPr/>
          <a:lstStyle/>
          <a:p>
            <a:r>
              <a:rPr lang="en-US" dirty="0"/>
              <a:t>Changes in affiliation among EC members from previous slide?</a:t>
            </a:r>
          </a:p>
          <a:p>
            <a:pPr lvl="1">
              <a:buNone/>
            </a:pPr>
            <a:endParaRPr lang="en-US" dirty="0"/>
          </a:p>
        </p:txBody>
      </p:sp>
      <p:sp>
        <p:nvSpPr>
          <p:cNvPr id="3076" name="Slide Number Placeholder 3"/>
          <p:cNvSpPr>
            <a:spLocks noGrp="1"/>
          </p:cNvSpPr>
          <p:nvPr>
            <p:ph type="sldNum" sz="quarter" idx="12"/>
          </p:nvPr>
        </p:nvSpPr>
        <p:spPr/>
        <p:txBody>
          <a:bodyPr/>
          <a:lstStyle/>
          <a:p>
            <a:pPr>
              <a:defRPr/>
            </a:pPr>
            <a:fld id="{1F8E4A3D-AB95-4B4A-84C7-234C77122C9E}" type="slidenum">
              <a:rPr lang="en-US" smtClean="0"/>
              <a:pPr>
                <a:defRPr/>
              </a:pPr>
              <a:t>16</a:t>
            </a:fld>
            <a:endParaRPr lang="en-US"/>
          </a:p>
        </p:txBody>
      </p:sp>
    </p:spTree>
    <p:extLst>
      <p:ext uri="{BB962C8B-B14F-4D97-AF65-F5344CB8AC3E}">
        <p14:creationId xmlns:p14="http://schemas.microsoft.com/office/powerpoint/2010/main" val="17818272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p:txBody>
          <a:bodyPr/>
          <a:lstStyle/>
          <a:p>
            <a:pPr>
              <a:defRPr/>
            </a:pPr>
            <a:fld id="{E79634C9-9B8D-4F3A-BA54-F468EE4672C2}" type="slidenum">
              <a:rPr lang="en-US" smtClean="0"/>
              <a:pPr>
                <a:defRPr/>
              </a:pPr>
              <a:t>17</a:t>
            </a:fld>
            <a:endParaRPr lang="en-US"/>
          </a:p>
        </p:txBody>
      </p:sp>
      <p:sp>
        <p:nvSpPr>
          <p:cNvPr id="9219" name="Rectangle 2"/>
          <p:cNvSpPr>
            <a:spLocks noGrp="1" noChangeArrowheads="1"/>
          </p:cNvSpPr>
          <p:nvPr>
            <p:ph type="title"/>
          </p:nvPr>
        </p:nvSpPr>
        <p:spPr/>
        <p:txBody>
          <a:bodyPr/>
          <a:lstStyle/>
          <a:p>
            <a:pPr eaLnBrk="1" hangingPunct="1"/>
            <a:r>
              <a:rPr lang="en-US" dirty="0"/>
              <a:t>5.06 Drafts to SA Ballot</a:t>
            </a:r>
          </a:p>
        </p:txBody>
      </p:sp>
      <p:sp>
        <p:nvSpPr>
          <p:cNvPr id="9220" name="Rectangle 3"/>
          <p:cNvSpPr>
            <a:spLocks noGrp="1" noChangeArrowheads="1"/>
          </p:cNvSpPr>
          <p:nvPr>
            <p:ph type="body" idx="1"/>
          </p:nvPr>
        </p:nvSpPr>
        <p:spPr/>
        <p:txBody>
          <a:bodyPr/>
          <a:lstStyle/>
          <a:p>
            <a:pPr eaLnBrk="1" hangingPunct="1">
              <a:buFont typeface="+mj-lt"/>
              <a:buAutoNum type="arabicPeriod"/>
            </a:pPr>
            <a:r>
              <a:rPr lang="en-US" sz="2400" dirty="0"/>
              <a:t>802.01: </a:t>
            </a:r>
            <a:r>
              <a:rPr lang="fr-FR" sz="2400" dirty="0"/>
              <a:t>P802.1Qdj, P802.1ASdn, P802-2014 </a:t>
            </a:r>
            <a:r>
              <a:rPr lang="fr-FR" sz="2400" dirty="0" err="1"/>
              <a:t>rev</a:t>
            </a:r>
            <a:r>
              <a:rPr lang="fr-FR" sz="2400" dirty="0"/>
              <a:t> (</a:t>
            </a:r>
            <a:r>
              <a:rPr lang="fr-FR" sz="2400" dirty="0" err="1"/>
              <a:t>conditional</a:t>
            </a:r>
            <a:r>
              <a:rPr lang="fr-FR" sz="2400" dirty="0"/>
              <a:t>), P 802.1Qdx –(</a:t>
            </a:r>
            <a:r>
              <a:rPr lang="fr-FR" sz="2400" dirty="0" err="1"/>
              <a:t>conditional</a:t>
            </a:r>
            <a:r>
              <a:rPr lang="fr-FR" sz="2400" dirty="0"/>
              <a:t>) </a:t>
            </a:r>
          </a:p>
          <a:p>
            <a:pPr eaLnBrk="1" hangingPunct="1">
              <a:buFont typeface="+mj-lt"/>
              <a:buAutoNum type="arabicPeriod"/>
            </a:pPr>
            <a:r>
              <a:rPr lang="en-US" sz="2400" dirty="0"/>
              <a:t>802.03: P802.3cw 400 Gb/s over DWDM systems (conditional)</a:t>
            </a:r>
            <a:endParaRPr lang="en-US" sz="1800" dirty="0"/>
          </a:p>
          <a:p>
            <a:pPr eaLnBrk="1" hangingPunct="1">
              <a:buFont typeface="+mj-lt"/>
              <a:buAutoNum type="arabicPeriod"/>
            </a:pPr>
            <a:r>
              <a:rPr lang="en-US" sz="2400" dirty="0"/>
              <a:t>802.11: P802.11be Conditional, P802.11-2020 Cor 2 (unconditional)</a:t>
            </a:r>
          </a:p>
          <a:p>
            <a:pPr eaLnBrk="1" hangingPunct="1">
              <a:buFont typeface="+mj-lt"/>
              <a:buAutoNum type="arabicPeriod"/>
            </a:pPr>
            <a:r>
              <a:rPr lang="en-US" sz="2400" dirty="0"/>
              <a:t>802.15: P802.15.7a (unconditional)</a:t>
            </a:r>
            <a:endParaRPr lang="en-US" sz="1800" dirty="0"/>
          </a:p>
          <a:p>
            <a:pPr eaLnBrk="1" hangingPunct="1">
              <a:buFont typeface="+mj-lt"/>
              <a:buAutoNum type="arabicPeriod"/>
            </a:pPr>
            <a:r>
              <a:rPr lang="en-US" sz="2400" dirty="0"/>
              <a:t>802.19: none</a:t>
            </a:r>
          </a:p>
          <a:p>
            <a:pPr marL="457200" indent="-457200" eaLnBrk="1" hangingPunct="1">
              <a:buFont typeface="+mj-lt"/>
              <a:buAutoNum type="arabicPeriod"/>
            </a:pPr>
            <a:endParaRPr lang="en-US" sz="2400" dirty="0"/>
          </a:p>
          <a:p>
            <a:pPr marL="457200" indent="-457200" eaLnBrk="1" hangingPunct="1">
              <a:buFont typeface="+mj-lt"/>
              <a:buAutoNum type="arabicPeriod"/>
            </a:pPr>
            <a:endParaRPr lang="en-US" sz="2400" dirty="0"/>
          </a:p>
          <a:p>
            <a:pPr marL="457200" indent="-457200" eaLnBrk="1" hangingPunct="1">
              <a:buFont typeface="+mj-lt"/>
              <a:buAutoNum type="arabicPeriod"/>
            </a:pPr>
            <a:endParaRPr lang="en-US" sz="2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2"/>
          </p:nvPr>
        </p:nvSpPr>
        <p:spPr/>
        <p:txBody>
          <a:bodyPr/>
          <a:lstStyle/>
          <a:p>
            <a:pPr>
              <a:defRPr/>
            </a:pPr>
            <a:fld id="{5EE14AEC-809A-4985-B262-84775D5738F9}" type="slidenum">
              <a:rPr lang="en-US" smtClean="0"/>
              <a:pPr>
                <a:defRPr/>
              </a:pPr>
              <a:t>18</a:t>
            </a:fld>
            <a:endParaRPr lang="en-US"/>
          </a:p>
        </p:txBody>
      </p:sp>
      <p:sp>
        <p:nvSpPr>
          <p:cNvPr id="10243" name="Rectangle 2"/>
          <p:cNvSpPr>
            <a:spLocks noGrp="1" noChangeArrowheads="1"/>
          </p:cNvSpPr>
          <p:nvPr>
            <p:ph type="title"/>
          </p:nvPr>
        </p:nvSpPr>
        <p:spPr/>
        <p:txBody>
          <a:bodyPr/>
          <a:lstStyle/>
          <a:p>
            <a:pPr eaLnBrk="1" hangingPunct="1"/>
            <a:r>
              <a:rPr lang="en-US" dirty="0"/>
              <a:t>5.07 Drafts to </a:t>
            </a:r>
            <a:r>
              <a:rPr lang="en-US" dirty="0" err="1"/>
              <a:t>RevCom</a:t>
            </a:r>
            <a:endParaRPr lang="en-US" dirty="0"/>
          </a:p>
        </p:txBody>
      </p:sp>
      <p:sp>
        <p:nvSpPr>
          <p:cNvPr id="10244" name="Rectangle 3"/>
          <p:cNvSpPr>
            <a:spLocks noGrp="1" noChangeArrowheads="1"/>
          </p:cNvSpPr>
          <p:nvPr>
            <p:ph type="body" idx="1"/>
          </p:nvPr>
        </p:nvSpPr>
        <p:spPr>
          <a:xfrm>
            <a:off x="533400" y="1981200"/>
            <a:ext cx="11049000" cy="4114800"/>
          </a:xfrm>
        </p:spPr>
        <p:txBody>
          <a:bodyPr/>
          <a:lstStyle/>
          <a:p>
            <a:pPr eaLnBrk="1" hangingPunct="1">
              <a:buFont typeface="+mj-lt"/>
              <a:buAutoNum type="arabicPeriod"/>
            </a:pPr>
            <a:r>
              <a:rPr lang="en-US" sz="2400" dirty="0"/>
              <a:t>802.01: P802.1ASdr (conditional), P802.1CS/cor1 (conditional)</a:t>
            </a:r>
          </a:p>
          <a:p>
            <a:pPr eaLnBrk="1" hangingPunct="1">
              <a:buFont typeface="+mj-lt"/>
              <a:buAutoNum type="arabicPeriod"/>
            </a:pPr>
            <a:r>
              <a:rPr lang="en-US" sz="2400" dirty="0"/>
              <a:t>802.03: P802.3df 400 Gb/s and 800 Gb/s Ethernet (conditional)</a:t>
            </a:r>
          </a:p>
          <a:p>
            <a:pPr eaLnBrk="1" hangingPunct="1">
              <a:buFont typeface="+mj-lt"/>
              <a:buAutoNum type="arabicPeriod"/>
            </a:pPr>
            <a:r>
              <a:rPr lang="en-US" sz="2400" dirty="0"/>
              <a:t>802.11: none</a:t>
            </a:r>
          </a:p>
          <a:p>
            <a:pPr eaLnBrk="1" hangingPunct="1">
              <a:buFont typeface="+mj-lt"/>
              <a:buAutoNum type="arabicPeriod"/>
            </a:pPr>
            <a:r>
              <a:rPr lang="en-US" sz="2400" dirty="0"/>
              <a:t>802.15: none</a:t>
            </a:r>
            <a:endParaRPr lang="en-US" sz="1800" dirty="0"/>
          </a:p>
          <a:p>
            <a:pPr eaLnBrk="1" hangingPunct="1">
              <a:buFont typeface="+mj-lt"/>
              <a:buAutoNum type="arabicPeriod"/>
            </a:pPr>
            <a:r>
              <a:rPr lang="en-US" sz="2400" dirty="0"/>
              <a:t>802.19: none</a:t>
            </a:r>
          </a:p>
          <a:p>
            <a:pPr eaLnBrk="1" hangingPunct="1">
              <a:buFont typeface="+mj-lt"/>
              <a:buAutoNum type="arabicPeriod"/>
            </a:pPr>
            <a:endParaRPr lang="en-US" sz="2400" dirty="0"/>
          </a:p>
          <a:p>
            <a:pPr marL="0" indent="0" eaLnBrk="1" hangingPunct="1">
              <a:buNone/>
            </a:pPr>
            <a:r>
              <a:rPr lang="en-US" sz="2400" dirty="0"/>
              <a:t>Note: the total number of pages of active standards published by the 802 LAN/MAN Standards Committee is almost 30,000</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F1A5E57E-53A5-B98C-2EB9-EEB906973357}"/>
              </a:ext>
            </a:extLst>
          </p:cNvPr>
          <p:cNvSpPr>
            <a:spLocks noGrp="1"/>
          </p:cNvSpPr>
          <p:nvPr>
            <p:ph type="sldNum" sz="quarter" idx="12"/>
          </p:nvPr>
        </p:nvSpPr>
        <p:spPr/>
        <p:txBody>
          <a:bodyPr/>
          <a:lstStyle/>
          <a:p>
            <a:pPr>
              <a:defRPr/>
            </a:pPr>
            <a:fld id="{C8910AE4-85DC-4894-8AA6-C2187499416B}" type="slidenum">
              <a:rPr lang="en-US" smtClean="0"/>
              <a:pPr>
                <a:defRPr/>
              </a:pPr>
              <a:t>19</a:t>
            </a:fld>
            <a:endParaRPr lang="en-US"/>
          </a:p>
        </p:txBody>
      </p:sp>
      <p:pic>
        <p:nvPicPr>
          <p:cNvPr id="6" name="Picture 5">
            <a:extLst>
              <a:ext uri="{FF2B5EF4-FFF2-40B4-BE49-F238E27FC236}">
                <a16:creationId xmlns:a16="http://schemas.microsoft.com/office/drawing/2014/main" id="{3A58F319-8901-10A4-7841-DCA225F33AC8}"/>
              </a:ext>
            </a:extLst>
          </p:cNvPr>
          <p:cNvPicPr>
            <a:picLocks noChangeAspect="1"/>
          </p:cNvPicPr>
          <p:nvPr/>
        </p:nvPicPr>
        <p:blipFill>
          <a:blip r:embed="rId2"/>
          <a:stretch>
            <a:fillRect/>
          </a:stretch>
        </p:blipFill>
        <p:spPr>
          <a:xfrm>
            <a:off x="1066800" y="697813"/>
            <a:ext cx="9799894" cy="5321987"/>
          </a:xfrm>
          <a:prstGeom prst="rect">
            <a:avLst/>
          </a:prstGeom>
        </p:spPr>
      </p:pic>
    </p:spTree>
    <p:extLst>
      <p:ext uri="{BB962C8B-B14F-4D97-AF65-F5344CB8AC3E}">
        <p14:creationId xmlns:p14="http://schemas.microsoft.com/office/powerpoint/2010/main" val="36614787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3.0 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dirty="0"/>
              <a:t>Uphold the highest standards of integrity, responsible behavior, and ethical and professional conduct</a:t>
            </a:r>
          </a:p>
          <a:p>
            <a:pPr lvl="1">
              <a:buFont typeface="Arial" panose="020B0604020202020204" pitchFamily="34" charset="0"/>
              <a:buChar char="•"/>
            </a:pPr>
            <a:r>
              <a:rPr lang="en-US" sz="1350" dirty="0"/>
              <a:t>Treat people fairly and with respect, to not engage in harassment, discrimination, or retaliation, and to protect people's privacy.</a:t>
            </a:r>
          </a:p>
          <a:p>
            <a:pPr lvl="1">
              <a:buFont typeface="Arial" panose="020B0604020202020204" pitchFamily="34" charset="0"/>
              <a:buChar char="•"/>
            </a:pPr>
            <a:r>
              <a:rPr lang="en-US" sz="135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
        <p:nvSpPr>
          <p:cNvPr id="4" name="Slide Number Placeholder 3"/>
          <p:cNvSpPr>
            <a:spLocks noGrp="1"/>
          </p:cNvSpPr>
          <p:nvPr>
            <p:ph type="sldNum" idx="12"/>
          </p:nvPr>
        </p:nvSpPr>
        <p:spPr/>
        <p:txBody>
          <a:bodyPr/>
          <a:lstStyle/>
          <a:p>
            <a:pPr defTabSz="336947" eaLnBrk="0" hangingPunct="0">
              <a:buClr>
                <a:srgbClr val="000000"/>
              </a:buClr>
              <a:buSzPct val="100000"/>
              <a:defRPr/>
            </a:pPr>
            <a:r>
              <a:rPr lang="en-GB">
                <a:latin typeface="Times New Roman" pitchFamily="16" charset="0"/>
                <a:ea typeface="MS Gothic" charset="-128"/>
              </a:rPr>
              <a:t>Slide </a:t>
            </a:r>
            <a:fld id="{440F5867-744E-4AA6-B0ED-4C44D2DFBB7B}" type="slidenum">
              <a:rPr lang="en-GB">
                <a:latin typeface="Times New Roman" pitchFamily="16" charset="0"/>
                <a:ea typeface="MS Gothic" charset="-128"/>
              </a:rPr>
              <a:pPr defTabSz="336947" eaLnBrk="0" hangingPunct="0">
                <a:buClr>
                  <a:srgbClr val="000000"/>
                </a:buClr>
                <a:buSzPct val="100000"/>
                <a:defRPr/>
              </a:pPr>
              <a:t>2</a:t>
            </a:fld>
            <a:endParaRPr lang="en-GB" dirty="0">
              <a:latin typeface="Times New Roman" pitchFamily="16" charset="0"/>
              <a:ea typeface="MS Gothic" charset="-128"/>
            </a:endParaRPr>
          </a:p>
        </p:txBody>
      </p:sp>
      <p:sp>
        <p:nvSpPr>
          <p:cNvPr id="5" name="Footer Placeholder 4"/>
          <p:cNvSpPr>
            <a:spLocks noGrp="1"/>
          </p:cNvSpPr>
          <p:nvPr>
            <p:ph type="ftr" idx="14"/>
          </p:nvPr>
        </p:nvSpPr>
        <p:spPr/>
        <p:txBody>
          <a:bodyPr/>
          <a:lstStyle/>
          <a:p>
            <a:pPr defTabSz="336947" eaLnBrk="0" hangingPunct="0">
              <a:buClr>
                <a:srgbClr val="000000"/>
              </a:buClr>
              <a:buSzPct val="100000"/>
              <a:defRPr/>
            </a:pPr>
            <a:r>
              <a:rPr lang="en-GB" dirty="0">
                <a:latin typeface="Times New Roman" pitchFamily="16" charset="0"/>
                <a:ea typeface="MS Gothic" charset="-128"/>
              </a:rPr>
              <a:t>l</a:t>
            </a:r>
          </a:p>
        </p:txBody>
      </p:sp>
      <p:sp>
        <p:nvSpPr>
          <p:cNvPr id="6" name="Date Placeholder 5"/>
          <p:cNvSpPr>
            <a:spLocks noGrp="1"/>
          </p:cNvSpPr>
          <p:nvPr>
            <p:ph type="dt" idx="15"/>
          </p:nvPr>
        </p:nvSpPr>
        <p:spPr/>
        <p:txBody>
          <a:bodyPr/>
          <a:lstStyle/>
          <a:p>
            <a:pPr defTabSz="336947" eaLnBrk="0" hangingPunct="0">
              <a:buClr>
                <a:srgbClr val="000000"/>
              </a:buClr>
              <a:buSzPct val="100000"/>
              <a:defRPr/>
            </a:pPr>
            <a:r>
              <a:rPr lang="en-US" dirty="0">
                <a:latin typeface="Times New Roman" pitchFamily="16" charset="0"/>
                <a:ea typeface="MS Gothic" charset="-128"/>
              </a:rPr>
              <a:t>November 2019</a:t>
            </a:r>
            <a:endParaRPr lang="en-GB" dirty="0">
              <a:latin typeface="Times New Roman" pitchFamily="16" charset="0"/>
              <a:ea typeface="MS Gothic" charset="-128"/>
            </a:endParaRPr>
          </a:p>
        </p:txBody>
      </p:sp>
    </p:spTree>
    <p:extLst>
      <p:ext uri="{BB962C8B-B14F-4D97-AF65-F5344CB8AC3E}">
        <p14:creationId xmlns:p14="http://schemas.microsoft.com/office/powerpoint/2010/main" val="1933083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20</a:t>
            </a:fld>
            <a:endParaRPr lang="en-US"/>
          </a:p>
        </p:txBody>
      </p:sp>
      <p:sp>
        <p:nvSpPr>
          <p:cNvPr id="8" name="Slide Number Placeholder 5"/>
          <p:cNvSpPr txBox="1">
            <a:spLocks/>
          </p:cNvSpPr>
          <p:nvPr/>
        </p:nvSpPr>
        <p:spPr bwMode="auto">
          <a:xfrm>
            <a:off x="8077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algn="r" rtl="0" fontAlgn="base">
              <a:lnSpc>
                <a:spcPct val="100000"/>
              </a:lnSpc>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a:lstStyle>
          <a:p>
            <a:pPr>
              <a:defRPr/>
            </a:pPr>
            <a:fld id="{E79634C9-9B8D-4F3A-BA54-F468EE4672C2}" type="slidenum">
              <a:rPr lang="en-US"/>
              <a:pPr>
                <a:defRPr/>
              </a:pPr>
              <a:t>20</a:t>
            </a:fld>
            <a:endParaRPr lang="en-US"/>
          </a:p>
        </p:txBody>
      </p:sp>
      <p:sp>
        <p:nvSpPr>
          <p:cNvPr id="9" name="Rectangle 2"/>
          <p:cNvSpPr>
            <a:spLocks noGrp="1" noChangeArrowheads="1"/>
          </p:cNvSpPr>
          <p:nvPr>
            <p:ph type="title"/>
          </p:nvPr>
        </p:nvSpPr>
        <p:spPr>
          <a:xfrm>
            <a:off x="2209800" y="609600"/>
            <a:ext cx="7772400" cy="1143000"/>
          </a:xfrm>
        </p:spPr>
        <p:txBody>
          <a:bodyPr/>
          <a:lstStyle/>
          <a:p>
            <a:pPr eaLnBrk="1" hangingPunct="1"/>
            <a:r>
              <a:rPr lang="en-US" dirty="0"/>
              <a:t>5.08 Draft Documents or Actions</a:t>
            </a:r>
            <a:br>
              <a:rPr lang="en-US" dirty="0"/>
            </a:br>
            <a:r>
              <a:rPr lang="en-US" dirty="0"/>
              <a:t>for EC to consider</a:t>
            </a:r>
          </a:p>
        </p:txBody>
      </p:sp>
      <p:sp>
        <p:nvSpPr>
          <p:cNvPr id="10" name="Rectangle 3"/>
          <p:cNvSpPr txBox="1">
            <a:spLocks noChangeArrowheads="1"/>
          </p:cNvSpPr>
          <p:nvPr/>
        </p:nvSpPr>
        <p:spPr bwMode="auto">
          <a:xfrm>
            <a:off x="609600" y="1752600"/>
            <a:ext cx="103632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buFont typeface="+mj-lt"/>
              <a:buAutoNum type="arabicPeriod"/>
            </a:pPr>
            <a:r>
              <a:rPr lang="en-US" sz="1800" kern="0" dirty="0"/>
              <a:t>802.EC: </a:t>
            </a:r>
            <a:r>
              <a:rPr lang="en-US" sz="1800" kern="0" dirty="0" err="1"/>
              <a:t>tbd</a:t>
            </a:r>
            <a:endParaRPr lang="en-US" sz="1800" kern="0" dirty="0"/>
          </a:p>
          <a:p>
            <a:pPr eaLnBrk="1" hangingPunct="1">
              <a:buFont typeface="+mj-lt"/>
              <a:buAutoNum type="arabicPeriod"/>
            </a:pPr>
            <a:r>
              <a:rPr lang="en-US" sz="1800" kern="0" dirty="0"/>
              <a:t>802.01: Liaisons to: JTC1/SC6 and ITU-T SG15</a:t>
            </a:r>
          </a:p>
          <a:p>
            <a:pPr eaLnBrk="1" hangingPunct="1">
              <a:buFont typeface="+mj-lt"/>
              <a:buAutoNum type="arabicPeriod"/>
            </a:pPr>
            <a:r>
              <a:rPr lang="en-US" sz="1800" kern="0" dirty="0"/>
              <a:t>802.03: </a:t>
            </a:r>
            <a:r>
              <a:rPr lang="en-US" sz="1800" kern="0" dirty="0" err="1"/>
              <a:t>tbd</a:t>
            </a:r>
            <a:endParaRPr lang="en-US" sz="1800" kern="0" dirty="0"/>
          </a:p>
          <a:p>
            <a:pPr eaLnBrk="1" hangingPunct="1">
              <a:buFont typeface="+mj-lt"/>
              <a:buAutoNum type="arabicPeriod"/>
            </a:pPr>
            <a:r>
              <a:rPr lang="en-US" sz="1800" kern="0" dirty="0"/>
              <a:t>802.11: </a:t>
            </a:r>
            <a:r>
              <a:rPr lang="en-US" sz="1800" kern="0" dirty="0" err="1"/>
              <a:t>tbd</a:t>
            </a:r>
            <a:endParaRPr lang="en-US" sz="1800" kern="0" dirty="0"/>
          </a:p>
          <a:p>
            <a:pPr eaLnBrk="1" hangingPunct="1">
              <a:buFont typeface="+mj-lt"/>
              <a:buAutoNum type="arabicPeriod"/>
            </a:pPr>
            <a:r>
              <a:rPr lang="en-US" sz="1800" kern="0" dirty="0"/>
              <a:t>802.15: </a:t>
            </a:r>
            <a:r>
              <a:rPr lang="en-US" sz="1800" kern="0" dirty="0" err="1"/>
              <a:t>tbd</a:t>
            </a:r>
            <a:endParaRPr lang="en-US" sz="1800" kern="0" dirty="0"/>
          </a:p>
          <a:p>
            <a:pPr eaLnBrk="1" hangingPunct="1">
              <a:buFont typeface="+mj-lt"/>
              <a:buAutoNum type="arabicPeriod"/>
            </a:pPr>
            <a:r>
              <a:rPr lang="en-US" sz="1800" kern="0" dirty="0"/>
              <a:t>802.18: Draft submission to India TRAI's consultation on </a:t>
            </a:r>
            <a:r>
              <a:rPr lang="en-US" sz="1800" kern="0" dirty="0" err="1"/>
              <a:t>TeraHertz</a:t>
            </a:r>
            <a:endParaRPr lang="en-US" sz="1800" kern="0" dirty="0"/>
          </a:p>
          <a:p>
            <a:pPr eaLnBrk="1" hangingPunct="1">
              <a:buFont typeface="+mj-lt"/>
              <a:buAutoNum type="arabicPeriod"/>
            </a:pPr>
            <a:r>
              <a:rPr lang="en-US" sz="1800" kern="0" dirty="0"/>
              <a:t>802.19: none</a:t>
            </a:r>
          </a:p>
          <a:p>
            <a:pPr>
              <a:buFont typeface="+mj-lt"/>
              <a:buAutoNum type="arabicPeriod"/>
            </a:pPr>
            <a:r>
              <a:rPr lang="en-US" sz="1800" kern="0" dirty="0">
                <a:solidFill>
                  <a:schemeClr val="tx2"/>
                </a:solidFill>
              </a:rPr>
              <a:t>802.24: none</a:t>
            </a:r>
            <a:endParaRPr lang="en-US" sz="1800" dirty="0"/>
          </a:p>
          <a:p>
            <a:pPr>
              <a:buFont typeface="+mj-lt"/>
              <a:buAutoNum type="arabicPeriod"/>
            </a:pPr>
            <a:r>
              <a:rPr lang="en-US" sz="1800" kern="0" dirty="0">
                <a:solidFill>
                  <a:schemeClr val="tx2"/>
                </a:solidFill>
              </a:rPr>
              <a:t>802/JTC1 SC: </a:t>
            </a:r>
            <a:r>
              <a:rPr lang="en-US" sz="1800" kern="0" dirty="0"/>
              <a:t>report</a:t>
            </a:r>
            <a:endParaRPr lang="en-US" sz="1800" kern="0" dirty="0">
              <a:solidFill>
                <a:schemeClr val="tx2"/>
              </a:solidFill>
            </a:endParaRPr>
          </a:p>
          <a:p>
            <a:pPr>
              <a:buFont typeface="+mj-lt"/>
              <a:buAutoNum type="arabicPeriod"/>
            </a:pPr>
            <a:r>
              <a:rPr lang="en-US" sz="1800" kern="0" dirty="0">
                <a:solidFill>
                  <a:schemeClr val="tx2"/>
                </a:solidFill>
              </a:rPr>
              <a:t>802/ITU SC: report</a:t>
            </a:r>
          </a:p>
          <a:p>
            <a:pPr>
              <a:buFont typeface="+mj-lt"/>
              <a:buAutoNum type="arabicPeriod"/>
            </a:pPr>
            <a:r>
              <a:rPr lang="en-US" sz="1800" kern="0" dirty="0">
                <a:solidFill>
                  <a:schemeClr val="tx2"/>
                </a:solidFill>
              </a:rPr>
              <a:t>802/IETF SC: report</a:t>
            </a:r>
          </a:p>
          <a:p>
            <a:pPr>
              <a:buFont typeface="+mj-lt"/>
              <a:buAutoNum type="arabicPeriod"/>
            </a:pPr>
            <a:r>
              <a:rPr lang="en-US" sz="1800" kern="0" dirty="0">
                <a:solidFill>
                  <a:schemeClr val="tx2"/>
                </a:solidFill>
              </a:rPr>
              <a:t>802/Wireless Chairs SC: report</a:t>
            </a:r>
          </a:p>
          <a:p>
            <a:pPr>
              <a:buFont typeface="+mj-lt"/>
              <a:buAutoNum type="arabicPeriod"/>
            </a:pPr>
            <a:r>
              <a:rPr lang="en-US" sz="1800" kern="0" dirty="0">
                <a:solidFill>
                  <a:schemeClr val="tx2"/>
                </a:solidFill>
              </a:rPr>
              <a:t>802 Public Visibility Standing Committee: Present Status of LinkedIn Page</a:t>
            </a:r>
          </a:p>
          <a:p>
            <a:pPr marL="457200" indent="-457200" eaLnBrk="1" hangingPunct="1">
              <a:buFont typeface="+mj-lt"/>
              <a:buAutoNum type="arabicPeriod"/>
            </a:pPr>
            <a:endParaRPr lang="en-US" sz="1800" kern="0" dirty="0"/>
          </a:p>
          <a:p>
            <a:pPr marL="457200" indent="-457200" eaLnBrk="1" hangingPunct="1">
              <a:buFont typeface="+mj-lt"/>
              <a:buAutoNum type="arabicPeriod"/>
            </a:pPr>
            <a:endParaRPr lang="en-US" sz="1800" kern="0" dirty="0"/>
          </a:p>
          <a:p>
            <a:pPr marL="457200" indent="-457200" eaLnBrk="1" hangingPunct="1">
              <a:buFont typeface="+mj-lt"/>
              <a:buAutoNum type="arabicPeriod"/>
            </a:pPr>
            <a:endParaRPr lang="en-US" sz="1800" kern="0" dirty="0"/>
          </a:p>
          <a:p>
            <a:pPr marL="457200" indent="-457200" eaLnBrk="1" hangingPunct="1">
              <a:buFont typeface="+mj-lt"/>
              <a:buAutoNum type="arabicPeriod"/>
            </a:pPr>
            <a:endParaRPr lang="en-US" sz="1800" kern="0" dirty="0"/>
          </a:p>
        </p:txBody>
      </p:sp>
    </p:spTree>
    <p:extLst>
      <p:ext uri="{BB962C8B-B14F-4D97-AF65-F5344CB8AC3E}">
        <p14:creationId xmlns:p14="http://schemas.microsoft.com/office/powerpoint/2010/main" val="32026562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a:spLocks noGrp="1"/>
          </p:cNvSpPr>
          <p:nvPr>
            <p:ph type="sldNum" sz="quarter" idx="12"/>
          </p:nvPr>
        </p:nvSpPr>
        <p:spPr/>
        <p:txBody>
          <a:bodyPr/>
          <a:lstStyle/>
          <a:p>
            <a:pPr>
              <a:defRPr/>
            </a:pPr>
            <a:fld id="{F665C3D3-DD34-4FB6-9F0B-F1D195A23707}" type="slidenum">
              <a:rPr lang="en-US" smtClean="0"/>
              <a:pPr>
                <a:defRPr/>
              </a:pPr>
              <a:t>21</a:t>
            </a:fld>
            <a:endParaRPr lang="en-US"/>
          </a:p>
        </p:txBody>
      </p:sp>
      <p:sp>
        <p:nvSpPr>
          <p:cNvPr id="7171" name="Rectangle 2"/>
          <p:cNvSpPr>
            <a:spLocks noGrp="1" noChangeArrowheads="1"/>
          </p:cNvSpPr>
          <p:nvPr>
            <p:ph type="title"/>
          </p:nvPr>
        </p:nvSpPr>
        <p:spPr>
          <a:xfrm>
            <a:off x="2209800" y="0"/>
            <a:ext cx="7772400" cy="1143000"/>
          </a:xfrm>
        </p:spPr>
        <p:txBody>
          <a:bodyPr/>
          <a:lstStyle/>
          <a:p>
            <a:pPr eaLnBrk="1" hangingPunct="1"/>
            <a:r>
              <a:rPr lang="en-US" dirty="0"/>
              <a:t>5.09 Draft PARs to </a:t>
            </a:r>
            <a:r>
              <a:rPr lang="en-US" dirty="0" err="1"/>
              <a:t>NesCom</a:t>
            </a:r>
            <a:endParaRPr lang="en-US" dirty="0"/>
          </a:p>
        </p:txBody>
      </p:sp>
      <p:sp>
        <p:nvSpPr>
          <p:cNvPr id="7172" name="Rectangle 5"/>
          <p:cNvSpPr>
            <a:spLocks noGrp="1" noChangeArrowheads="1"/>
          </p:cNvSpPr>
          <p:nvPr>
            <p:ph type="body" idx="1"/>
          </p:nvPr>
        </p:nvSpPr>
        <p:spPr>
          <a:xfrm>
            <a:off x="190500" y="1121044"/>
            <a:ext cx="11811000" cy="4114800"/>
          </a:xfrm>
        </p:spPr>
        <p:txBody>
          <a:bodyPr/>
          <a:lstStyle/>
          <a:p>
            <a:pPr marL="231775" indent="-231775">
              <a:buFont typeface="+mj-lt"/>
              <a:buAutoNum type="arabicPeriod"/>
            </a:pPr>
            <a:r>
              <a:rPr lang="en-US" sz="2000" dirty="0"/>
              <a:t>P802.1ACea - Amendment - Support for IEEE Std 802.15.6</a:t>
            </a:r>
          </a:p>
          <a:p>
            <a:pPr marL="231775" indent="-231775">
              <a:buFont typeface="+mj-lt"/>
              <a:buAutoNum type="arabicPeriod"/>
            </a:pPr>
            <a:r>
              <a:rPr lang="en-US" sz="2000" dirty="0"/>
              <a:t>P802.1AXdz - Amendment - YANG for Link Aggregation</a:t>
            </a:r>
          </a:p>
          <a:p>
            <a:pPr marL="231775" indent="-231775">
              <a:buFont typeface="+mj-lt"/>
              <a:buAutoNum type="arabicPeriod"/>
            </a:pPr>
            <a:r>
              <a:rPr lang="en-US" sz="2000" dirty="0"/>
              <a:t>P802.15.4ad - Amendment - Data rate and range extensions to IEEE 802.15.4 Smart Utility Network (SUN) Physical layer (PHY)</a:t>
            </a:r>
          </a:p>
          <a:p>
            <a:pPr marL="231775" indent="-231775">
              <a:buFont typeface="+mj-lt"/>
              <a:buAutoNum type="arabicPeriod"/>
            </a:pPr>
            <a:r>
              <a:rPr lang="en-US" sz="2000" dirty="0"/>
              <a:t>P802.19.3a - Recommended Practice Amendment: Enhanced sub-1GHz Coexistence</a:t>
            </a:r>
          </a:p>
          <a:p>
            <a:pPr marL="0" indent="0">
              <a:buNone/>
            </a:pPr>
            <a:endParaRPr lang="en-US" sz="2000" dirty="0"/>
          </a:p>
          <a:p>
            <a:pPr marL="0" indent="0">
              <a:buNone/>
            </a:pPr>
            <a:r>
              <a:rPr lang="en-US" sz="2000" dirty="0"/>
              <a:t>48 hour maintenance policy PARs: </a:t>
            </a:r>
          </a:p>
          <a:p>
            <a:pPr marL="0" indent="0">
              <a:buNone/>
            </a:pPr>
            <a:r>
              <a:rPr lang="en-US" sz="2000" dirty="0"/>
              <a:t>P802.1CB-2017/Cor1 - FRER Corrigendum 1 </a:t>
            </a:r>
          </a:p>
          <a:p>
            <a:pPr marL="0" indent="0">
              <a:buNone/>
            </a:pPr>
            <a:r>
              <a:rPr lang="nl-NL" sz="2000" dirty="0"/>
              <a:t>P802.3-2022/Cor 1 (IEEE 802.3dn)</a:t>
            </a:r>
            <a:endParaRPr lang="en-US" sz="2000" dirty="0"/>
          </a:p>
          <a:p>
            <a:pPr marL="0" indent="0">
              <a:buNone/>
            </a:pPr>
            <a:br>
              <a:rPr lang="en-US" sz="2000" dirty="0"/>
            </a:br>
            <a:r>
              <a:rPr lang="en-US" sz="2000" dirty="0"/>
              <a:t>PAR withdrawal requests: None</a:t>
            </a:r>
            <a:br>
              <a:rPr lang="en-US" sz="2000" dirty="0"/>
            </a:br>
            <a:br>
              <a:rPr lang="en-US" sz="2000" dirty="0"/>
            </a:br>
            <a:r>
              <a:rPr lang="en-US" sz="2000" dirty="0"/>
              <a:t>ICAID Renewals to Industry Connections: 802.1 </a:t>
            </a:r>
            <a:r>
              <a:rPr lang="en-US" sz="2000" dirty="0" err="1"/>
              <a:t>Nendica</a:t>
            </a:r>
            <a:endParaRPr lang="en-US" sz="4000" dirty="0"/>
          </a:p>
          <a:p>
            <a:pPr>
              <a:buFont typeface="+mj-lt"/>
              <a:buAutoNum type="arabicPeriod"/>
            </a:pPr>
            <a:endParaRPr lang="en-US" sz="40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152400"/>
            <a:ext cx="7772400" cy="685800"/>
          </a:xfrm>
        </p:spPr>
        <p:txBody>
          <a:bodyPr/>
          <a:lstStyle/>
          <a:p>
            <a:r>
              <a:rPr lang="en-US" dirty="0"/>
              <a:t>5.10 Pre-PAR activity</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951002667"/>
              </p:ext>
            </p:extLst>
          </p:nvPr>
        </p:nvGraphicFramePr>
        <p:xfrm>
          <a:off x="304800" y="1371600"/>
          <a:ext cx="11277600" cy="3424780"/>
        </p:xfrm>
        <a:graphic>
          <a:graphicData uri="http://schemas.openxmlformats.org/drawingml/2006/table">
            <a:tbl>
              <a:tblPr>
                <a:tableStyleId>{073A0DAA-6AF3-43AB-8588-CEC1D06C72B9}</a:tableStyleId>
              </a:tblPr>
              <a:tblGrid>
                <a:gridCol w="1018117">
                  <a:extLst>
                    <a:ext uri="{9D8B030D-6E8A-4147-A177-3AD203B41FA5}">
                      <a16:colId xmlns:a16="http://schemas.microsoft.com/office/drawing/2014/main" val="20000"/>
                    </a:ext>
                  </a:extLst>
                </a:gridCol>
                <a:gridCol w="3445933">
                  <a:extLst>
                    <a:ext uri="{9D8B030D-6E8A-4147-A177-3AD203B41FA5}">
                      <a16:colId xmlns:a16="http://schemas.microsoft.com/office/drawing/2014/main" val="20001"/>
                    </a:ext>
                  </a:extLst>
                </a:gridCol>
                <a:gridCol w="6813550">
                  <a:extLst>
                    <a:ext uri="{9D8B030D-6E8A-4147-A177-3AD203B41FA5}">
                      <a16:colId xmlns:a16="http://schemas.microsoft.com/office/drawing/2014/main" val="20002"/>
                    </a:ext>
                  </a:extLst>
                </a:gridCol>
              </a:tblGrid>
              <a:tr h="425816">
                <a:tc>
                  <a:txBody>
                    <a:bodyPr/>
                    <a:lstStyle/>
                    <a:p>
                      <a:pPr algn="ctr"/>
                      <a:r>
                        <a:rPr lang="en-US" sz="2000" dirty="0"/>
                        <a:t>Group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t>New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t>Existing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981230">
                <a:tc>
                  <a:txBody>
                    <a:bodyPr/>
                    <a:lstStyle/>
                    <a:p>
                      <a:pPr algn="ctr"/>
                      <a:r>
                        <a:rPr lang="en-US" sz="2000" dirty="0"/>
                        <a:t>dot01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kern="0" dirty="0">
                          <a:solidFill>
                            <a:schemeClr val="tx1"/>
                          </a:solidFill>
                        </a:rPr>
                        <a:t>none</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SG: none</a:t>
                      </a:r>
                    </a:p>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IC: </a:t>
                      </a:r>
                      <a:r>
                        <a:rPr lang="en-US" sz="2000" dirty="0" err="1">
                          <a:solidFill>
                            <a:schemeClr val="tx1"/>
                          </a:solidFill>
                        </a:rPr>
                        <a:t>Nendica</a:t>
                      </a:r>
                      <a:r>
                        <a:rPr lang="en-US" sz="2000" dirty="0">
                          <a:solidFill>
                            <a:schemeClr val="tx1"/>
                          </a:solidFill>
                        </a:rPr>
                        <a:t>: </a:t>
                      </a:r>
                      <a:r>
                        <a:rPr lang="en-US" sz="1800" dirty="0">
                          <a:solidFill>
                            <a:schemeClr val="tx1"/>
                          </a:solidFill>
                        </a:rPr>
                        <a:t>IEEE 802 Network Enhancements for the Next Decade</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705260">
                <a:tc>
                  <a:txBody>
                    <a:bodyPr/>
                    <a:lstStyle/>
                    <a:p>
                      <a:pPr algn="ctr"/>
                      <a:r>
                        <a:rPr lang="en-US" sz="2000" dirty="0"/>
                        <a:t>dot03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00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buFontTx/>
                        <a:buNone/>
                      </a:pPr>
                      <a:r>
                        <a:rPr lang="en-US" sz="2000" dirty="0">
                          <a:solidFill>
                            <a:schemeClr val="tx1"/>
                          </a:solidFill>
                        </a:rPr>
                        <a:t>SG: Ethernet for Automotive Imaging Sensors </a:t>
                      </a:r>
                      <a:br>
                        <a:rPr lang="en-US" sz="2000" dirty="0">
                          <a:solidFill>
                            <a:schemeClr val="tx1"/>
                          </a:solidFill>
                        </a:rPr>
                      </a:br>
                      <a:r>
                        <a:rPr lang="en-US" sz="2000" dirty="0">
                          <a:solidFill>
                            <a:schemeClr val="tx1"/>
                          </a:solidFill>
                        </a:rPr>
                        <a:t>IC: </a:t>
                      </a:r>
                      <a:r>
                        <a:rPr lang="en-US" sz="2000" baseline="0" dirty="0"/>
                        <a:t>New Ethernet Applications (NEA – enhanced </a:t>
                      </a:r>
                      <a:r>
                        <a:rPr lang="en-US" sz="2000" baseline="0" dirty="0" err="1"/>
                        <a:t>Enet</a:t>
                      </a:r>
                      <a:r>
                        <a:rPr lang="en-US" sz="2000" baseline="0" dirty="0"/>
                        <a:t> for AI and HPC)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011894">
                <a:tc>
                  <a:txBody>
                    <a:bodyPr/>
                    <a:lstStyle/>
                    <a:p>
                      <a:pPr algn="ctr"/>
                      <a:r>
                        <a:rPr lang="en-US" sz="2000" dirty="0"/>
                        <a:t>dot11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SG: Integrated </a:t>
                      </a:r>
                      <a:r>
                        <a:rPr lang="en-US" sz="2000" dirty="0" err="1">
                          <a:solidFill>
                            <a:schemeClr val="tx1"/>
                          </a:solidFill>
                        </a:rPr>
                        <a:t>mmW</a:t>
                      </a:r>
                      <a:r>
                        <a:rPr lang="en-US" sz="2000" dirty="0">
                          <a:solidFill>
                            <a:schemeClr val="tx1"/>
                          </a:solidFill>
                        </a:rPr>
                        <a:t> (1</a:t>
                      </a:r>
                      <a:r>
                        <a:rPr lang="en-US" sz="2000" baseline="30000" dirty="0">
                          <a:solidFill>
                            <a:schemeClr val="tx1"/>
                          </a:solidFill>
                        </a:rPr>
                        <a:t>st</a:t>
                      </a:r>
                      <a:r>
                        <a:rPr lang="en-US" sz="2000" dirty="0">
                          <a:solidFill>
                            <a:schemeClr val="tx1"/>
                          </a:solidFill>
                        </a:rPr>
                        <a:t> mtg.)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SG: Ambient Power (2</a:t>
                      </a:r>
                      <a:r>
                        <a:rPr lang="en-US" sz="2000" baseline="30000" dirty="0">
                          <a:solidFill>
                            <a:schemeClr val="tx1"/>
                          </a:solidFill>
                        </a:rPr>
                        <a:t>nd</a:t>
                      </a:r>
                      <a:r>
                        <a:rPr lang="en-US" sz="2000" dirty="0">
                          <a:solidFill>
                            <a:schemeClr val="tx1"/>
                          </a:solidFill>
                        </a:rPr>
                        <a:t> recharter, 1</a:t>
                      </a:r>
                      <a:r>
                        <a:rPr lang="en-US" sz="2000" baseline="30000" dirty="0">
                          <a:solidFill>
                            <a:schemeClr val="tx1"/>
                          </a:solidFill>
                        </a:rPr>
                        <a:t>st</a:t>
                      </a:r>
                      <a:r>
                        <a:rPr lang="en-US" sz="2000" dirty="0">
                          <a:solidFill>
                            <a:schemeClr val="tx1"/>
                          </a:solidFill>
                        </a:rPr>
                        <a:t> extension)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SC: WNG</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TIG: AI/ML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22</a:t>
            </a:fld>
            <a:endParaRPr lang="en-US" dirty="0"/>
          </a:p>
        </p:txBody>
      </p:sp>
      <p:sp>
        <p:nvSpPr>
          <p:cNvPr id="3" name="TextBox 2">
            <a:extLst>
              <a:ext uri="{FF2B5EF4-FFF2-40B4-BE49-F238E27FC236}">
                <a16:creationId xmlns:a16="http://schemas.microsoft.com/office/drawing/2014/main" id="{1A6C02BB-FEBA-61D4-8303-A2844448F663}"/>
              </a:ext>
            </a:extLst>
          </p:cNvPr>
          <p:cNvSpPr txBox="1"/>
          <p:nvPr/>
        </p:nvSpPr>
        <p:spPr>
          <a:xfrm>
            <a:off x="762000" y="5325070"/>
            <a:ext cx="7721666" cy="1200329"/>
          </a:xfrm>
          <a:prstGeom prst="rect">
            <a:avLst/>
          </a:prstGeom>
          <a:noFill/>
        </p:spPr>
        <p:txBody>
          <a:bodyPr wrap="none" rtlCol="0">
            <a:spAutoFit/>
          </a:bodyPr>
          <a:lstStyle/>
          <a:p>
            <a:r>
              <a:rPr lang="en-US" dirty="0"/>
              <a:t>Legend: </a:t>
            </a:r>
            <a:br>
              <a:rPr lang="en-US" dirty="0"/>
            </a:br>
            <a:r>
              <a:rPr lang="en-US" dirty="0"/>
              <a:t>IC – Industry Connection, SC – Standing Committee,  </a:t>
            </a:r>
            <a:br>
              <a:rPr lang="en-US" dirty="0"/>
            </a:br>
            <a:r>
              <a:rPr lang="en-US" dirty="0"/>
              <a:t>SG – Study Group, TIG – Topic Interest Group, WNG -- Wireless Next Gen, and </a:t>
            </a:r>
          </a:p>
          <a:p>
            <a:r>
              <a:rPr lang="en-US" dirty="0"/>
              <a:t>AI/ML – Artificial Intelligence/Machine Learning</a:t>
            </a:r>
          </a:p>
        </p:txBody>
      </p:sp>
    </p:spTree>
    <p:extLst>
      <p:ext uri="{BB962C8B-B14F-4D97-AF65-F5344CB8AC3E}">
        <p14:creationId xmlns:p14="http://schemas.microsoft.com/office/powerpoint/2010/main" val="17837360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2926526875"/>
              </p:ext>
            </p:extLst>
          </p:nvPr>
        </p:nvGraphicFramePr>
        <p:xfrm>
          <a:off x="914400" y="1981200"/>
          <a:ext cx="10363200" cy="2286000"/>
        </p:xfrm>
        <a:graphic>
          <a:graphicData uri="http://schemas.openxmlformats.org/drawingml/2006/table">
            <a:tbl>
              <a:tblPr>
                <a:tableStyleId>{073A0DAA-6AF3-43AB-8588-CEC1D06C72B9}</a:tableStyleId>
              </a:tblPr>
              <a:tblGrid>
                <a:gridCol w="1295400">
                  <a:extLst>
                    <a:ext uri="{9D8B030D-6E8A-4147-A177-3AD203B41FA5}">
                      <a16:colId xmlns:a16="http://schemas.microsoft.com/office/drawing/2014/main" val="4270207754"/>
                    </a:ext>
                  </a:extLst>
                </a:gridCol>
                <a:gridCol w="2438400">
                  <a:extLst>
                    <a:ext uri="{9D8B030D-6E8A-4147-A177-3AD203B41FA5}">
                      <a16:colId xmlns:a16="http://schemas.microsoft.com/office/drawing/2014/main" val="603295769"/>
                    </a:ext>
                  </a:extLst>
                </a:gridCol>
                <a:gridCol w="6629400">
                  <a:extLst>
                    <a:ext uri="{9D8B030D-6E8A-4147-A177-3AD203B41FA5}">
                      <a16:colId xmlns:a16="http://schemas.microsoft.com/office/drawing/2014/main" val="2349136630"/>
                    </a:ext>
                  </a:extLst>
                </a:gridCol>
              </a:tblGrid>
              <a:tr h="370840">
                <a:tc>
                  <a:txBody>
                    <a:bodyPr/>
                    <a:lstStyle/>
                    <a:p>
                      <a:pPr algn="ctr"/>
                      <a:r>
                        <a:rPr lang="en-US" sz="2000" dirty="0"/>
                        <a:t>Group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New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Existing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91272780"/>
                  </a:ext>
                </a:extLst>
              </a:tr>
              <a:tr h="370840">
                <a:tc>
                  <a:txBody>
                    <a:bodyPr/>
                    <a:lstStyle/>
                    <a:p>
                      <a:pPr algn="ctr"/>
                      <a:r>
                        <a:rPr lang="en-US" sz="2000" dirty="0"/>
                        <a:t>dot15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aseline="0" dirty="0">
                          <a:solidFill>
                            <a:schemeClr val="tx1"/>
                          </a:solidFill>
                        </a:rPr>
                        <a:t>SG: SUN PHYs (1</a:t>
                      </a:r>
                      <a:r>
                        <a:rPr lang="en-US" sz="2000" baseline="30000" dirty="0">
                          <a:solidFill>
                            <a:schemeClr val="tx1"/>
                          </a:solidFill>
                        </a:rPr>
                        <a:t>st</a:t>
                      </a:r>
                      <a:r>
                        <a:rPr lang="en-US" sz="2000" baseline="0" dirty="0">
                          <a:solidFill>
                            <a:schemeClr val="tx1"/>
                          </a:solidFill>
                        </a:rPr>
                        <a:t> ext.)</a:t>
                      </a:r>
                      <a:endParaRPr lang="en-US" sz="2000" dirty="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2000" baseline="0" dirty="0">
                          <a:solidFill>
                            <a:schemeClr val="tx1"/>
                          </a:solidFill>
                        </a:rPr>
                        <a:t>SC: IETF, Industry Activities in Terahertz, and WNG</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23836734"/>
                  </a:ext>
                </a:extLst>
              </a:tr>
              <a:tr h="370840">
                <a:tc>
                  <a:txBody>
                    <a:bodyPr/>
                    <a:lstStyle/>
                    <a:p>
                      <a:pPr algn="ctr"/>
                      <a:r>
                        <a:rPr lang="en-US" sz="2000" baseline="0" dirty="0"/>
                        <a:t>dot19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000" kern="0" dirty="0"/>
                        <a:t>none</a:t>
                      </a:r>
                      <a:endParaRPr lang="en-US" sz="20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20273738"/>
                  </a:ext>
                </a:extLst>
              </a:tr>
              <a:tr h="370840">
                <a:tc>
                  <a:txBody>
                    <a:bodyPr/>
                    <a:lstStyle/>
                    <a:p>
                      <a:pPr algn="ctr"/>
                      <a:r>
                        <a:rPr lang="en-US" sz="2000" baseline="0" dirty="0"/>
                        <a:t>dot24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kern="0" dirty="0"/>
                        <a:t>none</a:t>
                      </a:r>
                      <a:endParaRPr lang="en-US" sz="20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80692350"/>
                  </a:ext>
                </a:extLst>
              </a:tr>
              <a:tr h="370840">
                <a:tc>
                  <a:txBody>
                    <a:bodyPr/>
                    <a:lstStyle/>
                    <a:p>
                      <a:pPr algn="ctr"/>
                      <a:r>
                        <a:rPr lang="en-US" sz="2000" baseline="0" dirty="0"/>
                        <a:t>dot ECSG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0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53377240"/>
                  </a:ext>
                </a:extLst>
              </a:tr>
            </a:tbl>
          </a:graphicData>
        </a:graphic>
      </p:graphicFrame>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23</a:t>
            </a:fld>
            <a:endParaRPr lang="en-US"/>
          </a:p>
        </p:txBody>
      </p:sp>
      <p:sp>
        <p:nvSpPr>
          <p:cNvPr id="5" name="Title 1"/>
          <p:cNvSpPr>
            <a:spLocks noGrp="1"/>
          </p:cNvSpPr>
          <p:nvPr>
            <p:ph type="title"/>
          </p:nvPr>
        </p:nvSpPr>
        <p:spPr/>
        <p:txBody>
          <a:bodyPr/>
          <a:lstStyle/>
          <a:p>
            <a:r>
              <a:rPr lang="en-US" dirty="0"/>
              <a:t>5.10 Pre-PAR activity</a:t>
            </a:r>
          </a:p>
        </p:txBody>
      </p:sp>
      <p:sp>
        <p:nvSpPr>
          <p:cNvPr id="2" name="TextBox 1">
            <a:extLst>
              <a:ext uri="{FF2B5EF4-FFF2-40B4-BE49-F238E27FC236}">
                <a16:creationId xmlns:a16="http://schemas.microsoft.com/office/drawing/2014/main" id="{3DEA42DF-7E31-C4F8-2720-B9373B0E7EF9}"/>
              </a:ext>
            </a:extLst>
          </p:cNvPr>
          <p:cNvSpPr txBox="1"/>
          <p:nvPr/>
        </p:nvSpPr>
        <p:spPr>
          <a:xfrm>
            <a:off x="762000" y="5325070"/>
            <a:ext cx="7003520" cy="923330"/>
          </a:xfrm>
          <a:prstGeom prst="rect">
            <a:avLst/>
          </a:prstGeom>
          <a:noFill/>
        </p:spPr>
        <p:txBody>
          <a:bodyPr wrap="none" rtlCol="0">
            <a:spAutoFit/>
          </a:bodyPr>
          <a:lstStyle/>
          <a:p>
            <a:r>
              <a:rPr lang="en-US" dirty="0"/>
              <a:t>Legend: </a:t>
            </a:r>
            <a:br>
              <a:rPr lang="en-US" dirty="0"/>
            </a:br>
            <a:r>
              <a:rPr lang="en-US" dirty="0"/>
              <a:t>IC – Industry Connection, IG – Interest Group, SC – Standing Committee,</a:t>
            </a:r>
            <a:br>
              <a:rPr lang="en-US" dirty="0"/>
            </a:br>
            <a:r>
              <a:rPr lang="en-US" dirty="0"/>
              <a:t>SG – Study Group, TIG – Topic Interest Group, WNG Wireless Next Gen</a:t>
            </a:r>
          </a:p>
        </p:txBody>
      </p:sp>
    </p:spTree>
    <p:extLst>
      <p:ext uri="{BB962C8B-B14F-4D97-AF65-F5344CB8AC3E}">
        <p14:creationId xmlns:p14="http://schemas.microsoft.com/office/powerpoint/2010/main" val="30012729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2"/>
          </p:nvPr>
        </p:nvSpPr>
        <p:spPr/>
        <p:txBody>
          <a:bodyPr/>
          <a:lstStyle/>
          <a:p>
            <a:pPr>
              <a:defRPr/>
            </a:pPr>
            <a:fld id="{2F8BFD41-4FBB-4B2A-B8EA-25FA07AA2DC6}" type="slidenum">
              <a:rPr lang="en-US" smtClean="0"/>
              <a:pPr>
                <a:defRPr/>
              </a:pPr>
              <a:t>24</a:t>
            </a:fld>
            <a:endParaRPr lang="en-US"/>
          </a:p>
        </p:txBody>
      </p:sp>
      <p:sp>
        <p:nvSpPr>
          <p:cNvPr id="13315" name="Rectangle 2"/>
          <p:cNvSpPr>
            <a:spLocks noGrp="1" noChangeArrowheads="1"/>
          </p:cNvSpPr>
          <p:nvPr>
            <p:ph type="title"/>
          </p:nvPr>
        </p:nvSpPr>
        <p:spPr>
          <a:xfrm>
            <a:off x="2209800" y="76200"/>
            <a:ext cx="7772400" cy="1143000"/>
          </a:xfrm>
        </p:spPr>
        <p:txBody>
          <a:bodyPr/>
          <a:lstStyle/>
          <a:p>
            <a:pPr eaLnBrk="1" hangingPunct="1"/>
            <a:r>
              <a:rPr lang="en-US" sz="4000" dirty="0"/>
              <a:t>5.11 802/SA Task Force Topics </a:t>
            </a:r>
          </a:p>
        </p:txBody>
      </p:sp>
      <p:sp>
        <p:nvSpPr>
          <p:cNvPr id="14340" name="Rectangle 3"/>
          <p:cNvSpPr>
            <a:spLocks noGrp="1" noChangeArrowheads="1"/>
          </p:cNvSpPr>
          <p:nvPr>
            <p:ph type="body" idx="1"/>
          </p:nvPr>
        </p:nvSpPr>
        <p:spPr>
          <a:xfrm>
            <a:off x="152400" y="1406106"/>
            <a:ext cx="11430000" cy="5410200"/>
          </a:xfrm>
        </p:spPr>
        <p:txBody>
          <a:bodyPr/>
          <a:lstStyle/>
          <a:p>
            <a:pPr eaLnBrk="1" hangingPunct="1">
              <a:defRPr/>
            </a:pPr>
            <a:r>
              <a:rPr lang="en-US" sz="2000" dirty="0"/>
              <a:t>802/SA Task Force Electronic Meeting -- </a:t>
            </a:r>
            <a:r>
              <a:rPr lang="en-US" sz="2000" dirty="0">
                <a:solidFill>
                  <a:schemeClr val="tx2"/>
                </a:solidFill>
              </a:rPr>
              <a:t>None Scheduled</a:t>
            </a:r>
            <a:endParaRPr lang="en-US" sz="1600" dirty="0"/>
          </a:p>
          <a:p>
            <a:pPr lvl="2" eaLnBrk="1" hangingPunct="1">
              <a:defRPr/>
            </a:pPr>
            <a:endParaRPr lang="en-US" sz="2000" dirty="0"/>
          </a:p>
          <a:p>
            <a:pPr lvl="2" eaLnBrk="1" hangingPunct="1">
              <a:defRPr/>
            </a:pPr>
            <a:endParaRPr lang="en-US" sz="2000" dirty="0"/>
          </a:p>
        </p:txBody>
      </p:sp>
    </p:spTree>
    <p:extLst>
      <p:ext uri="{BB962C8B-B14F-4D97-AF65-F5344CB8AC3E}">
        <p14:creationId xmlns:p14="http://schemas.microsoft.com/office/powerpoint/2010/main" val="42944343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8800" y="2362200"/>
            <a:ext cx="8610600" cy="4267200"/>
          </a:xfrm>
        </p:spPr>
        <p:txBody>
          <a:bodyPr/>
          <a:lstStyle/>
          <a:p>
            <a:r>
              <a:rPr lang="en-US" sz="2400" dirty="0"/>
              <a:t>Geoff Thompson</a:t>
            </a:r>
            <a:endParaRPr lang="en-US" sz="20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25</a:t>
            </a:fld>
            <a:endParaRPr lang="en-US" dirty="0"/>
          </a:p>
        </p:txBody>
      </p:sp>
      <p:sp>
        <p:nvSpPr>
          <p:cNvPr id="5" name="Rectangle 2"/>
          <p:cNvSpPr txBox="1">
            <a:spLocks noGrp="1" noChangeArrowheads="1"/>
          </p:cNvSpPr>
          <p:nvPr>
            <p:ph type="title"/>
          </p:nvPr>
        </p:nvSpPr>
        <p:spPr bwMode="auto">
          <a:xfrm>
            <a:off x="533400" y="304800"/>
            <a:ext cx="111252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4000" dirty="0"/>
              <a:t>5.13 802 IEEE Milestone Project Status Update</a:t>
            </a:r>
          </a:p>
        </p:txBody>
      </p:sp>
    </p:spTree>
    <p:extLst>
      <p:ext uri="{BB962C8B-B14F-4D97-AF65-F5344CB8AC3E}">
        <p14:creationId xmlns:p14="http://schemas.microsoft.com/office/powerpoint/2010/main" val="32454188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FAC084-1002-4478-B662-E4C3F3F9C7E7}"/>
              </a:ext>
            </a:extLst>
          </p:cNvPr>
          <p:cNvSpPr>
            <a:spLocks noGrp="1"/>
          </p:cNvSpPr>
          <p:nvPr>
            <p:ph type="title"/>
          </p:nvPr>
        </p:nvSpPr>
        <p:spPr>
          <a:xfrm>
            <a:off x="304800" y="304800"/>
            <a:ext cx="11125200" cy="1143000"/>
          </a:xfrm>
        </p:spPr>
        <p:txBody>
          <a:bodyPr/>
          <a:lstStyle/>
          <a:p>
            <a:r>
              <a:rPr lang="en-US" dirty="0"/>
              <a:t>11.0 Cross 802 Activities EC Meeting Schedule</a:t>
            </a:r>
            <a:br>
              <a:rPr lang="en-US" sz="2000" dirty="0"/>
            </a:br>
            <a:r>
              <a:rPr lang="en-US" sz="2000" dirty="0"/>
              <a:t> </a:t>
            </a:r>
            <a:r>
              <a:rPr lang="en-US" sz="2800" dirty="0"/>
              <a:t>(all times/days HST)</a:t>
            </a:r>
            <a:endParaRPr lang="en-US" dirty="0"/>
          </a:p>
        </p:txBody>
      </p:sp>
      <p:sp>
        <p:nvSpPr>
          <p:cNvPr id="3" name="Content Placeholder 2">
            <a:extLst>
              <a:ext uri="{FF2B5EF4-FFF2-40B4-BE49-F238E27FC236}">
                <a16:creationId xmlns:a16="http://schemas.microsoft.com/office/drawing/2014/main" id="{C6BAD20D-4EDE-4766-AC83-F2C2B009850C}"/>
              </a:ext>
            </a:extLst>
          </p:cNvPr>
          <p:cNvSpPr>
            <a:spLocks noGrp="1"/>
          </p:cNvSpPr>
          <p:nvPr>
            <p:ph idx="1"/>
          </p:nvPr>
        </p:nvSpPr>
        <p:spPr>
          <a:xfrm>
            <a:off x="533400" y="1371600"/>
            <a:ext cx="11353800" cy="4114800"/>
          </a:xfrm>
        </p:spPr>
        <p:txBody>
          <a:bodyPr/>
          <a:lstStyle/>
          <a:p>
            <a:pPr marL="0" indent="0">
              <a:buNone/>
            </a:pPr>
            <a:r>
              <a:rPr lang="en-US" sz="1800" dirty="0"/>
              <a:t>LMSC Rules				19:30- 20:30 	Sun</a:t>
            </a:r>
          </a:p>
          <a:p>
            <a:pPr marL="0" indent="0">
              <a:buNone/>
            </a:pPr>
            <a:r>
              <a:rPr lang="en-US" sz="1800" dirty="0"/>
              <a:t>Student Outreach Ad Hoc			20:30-21:30	Sun	</a:t>
            </a:r>
          </a:p>
          <a:p>
            <a:pPr marL="0" indent="0">
              <a:buNone/>
            </a:pPr>
            <a:r>
              <a:rPr lang="en-US" sz="1800" dirty="0"/>
              <a:t>Opening EC Meeting			08:00- 10:15 	Mon		</a:t>
            </a:r>
          </a:p>
          <a:p>
            <a:pPr marL="0" indent="0">
              <a:buNone/>
            </a:pPr>
            <a:r>
              <a:rPr lang="en-US" sz="1800" dirty="0"/>
              <a:t>Tutorial #1 none				18:15- 19:35 	Mon</a:t>
            </a:r>
          </a:p>
          <a:p>
            <a:pPr marL="0" indent="0">
              <a:buNone/>
            </a:pPr>
            <a:r>
              <a:rPr lang="en-US" sz="1800" dirty="0"/>
              <a:t>Tutorial #2 none				19:30- 20:50 	Mon</a:t>
            </a:r>
          </a:p>
          <a:p>
            <a:pPr marL="0" indent="0">
              <a:buNone/>
            </a:pPr>
            <a:r>
              <a:rPr lang="en-US" sz="1800" dirty="0"/>
              <a:t>Tutorial #3 none				21:00- 22:30 	Mon</a:t>
            </a:r>
          </a:p>
          <a:p>
            <a:pPr marL="0" indent="0">
              <a:buNone/>
            </a:pPr>
            <a:r>
              <a:rPr lang="en-US" sz="1800" dirty="0"/>
              <a:t>802/JTC1 </a:t>
            </a:r>
            <a:r>
              <a:rPr lang="en-US" sz="1800" dirty="0" err="1"/>
              <a:t>Stdng</a:t>
            </a:r>
            <a:r>
              <a:rPr lang="en-US" sz="1800" dirty="0"/>
              <a:t> </a:t>
            </a:r>
            <a:r>
              <a:rPr lang="en-US" sz="1800" dirty="0" err="1"/>
              <a:t>Cmte</a:t>
            </a:r>
            <a:r>
              <a:rPr lang="en-US" sz="1800" dirty="0"/>
              <a:t>			16:00- 18:00 	Tues</a:t>
            </a:r>
          </a:p>
          <a:p>
            <a:pPr marL="0" indent="0">
              <a:buNone/>
            </a:pPr>
            <a:r>
              <a:rPr lang="en-US" sz="1800" dirty="0"/>
              <a:t>802 Public Visibility </a:t>
            </a:r>
            <a:r>
              <a:rPr lang="en-US" sz="1800" dirty="0" err="1"/>
              <a:t>Stdng</a:t>
            </a:r>
            <a:r>
              <a:rPr lang="en-US" sz="1800" dirty="0"/>
              <a:t> </a:t>
            </a:r>
            <a:r>
              <a:rPr lang="en-US" sz="1800" dirty="0" err="1"/>
              <a:t>Cmte</a:t>
            </a:r>
            <a:r>
              <a:rPr lang="en-US" sz="1800" dirty="0"/>
              <a:t>		none</a:t>
            </a:r>
          </a:p>
          <a:p>
            <a:pPr marL="0" indent="0">
              <a:buNone/>
            </a:pPr>
            <a:r>
              <a:rPr lang="en-US" sz="1800" dirty="0"/>
              <a:t>802/IETF </a:t>
            </a:r>
            <a:r>
              <a:rPr lang="en-US" sz="1800" dirty="0" err="1"/>
              <a:t>Stdng</a:t>
            </a:r>
            <a:r>
              <a:rPr lang="en-US" sz="1800" dirty="0"/>
              <a:t> </a:t>
            </a:r>
            <a:r>
              <a:rPr lang="en-US" sz="1800" dirty="0" err="1"/>
              <a:t>Cmte</a:t>
            </a:r>
            <a:r>
              <a:rPr lang="en-US" sz="1800" dirty="0"/>
              <a:t>			none</a:t>
            </a:r>
          </a:p>
          <a:p>
            <a:pPr marL="0" indent="0">
              <a:buNone/>
            </a:pPr>
            <a:r>
              <a:rPr lang="en-US" sz="1800" dirty="0"/>
              <a:t>802/ITU </a:t>
            </a:r>
            <a:r>
              <a:rPr lang="en-US" sz="1800" dirty="0" err="1"/>
              <a:t>Stdng</a:t>
            </a:r>
            <a:r>
              <a:rPr lang="en-US" sz="1800" dirty="0"/>
              <a:t> </a:t>
            </a:r>
            <a:r>
              <a:rPr lang="en-US" sz="1800" dirty="0" err="1"/>
              <a:t>Cmte</a:t>
            </a:r>
            <a:r>
              <a:rPr lang="en-US" sz="1800" dirty="0"/>
              <a:t>			16:00- 18:00 	Wed	</a:t>
            </a:r>
          </a:p>
          <a:p>
            <a:pPr marL="0" indent="0">
              <a:buNone/>
            </a:pPr>
            <a:r>
              <a:rPr lang="en-US" sz="1800" dirty="0"/>
              <a:t>802rev O&amp;A revision comment resolution	08:00- 10:00	Wed</a:t>
            </a:r>
          </a:p>
          <a:p>
            <a:pPr marL="0" indent="0">
              <a:buNone/>
            </a:pPr>
            <a:r>
              <a:rPr lang="en-US" sz="1800" dirty="0"/>
              <a:t>Future Venues Ad Hoc			08:00- 09:00 	Thu</a:t>
            </a:r>
          </a:p>
          <a:p>
            <a:pPr marL="0" indent="0">
              <a:buNone/>
            </a:pPr>
            <a:r>
              <a:rPr lang="en-US" sz="1800" strike="sngStrike" dirty="0"/>
              <a:t>Long Term 802 Session structure discussion 	09:00- 10:00 	Thu</a:t>
            </a:r>
          </a:p>
          <a:p>
            <a:pPr marL="0" indent="0">
              <a:buNone/>
            </a:pPr>
            <a:r>
              <a:rPr lang="en-US" sz="1800" dirty="0"/>
              <a:t>802 Chair Open Office Hours			09:00- 10:00	Thu</a:t>
            </a:r>
          </a:p>
          <a:p>
            <a:pPr marL="0" indent="0">
              <a:buNone/>
            </a:pPr>
            <a:r>
              <a:rPr lang="en-US" sz="1800" dirty="0"/>
              <a:t>Closing EC Meeting			13:00- 18:00 	Fri</a:t>
            </a:r>
          </a:p>
        </p:txBody>
      </p:sp>
      <p:sp>
        <p:nvSpPr>
          <p:cNvPr id="4" name="Slide Number Placeholder 3">
            <a:extLst>
              <a:ext uri="{FF2B5EF4-FFF2-40B4-BE49-F238E27FC236}">
                <a16:creationId xmlns:a16="http://schemas.microsoft.com/office/drawing/2014/main" id="{A53BDF0A-2766-4966-BE69-E869017AACD9}"/>
              </a:ext>
            </a:extLst>
          </p:cNvPr>
          <p:cNvSpPr>
            <a:spLocks noGrp="1"/>
          </p:cNvSpPr>
          <p:nvPr>
            <p:ph type="sldNum" sz="quarter" idx="12"/>
          </p:nvPr>
        </p:nvSpPr>
        <p:spPr/>
        <p:txBody>
          <a:bodyPr/>
          <a:lstStyle/>
          <a:p>
            <a:pPr>
              <a:defRPr/>
            </a:pPr>
            <a:fld id="{C8910AE4-85DC-4894-8AA6-C2187499416B}" type="slidenum">
              <a:rPr lang="en-US" smtClean="0"/>
              <a:pPr>
                <a:defRPr/>
              </a:pPr>
              <a:t>26</a:t>
            </a:fld>
            <a:endParaRPr lang="en-US"/>
          </a:p>
        </p:txBody>
      </p:sp>
    </p:spTree>
    <p:extLst>
      <p:ext uri="{BB962C8B-B14F-4D97-AF65-F5344CB8AC3E}">
        <p14:creationId xmlns:p14="http://schemas.microsoft.com/office/powerpoint/2010/main" val="34107476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723B4A-9B9C-F2F1-343F-AD15394DCF85}"/>
              </a:ext>
            </a:extLst>
          </p:cNvPr>
          <p:cNvSpPr>
            <a:spLocks noGrp="1"/>
          </p:cNvSpPr>
          <p:nvPr>
            <p:ph type="title"/>
          </p:nvPr>
        </p:nvSpPr>
        <p:spPr/>
        <p:txBody>
          <a:bodyPr/>
          <a:lstStyle/>
          <a:p>
            <a:pPr algn="l"/>
            <a:r>
              <a:rPr lang="en-US" dirty="0"/>
              <a:t>Student Outreach Ad Hoc</a:t>
            </a:r>
          </a:p>
        </p:txBody>
      </p:sp>
      <p:sp>
        <p:nvSpPr>
          <p:cNvPr id="3" name="Content Placeholder 2">
            <a:extLst>
              <a:ext uri="{FF2B5EF4-FFF2-40B4-BE49-F238E27FC236}">
                <a16:creationId xmlns:a16="http://schemas.microsoft.com/office/drawing/2014/main" id="{D1F9079B-8E64-5CD6-CAC2-D90E2531380E}"/>
              </a:ext>
            </a:extLst>
          </p:cNvPr>
          <p:cNvSpPr>
            <a:spLocks noGrp="1"/>
          </p:cNvSpPr>
          <p:nvPr>
            <p:ph idx="1"/>
          </p:nvPr>
        </p:nvSpPr>
        <p:spPr>
          <a:xfrm>
            <a:off x="1295400" y="1981200"/>
            <a:ext cx="8435976" cy="5211762"/>
          </a:xfrm>
        </p:spPr>
        <p:txBody>
          <a:bodyPr/>
          <a:lstStyle/>
          <a:p>
            <a:r>
              <a:rPr lang="en-US" sz="2000" dirty="0"/>
              <a:t>Next Mtg – </a:t>
            </a:r>
          </a:p>
          <a:p>
            <a:pPr lvl="1"/>
            <a:r>
              <a:rPr lang="en-US" sz="1800" dirty="0"/>
              <a:t>Allocate time during the Rules Meeting</a:t>
            </a:r>
          </a:p>
          <a:p>
            <a:pPr lvl="2"/>
            <a:r>
              <a:rPr lang="en-US" sz="1800" dirty="0"/>
              <a:t>Sunday 12 November: 1 Hour – Student Outreach </a:t>
            </a:r>
            <a:r>
              <a:rPr lang="en-US" sz="1800" dirty="0" err="1"/>
              <a:t>AdHoc</a:t>
            </a:r>
            <a:r>
              <a:rPr lang="en-US" sz="1800" dirty="0"/>
              <a:t> 8:30-9:30</a:t>
            </a:r>
          </a:p>
          <a:p>
            <a:pPr lvl="3"/>
            <a:r>
              <a:rPr lang="en-US" sz="1800" dirty="0"/>
              <a:t>Fee cost changes</a:t>
            </a:r>
          </a:p>
          <a:p>
            <a:pPr lvl="1"/>
            <a:r>
              <a:rPr lang="en-US" sz="1800" dirty="0"/>
              <a:t>Lunch – Possible </a:t>
            </a:r>
          </a:p>
          <a:p>
            <a:pPr lvl="2"/>
            <a:r>
              <a:rPr lang="en-US" sz="1800" dirty="0"/>
              <a:t>Date/time flexible. Announce in 802 Opening Plenary</a:t>
            </a:r>
          </a:p>
          <a:p>
            <a:pPr lvl="2"/>
            <a:r>
              <a:rPr lang="en-US" sz="1800" dirty="0"/>
              <a:t>Reserve a table or room (Jon to check)</a:t>
            </a:r>
          </a:p>
          <a:p>
            <a:r>
              <a:rPr lang="en-US" sz="2000" dirty="0"/>
              <a:t>Need to break down New tasks</a:t>
            </a:r>
          </a:p>
          <a:p>
            <a:pPr lvl="1"/>
            <a:r>
              <a:rPr lang="en-US" sz="1800" dirty="0"/>
              <a:t>How to engage Magazine contribution Editors?</a:t>
            </a:r>
          </a:p>
          <a:p>
            <a:pPr lvl="1"/>
            <a:r>
              <a:rPr lang="en-US" sz="1800" dirty="0"/>
              <a:t>How to ensure Better Advertisement of program?</a:t>
            </a:r>
          </a:p>
          <a:p>
            <a:pPr lvl="1"/>
            <a:r>
              <a:rPr lang="en-US" sz="1800" dirty="0"/>
              <a:t>How to support Outreach program (EC Member involvement)?</a:t>
            </a:r>
          </a:p>
          <a:p>
            <a:pPr lvl="1"/>
            <a:r>
              <a:rPr lang="en-US" sz="1800" dirty="0"/>
              <a:t>How to articulate the value of Student Outreach vs University Outreach vs Chapter Outreach?</a:t>
            </a:r>
          </a:p>
          <a:p>
            <a:pPr lvl="1"/>
            <a:endParaRPr lang="en-US" sz="2000" dirty="0"/>
          </a:p>
          <a:p>
            <a:pPr lvl="1"/>
            <a:endParaRPr lang="en-US" sz="2000" dirty="0"/>
          </a:p>
        </p:txBody>
      </p:sp>
    </p:spTree>
    <p:extLst>
      <p:ext uri="{BB962C8B-B14F-4D97-AF65-F5344CB8AC3E}">
        <p14:creationId xmlns:p14="http://schemas.microsoft.com/office/powerpoint/2010/main" val="20207430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2"/>
          </p:nvPr>
        </p:nvSpPr>
        <p:spPr/>
        <p:txBody>
          <a:bodyPr/>
          <a:lstStyle/>
          <a:p>
            <a:pPr>
              <a:defRPr/>
            </a:pPr>
            <a:fld id="{6C22791D-10B7-4ED3-A051-1D6710D95BE8}" type="slidenum">
              <a:rPr lang="en-US" smtClean="0"/>
              <a:pPr>
                <a:defRPr/>
              </a:pPr>
              <a:t>28</a:t>
            </a:fld>
            <a:endParaRPr lang="en-US"/>
          </a:p>
        </p:txBody>
      </p:sp>
      <p:sp>
        <p:nvSpPr>
          <p:cNvPr id="21507" name="Rectangle 2"/>
          <p:cNvSpPr>
            <a:spLocks noGrp="1" noChangeArrowheads="1"/>
          </p:cNvSpPr>
          <p:nvPr>
            <p:ph type="title"/>
          </p:nvPr>
        </p:nvSpPr>
        <p:spPr/>
        <p:txBody>
          <a:bodyPr/>
          <a:lstStyle/>
          <a:p>
            <a:pPr eaLnBrk="1" hangingPunct="1"/>
            <a:r>
              <a:rPr lang="en-US" sz="4000" dirty="0"/>
              <a:t>End of Opening EC Meeting</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70C868-79DA-171F-86D6-35AC39FFD5D0}"/>
              </a:ext>
            </a:extLst>
          </p:cNvPr>
          <p:cNvSpPr>
            <a:spLocks noGrp="1"/>
          </p:cNvSpPr>
          <p:nvPr>
            <p:ph type="title"/>
          </p:nvPr>
        </p:nvSpPr>
        <p:spPr/>
        <p:txBody>
          <a:bodyPr/>
          <a:lstStyle/>
          <a:p>
            <a:r>
              <a:rPr lang="en-US" dirty="0"/>
              <a:t>Parking Lot Items</a:t>
            </a:r>
          </a:p>
        </p:txBody>
      </p:sp>
      <p:sp>
        <p:nvSpPr>
          <p:cNvPr id="3" name="Content Placeholder 2">
            <a:extLst>
              <a:ext uri="{FF2B5EF4-FFF2-40B4-BE49-F238E27FC236}">
                <a16:creationId xmlns:a16="http://schemas.microsoft.com/office/drawing/2014/main" id="{4E7E182F-5F67-E052-9561-C6C4BD4FCBC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6D2B8D3-A4BA-6417-DD68-E4A7904B7357}"/>
              </a:ext>
            </a:extLst>
          </p:cNvPr>
          <p:cNvSpPr>
            <a:spLocks noGrp="1"/>
          </p:cNvSpPr>
          <p:nvPr>
            <p:ph type="sldNum" sz="quarter" idx="12"/>
          </p:nvPr>
        </p:nvSpPr>
        <p:spPr/>
        <p:txBody>
          <a:bodyPr/>
          <a:lstStyle/>
          <a:p>
            <a:pPr>
              <a:defRPr/>
            </a:pPr>
            <a:fld id="{C8910AE4-85DC-4894-8AA6-C2187499416B}" type="slidenum">
              <a:rPr lang="en-US" smtClean="0"/>
              <a:pPr>
                <a:defRPr/>
              </a:pPr>
              <a:t>29</a:t>
            </a:fld>
            <a:endParaRPr lang="en-US"/>
          </a:p>
        </p:txBody>
      </p:sp>
    </p:spTree>
    <p:extLst>
      <p:ext uri="{BB962C8B-B14F-4D97-AF65-F5344CB8AC3E}">
        <p14:creationId xmlns:p14="http://schemas.microsoft.com/office/powerpoint/2010/main" val="42118799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1" y="685803"/>
            <a:ext cx="7999414" cy="1065213"/>
          </a:xfrm>
        </p:spPr>
        <p:txBody>
          <a:bodyPr/>
          <a:lstStyle/>
          <a:p>
            <a:r>
              <a:rPr lang="en-US" dirty="0"/>
              <a:t>3.0 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pPr defTabSz="336947" eaLnBrk="0" hangingPunct="0">
              <a:buClr>
                <a:srgbClr val="000000"/>
              </a:buClr>
              <a:buSzPct val="100000"/>
              <a:defRPr/>
            </a:pPr>
            <a:r>
              <a:rPr lang="en-GB">
                <a:latin typeface="Times New Roman" pitchFamily="16" charset="0"/>
                <a:ea typeface="MS Gothic" charset="-128"/>
              </a:rPr>
              <a:t>Slide </a:t>
            </a:r>
            <a:fld id="{440F5867-744E-4AA6-B0ED-4C44D2DFBB7B}" type="slidenum">
              <a:rPr lang="en-GB">
                <a:latin typeface="Times New Roman" pitchFamily="16" charset="0"/>
                <a:ea typeface="MS Gothic" charset="-128"/>
              </a:rPr>
              <a:pPr defTabSz="336947" eaLnBrk="0" hangingPunct="0">
                <a:buClr>
                  <a:srgbClr val="000000"/>
                </a:buClr>
                <a:buSzPct val="100000"/>
                <a:defRPr/>
              </a:pPr>
              <a:t>3</a:t>
            </a:fld>
            <a:endParaRPr lang="en-GB" dirty="0">
              <a:latin typeface="Times New Roman" pitchFamily="16" charset="0"/>
              <a:ea typeface="MS Gothic" charset="-128"/>
            </a:endParaRPr>
          </a:p>
        </p:txBody>
      </p:sp>
      <p:sp>
        <p:nvSpPr>
          <p:cNvPr id="5" name="Footer Placeholder 4"/>
          <p:cNvSpPr>
            <a:spLocks noGrp="1"/>
          </p:cNvSpPr>
          <p:nvPr>
            <p:ph type="ftr" idx="14"/>
          </p:nvPr>
        </p:nvSpPr>
        <p:spPr/>
        <p:txBody>
          <a:bodyPr/>
          <a:lstStyle/>
          <a:p>
            <a:pPr defTabSz="336947" eaLnBrk="0" hangingPunct="0">
              <a:buClr>
                <a:srgbClr val="000000"/>
              </a:buClr>
              <a:buSzPct val="100000"/>
              <a:defRPr/>
            </a:pPr>
            <a:r>
              <a:rPr lang="en-GB" dirty="0">
                <a:latin typeface="Times New Roman" pitchFamily="16" charset="0"/>
                <a:ea typeface="MS Gothic" charset="-128"/>
              </a:rPr>
              <a:t> </a:t>
            </a:r>
          </a:p>
        </p:txBody>
      </p:sp>
      <p:sp>
        <p:nvSpPr>
          <p:cNvPr id="6" name="Date Placeholder 5"/>
          <p:cNvSpPr>
            <a:spLocks noGrp="1"/>
          </p:cNvSpPr>
          <p:nvPr>
            <p:ph type="dt" idx="15"/>
          </p:nvPr>
        </p:nvSpPr>
        <p:spPr/>
        <p:txBody>
          <a:bodyPr/>
          <a:lstStyle/>
          <a:p>
            <a:pPr defTabSz="336947" eaLnBrk="0" hangingPunct="0">
              <a:buClr>
                <a:srgbClr val="000000"/>
              </a:buClr>
              <a:buSzPct val="100000"/>
              <a:defRPr/>
            </a:pPr>
            <a:r>
              <a:rPr lang="en-US">
                <a:latin typeface="Times New Roman" pitchFamily="16" charset="0"/>
                <a:ea typeface="MS Gothic" charset="-128"/>
              </a:rPr>
              <a:t>November 2019</a:t>
            </a:r>
            <a:endParaRPr lang="en-GB" dirty="0">
              <a:latin typeface="Times New Roman" pitchFamily="16" charset="0"/>
              <a:ea typeface="MS Gothic" charset="-128"/>
            </a:endParaRPr>
          </a:p>
        </p:txBody>
      </p:sp>
    </p:spTree>
    <p:extLst>
      <p:ext uri="{BB962C8B-B14F-4D97-AF65-F5344CB8AC3E}">
        <p14:creationId xmlns:p14="http://schemas.microsoft.com/office/powerpoint/2010/main" val="13437058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8800" y="2362200"/>
            <a:ext cx="8610600" cy="4267200"/>
          </a:xfrm>
        </p:spPr>
        <p:txBody>
          <a:bodyPr/>
          <a:lstStyle/>
          <a:p>
            <a:pPr marL="0" indent="0">
              <a:buNone/>
            </a:pPr>
            <a:r>
              <a:rPr lang="en-US" sz="2800" dirty="0"/>
              <a:t>Future 802 meeting ad hoc update; </a:t>
            </a:r>
            <a:r>
              <a:rPr lang="en-US" sz="2800" dirty="0" err="1"/>
              <a:t>tbd</a:t>
            </a:r>
            <a:r>
              <a:rPr lang="en-US" sz="2800" dirty="0"/>
              <a:t>.  </a:t>
            </a:r>
          </a:p>
          <a:p>
            <a:pPr marL="0" indent="0">
              <a:buNone/>
            </a:pPr>
            <a:endParaRPr lang="en-US" sz="2800" dirty="0"/>
          </a:p>
          <a:p>
            <a:pPr marL="0" indent="0">
              <a:buNone/>
            </a:pPr>
            <a:r>
              <a:rPr lang="en-US" sz="2800" dirty="0"/>
              <a:t>We are also considering alternative mechanisms to make progress on this topic.</a:t>
            </a:r>
            <a:endParaRPr lang="en-US" sz="24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30</a:t>
            </a:fld>
            <a:endParaRPr lang="en-US" dirty="0"/>
          </a:p>
        </p:txBody>
      </p:sp>
      <p:sp>
        <p:nvSpPr>
          <p:cNvPr id="5" name="Rectangle 2"/>
          <p:cNvSpPr txBox="1">
            <a:spLocks noGrp="1" noChangeArrowheads="1"/>
          </p:cNvSpPr>
          <p:nvPr>
            <p:ph type="title"/>
          </p:nvPr>
        </p:nvSpPr>
        <p:spPr bwMode="auto">
          <a:xfrm>
            <a:off x="533400" y="304800"/>
            <a:ext cx="111252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4000" dirty="0"/>
              <a:t>Future 802 meeting ad hoc updates</a:t>
            </a:r>
          </a:p>
        </p:txBody>
      </p:sp>
    </p:spTree>
    <p:extLst>
      <p:ext uri="{BB962C8B-B14F-4D97-AF65-F5344CB8AC3E}">
        <p14:creationId xmlns:p14="http://schemas.microsoft.com/office/powerpoint/2010/main" val="38482530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3.0 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pPr defTabSz="336947" eaLnBrk="0" hangingPunct="0">
              <a:buClr>
                <a:srgbClr val="000000"/>
              </a:buClr>
              <a:buSzPct val="100000"/>
              <a:defRPr/>
            </a:pPr>
            <a:r>
              <a:rPr lang="en-GB">
                <a:latin typeface="Times New Roman" pitchFamily="16" charset="0"/>
                <a:ea typeface="MS Gothic" charset="-128"/>
              </a:rPr>
              <a:t>Slide </a:t>
            </a:r>
            <a:fld id="{440F5867-744E-4AA6-B0ED-4C44D2DFBB7B}" type="slidenum">
              <a:rPr lang="en-GB">
                <a:latin typeface="Times New Roman" pitchFamily="16" charset="0"/>
                <a:ea typeface="MS Gothic" charset="-128"/>
              </a:rPr>
              <a:pPr defTabSz="336947" eaLnBrk="0" hangingPunct="0">
                <a:buClr>
                  <a:srgbClr val="000000"/>
                </a:buClr>
                <a:buSzPct val="100000"/>
                <a:defRPr/>
              </a:pPr>
              <a:t>4</a:t>
            </a:fld>
            <a:endParaRPr lang="en-GB" dirty="0">
              <a:latin typeface="Times New Roman" pitchFamily="16" charset="0"/>
              <a:ea typeface="MS Gothic" charset="-128"/>
            </a:endParaRPr>
          </a:p>
        </p:txBody>
      </p:sp>
      <p:sp>
        <p:nvSpPr>
          <p:cNvPr id="5" name="Footer Placeholder 4"/>
          <p:cNvSpPr>
            <a:spLocks noGrp="1"/>
          </p:cNvSpPr>
          <p:nvPr>
            <p:ph type="ftr" idx="14"/>
          </p:nvPr>
        </p:nvSpPr>
        <p:spPr/>
        <p:txBody>
          <a:bodyPr/>
          <a:lstStyle/>
          <a:p>
            <a:pPr defTabSz="336947" eaLnBrk="0" hangingPunct="0">
              <a:buClr>
                <a:srgbClr val="000000"/>
              </a:buClr>
              <a:buSzPct val="100000"/>
              <a:defRPr/>
            </a:pPr>
            <a:r>
              <a:rPr lang="en-GB" dirty="0">
                <a:latin typeface="Times New Roman" pitchFamily="16" charset="0"/>
                <a:ea typeface="MS Gothic" charset="-128"/>
              </a:rPr>
              <a:t> </a:t>
            </a:r>
          </a:p>
        </p:txBody>
      </p:sp>
      <p:sp>
        <p:nvSpPr>
          <p:cNvPr id="6" name="Date Placeholder 5"/>
          <p:cNvSpPr>
            <a:spLocks noGrp="1"/>
          </p:cNvSpPr>
          <p:nvPr>
            <p:ph type="dt" idx="15"/>
          </p:nvPr>
        </p:nvSpPr>
        <p:spPr/>
        <p:txBody>
          <a:bodyPr/>
          <a:lstStyle/>
          <a:p>
            <a:pPr defTabSz="336947" eaLnBrk="0" hangingPunct="0">
              <a:buClr>
                <a:srgbClr val="000000"/>
              </a:buClr>
              <a:buSzPct val="100000"/>
              <a:defRPr/>
            </a:pPr>
            <a:r>
              <a:rPr lang="en-US">
                <a:latin typeface="Times New Roman" pitchFamily="16" charset="0"/>
                <a:ea typeface="MS Gothic" charset="-128"/>
              </a:rPr>
              <a:t>November 2019</a:t>
            </a:r>
            <a:endParaRPr lang="en-GB" dirty="0">
              <a:latin typeface="Times New Roman" pitchFamily="16" charset="0"/>
              <a:ea typeface="MS Gothic" charset="-128"/>
            </a:endParaRPr>
          </a:p>
        </p:txBody>
      </p:sp>
    </p:spTree>
    <p:extLst>
      <p:ext uri="{BB962C8B-B14F-4D97-AF65-F5344CB8AC3E}">
        <p14:creationId xmlns:p14="http://schemas.microsoft.com/office/powerpoint/2010/main" val="969542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EF1DEE-F1E7-446E-9743-57AEDFA9933D}"/>
              </a:ext>
            </a:extLst>
          </p:cNvPr>
          <p:cNvSpPr>
            <a:spLocks noGrp="1"/>
          </p:cNvSpPr>
          <p:nvPr>
            <p:ph type="title"/>
          </p:nvPr>
        </p:nvSpPr>
        <p:spPr/>
        <p:txBody>
          <a:bodyPr/>
          <a:lstStyle/>
          <a:p>
            <a:r>
              <a:rPr lang="en-US" dirty="0"/>
              <a:t>3.02 Fee Waivers</a:t>
            </a:r>
          </a:p>
        </p:txBody>
      </p:sp>
      <p:sp>
        <p:nvSpPr>
          <p:cNvPr id="3" name="Content Placeholder 2">
            <a:extLst>
              <a:ext uri="{FF2B5EF4-FFF2-40B4-BE49-F238E27FC236}">
                <a16:creationId xmlns:a16="http://schemas.microsoft.com/office/drawing/2014/main" id="{EEF0B18A-BC62-4306-8494-6696DFD5B3E3}"/>
              </a:ext>
            </a:extLst>
          </p:cNvPr>
          <p:cNvSpPr>
            <a:spLocks noGrp="1"/>
          </p:cNvSpPr>
          <p:nvPr>
            <p:ph idx="1"/>
          </p:nvPr>
        </p:nvSpPr>
        <p:spPr>
          <a:xfrm>
            <a:off x="914400" y="1524000"/>
            <a:ext cx="10363200" cy="4343400"/>
          </a:xfrm>
        </p:spPr>
        <p:txBody>
          <a:bodyPr/>
          <a:lstStyle/>
          <a:p>
            <a:pPr marL="0" indent="0">
              <a:buNone/>
            </a:pPr>
            <a:r>
              <a:rPr lang="en-US" sz="2000" dirty="0"/>
              <a:t>Motion: Approve waiving this LMSC plenary session registration fee for Assaf Kasher:</a:t>
            </a:r>
          </a:p>
          <a:p>
            <a:pPr marL="0" indent="0">
              <a:buNone/>
            </a:pPr>
            <a:r>
              <a:rPr lang="en-US" sz="2000" dirty="0"/>
              <a:t>Mover: </a:t>
            </a:r>
            <a:r>
              <a:rPr lang="en-US" sz="2000" dirty="0" err="1"/>
              <a:t>tbd</a:t>
            </a:r>
            <a:r>
              <a:rPr lang="en-US" sz="2000" dirty="0"/>
              <a:t> 	Seconder: </a:t>
            </a:r>
            <a:r>
              <a:rPr lang="en-US" sz="2000" dirty="0" err="1"/>
              <a:t>tbd</a:t>
            </a:r>
            <a:endParaRPr lang="en-US" sz="2000" dirty="0"/>
          </a:p>
        </p:txBody>
      </p:sp>
      <p:sp>
        <p:nvSpPr>
          <p:cNvPr id="4" name="Slide Number Placeholder 3">
            <a:extLst>
              <a:ext uri="{FF2B5EF4-FFF2-40B4-BE49-F238E27FC236}">
                <a16:creationId xmlns:a16="http://schemas.microsoft.com/office/drawing/2014/main" id="{490B1513-670B-4A38-BD54-B0D21C10F45C}"/>
              </a:ext>
            </a:extLst>
          </p:cNvPr>
          <p:cNvSpPr>
            <a:spLocks noGrp="1"/>
          </p:cNvSpPr>
          <p:nvPr>
            <p:ph type="sldNum" sz="quarter" idx="12"/>
          </p:nvPr>
        </p:nvSpPr>
        <p:spPr/>
        <p:txBody>
          <a:bodyPr/>
          <a:lstStyle/>
          <a:p>
            <a:pPr>
              <a:defRPr/>
            </a:pPr>
            <a:fld id="{C8910AE4-85DC-4894-8AA6-C2187499416B}" type="slidenum">
              <a:rPr lang="en-US" smtClean="0"/>
              <a:pPr>
                <a:defRPr/>
              </a:pPr>
              <a:t>5</a:t>
            </a:fld>
            <a:endParaRPr lang="en-US"/>
          </a:p>
        </p:txBody>
      </p:sp>
      <p:graphicFrame>
        <p:nvGraphicFramePr>
          <p:cNvPr id="6" name="Table 5">
            <a:extLst>
              <a:ext uri="{FF2B5EF4-FFF2-40B4-BE49-F238E27FC236}">
                <a16:creationId xmlns:a16="http://schemas.microsoft.com/office/drawing/2014/main" id="{DAB358E6-512C-468C-9ECF-3605DD00B6AE}"/>
              </a:ext>
            </a:extLst>
          </p:cNvPr>
          <p:cNvGraphicFramePr>
            <a:graphicFrameLocks noGrp="1"/>
          </p:cNvGraphicFramePr>
          <p:nvPr>
            <p:extLst>
              <p:ext uri="{D42A27DB-BD31-4B8C-83A1-F6EECF244321}">
                <p14:modId xmlns:p14="http://schemas.microsoft.com/office/powerpoint/2010/main" val="2990859510"/>
              </p:ext>
            </p:extLst>
          </p:nvPr>
        </p:nvGraphicFramePr>
        <p:xfrm>
          <a:off x="457200" y="2438400"/>
          <a:ext cx="11049002" cy="4126522"/>
        </p:xfrm>
        <a:graphic>
          <a:graphicData uri="http://schemas.openxmlformats.org/drawingml/2006/table">
            <a:tbl>
              <a:tblPr/>
              <a:tblGrid>
                <a:gridCol w="1905000">
                  <a:extLst>
                    <a:ext uri="{9D8B030D-6E8A-4147-A177-3AD203B41FA5}">
                      <a16:colId xmlns:a16="http://schemas.microsoft.com/office/drawing/2014/main" val="665534945"/>
                    </a:ext>
                  </a:extLst>
                </a:gridCol>
                <a:gridCol w="3543300">
                  <a:extLst>
                    <a:ext uri="{9D8B030D-6E8A-4147-A177-3AD203B41FA5}">
                      <a16:colId xmlns:a16="http://schemas.microsoft.com/office/drawing/2014/main" val="4079684718"/>
                    </a:ext>
                  </a:extLst>
                </a:gridCol>
                <a:gridCol w="5600702">
                  <a:extLst>
                    <a:ext uri="{9D8B030D-6E8A-4147-A177-3AD203B41FA5}">
                      <a16:colId xmlns:a16="http://schemas.microsoft.com/office/drawing/2014/main" val="4043595208"/>
                    </a:ext>
                  </a:extLst>
                </a:gridCol>
              </a:tblGrid>
              <a:tr h="275492">
                <a:tc>
                  <a:txBody>
                    <a:bodyPr/>
                    <a:lstStyle/>
                    <a:p>
                      <a:pPr marL="0" marR="0" algn="ctr">
                        <a:spcBef>
                          <a:spcPts val="0"/>
                        </a:spcBef>
                        <a:spcAft>
                          <a:spcPts val="0"/>
                        </a:spcAft>
                      </a:pPr>
                      <a:r>
                        <a:rPr lang="en-US" sz="1600" b="0" dirty="0">
                          <a:effectLst/>
                          <a:latin typeface="+mj-lt"/>
                        </a:rPr>
                        <a:t>Participant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spcBef>
                          <a:spcPts val="0"/>
                        </a:spcBef>
                        <a:spcAft>
                          <a:spcPts val="0"/>
                        </a:spcAft>
                      </a:pPr>
                      <a:r>
                        <a:rPr lang="en-US" sz="1600" b="0" dirty="0">
                          <a:effectLst/>
                          <a:latin typeface="+mj-lt"/>
                        </a:rPr>
                        <a:t>Affiliation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spcBef>
                          <a:spcPts val="0"/>
                        </a:spcBef>
                        <a:spcAft>
                          <a:spcPts val="0"/>
                        </a:spcAft>
                      </a:pPr>
                      <a:r>
                        <a:rPr lang="en-US" sz="1600" b="0" dirty="0">
                          <a:effectLst/>
                          <a:latin typeface="+mj-lt"/>
                        </a:rPr>
                        <a:t>Rationale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344887075"/>
                  </a:ext>
                </a:extLst>
              </a:tr>
              <a:tr h="275492">
                <a:tc gridSpan="3">
                  <a:txBody>
                    <a:bodyPr/>
                    <a:lstStyle/>
                    <a:p>
                      <a:pPr marL="0" marR="0" algn="l">
                        <a:spcBef>
                          <a:spcPts val="0"/>
                        </a:spcBef>
                        <a:spcAft>
                          <a:spcPts val="0"/>
                        </a:spcAft>
                      </a:pPr>
                      <a:r>
                        <a:rPr lang="en-US" sz="1600" b="0" dirty="0">
                          <a:effectLst/>
                          <a:latin typeface="+mj-lt"/>
                        </a:rPr>
                        <a:t>Category 1, Full Week Waiver (IEEE 802 LMSC Working Group P&amp;P, subclause 6.3)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hMerge="1">
                  <a:txBody>
                    <a:bodyPr/>
                    <a:lstStyle/>
                    <a:p>
                      <a:endParaRPr lang="en-US"/>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hMerge="1">
                  <a:txBody>
                    <a:bodyPr/>
                    <a:lstStyle/>
                    <a:p>
                      <a:pPr marL="0" marR="0" algn="ctr">
                        <a:spcBef>
                          <a:spcPts val="0"/>
                        </a:spcBef>
                        <a:spcAft>
                          <a:spcPts val="0"/>
                        </a:spcAft>
                      </a:pPr>
                      <a:endParaRPr lang="en-US" sz="2000" b="0" dirty="0">
                        <a:effectLst/>
                        <a:latin typeface="+mj-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4111273057"/>
                  </a:ext>
                </a:extLst>
              </a:tr>
              <a:tr h="612531">
                <a:tc>
                  <a:txBody>
                    <a:bodyPr/>
                    <a:lstStyle/>
                    <a:p>
                      <a:pPr marL="0" marR="0">
                        <a:spcBef>
                          <a:spcPts val="0"/>
                        </a:spcBef>
                        <a:spcAft>
                          <a:spcPts val="0"/>
                        </a:spcAft>
                      </a:pPr>
                      <a:r>
                        <a:rPr lang="en-US" sz="1600" b="0" dirty="0">
                          <a:effectLst/>
                          <a:latin typeface="+mj-lt"/>
                        </a:rPr>
                        <a:t>Assaf Kasher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spcBef>
                          <a:spcPts val="0"/>
                        </a:spcBef>
                        <a:spcAft>
                          <a:spcPts val="0"/>
                        </a:spcAft>
                      </a:pPr>
                      <a:r>
                        <a:rPr lang="en-US" sz="1600" b="0" dirty="0">
                          <a:effectLst/>
                          <a:latin typeface="+mj-lt"/>
                        </a:rPr>
                        <a:t>Self</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spcBef>
                          <a:spcPts val="0"/>
                        </a:spcBef>
                        <a:spcAft>
                          <a:spcPts val="0"/>
                        </a:spcAft>
                      </a:pPr>
                      <a:r>
                        <a:rPr lang="en-US" sz="1600" b="0" dirty="0">
                          <a:effectLst/>
                          <a:latin typeface="+mj-lt"/>
                        </a:rPr>
                        <a:t>To support P802.11bf comment resolution, while between affiliations, </a:t>
                      </a:r>
                      <a:r>
                        <a:rPr lang="en-US" sz="1600" b="0" dirty="0" err="1">
                          <a:effectLst/>
                          <a:latin typeface="+mj-lt"/>
                        </a:rPr>
                        <a:t>DorothyS</a:t>
                      </a:r>
                      <a:endParaRPr lang="en-US" sz="1600" b="0" dirty="0">
                        <a:effectLst/>
                        <a:latin typeface="+mj-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737487207"/>
                  </a:ext>
                </a:extLst>
              </a:tr>
              <a:tr h="319454">
                <a:tc gridSpan="3">
                  <a:txBody>
                    <a:bodyPr/>
                    <a:lstStyle/>
                    <a:p>
                      <a:pPr algn="l"/>
                      <a:r>
                        <a:rPr lang="fr-FR" sz="1600" b="0" kern="1200" dirty="0" err="1">
                          <a:solidFill>
                            <a:schemeClr val="tx1"/>
                          </a:solidFill>
                          <a:effectLst/>
                          <a:latin typeface="+mj-lt"/>
                          <a:ea typeface="+mn-ea"/>
                          <a:cs typeface="+mn-cs"/>
                        </a:rPr>
                        <a:t>Category</a:t>
                      </a:r>
                      <a:r>
                        <a:rPr lang="fr-FR" sz="1600" b="0" kern="1200" dirty="0">
                          <a:solidFill>
                            <a:schemeClr val="tx1"/>
                          </a:solidFill>
                          <a:effectLst/>
                          <a:latin typeface="+mj-lt"/>
                          <a:ea typeface="+mn-ea"/>
                          <a:cs typeface="+mn-cs"/>
                        </a:rPr>
                        <a:t> 2, </a:t>
                      </a:r>
                      <a:r>
                        <a:rPr lang="en-US" sz="1600" b="0" kern="1200" dirty="0">
                          <a:solidFill>
                            <a:schemeClr val="tx1"/>
                          </a:solidFill>
                          <a:effectLst/>
                          <a:latin typeface="+mj-lt"/>
                          <a:ea typeface="+mn-ea"/>
                          <a:cs typeface="+mn-cs"/>
                        </a:rPr>
                        <a:t>Invited officers of other SDOs (IEEE 802 LMSC Chair's guidelines, Subclause 4.1, item 9)</a:t>
                      </a:r>
                      <a:endParaRPr lang="fr-FR" sz="1600" b="0" kern="1200" dirty="0">
                        <a:solidFill>
                          <a:schemeClr val="tx1"/>
                        </a:solidFill>
                        <a:effectLst/>
                        <a:latin typeface="+mj-lt"/>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hMerge="1">
                  <a:txBody>
                    <a:bodyPr/>
                    <a:lstStyle/>
                    <a:p>
                      <a:endParaRPr lang="en-US"/>
                    </a:p>
                  </a:txBody>
                  <a:tcPr/>
                </a:tc>
                <a:extLst>
                  <a:ext uri="{0D108BD9-81ED-4DB2-BD59-A6C34878D82A}">
                    <a16:rowId xmlns:a16="http://schemas.microsoft.com/office/drawing/2014/main" val="783830969"/>
                  </a:ext>
                </a:extLst>
              </a:tr>
              <a:tr h="319454">
                <a:tc>
                  <a:txBody>
                    <a:bodyPr/>
                    <a:lstStyle/>
                    <a:p>
                      <a:pPr marL="0" marR="0">
                        <a:spcBef>
                          <a:spcPts val="0"/>
                        </a:spcBef>
                        <a:spcAft>
                          <a:spcPts val="0"/>
                        </a:spcAft>
                      </a:pPr>
                      <a:r>
                        <a:rPr lang="en-US" sz="1600" b="0" dirty="0">
                          <a:effectLst/>
                          <a:latin typeface="+mj-lt"/>
                        </a:rPr>
                        <a:t>Rob Wilton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b="0" dirty="0">
                          <a:effectLst/>
                          <a:latin typeface="+mj-lt"/>
                        </a:rPr>
                        <a:t>IETF OPS Area Dir. for YANG topics</a:t>
                      </a:r>
                    </a:p>
                  </a:txBody>
                  <a:tcPr marL="68580" marR="68580" marT="0" marB="0">
                    <a:lnL w="12700" cap="flat" cmpd="sng" algn="ctr">
                      <a:solidFill>
                        <a:srgbClr val="000000"/>
                      </a:solidFill>
                      <a:prstDash val="solid"/>
                      <a:round/>
                      <a:headEnd type="none" w="med" len="med"/>
                      <a:tailEnd type="none" w="med" len="med"/>
                    </a:lnL>
                  </a:tcPr>
                </a:tc>
                <a:tc>
                  <a:txBody>
                    <a:bodyPr/>
                    <a:lstStyle/>
                    <a:p>
                      <a:pPr marL="0" marR="0">
                        <a:spcBef>
                          <a:spcPts val="0"/>
                        </a:spcBef>
                        <a:spcAft>
                          <a:spcPts val="0"/>
                        </a:spcAft>
                      </a:pPr>
                      <a:r>
                        <a:rPr lang="en-US" sz="1600" b="0" dirty="0" err="1">
                          <a:effectLst/>
                          <a:latin typeface="+mj-lt"/>
                        </a:rPr>
                        <a:t>GlennP</a:t>
                      </a:r>
                      <a:endParaRPr lang="en-US" sz="1600" b="0" dirty="0">
                        <a:effectLst/>
                        <a:latin typeface="+mj-lt"/>
                      </a:endParaRPr>
                    </a:p>
                  </a:txBody>
                  <a:tcPr marL="68580" marR="68580" marT="0" marB="0"/>
                </a:tc>
                <a:extLst>
                  <a:ext uri="{0D108BD9-81ED-4DB2-BD59-A6C34878D82A}">
                    <a16:rowId xmlns:a16="http://schemas.microsoft.com/office/drawing/2014/main" val="2840748555"/>
                  </a:ext>
                </a:extLst>
              </a:tr>
              <a:tr h="319454">
                <a:tc gridSpan="3">
                  <a:txBody>
                    <a:bodyPr/>
                    <a:lstStyle/>
                    <a:p>
                      <a:pPr algn="l"/>
                      <a:r>
                        <a:rPr lang="fr-FR" sz="1600" b="0" kern="1200" dirty="0" err="1">
                          <a:solidFill>
                            <a:schemeClr val="tx1"/>
                          </a:solidFill>
                          <a:effectLst/>
                          <a:latin typeface="+mj-lt"/>
                          <a:ea typeface="+mn-ea"/>
                          <a:cs typeface="+mn-cs"/>
                        </a:rPr>
                        <a:t>Category</a:t>
                      </a:r>
                      <a:r>
                        <a:rPr lang="fr-FR" sz="1600" b="0" kern="1200" dirty="0">
                          <a:solidFill>
                            <a:schemeClr val="tx1"/>
                          </a:solidFill>
                          <a:effectLst/>
                          <a:latin typeface="+mj-lt"/>
                          <a:ea typeface="+mn-ea"/>
                          <a:cs typeface="+mn-cs"/>
                        </a:rPr>
                        <a:t> 3, </a:t>
                      </a:r>
                      <a:r>
                        <a:rPr lang="en-US" sz="1600" b="0" kern="1200" dirty="0">
                          <a:solidFill>
                            <a:schemeClr val="tx1"/>
                          </a:solidFill>
                          <a:effectLst/>
                          <a:latin typeface="+mj-lt"/>
                          <a:ea typeface="+mn-ea"/>
                          <a:cs typeface="+mn-cs"/>
                        </a:rPr>
                        <a:t>Working Group Chair designated individuals limited to specific topics (IEEE 802 LMSC Operations Manual, Clause 5</a:t>
                      </a:r>
                      <a:r>
                        <a:rPr lang="fr-FR" sz="1600" b="0" kern="1200" dirty="0">
                          <a:solidFill>
                            <a:schemeClr val="tx1"/>
                          </a:solidFill>
                          <a:effectLst/>
                          <a:latin typeface="+mj-lt"/>
                          <a:ea typeface="+mn-ea"/>
                          <a:cs typeface="+mn-cs"/>
                        </a:rPr>
                        <a:t>)</a:t>
                      </a:r>
                      <a:endParaRPr lang="fr-FR" sz="1800" b="0" kern="1200" dirty="0">
                        <a:solidFill>
                          <a:schemeClr val="tx1"/>
                        </a:solidFill>
                        <a:effectLst/>
                        <a:latin typeface="+mj-lt"/>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hMerge="1">
                  <a:txBody>
                    <a:bodyPr/>
                    <a:lstStyle/>
                    <a:p>
                      <a:endParaRPr lang="en-US"/>
                    </a:p>
                  </a:txBody>
                  <a:tcPr>
                    <a:lnL w="12700" cap="flat" cmpd="sng" algn="ctr">
                      <a:solidFill>
                        <a:srgbClr val="000000"/>
                      </a:solidFill>
                      <a:prstDash val="solid"/>
                      <a:round/>
                      <a:headEnd type="none" w="med" len="med"/>
                      <a:tailEnd type="none" w="med" len="med"/>
                    </a:lnL>
                  </a:tcPr>
                </a:tc>
                <a:tc hMerge="1">
                  <a:txBody>
                    <a:bodyPr/>
                    <a:lstStyle/>
                    <a:p>
                      <a:pPr marL="0" marR="0">
                        <a:spcBef>
                          <a:spcPts val="0"/>
                        </a:spcBef>
                        <a:spcAft>
                          <a:spcPts val="0"/>
                        </a:spcAft>
                      </a:pPr>
                      <a:endParaRPr lang="en-US" sz="2000" b="0" dirty="0">
                        <a:effectLst/>
                        <a:latin typeface="+mj-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94439241"/>
                  </a:ext>
                </a:extLst>
              </a:tr>
              <a:tr h="668215">
                <a:tc>
                  <a:txBody>
                    <a:bodyPr/>
                    <a:lstStyle/>
                    <a:p>
                      <a:r>
                        <a:rPr lang="fr-FR" sz="1600" b="0" kern="1200" dirty="0">
                          <a:solidFill>
                            <a:schemeClr val="tx1"/>
                          </a:solidFill>
                          <a:effectLst/>
                          <a:latin typeface="+mj-lt"/>
                          <a:ea typeface="+mn-ea"/>
                          <a:cs typeface="+mn-cs"/>
                        </a:rPr>
                        <a:t>Jai Kumar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r>
                        <a:rPr lang="en-US" sz="1600" b="0" kern="1200">
                          <a:solidFill>
                            <a:schemeClr val="tx1"/>
                          </a:solidFill>
                          <a:effectLst/>
                          <a:latin typeface="+mj-lt"/>
                          <a:ea typeface="+mn-ea"/>
                          <a:cs typeface="+mn-cs"/>
                        </a:rPr>
                        <a:t>IEEE 802 Nendica meeting to co-present on CSIG agenda item</a:t>
                      </a:r>
                      <a:endParaRPr lang="fr-FR" sz="1600" b="0" kern="1200" dirty="0">
                        <a:solidFill>
                          <a:schemeClr val="tx1"/>
                        </a:solidFill>
                        <a:effectLst/>
                        <a:latin typeface="+mj-lt"/>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spcBef>
                          <a:spcPts val="0"/>
                        </a:spcBef>
                        <a:spcAft>
                          <a:spcPts val="0"/>
                        </a:spcAft>
                      </a:pPr>
                      <a:r>
                        <a:rPr lang="en-US" sz="1600" b="0" dirty="0" err="1">
                          <a:effectLst/>
                          <a:latin typeface="+mj-lt"/>
                        </a:rPr>
                        <a:t>GlennP</a:t>
                      </a:r>
                      <a:endParaRPr lang="en-US" sz="1600" b="0" dirty="0">
                        <a:effectLst/>
                        <a:latin typeface="+mj-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97398410"/>
                  </a:ext>
                </a:extLst>
              </a:tr>
              <a:tr h="668215">
                <a:tc>
                  <a:txBody>
                    <a:bodyPr/>
                    <a:lstStyle/>
                    <a:p>
                      <a:r>
                        <a:rPr lang="fr-FR" sz="1600" b="0" kern="1200" dirty="0">
                          <a:solidFill>
                            <a:schemeClr val="tx1"/>
                          </a:solidFill>
                          <a:effectLst/>
                          <a:latin typeface="+mj-lt"/>
                          <a:ea typeface="+mn-ea"/>
                          <a:cs typeface="+mn-cs"/>
                        </a:rPr>
                        <a:t>Hubert </a:t>
                      </a:r>
                      <a:r>
                        <a:rPr lang="fr-FR" sz="1600" b="0" kern="1200" dirty="0" err="1">
                          <a:solidFill>
                            <a:schemeClr val="tx1"/>
                          </a:solidFill>
                          <a:effectLst/>
                          <a:latin typeface="+mj-lt"/>
                          <a:ea typeface="+mn-ea"/>
                          <a:cs typeface="+mn-cs"/>
                        </a:rPr>
                        <a:t>Lambers</a:t>
                      </a:r>
                      <a:endParaRPr lang="fr-FR" sz="1600" b="0" kern="1200" dirty="0">
                        <a:solidFill>
                          <a:schemeClr val="tx1"/>
                        </a:solidFill>
                        <a:effectLst/>
                        <a:latin typeface="+mj-lt"/>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r>
                        <a:rPr lang="en-US" sz="1600" b="0" kern="1200" dirty="0">
                          <a:solidFill>
                            <a:schemeClr val="tx1"/>
                          </a:solidFill>
                          <a:effectLst/>
                          <a:latin typeface="+mj-lt"/>
                          <a:ea typeface="+mn-ea"/>
                          <a:cs typeface="+mn-cs"/>
                        </a:rPr>
                        <a:t>Attend the 802.1 opening &amp; closing plenary to present a hosting offer</a:t>
                      </a:r>
                      <a:endParaRPr lang="fr-FR" sz="1600" b="0" kern="1200" dirty="0">
                        <a:solidFill>
                          <a:schemeClr val="tx1"/>
                        </a:solidFill>
                        <a:effectLst/>
                        <a:latin typeface="+mj-lt"/>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spcBef>
                          <a:spcPts val="0"/>
                        </a:spcBef>
                        <a:spcAft>
                          <a:spcPts val="0"/>
                        </a:spcAft>
                      </a:pPr>
                      <a:r>
                        <a:rPr lang="en-US" sz="1600" b="0" dirty="0" err="1">
                          <a:effectLst/>
                          <a:latin typeface="+mj-lt"/>
                        </a:rPr>
                        <a:t>GlennP</a:t>
                      </a:r>
                      <a:endParaRPr lang="en-US" sz="1600" b="0" dirty="0">
                        <a:effectLst/>
                        <a:latin typeface="+mj-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2441469728"/>
                  </a:ext>
                </a:extLst>
              </a:tr>
              <a:tr h="668215">
                <a:tc>
                  <a:txBody>
                    <a:bodyPr/>
                    <a:lstStyle/>
                    <a:p>
                      <a:r>
                        <a:rPr lang="en-US" sz="1400" b="0" kern="1200" dirty="0">
                          <a:solidFill>
                            <a:schemeClr val="tx1"/>
                          </a:solidFill>
                          <a:effectLst/>
                          <a:latin typeface="+mn-lt"/>
                          <a:ea typeface="+mn-ea"/>
                          <a:cs typeface="+mn-cs"/>
                        </a:rPr>
                        <a:t>Catherine Berger</a:t>
                      </a:r>
                      <a:endParaRPr lang="fr-FR" sz="1600" b="0" kern="1200" dirty="0">
                        <a:solidFill>
                          <a:schemeClr val="tx1"/>
                        </a:solidFill>
                        <a:effectLst/>
                        <a:latin typeface="+mj-lt"/>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r>
                        <a:rPr lang="en-US" sz="1600" b="0" dirty="0">
                          <a:effectLst/>
                          <a:latin typeface="+mj-lt"/>
                        </a:rPr>
                        <a:t>IEEE Staff</a:t>
                      </a:r>
                      <a:endParaRPr lang="fr-FR" sz="1600" b="0" kern="1200" dirty="0">
                        <a:solidFill>
                          <a:schemeClr val="tx1"/>
                        </a:solidFill>
                        <a:effectLst/>
                        <a:latin typeface="+mj-lt"/>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spcBef>
                          <a:spcPts val="0"/>
                        </a:spcBef>
                        <a:spcAft>
                          <a:spcPts val="0"/>
                        </a:spcAft>
                      </a:pPr>
                      <a:r>
                        <a:rPr lang="en-US" sz="1600" b="0" dirty="0">
                          <a:effectLst/>
                          <a:latin typeface="+mj-lt"/>
                        </a:rPr>
                        <a:t>Enable participation in 802.1, 802.11 and 802.15 Editor meetings</a:t>
                      </a:r>
                    </a:p>
                    <a:p>
                      <a:pPr marL="0" marR="0">
                        <a:spcBef>
                          <a:spcPts val="0"/>
                        </a:spcBef>
                        <a:spcAft>
                          <a:spcPts val="0"/>
                        </a:spcAft>
                      </a:pPr>
                      <a:r>
                        <a:rPr lang="en-US" sz="1600" b="0" dirty="0" err="1">
                          <a:effectLst/>
                          <a:latin typeface="+mj-lt"/>
                        </a:rPr>
                        <a:t>GlennP</a:t>
                      </a:r>
                      <a:r>
                        <a:rPr lang="en-US" sz="1600" b="0" dirty="0">
                          <a:effectLst/>
                          <a:latin typeface="+mj-lt"/>
                        </a:rPr>
                        <a:t>, </a:t>
                      </a:r>
                      <a:r>
                        <a:rPr lang="en-US" sz="1600" b="0" dirty="0" err="1">
                          <a:effectLst/>
                          <a:latin typeface="+mj-lt"/>
                        </a:rPr>
                        <a:t>DorothyS</a:t>
                      </a:r>
                      <a:r>
                        <a:rPr lang="en-US" sz="1600" b="0" dirty="0">
                          <a:effectLst/>
                          <a:latin typeface="+mj-lt"/>
                        </a:rPr>
                        <a:t>, </a:t>
                      </a:r>
                      <a:r>
                        <a:rPr lang="en-US" sz="1600" b="0" dirty="0" err="1">
                          <a:effectLst/>
                          <a:latin typeface="+mj-lt"/>
                        </a:rPr>
                        <a:t>ClintP</a:t>
                      </a:r>
                      <a:endParaRPr lang="en-US" sz="1600" b="0" dirty="0">
                        <a:effectLst/>
                        <a:latin typeface="+mj-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2550438415"/>
                  </a:ext>
                </a:extLst>
              </a:tr>
            </a:tbl>
          </a:graphicData>
        </a:graphic>
      </p:graphicFrame>
      <p:sp>
        <p:nvSpPr>
          <p:cNvPr id="7" name="Rectangle 1">
            <a:extLst>
              <a:ext uri="{FF2B5EF4-FFF2-40B4-BE49-F238E27FC236}">
                <a16:creationId xmlns:a16="http://schemas.microsoft.com/office/drawing/2014/main" id="{D3D2F7C8-CDED-45AA-932F-129D85ACD8A3}"/>
              </a:ext>
            </a:extLst>
          </p:cNvPr>
          <p:cNvSpPr>
            <a:spLocks noChangeArrowheads="1"/>
          </p:cNvSpPr>
          <p:nvPr/>
        </p:nvSpPr>
        <p:spPr bwMode="auto">
          <a:xfrm>
            <a:off x="3355975" y="345122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1147548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E2C0D808-C12B-42EF-9B57-97A94A12D142}" type="slidenum">
              <a:rPr kumimoji="0" lang="en-US" sz="14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n-US" sz="14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12291" name="Rectangle 2"/>
          <p:cNvSpPr>
            <a:spLocks noGrp="1" noChangeArrowheads="1"/>
          </p:cNvSpPr>
          <p:nvPr>
            <p:ph type="title"/>
          </p:nvPr>
        </p:nvSpPr>
        <p:spPr>
          <a:xfrm>
            <a:off x="2209800" y="0"/>
            <a:ext cx="7772400" cy="1143000"/>
          </a:xfrm>
        </p:spPr>
        <p:txBody>
          <a:bodyPr/>
          <a:lstStyle/>
          <a:p>
            <a:pPr eaLnBrk="1" hangingPunct="1"/>
            <a:r>
              <a:rPr lang="en-US" dirty="0"/>
              <a:t>4.00 IEEE Staff</a:t>
            </a:r>
          </a:p>
        </p:txBody>
      </p:sp>
      <p:sp>
        <p:nvSpPr>
          <p:cNvPr id="12292" name="Rectangle 3"/>
          <p:cNvSpPr>
            <a:spLocks noGrp="1" noChangeArrowheads="1"/>
          </p:cNvSpPr>
          <p:nvPr>
            <p:ph type="body" idx="1"/>
          </p:nvPr>
        </p:nvSpPr>
        <p:spPr>
          <a:xfrm>
            <a:off x="304800" y="914400"/>
            <a:ext cx="11353800" cy="2286000"/>
          </a:xfrm>
        </p:spPr>
        <p:txBody>
          <a:bodyPr/>
          <a:lstStyle/>
          <a:p>
            <a:pPr marL="0" indent="0" defTabSz="1371600" eaLnBrk="1" hangingPunct="1">
              <a:lnSpc>
                <a:spcPct val="80000"/>
              </a:lnSpc>
              <a:buNone/>
              <a:tabLst>
                <a:tab pos="2228850" algn="l"/>
                <a:tab pos="6862763" algn="l"/>
              </a:tabLst>
            </a:pPr>
            <a:r>
              <a:rPr lang="en-US" sz="1800" u="sng" dirty="0"/>
              <a:t>In Person</a:t>
            </a:r>
          </a:p>
          <a:p>
            <a:pPr marL="227013" indent="-227013" defTabSz="1371600" eaLnBrk="1" hangingPunct="1">
              <a:lnSpc>
                <a:spcPct val="80000"/>
              </a:lnSpc>
              <a:buFont typeface="Times New Roman" pitchFamily="18" charset="0"/>
              <a:buAutoNum type="arabicPeriod"/>
              <a:tabLst>
                <a:tab pos="2228850" algn="l"/>
                <a:tab pos="6862763" algn="l"/>
              </a:tabLst>
            </a:pPr>
            <a:r>
              <a:rPr lang="en-US" sz="1800" dirty="0"/>
              <a:t>Jodi Haasz	role: 802 lead, supports dot 01, dot03 and dot18 groups</a:t>
            </a:r>
            <a:br>
              <a:rPr lang="en-US" sz="1800" dirty="0"/>
            </a:br>
            <a:r>
              <a:rPr lang="en-US" sz="1800" dirty="0"/>
              <a:t>	title: Senior Manager, Operational Program Management</a:t>
            </a:r>
          </a:p>
          <a:p>
            <a:pPr marL="227013" indent="-227013" defTabSz="1371600" eaLnBrk="1" hangingPunct="1">
              <a:lnSpc>
                <a:spcPct val="80000"/>
              </a:lnSpc>
              <a:buFont typeface="Times New Roman" pitchFamily="18" charset="0"/>
              <a:buAutoNum type="arabicPeriod"/>
              <a:tabLst>
                <a:tab pos="2228850" algn="l"/>
                <a:tab pos="6862763" algn="l"/>
              </a:tabLst>
            </a:pPr>
            <a:r>
              <a:rPr lang="en-US" sz="1800" dirty="0"/>
              <a:t>Christy Bahn	role: supports dot11, dot15, dot19 and, dot24 groups</a:t>
            </a:r>
            <a:br>
              <a:rPr lang="en-US" sz="1800" dirty="0"/>
            </a:br>
            <a:r>
              <a:rPr lang="en-US" sz="1800" dirty="0"/>
              <a:t>	title: Senior Program Manager, Operational Program Management</a:t>
            </a:r>
          </a:p>
          <a:p>
            <a:pPr marL="227013" indent="-227013" defTabSz="1371600" eaLnBrk="1" hangingPunct="1">
              <a:lnSpc>
                <a:spcPct val="80000"/>
              </a:lnSpc>
              <a:buFont typeface="Times New Roman" pitchFamily="18" charset="0"/>
              <a:buAutoNum type="arabicPeriod"/>
              <a:tabLst>
                <a:tab pos="2228850" algn="l"/>
                <a:tab pos="6862763" algn="l"/>
              </a:tabLst>
            </a:pPr>
            <a:r>
              <a:rPr lang="en-US" sz="1800" dirty="0"/>
              <a:t>Patrycja Jarosz	role: observe IEEE 802 Plenary</a:t>
            </a:r>
            <a:br>
              <a:rPr lang="en-US" sz="1800" dirty="0"/>
            </a:br>
            <a:r>
              <a:rPr lang="en-US" sz="1800" dirty="0"/>
              <a:t>	title: Program Coordinator, Operational Program Management </a:t>
            </a:r>
          </a:p>
          <a:p>
            <a:pPr marL="0" indent="0" defTabSz="1371600" eaLnBrk="1" hangingPunct="1">
              <a:lnSpc>
                <a:spcPct val="80000"/>
              </a:lnSpc>
              <a:buNone/>
              <a:tabLst>
                <a:tab pos="2228850" algn="l"/>
                <a:tab pos="6862763" algn="l"/>
              </a:tabLst>
            </a:pPr>
            <a:endParaRPr lang="en-US" sz="1800" dirty="0"/>
          </a:p>
          <a:p>
            <a:pPr marL="0" indent="0" defTabSz="1371600" eaLnBrk="1" hangingPunct="1">
              <a:lnSpc>
                <a:spcPct val="80000"/>
              </a:lnSpc>
              <a:buNone/>
              <a:tabLst>
                <a:tab pos="2228850" algn="l"/>
                <a:tab pos="6862763" algn="l"/>
              </a:tabLst>
            </a:pPr>
            <a:r>
              <a:rPr lang="en-US" sz="1800" u="sng" dirty="0"/>
              <a:t>Remote</a:t>
            </a:r>
          </a:p>
          <a:p>
            <a:pPr marL="227013" indent="-227013" defTabSz="1371600" eaLnBrk="1" hangingPunct="1">
              <a:lnSpc>
                <a:spcPct val="80000"/>
              </a:lnSpc>
              <a:buFont typeface="Times New Roman" pitchFamily="18" charset="0"/>
              <a:buAutoNum type="arabicPeriod"/>
              <a:tabLst>
                <a:tab pos="2228850" algn="l"/>
                <a:tab pos="6862763" algn="l"/>
              </a:tabLst>
            </a:pPr>
            <a:r>
              <a:rPr lang="en-US" sz="1800" dirty="0"/>
              <a:t>Mike </a:t>
            </a:r>
            <a:r>
              <a:rPr lang="en-US" sz="1800" dirty="0" err="1"/>
              <a:t>Kipness</a:t>
            </a:r>
            <a:r>
              <a:rPr lang="en-US" sz="1800" dirty="0"/>
              <a:t>	role: assist Jodi and Christy </a:t>
            </a:r>
            <a:br>
              <a:rPr lang="en-US" sz="1800" dirty="0"/>
            </a:br>
            <a:r>
              <a:rPr lang="en-US" sz="1800" dirty="0"/>
              <a:t>	title: Senior Program Manager, Operational Program Management</a:t>
            </a:r>
          </a:p>
          <a:p>
            <a:pPr marL="0" indent="0" defTabSz="1371600" eaLnBrk="1" hangingPunct="1">
              <a:lnSpc>
                <a:spcPct val="80000"/>
              </a:lnSpc>
              <a:buNone/>
              <a:tabLst>
                <a:tab pos="2228850" algn="l"/>
                <a:tab pos="6862763" algn="l"/>
              </a:tabLst>
            </a:pPr>
            <a:endParaRPr lang="en-US" sz="1800" dirty="0"/>
          </a:p>
          <a:p>
            <a:pPr marL="0" indent="0" defTabSz="1371600" eaLnBrk="1" hangingPunct="1">
              <a:lnSpc>
                <a:spcPct val="80000"/>
              </a:lnSpc>
              <a:buNone/>
              <a:tabLst>
                <a:tab pos="2228850" algn="l"/>
                <a:tab pos="6862763" algn="l"/>
              </a:tabLst>
            </a:pPr>
            <a:r>
              <a:rPr lang="en-US" sz="1800" u="sng" dirty="0"/>
              <a:t>Available for editorial guidance questions via email</a:t>
            </a:r>
            <a:r>
              <a:rPr lang="en-US" sz="1800" dirty="0"/>
              <a:t> </a:t>
            </a:r>
          </a:p>
          <a:p>
            <a:pPr marL="227013" indent="-227013" defTabSz="1371600" eaLnBrk="1" hangingPunct="1">
              <a:lnSpc>
                <a:spcPct val="80000"/>
              </a:lnSpc>
              <a:buFont typeface="Times New Roman" pitchFamily="18" charset="0"/>
              <a:buAutoNum type="arabicPeriod"/>
              <a:tabLst>
                <a:tab pos="2228850" algn="l"/>
                <a:tab pos="6862763" algn="l"/>
              </a:tabLst>
            </a:pPr>
            <a:r>
              <a:rPr lang="en-US" sz="1800" dirty="0"/>
              <a:t>Michelle Turner	role: 802 lead editorial support</a:t>
            </a:r>
            <a:br>
              <a:rPr lang="en-US" sz="1800" dirty="0"/>
            </a:br>
            <a:r>
              <a:rPr lang="en-US" sz="1800" dirty="0"/>
              <a:t>	title: Senior Manager, Content Production and Management</a:t>
            </a:r>
          </a:p>
          <a:p>
            <a:pPr marL="227013" indent="-227013" defTabSz="1371600" eaLnBrk="1" hangingPunct="1">
              <a:lnSpc>
                <a:spcPct val="80000"/>
              </a:lnSpc>
              <a:buFont typeface="Times New Roman" pitchFamily="18" charset="0"/>
              <a:buAutoNum type="arabicPeriod"/>
              <a:tabLst>
                <a:tab pos="2228850" algn="l"/>
                <a:tab pos="6862763" algn="l"/>
              </a:tabLst>
            </a:pPr>
            <a:r>
              <a:rPr lang="en-US" sz="1800" dirty="0"/>
              <a:t>Catherine Berger	role: 802 editorial support </a:t>
            </a:r>
            <a:br>
              <a:rPr lang="en-US" sz="1800" dirty="0"/>
            </a:br>
            <a:r>
              <a:rPr lang="en-US" sz="1800" dirty="0"/>
              <a:t>	title: Senior Program &amp; Special Project Manager</a:t>
            </a:r>
            <a:br>
              <a:rPr lang="en-US" sz="1800" dirty="0"/>
            </a:br>
            <a:br>
              <a:rPr lang="en-US" sz="1800" dirty="0"/>
            </a:br>
            <a:endParaRPr lang="en-US" sz="1800" dirty="0"/>
          </a:p>
          <a:p>
            <a:pPr marL="227013" indent="-227013" defTabSz="1371600" eaLnBrk="1" hangingPunct="1">
              <a:lnSpc>
                <a:spcPct val="80000"/>
              </a:lnSpc>
              <a:buFont typeface="Times New Roman" pitchFamily="18" charset="0"/>
              <a:buAutoNum type="arabicPeriod"/>
              <a:tabLst>
                <a:tab pos="2228850" algn="l"/>
                <a:tab pos="6862763" algn="l"/>
              </a:tabLst>
            </a:pPr>
            <a:endParaRPr lang="en-US" sz="1800" dirty="0"/>
          </a:p>
          <a:p>
            <a:pPr marL="227013" indent="-227013" defTabSz="1371600" eaLnBrk="1" hangingPunct="1">
              <a:lnSpc>
                <a:spcPct val="80000"/>
              </a:lnSpc>
              <a:buFont typeface="Times New Roman" pitchFamily="18" charset="0"/>
              <a:buAutoNum type="arabicPeriod"/>
              <a:tabLst>
                <a:tab pos="2228850" algn="l"/>
                <a:tab pos="6862763" algn="l"/>
              </a:tabLst>
            </a:pPr>
            <a:endParaRPr lang="en-US" sz="1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797FA-4349-4FFA-8969-F3DDF5BC0743}"/>
              </a:ext>
            </a:extLst>
          </p:cNvPr>
          <p:cNvSpPr>
            <a:spLocks noGrp="1"/>
          </p:cNvSpPr>
          <p:nvPr>
            <p:ph type="title"/>
          </p:nvPr>
        </p:nvSpPr>
        <p:spPr>
          <a:xfrm>
            <a:off x="1066800" y="2857500"/>
            <a:ext cx="10363200" cy="1143000"/>
          </a:xfrm>
        </p:spPr>
        <p:txBody>
          <a:bodyPr/>
          <a:lstStyle/>
          <a:p>
            <a:r>
              <a:rPr lang="en-US" dirty="0"/>
              <a:t>5.01 Chair’s Announcements</a:t>
            </a:r>
          </a:p>
        </p:txBody>
      </p:sp>
      <p:sp>
        <p:nvSpPr>
          <p:cNvPr id="4" name="Slide Number Placeholder 3">
            <a:extLst>
              <a:ext uri="{FF2B5EF4-FFF2-40B4-BE49-F238E27FC236}">
                <a16:creationId xmlns:a16="http://schemas.microsoft.com/office/drawing/2014/main" id="{176C5EFF-860A-43B9-8CAA-487FCCBF0A69}"/>
              </a:ext>
            </a:extLst>
          </p:cNvPr>
          <p:cNvSpPr>
            <a:spLocks noGrp="1"/>
          </p:cNvSpPr>
          <p:nvPr>
            <p:ph type="sldNum" sz="quarter" idx="12"/>
          </p:nvPr>
        </p:nvSpPr>
        <p:spPr/>
        <p:txBody>
          <a:bodyPr/>
          <a:lstStyle/>
          <a:p>
            <a:pPr>
              <a:defRPr/>
            </a:pPr>
            <a:fld id="{C8910AE4-85DC-4894-8AA6-C2187499416B}" type="slidenum">
              <a:rPr lang="en-US" smtClean="0"/>
              <a:pPr>
                <a:defRPr/>
              </a:pPr>
              <a:t>7</a:t>
            </a:fld>
            <a:endParaRPr lang="en-US"/>
          </a:p>
        </p:txBody>
      </p:sp>
    </p:spTree>
    <p:extLst>
      <p:ext uri="{BB962C8B-B14F-4D97-AF65-F5344CB8AC3E}">
        <p14:creationId xmlns:p14="http://schemas.microsoft.com/office/powerpoint/2010/main" val="10860008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5.01 Chair’s Announcements</a:t>
            </a:r>
          </a:p>
        </p:txBody>
      </p:sp>
      <p:sp>
        <p:nvSpPr>
          <p:cNvPr id="3" name="Content Placeholder 2"/>
          <p:cNvSpPr>
            <a:spLocks noGrp="1"/>
          </p:cNvSpPr>
          <p:nvPr>
            <p:ph idx="1"/>
          </p:nvPr>
        </p:nvSpPr>
        <p:spPr>
          <a:xfrm>
            <a:off x="228600" y="1755494"/>
            <a:ext cx="11658600" cy="4873906"/>
          </a:xfrm>
        </p:spPr>
        <p:txBody>
          <a:bodyPr/>
          <a:lstStyle/>
          <a:p>
            <a:pPr marL="285750" lvl="1">
              <a:spcBef>
                <a:spcPts val="0"/>
              </a:spcBef>
              <a:spcAft>
                <a:spcPts val="1200"/>
              </a:spcAft>
              <a:buFont typeface="Arial" panose="020B0604020202020204" pitchFamily="34" charset="0"/>
              <a:buChar char="•"/>
            </a:pPr>
            <a:r>
              <a:rPr lang="en-US" sz="1800" dirty="0"/>
              <a:t>Reminder #1: Please use IMAT to log your attendance</a:t>
            </a:r>
          </a:p>
          <a:p>
            <a:pPr marL="285750" lvl="1">
              <a:spcBef>
                <a:spcPts val="0"/>
              </a:spcBef>
              <a:spcAft>
                <a:spcPts val="1200"/>
              </a:spcAft>
              <a:buFont typeface="Arial" panose="020B0604020202020204" pitchFamily="34" charset="0"/>
              <a:buChar char="•"/>
            </a:pPr>
            <a:r>
              <a:rPr lang="en-US" sz="1800" dirty="0"/>
              <a:t>Reminder #2: </a:t>
            </a:r>
            <a:br>
              <a:rPr lang="en-US" sz="1800" dirty="0"/>
            </a:br>
            <a:r>
              <a:rPr lang="en-US" sz="1800" dirty="0"/>
              <a:t>closing EC consent agenda items due 11:00 UTC Wednesday  15 November 2023 (1300 HST)</a:t>
            </a:r>
            <a:br>
              <a:rPr lang="en-US" sz="1800" dirty="0"/>
            </a:br>
            <a:r>
              <a:rPr lang="en-US" sz="1800" dirty="0"/>
              <a:t>  -- 48 hours prior to the start of the closing EC meeting.  </a:t>
            </a:r>
            <a:br>
              <a:rPr lang="en-US" sz="1800" dirty="0"/>
            </a:br>
            <a:r>
              <a:rPr lang="en-US" sz="1800" dirty="0"/>
              <a:t>vote tallies in support of consent agenda items due 09:00 UTC Friday 17 November 2023 (11:00 HST)</a:t>
            </a:r>
            <a:br>
              <a:rPr lang="en-US" sz="1800" dirty="0"/>
            </a:br>
            <a:r>
              <a:rPr lang="en-US" sz="1800" dirty="0"/>
              <a:t>  -- 2 hours prior to the start of the closing EC plenary meeting.</a:t>
            </a:r>
          </a:p>
          <a:p>
            <a:pPr marL="285750" lvl="1">
              <a:spcBef>
                <a:spcPts val="0"/>
              </a:spcBef>
              <a:spcAft>
                <a:spcPts val="1200"/>
              </a:spcAft>
              <a:buFont typeface="Arial" panose="020B0604020202020204" pitchFamily="34" charset="0"/>
              <a:buChar char="•"/>
            </a:pPr>
            <a:r>
              <a:rPr lang="en-US" sz="1800" dirty="0"/>
              <a:t>Reminder #3: 802.19 WG Vice Chair, Tuncer </a:t>
            </a:r>
            <a:r>
              <a:rPr lang="en-US" sz="1800" dirty="0" err="1"/>
              <a:t>Baykas</a:t>
            </a:r>
            <a:r>
              <a:rPr lang="en-US" sz="1800" dirty="0"/>
              <a:t>, </a:t>
            </a:r>
            <a:r>
              <a:rPr lang="en-US" sz="1800" dirty="0" err="1"/>
              <a:t>Ofinno</a:t>
            </a:r>
            <a:r>
              <a:rPr lang="en-US" sz="1800" dirty="0"/>
              <a:t>, is representing the 802.19 WG at the plenary session</a:t>
            </a:r>
          </a:p>
          <a:p>
            <a:pPr marL="285750" lvl="1">
              <a:spcBef>
                <a:spcPts val="0"/>
              </a:spcBef>
              <a:spcAft>
                <a:spcPts val="1200"/>
              </a:spcAft>
              <a:buFont typeface="Arial" panose="020B0604020202020204" pitchFamily="34" charset="0"/>
              <a:buChar char="•"/>
            </a:pPr>
            <a:r>
              <a:rPr lang="en-US" sz="1800" dirty="0"/>
              <a:t>Reminder #4: </a:t>
            </a:r>
            <a:br>
              <a:rPr lang="en-US" sz="1800" dirty="0"/>
            </a:br>
            <a:r>
              <a:rPr lang="en-US" sz="1800" dirty="0"/>
              <a:t>November 2024 is Paul </a:t>
            </a:r>
            <a:r>
              <a:rPr lang="en-US" sz="1800" dirty="0" err="1"/>
              <a:t>Nikolich’s</a:t>
            </a:r>
            <a:r>
              <a:rPr lang="en-US" sz="1800" dirty="0"/>
              <a:t> penultimate IEEE 802 LMSC Plenary Session as 802 Chairman.  </a:t>
            </a:r>
            <a:br>
              <a:rPr lang="en-US" sz="1800" dirty="0"/>
            </a:br>
            <a:r>
              <a:rPr lang="en-US" sz="1800" dirty="0"/>
              <a:t>Candidates for 802 Chair and the 802 EC Appointed positions are sought as soon as possible. Candidates should contact the holder of the position they seek to enable them to fully understand the responsibilities of the positions (Vice Chairs, Treasure, Recording Secretary,  Executive Secretary and Chair).  Please announce this at your opening meetings.</a:t>
            </a:r>
            <a:br>
              <a:rPr lang="en-US" sz="1800" dirty="0"/>
            </a:br>
            <a:r>
              <a:rPr lang="en-US" sz="1800" dirty="0"/>
              <a:t>Please see </a:t>
            </a:r>
            <a:r>
              <a:rPr lang="en-US" sz="1800" dirty="0">
                <a:hlinkClick r:id="rId2">
                  <a:extLst>
                    <a:ext uri="{A12FA001-AC4F-418D-AE19-62706E023703}">
                      <ahyp:hlinkClr xmlns:ahyp="http://schemas.microsoft.com/office/drawing/2018/hyperlinkcolor" val="tx"/>
                    </a:ext>
                  </a:extLst>
                </a:hlinkClick>
              </a:rPr>
              <a:t>https://mentor.ieee.org/802-ec/dcn/23/ec-23-0168-00-00EC-march-2024-802-ec-election-process.pdf</a:t>
            </a:r>
            <a:r>
              <a:rPr lang="en-US" sz="1800" dirty="0"/>
              <a:t> for process details</a:t>
            </a:r>
            <a:br>
              <a:rPr lang="en-US" sz="1800" dirty="0"/>
            </a:br>
            <a:endParaRPr lang="en-US" sz="1800" dirty="0"/>
          </a:p>
          <a:p>
            <a:pPr marL="457200" lvl="1" indent="0">
              <a:buNone/>
            </a:pPr>
            <a:br>
              <a:rPr lang="en-US" sz="1800" dirty="0"/>
            </a:br>
            <a:br>
              <a:rPr lang="en-US" sz="1800" dirty="0"/>
            </a:br>
            <a:endParaRPr lang="en-US" sz="1800" dirty="0"/>
          </a:p>
          <a:p>
            <a:pPr lvl="1"/>
            <a:endParaRPr lang="en-US" sz="18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8</a:t>
            </a:fld>
            <a:endParaRPr lang="en-US" dirty="0"/>
          </a:p>
        </p:txBody>
      </p:sp>
    </p:spTree>
    <p:extLst>
      <p:ext uri="{BB962C8B-B14F-4D97-AF65-F5344CB8AC3E}">
        <p14:creationId xmlns:p14="http://schemas.microsoft.com/office/powerpoint/2010/main" val="35429837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5.01 Chair’s Announcements</a:t>
            </a:r>
          </a:p>
        </p:txBody>
      </p:sp>
      <p:sp>
        <p:nvSpPr>
          <p:cNvPr id="3" name="Content Placeholder 2"/>
          <p:cNvSpPr>
            <a:spLocks noGrp="1"/>
          </p:cNvSpPr>
          <p:nvPr>
            <p:ph idx="1"/>
          </p:nvPr>
        </p:nvSpPr>
        <p:spPr>
          <a:xfrm>
            <a:off x="228600" y="1755494"/>
            <a:ext cx="11658600" cy="4873906"/>
          </a:xfrm>
        </p:spPr>
        <p:txBody>
          <a:bodyPr/>
          <a:lstStyle/>
          <a:p>
            <a:pPr marL="0" lvl="1" indent="0">
              <a:spcBef>
                <a:spcPts val="0"/>
              </a:spcBef>
              <a:spcAft>
                <a:spcPts val="1200"/>
              </a:spcAft>
              <a:buNone/>
            </a:pPr>
            <a:r>
              <a:rPr lang="en-US" sz="1800" dirty="0"/>
              <a:t>Reminder #5: Winners of the IEEE 2023 Elections</a:t>
            </a:r>
          </a:p>
          <a:p>
            <a:pPr marL="0" lvl="1" indent="0">
              <a:spcBef>
                <a:spcPts val="0"/>
              </a:spcBef>
              <a:spcAft>
                <a:spcPts val="1200"/>
              </a:spcAft>
              <a:buNone/>
            </a:pPr>
            <a:r>
              <a:rPr lang="en-US" sz="1800" dirty="0"/>
              <a:t>A partial list of winners:</a:t>
            </a:r>
          </a:p>
          <a:p>
            <a:pPr marL="285750" lvl="1">
              <a:spcBef>
                <a:spcPts val="0"/>
              </a:spcBef>
              <a:spcAft>
                <a:spcPts val="1200"/>
              </a:spcAft>
              <a:buFont typeface="Arial" panose="020B0604020202020204" pitchFamily="34" charset="0"/>
              <a:buChar char="•"/>
            </a:pPr>
            <a:r>
              <a:rPr lang="en-US" sz="1800" dirty="0"/>
              <a:t>2024 IEEE President-Elect candidates</a:t>
            </a:r>
            <a:br>
              <a:rPr lang="en-US" sz="1800" dirty="0"/>
            </a:br>
            <a:r>
              <a:rPr lang="en-US" sz="1800" dirty="0"/>
              <a:t>Kathleen A. Kramer</a:t>
            </a:r>
          </a:p>
          <a:p>
            <a:pPr marL="285750" lvl="1">
              <a:spcBef>
                <a:spcPts val="0"/>
              </a:spcBef>
              <a:spcAft>
                <a:spcPts val="1200"/>
              </a:spcAft>
              <a:buFont typeface="Arial" panose="020B0604020202020204" pitchFamily="34" charset="0"/>
              <a:buChar char="•"/>
            </a:pPr>
            <a:r>
              <a:rPr lang="en-US" sz="1800" dirty="0"/>
              <a:t>2024 IEEE Standards Association President-Elect candidates</a:t>
            </a:r>
            <a:br>
              <a:rPr lang="en-US" sz="1800" dirty="0"/>
            </a:br>
            <a:r>
              <a:rPr lang="en-US" sz="1800" dirty="0"/>
              <a:t>Gary R. Hoffman</a:t>
            </a:r>
          </a:p>
          <a:p>
            <a:pPr marL="285750" lvl="1">
              <a:spcBef>
                <a:spcPts val="0"/>
              </a:spcBef>
              <a:spcAft>
                <a:spcPts val="1200"/>
              </a:spcAft>
              <a:buFont typeface="Arial" panose="020B0604020202020204" pitchFamily="34" charset="0"/>
              <a:buChar char="•"/>
            </a:pPr>
            <a:r>
              <a:rPr lang="en-US" sz="1800" dirty="0"/>
              <a:t>2024-2025 IEEE Standards Association Board of Governors Member-at-Large candidates</a:t>
            </a:r>
            <a:br>
              <a:rPr lang="en-US" sz="1800" dirty="0"/>
            </a:br>
            <a:r>
              <a:rPr lang="en-US" sz="1800" dirty="0"/>
              <a:t>Position 1: Douglas N. Zuckerman</a:t>
            </a:r>
            <a:br>
              <a:rPr lang="en-US" sz="1800" dirty="0"/>
            </a:br>
            <a:r>
              <a:rPr lang="en-US" sz="1800" dirty="0"/>
              <a:t>Position 2: Joseph S. Levy</a:t>
            </a:r>
          </a:p>
          <a:p>
            <a:pPr marL="285750" lvl="1">
              <a:spcBef>
                <a:spcPts val="0"/>
              </a:spcBef>
              <a:spcAft>
                <a:spcPts val="1200"/>
              </a:spcAft>
              <a:buFont typeface="Arial" panose="020B0604020202020204" pitchFamily="34" charset="0"/>
              <a:buChar char="•"/>
            </a:pPr>
            <a:r>
              <a:rPr lang="en-US" sz="1800" dirty="0"/>
              <a:t>2024 IEEE Technical Activities Vice President-Elect candidates</a:t>
            </a:r>
            <a:br>
              <a:rPr lang="en-US" sz="1800" dirty="0"/>
            </a:br>
            <a:r>
              <a:rPr lang="en-US" sz="1800" dirty="0" err="1"/>
              <a:t>Dalma</a:t>
            </a:r>
            <a:r>
              <a:rPr lang="en-US" sz="1800" dirty="0"/>
              <a:t> Novak</a:t>
            </a:r>
          </a:p>
          <a:p>
            <a:pPr marL="0" lvl="1" indent="0">
              <a:spcBef>
                <a:spcPts val="0"/>
              </a:spcBef>
              <a:spcAft>
                <a:spcPts val="1200"/>
              </a:spcAft>
              <a:buNone/>
            </a:pPr>
            <a:r>
              <a:rPr lang="en-US" sz="1800" dirty="0"/>
              <a:t>A full list of results is available at </a:t>
            </a:r>
            <a:br>
              <a:rPr lang="en-US" sz="1800" dirty="0"/>
            </a:br>
            <a:r>
              <a:rPr lang="en-US" sz="1800" dirty="0"/>
              <a:t>https://www.ieee.org/content/dam/ieee-org/ieee/web/org/about/corporate/election/2023/2023-ieee-election-results.pdf</a:t>
            </a:r>
            <a:br>
              <a:rPr lang="en-US" sz="1800" dirty="0"/>
            </a:br>
            <a:br>
              <a:rPr lang="en-US" sz="1800" dirty="0"/>
            </a:br>
            <a:endParaRPr lang="en-US" sz="1800" dirty="0"/>
          </a:p>
          <a:p>
            <a:pPr marL="457200" lvl="1" indent="0">
              <a:buNone/>
            </a:pPr>
            <a:br>
              <a:rPr lang="en-US" sz="1800" dirty="0"/>
            </a:br>
            <a:br>
              <a:rPr lang="en-US" sz="1800" dirty="0"/>
            </a:br>
            <a:endParaRPr lang="en-US" sz="1800" dirty="0"/>
          </a:p>
          <a:p>
            <a:pPr lvl="1"/>
            <a:endParaRPr lang="en-US" sz="18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9</a:t>
            </a:fld>
            <a:endParaRPr lang="en-US" dirty="0"/>
          </a:p>
        </p:txBody>
      </p:sp>
    </p:spTree>
    <p:extLst>
      <p:ext uri="{BB962C8B-B14F-4D97-AF65-F5344CB8AC3E}">
        <p14:creationId xmlns:p14="http://schemas.microsoft.com/office/powerpoint/2010/main" val="2774314402"/>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296424</TotalTime>
  <Words>2750</Words>
  <Application>Microsoft Office PowerPoint</Application>
  <PresentationFormat>Widescreen</PresentationFormat>
  <Paragraphs>346</Paragraphs>
  <Slides>30</Slides>
  <Notes>2</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30</vt:i4>
      </vt:variant>
    </vt:vector>
  </HeadingPairs>
  <TitlesOfParts>
    <vt:vector size="36" baseType="lpstr">
      <vt:lpstr>Arial</vt:lpstr>
      <vt:lpstr>Calibri</vt:lpstr>
      <vt:lpstr>Lucida Grande</vt:lpstr>
      <vt:lpstr>Times New Roman</vt:lpstr>
      <vt:lpstr>Default Design</vt:lpstr>
      <vt:lpstr>Office Theme</vt:lpstr>
      <vt:lpstr>IEEE 802 LMSC  134th Plenary Session (5th mixed mode Plenary Session)  13-17 November 2023</vt:lpstr>
      <vt:lpstr>3.0 Participant behavior in IEEE-SA activities is guided by the IEEE Codes of Ethics &amp; Conduct</vt:lpstr>
      <vt:lpstr>3.0 Participants in the IEEE-SA “individual process” shall act independently of others, including employers</vt:lpstr>
      <vt:lpstr>3.0 IEEE-SA standards activities shall allow the fair &amp; equitable consideration of all viewpoints</vt:lpstr>
      <vt:lpstr>3.02 Fee Waivers</vt:lpstr>
      <vt:lpstr>4.00 IEEE Staff</vt:lpstr>
      <vt:lpstr>5.01 Chair’s Announcements</vt:lpstr>
      <vt:lpstr>5.01 Chair’s Announcements</vt:lpstr>
      <vt:lpstr>5.01 Chair’s Announcements</vt:lpstr>
      <vt:lpstr>5.01 Chair’s Announcements</vt:lpstr>
      <vt:lpstr>5.02 IEEE SA BoG Update</vt:lpstr>
      <vt:lpstr>5.02 IEEE Boards Updates</vt:lpstr>
      <vt:lpstr>5.03 SA Standards Board Actions</vt:lpstr>
      <vt:lpstr>5.04 LMSC Email Ballot Recap</vt:lpstr>
      <vt:lpstr>5.05 EC Affiliation Update</vt:lpstr>
      <vt:lpstr>5.05 EC Affiliation Update</vt:lpstr>
      <vt:lpstr>5.06 Drafts to SA Ballot</vt:lpstr>
      <vt:lpstr>5.07 Drafts to RevCom</vt:lpstr>
      <vt:lpstr>PowerPoint Presentation</vt:lpstr>
      <vt:lpstr>5.08 Draft Documents or Actions for EC to consider</vt:lpstr>
      <vt:lpstr>5.09 Draft PARs to NesCom</vt:lpstr>
      <vt:lpstr>5.10 Pre-PAR activity</vt:lpstr>
      <vt:lpstr>5.10 Pre-PAR activity</vt:lpstr>
      <vt:lpstr>5.11 802/SA Task Force Topics </vt:lpstr>
      <vt:lpstr>5.13 802 IEEE Milestone Project Status Update</vt:lpstr>
      <vt:lpstr>11.0 Cross 802 Activities EC Meeting Schedule  (all times/days HST)</vt:lpstr>
      <vt:lpstr>Student Outreach Ad Hoc</vt:lpstr>
      <vt:lpstr>End of Opening EC Meeting</vt:lpstr>
      <vt:lpstr>Parking Lot Items</vt:lpstr>
      <vt:lpstr>Future 802 meeting ad hoc updates</vt:lpstr>
    </vt:vector>
  </TitlesOfParts>
  <Company>self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 LMSC Opening EC meeting</dc:title>
  <dc:subject>IEEE 802 LMSC Plenary Session</dc:subject>
  <dc:creator>Paul Nikolich</dc:creator>
  <cp:lastModifiedBy>Paul Nikolich</cp:lastModifiedBy>
  <cp:revision>4336</cp:revision>
  <cp:lastPrinted>2022-03-04T19:16:52Z</cp:lastPrinted>
  <dcterms:created xsi:type="dcterms:W3CDTF">2002-03-10T15:43:16Z</dcterms:created>
  <dcterms:modified xsi:type="dcterms:W3CDTF">2023-11-13T19:45:46Z</dcterms:modified>
</cp:coreProperties>
</file>