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handoutMasterIdLst>
    <p:handoutMasterId r:id="rId32"/>
  </p:handoutMasterIdLst>
  <p:sldIdLst>
    <p:sldId id="361" r:id="rId3"/>
    <p:sldId id="287" r:id="rId4"/>
    <p:sldId id="288" r:id="rId5"/>
    <p:sldId id="289" r:id="rId6"/>
    <p:sldId id="692" r:id="rId7"/>
    <p:sldId id="703" r:id="rId8"/>
    <p:sldId id="677" r:id="rId9"/>
    <p:sldId id="672" r:id="rId10"/>
    <p:sldId id="701" r:id="rId11"/>
    <p:sldId id="697" r:id="rId12"/>
    <p:sldId id="649" r:id="rId13"/>
    <p:sldId id="381" r:id="rId14"/>
    <p:sldId id="366" r:id="rId15"/>
    <p:sldId id="670" r:id="rId16"/>
    <p:sldId id="671" r:id="rId17"/>
    <p:sldId id="293" r:id="rId18"/>
    <p:sldId id="294" r:id="rId19"/>
    <p:sldId id="704" r:id="rId20"/>
    <p:sldId id="650" r:id="rId21"/>
    <p:sldId id="310" r:id="rId22"/>
    <p:sldId id="641" r:id="rId23"/>
    <p:sldId id="673" r:id="rId24"/>
    <p:sldId id="668" r:id="rId25"/>
    <p:sldId id="687" r:id="rId26"/>
    <p:sldId id="696" r:id="rId27"/>
    <p:sldId id="359" r:id="rId28"/>
    <p:sldId id="700" r:id="rId29"/>
    <p:sldId id="698" r:id="rId30"/>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106" d="100"/>
          <a:sy n="106" d="100"/>
        </p:scale>
        <p:origin x="138" y="12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23/ec-23-0168-00-00EC-march-2024-802-ec-election-proces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257800" y="838200"/>
            <a:ext cx="6781800" cy="3962400"/>
          </a:xfrm>
        </p:spPr>
        <p:txBody>
          <a:bodyPr/>
          <a:lstStyle/>
          <a:p>
            <a:pPr eaLnBrk="1" hangingPunct="1"/>
            <a:r>
              <a:rPr lang="en-US" sz="4000" dirty="0"/>
              <a:t>IEEE 802 LMSC </a:t>
            </a:r>
            <a:br>
              <a:rPr lang="en-US" sz="4000" dirty="0"/>
            </a:br>
            <a:r>
              <a:rPr lang="en-US" sz="4000" dirty="0"/>
              <a:t>134th Plenary Session</a:t>
            </a:r>
            <a:br>
              <a:rPr lang="en-US" sz="4000" dirty="0"/>
            </a:br>
            <a:r>
              <a:rPr lang="en-US" sz="2800" dirty="0"/>
              <a:t>(5th mixed mode Plenary Session)</a:t>
            </a:r>
            <a:br>
              <a:rPr lang="en-US" sz="4000" dirty="0"/>
            </a:br>
            <a:br>
              <a:rPr lang="en-US" sz="4000" dirty="0"/>
            </a:br>
            <a:r>
              <a:rPr lang="en-US" sz="4000" dirty="0"/>
              <a:t>13-17 November 2023</a:t>
            </a:r>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ec-23-0196-00-00EC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5105400"/>
          </a:xfrm>
        </p:spPr>
        <p:txBody>
          <a:bodyPr/>
          <a:lstStyle/>
          <a:p>
            <a:pPr marL="0" indent="0">
              <a:buNone/>
            </a:pPr>
            <a:r>
              <a:rPr lang="en-US" sz="2800" dirty="0"/>
              <a:t>SA </a:t>
            </a:r>
            <a:r>
              <a:rPr lang="en-US" sz="2800" dirty="0" err="1"/>
              <a:t>BoG</a:t>
            </a:r>
            <a:r>
              <a:rPr lang="en-US" sz="2800" dirty="0"/>
              <a:t> September 2023 resolutions</a:t>
            </a:r>
            <a:endParaRPr lang="en-US" sz="2000" dirty="0"/>
          </a:p>
          <a:p>
            <a:pPr lvl="1"/>
            <a:r>
              <a:rPr lang="en-US" sz="2000" dirty="0"/>
              <a:t>None</a:t>
            </a:r>
          </a:p>
          <a:p>
            <a:pPr lvl="1"/>
            <a:endParaRPr lang="en-US" sz="2000" dirty="0"/>
          </a:p>
          <a:p>
            <a:pPr marL="0" indent="0">
              <a:buNone/>
            </a:pPr>
            <a:r>
              <a:rPr lang="en-US" sz="2400" dirty="0"/>
              <a:t> </a:t>
            </a:r>
          </a:p>
          <a:p>
            <a:pPr marL="0" indent="0">
              <a:buNone/>
            </a:pPr>
            <a:endParaRPr lang="en-US" sz="2800" dirty="0">
              <a:solidFill>
                <a:schemeClr val="tx1">
                  <a:lumMod val="95000"/>
                  <a:lumOff val="5000"/>
                </a:schemeClr>
              </a:solidFill>
            </a:endParaRPr>
          </a:p>
          <a:p>
            <a:pPr marL="0" indent="0">
              <a:buNone/>
            </a:pPr>
            <a:r>
              <a:rPr lang="en-US" sz="2800" dirty="0">
                <a:solidFill>
                  <a:schemeClr val="tx1">
                    <a:lumMod val="95000"/>
                    <a:lumOff val="5000"/>
                  </a:schemeClr>
                </a:solidFill>
              </a:rPr>
              <a:t>802 EC members that are members of the 2023 SA BoG</a:t>
            </a:r>
          </a:p>
          <a:p>
            <a:pPr lvl="1"/>
            <a:r>
              <a:rPr lang="en-US" sz="2000" dirty="0">
                <a:solidFill>
                  <a:schemeClr val="tx1">
                    <a:lumMod val="95000"/>
                    <a:lumOff val="5000"/>
                  </a:schemeClr>
                </a:solidFill>
              </a:rPr>
              <a:t>Paul Nikolich, IEEE SA Treasurer, David Law, SASB Chair, Glenn Parson </a:t>
            </a:r>
            <a:r>
              <a:rPr lang="en-US" sz="2000" dirty="0" err="1">
                <a:solidFill>
                  <a:schemeClr val="tx1">
                    <a:lumMod val="95000"/>
                    <a:lumOff val="5000"/>
                  </a:schemeClr>
                </a:solidFill>
              </a:rPr>
              <a:t>MaL</a:t>
            </a:r>
            <a:r>
              <a:rPr lang="en-US" sz="2000" dirty="0">
                <a:solidFill>
                  <a:schemeClr val="tx1">
                    <a:lumMod val="95000"/>
                    <a:lumOff val="5000"/>
                  </a:schemeClr>
                </a:solidFill>
              </a:rPr>
              <a:t>, and Dorothy Stanley, </a:t>
            </a:r>
            <a:r>
              <a:rPr lang="en-US" sz="2000" dirty="0" err="1">
                <a:solidFill>
                  <a:schemeClr val="tx1">
                    <a:lumMod val="95000"/>
                    <a:lumOff val="5000"/>
                  </a:schemeClr>
                </a:solidFill>
              </a:rPr>
              <a:t>MaL.</a:t>
            </a:r>
            <a:r>
              <a:rPr lang="en-US" sz="2000" dirty="0">
                <a:solidFill>
                  <a:schemeClr val="tx1">
                    <a:lumMod val="95000"/>
                    <a:lumOff val="5000"/>
                  </a:schemeClr>
                </a:solidFill>
              </a:rPr>
              <a:t> </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5181600"/>
          </a:xfrm>
        </p:spPr>
        <p:txBody>
          <a:bodyPr/>
          <a:lstStyle/>
          <a:p>
            <a:r>
              <a:rPr lang="en-US" sz="2800" dirty="0"/>
              <a:t>Standards Association Standards Board September</a:t>
            </a:r>
            <a:endParaRPr lang="en-US" sz="1600" dirty="0"/>
          </a:p>
          <a:p>
            <a:pPr lvl="1"/>
            <a:r>
              <a:rPr lang="en-US" sz="2000" dirty="0"/>
              <a:t>The SASB recognized the IEEE Instrumentation and Measurement Society/TC7 – Signals and Systems in Measurement Committee, to be abbreviated as IM/S&amp;SM, as an official Standards Committee, in accordance with IEEE SASB Bylaws 5.2.2.</a:t>
            </a:r>
          </a:p>
          <a:p>
            <a:pPr lvl="1"/>
            <a:r>
              <a:rPr lang="en-US" sz="2000" dirty="0"/>
              <a:t>802 Members on SASB:</a:t>
            </a:r>
            <a:br>
              <a:rPr lang="en-US" sz="2000" dirty="0"/>
            </a:br>
            <a:r>
              <a:rPr lang="en-US" sz="2000" dirty="0"/>
              <a:t> David Law (chair), Joseph Levy, Guido </a:t>
            </a:r>
            <a:r>
              <a:rPr lang="en-US" sz="2000" dirty="0" err="1"/>
              <a:t>Hiertz</a:t>
            </a:r>
            <a:r>
              <a:rPr lang="en-US" sz="2000" dirty="0"/>
              <a:t>, Andrew Myles, Lei Wang, Karl Weber, Paul Nikolich (TAB rep to SA)</a:t>
            </a:r>
            <a:endParaRPr lang="en-US" sz="1600" dirty="0"/>
          </a:p>
          <a:p>
            <a:r>
              <a:rPr lang="en-US" sz="2800" dirty="0"/>
              <a:t>Computer Society BoG &amp; </a:t>
            </a:r>
            <a:r>
              <a:rPr lang="en-US" sz="2800" dirty="0" err="1"/>
              <a:t>Stds</a:t>
            </a:r>
            <a:r>
              <a:rPr lang="en-US" sz="2800" dirty="0"/>
              <a:t> Activity Board</a:t>
            </a:r>
          </a:p>
          <a:p>
            <a:pPr lvl="1"/>
            <a:r>
              <a:rPr lang="en-US" sz="1600" dirty="0"/>
              <a:t>No update</a:t>
            </a:r>
            <a:endParaRPr lang="en-US" sz="1800" dirty="0"/>
          </a:p>
          <a:p>
            <a:r>
              <a:rPr lang="en-US" sz="2800" dirty="0">
                <a:solidFill>
                  <a:schemeClr val="tx1">
                    <a:lumMod val="95000"/>
                    <a:lumOff val="5000"/>
                  </a:schemeClr>
                </a:solidFill>
              </a:rPr>
              <a:t>IEEE Executive Director, Sophie Muirhead, appointed Alpesh Shah to serve as the next SA Managing Director as of start 01 January 2024.</a:t>
            </a:r>
          </a:p>
          <a:p>
            <a:r>
              <a:rPr lang="en-US" sz="2800" dirty="0">
                <a:solidFill>
                  <a:schemeClr val="tx1">
                    <a:lumMod val="95000"/>
                    <a:lumOff val="5000"/>
                  </a:schemeClr>
                </a:solidFill>
              </a:rPr>
              <a:t>IEEE </a:t>
            </a:r>
            <a:r>
              <a:rPr lang="en-US" sz="2800" dirty="0" err="1">
                <a:solidFill>
                  <a:schemeClr val="tx1">
                    <a:lumMod val="95000"/>
                    <a:lumOff val="5000"/>
                  </a:schemeClr>
                </a:solidFill>
              </a:rPr>
              <a:t>BoD</a:t>
            </a:r>
            <a:r>
              <a:rPr lang="en-US" sz="2800" dirty="0">
                <a:solidFill>
                  <a:schemeClr val="tx1">
                    <a:lumMod val="95000"/>
                    <a:lumOff val="5000"/>
                  </a:schemeClr>
                </a:solidFill>
              </a:rPr>
              <a:t> approved the adding “Standards” as a viable Fellow nominee classification</a:t>
            </a:r>
            <a:endParaRPr lang="en-US" sz="2000" dirty="0">
              <a:solidFill>
                <a:schemeClr val="tx1">
                  <a:lumMod val="95000"/>
                  <a:lumOff val="5000"/>
                </a:schemeClr>
              </a:solidFill>
            </a:endParaRPr>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304800" y="990600"/>
            <a:ext cx="11963400" cy="2862322"/>
          </a:xfrm>
          <a:prstGeom prst="rect">
            <a:avLst/>
          </a:prstGeom>
          <a:noFill/>
          <a:ln w="9525">
            <a:noFill/>
            <a:miter lim="800000"/>
            <a:headEnd/>
            <a:tailEnd/>
          </a:ln>
        </p:spPr>
        <p:txBody>
          <a:bodyPr wrap="square">
            <a:spAutoFit/>
          </a:bodyPr>
          <a:lstStyle/>
          <a:p>
            <a:r>
              <a:rPr lang="en-US" sz="2800" u="sng" dirty="0"/>
              <a:t>802 Project Authorization SASB Approvals since July 2023</a:t>
            </a:r>
            <a:endParaRPr lang="en-US" sz="2800" dirty="0"/>
          </a:p>
          <a:p>
            <a:pPr lvl="0"/>
            <a:r>
              <a:rPr lang="en-US" sz="2000" dirty="0"/>
              <a:t>P802.1Qdy, P60802, P802.11bn, P802.11-2020/Cor 2</a:t>
            </a:r>
          </a:p>
          <a:p>
            <a:pPr lvl="0"/>
            <a:endParaRPr lang="en-US" sz="1400" b="1" u="sng" dirty="0"/>
          </a:p>
          <a:p>
            <a:r>
              <a:rPr lang="en-US" sz="2800" u="sng" dirty="0"/>
              <a:t>802 Standards SASB Approved since July 2023</a:t>
            </a:r>
          </a:p>
          <a:p>
            <a:r>
              <a:rPr lang="en-US" sz="1800" b="0" i="0" u="none" strike="noStrike" baseline="0" dirty="0">
                <a:solidFill>
                  <a:srgbClr val="000000"/>
                </a:solidFill>
                <a:latin typeface="Times New Roman" panose="02020603050405020304" pitchFamily="18" charset="0"/>
              </a:rPr>
              <a:t>none</a:t>
            </a:r>
            <a:endParaRPr lang="nl-NL" sz="1800" b="0" i="0" u="none" strike="noStrike" baseline="0" dirty="0">
              <a:solidFill>
                <a:srgbClr val="000000"/>
              </a:solidFill>
              <a:latin typeface="Times New Roman" panose="02020603050405020304" pitchFamily="18" charset="0"/>
            </a:endParaRPr>
          </a:p>
          <a:p>
            <a:endParaRPr lang="en-US" sz="1800" dirty="0"/>
          </a:p>
          <a:p>
            <a:r>
              <a:rPr lang="en-US" sz="1800" dirty="0"/>
              <a:t>Corrigenda:</a:t>
            </a:r>
          </a:p>
          <a:p>
            <a:endParaRPr lang="en-US" sz="1800" dirty="0"/>
          </a:p>
          <a:p>
            <a:r>
              <a:rPr lang="en-US" sz="1800" dirty="0"/>
              <a:t>PAR Modifications: none</a:t>
            </a:r>
            <a:endParaRPr lang="nl-NL" sz="1800" b="0" i="0" u="none" strike="noStrike" baseline="0" dirty="0">
              <a:solidFill>
                <a:srgbClr val="000000"/>
              </a:solidFill>
              <a:latin typeface="Times New Roman" panose="02020603050405020304" pitchFamily="18" charset="0"/>
            </a:endParaRP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28JUL Malaysia MCMS consultation approval	09/00/00/04	pass</a:t>
            </a:r>
          </a:p>
          <a:p>
            <a:pPr eaLnBrk="1" hangingPunct="1">
              <a:buFont typeface="+mj-lt"/>
              <a:buAutoNum type="arabicParenR"/>
              <a:tabLst>
                <a:tab pos="1141413" algn="l"/>
              </a:tabLst>
            </a:pPr>
            <a:r>
              <a:rPr lang="en-US" sz="2000" dirty="0"/>
              <a:t>08AUG Japan MIC consultation approval	09/00/00/04	pass</a:t>
            </a:r>
          </a:p>
          <a:p>
            <a:pPr eaLnBrk="1" hangingPunct="1">
              <a:buFont typeface="+mj-lt"/>
              <a:buAutoNum type="arabicParenR"/>
              <a:tabLst>
                <a:tab pos="1141413" algn="l"/>
              </a:tabLst>
            </a:pPr>
            <a:r>
              <a:rPr lang="en-US" sz="2000" dirty="0"/>
              <a:t>11AUG RSPG 6G consultation approval		09/00/01/03	pass</a:t>
            </a:r>
          </a:p>
          <a:p>
            <a:pPr eaLnBrk="1" hangingPunct="1">
              <a:buFont typeface="+mj-lt"/>
              <a:buAutoNum type="arabicParenR"/>
              <a:tabLst>
                <a:tab pos="1141413" algn="l"/>
              </a:tabLst>
            </a:pPr>
            <a:r>
              <a:rPr lang="en-US" sz="2000" dirty="0"/>
              <a:t>18AUG ITU-T WP 5A approval			07/00/01/05	pass</a:t>
            </a:r>
          </a:p>
          <a:p>
            <a:pPr eaLnBrk="1" hangingPunct="1">
              <a:buFont typeface="+mj-lt"/>
              <a:buAutoNum type="arabicParenR"/>
              <a:tabLst>
                <a:tab pos="1141413" algn="l"/>
              </a:tabLst>
            </a:pPr>
            <a:r>
              <a:rPr lang="en-US" sz="2000" dirty="0"/>
              <a:t>13SEP	UK Ofcom consultation approval		09/00/01/03	pass</a:t>
            </a:r>
          </a:p>
          <a:p>
            <a:pPr eaLnBrk="1" hangingPunct="1">
              <a:buFont typeface="+mj-lt"/>
              <a:buAutoNum type="arabicParenR"/>
              <a:tabLst>
                <a:tab pos="1141413" algn="l"/>
              </a:tabLst>
            </a:pPr>
            <a:r>
              <a:rPr lang="en-US" sz="2000" dirty="0"/>
              <a:t>14SEP I</a:t>
            </a:r>
            <a:r>
              <a:rPr lang="de-DE" sz="2000" dirty="0"/>
              <a:t>SO/IEC JTC 1/SC 6/AG 4 liaison appr	10/00/00/03	pass</a:t>
            </a:r>
          </a:p>
          <a:p>
            <a:pPr eaLnBrk="1" hangingPunct="1">
              <a:buFont typeface="+mj-lt"/>
              <a:buAutoNum type="arabicParenR"/>
              <a:tabLst>
                <a:tab pos="1141413" algn="l"/>
              </a:tabLst>
            </a:pPr>
            <a:r>
              <a:rPr lang="de-DE" sz="2000" dirty="0"/>
              <a:t>09OCT response to ex-parte MIIT approval	08/00/01/04	pass</a:t>
            </a:r>
          </a:p>
          <a:p>
            <a:pPr eaLnBrk="1" hangingPunct="1">
              <a:buFont typeface="+mj-lt"/>
              <a:buAutoNum type="arabicParenR"/>
              <a:tabLst>
                <a:tab pos="1141413" algn="l"/>
              </a:tabLst>
            </a:pPr>
            <a:r>
              <a:rPr lang="de-DE" sz="2000" dirty="0"/>
              <a:t>18OCT response to MIC consultation approval	12/00/00/01	pass</a:t>
            </a: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140015926"/>
              </p:ext>
            </p:extLst>
          </p:nvPr>
        </p:nvGraphicFramePr>
        <p:xfrm>
          <a:off x="304800" y="1354720"/>
          <a:ext cx="11277600" cy="4890460"/>
        </p:xfrm>
        <a:graphic>
          <a:graphicData uri="http://schemas.openxmlformats.org/drawingml/2006/table">
            <a:tbl>
              <a:tblPr>
                <a:tableStyleId>{5C22544A-7EE6-4342-B048-85BDC9FD1C3A}</a:tableStyleId>
              </a:tblPr>
              <a:tblGrid>
                <a:gridCol w="4266962">
                  <a:extLst>
                    <a:ext uri="{9D8B030D-6E8A-4147-A177-3AD203B41FA5}">
                      <a16:colId xmlns:a16="http://schemas.microsoft.com/office/drawing/2014/main" val="20000"/>
                    </a:ext>
                  </a:extLst>
                </a:gridCol>
                <a:gridCol w="1913988">
                  <a:extLst>
                    <a:ext uri="{9D8B030D-6E8A-4147-A177-3AD203B41FA5}">
                      <a16:colId xmlns:a16="http://schemas.microsoft.com/office/drawing/2014/main" val="20001"/>
                    </a:ext>
                  </a:extLst>
                </a:gridCol>
                <a:gridCol w="5096650">
                  <a:extLst>
                    <a:ext uri="{9D8B030D-6E8A-4147-A177-3AD203B41FA5}">
                      <a16:colId xmlns:a16="http://schemas.microsoft.com/office/drawing/2014/main" val="20002"/>
                    </a:ext>
                  </a:extLst>
                </a:gridCol>
              </a:tblGrid>
              <a:tr h="225755">
                <a:tc gridSpan="3">
                  <a:txBody>
                    <a:bodyPr/>
                    <a:lstStyle/>
                    <a:p>
                      <a:pPr algn="ctr"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l"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dirty="0">
                          <a:effectLst/>
                          <a:latin typeface="+mj-lt"/>
                        </a:rPr>
                        <a:t>Affiliation</a:t>
                      </a:r>
                      <a:endParaRPr lang="en-US" sz="1200" b="1" i="0" u="none" strike="noStrike" dirty="0">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marL="0" indent="0" algn="l" fontAlgn="ctr">
                        <a:tabLst/>
                      </a:pPr>
                      <a:r>
                        <a:rPr lang="en-US" sz="1200" u="none" strike="noStrike" dirty="0">
                          <a:effectLst/>
                          <a:latin typeface="+mj-lt"/>
                        </a:rPr>
                        <a:t>Self,  HPE, YAS BBV, </a:t>
                      </a: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Huawei</a:t>
                      </a: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marL="0" indent="0" algn="l" fontAlgn="ctr"/>
                      <a:r>
                        <a:rPr lang="en-US" sz="1200" b="0" i="0" u="none" strike="noStrike" dirty="0">
                          <a:effectLst/>
                          <a:latin typeface="+mj-lt"/>
                        </a:rPr>
                        <a:t>CME Consulting/</a:t>
                      </a:r>
                      <a:r>
                        <a:rPr lang="en-US" sz="1200" b="0" i="0" u="none" strike="noStrike" kern="1200" dirty="0">
                          <a:solidFill>
                            <a:schemeClr val="dk1"/>
                          </a:solidFill>
                          <a:effectLst/>
                          <a:latin typeface="+mn-lt"/>
                          <a:ea typeface="+mn-ea"/>
                          <a:cs typeface="+mn-cs"/>
                        </a:rPr>
                        <a:t>APL Group</a:t>
                      </a:r>
                      <a:r>
                        <a:rPr lang="en-US" sz="1200" b="0" i="0" u="none" strike="noStrike" dirty="0">
                          <a:effectLst/>
                          <a:latin typeface="+mj-lt"/>
                        </a:rPr>
                        <a:t>, On Semi, Marvell, Cisco Systems, </a:t>
                      </a:r>
                      <a:r>
                        <a:rPr lang="en-US" sz="1200" b="0" i="0" u="none" strike="noStrike" dirty="0" err="1">
                          <a:effectLst/>
                          <a:latin typeface="+mj-lt"/>
                        </a:rPr>
                        <a:t>SenTekse</a:t>
                      </a:r>
                      <a:r>
                        <a:rPr lang="en-US" sz="1200" b="0" i="0" u="none" strike="noStrike" dirty="0">
                          <a:effectLst/>
                          <a:latin typeface="+mj-lt"/>
                        </a:rPr>
                        <a:t> LLC</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Steve </a:t>
                      </a:r>
                      <a:r>
                        <a:rPr lang="en-US" sz="1200" u="none" strike="noStrike" dirty="0" err="1">
                          <a:effectLst/>
                          <a:latin typeface="+mj-lt"/>
                        </a:rPr>
                        <a:t>Shellhammer</a:t>
                      </a:r>
                      <a:endParaRPr lang="en-US" sz="1200" u="none" strike="noStrike" dirty="0">
                        <a:effectLst/>
                        <a:latin typeface="+mj-lt"/>
                      </a:endParaRPr>
                    </a:p>
                    <a:p>
                      <a:pPr algn="l" fontAlgn="ctr"/>
                      <a:r>
                        <a:rPr lang="en-US" sz="1200" b="0" i="0" u="none" strike="noStrike" dirty="0" err="1">
                          <a:effectLst/>
                          <a:latin typeface="+mj-lt"/>
                        </a:rPr>
                        <a:t>Tunce</a:t>
                      </a:r>
                      <a:r>
                        <a:rPr lang="en-US" sz="1200" b="0" i="0" u="none" strike="noStrike" dirty="0">
                          <a:effectLst/>
                          <a:latin typeface="+mj-lt"/>
                        </a:rPr>
                        <a:t> </a:t>
                      </a:r>
                      <a:r>
                        <a:rPr lang="en-US" sz="1200" b="0" i="0" u="none" strike="noStrike" dirty="0" err="1">
                          <a:effectLst/>
                          <a:latin typeface="+mj-lt"/>
                        </a:rPr>
                        <a:t>Baykas</a:t>
                      </a:r>
                      <a:r>
                        <a:rPr lang="en-US" sz="1200" b="0" i="0" u="none" strike="noStrike" dirty="0">
                          <a:effectLst/>
                          <a:latin typeface="+mj-lt"/>
                        </a:rPr>
                        <a:t>, Chair Pro-</a:t>
                      </a:r>
                      <a:r>
                        <a:rPr lang="en-US" sz="1200" b="0" i="0" u="none" strike="noStrike" dirty="0" err="1">
                          <a:effectLst/>
                          <a:latin typeface="+mj-lt"/>
                        </a:rPr>
                        <a:t>Tem</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p>
                    <a:p>
                      <a:pPr algn="l" fontAlgn="ctr"/>
                      <a:r>
                        <a:rPr lang="en-US" sz="1200" b="0" i="0" u="none" strike="noStrike" dirty="0" err="1">
                          <a:effectLst/>
                          <a:latin typeface="+mj-lt"/>
                        </a:rPr>
                        <a:t>Offino</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16</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a:t>
            </a:r>
            <a:r>
              <a:rPr lang="fr-FR" sz="2400" dirty="0"/>
              <a:t>P802.1Qdj, P802.1ASdn, P802-2014 </a:t>
            </a:r>
            <a:r>
              <a:rPr lang="fr-FR" sz="2400" dirty="0" err="1"/>
              <a:t>rev</a:t>
            </a:r>
            <a:r>
              <a:rPr lang="fr-FR" sz="2400" dirty="0"/>
              <a:t> (</a:t>
            </a:r>
            <a:r>
              <a:rPr lang="fr-FR" sz="2400" dirty="0" err="1"/>
              <a:t>conditional</a:t>
            </a:r>
            <a:r>
              <a:rPr lang="fr-FR" sz="2400" dirty="0"/>
              <a:t>), P 802.1Qdx –(</a:t>
            </a:r>
            <a:r>
              <a:rPr lang="fr-FR" sz="2400" dirty="0" err="1"/>
              <a:t>conditional</a:t>
            </a:r>
            <a:r>
              <a:rPr lang="fr-FR" sz="2400" dirty="0"/>
              <a:t>) </a:t>
            </a:r>
          </a:p>
          <a:p>
            <a:pPr eaLnBrk="1" hangingPunct="1">
              <a:buFont typeface="+mj-lt"/>
              <a:buAutoNum type="arabicPeriod"/>
            </a:pPr>
            <a:r>
              <a:rPr lang="en-US" sz="2400" dirty="0"/>
              <a:t>802.03: P802.3cw 400 Gb/s over DWDM systems (conditional)</a:t>
            </a:r>
            <a:endParaRPr lang="en-US" sz="1800" dirty="0"/>
          </a:p>
          <a:p>
            <a:pPr eaLnBrk="1" hangingPunct="1">
              <a:buFont typeface="+mj-lt"/>
              <a:buAutoNum type="arabicPeriod"/>
            </a:pPr>
            <a:r>
              <a:rPr lang="en-US" sz="2400" dirty="0"/>
              <a:t>802.11: P802.11be Conditional, P802.11-2020 Cor 2 Unconditional</a:t>
            </a:r>
          </a:p>
          <a:p>
            <a:pPr eaLnBrk="1" hangingPunct="1">
              <a:buFont typeface="+mj-lt"/>
              <a:buAutoNum type="arabicPeriod"/>
            </a:pPr>
            <a:r>
              <a:rPr lang="en-US" sz="2400" dirty="0"/>
              <a:t>802.15: P802.15.7a</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17</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a:xfrm>
            <a:off x="533400" y="1981200"/>
            <a:ext cx="11049000" cy="4114800"/>
          </a:xfrm>
        </p:spPr>
        <p:txBody>
          <a:bodyPr/>
          <a:lstStyle/>
          <a:p>
            <a:pPr eaLnBrk="1" hangingPunct="1">
              <a:buFont typeface="+mj-lt"/>
              <a:buAutoNum type="arabicPeriod"/>
            </a:pPr>
            <a:r>
              <a:rPr lang="en-US" sz="2400" dirty="0"/>
              <a:t>802.01: P802.1ASdr (conditional), P802.1CS/cor1 (conditional)</a:t>
            </a:r>
          </a:p>
          <a:p>
            <a:pPr eaLnBrk="1" hangingPunct="1">
              <a:buFont typeface="+mj-lt"/>
              <a:buAutoNum type="arabicPeriod"/>
            </a:pPr>
            <a:r>
              <a:rPr lang="en-US" sz="2400" dirty="0"/>
              <a:t>802.03: P802.3df 400 Gb/s and 800 Gb/s Ethernet (conditional)</a:t>
            </a:r>
          </a:p>
          <a:p>
            <a:pPr eaLnBrk="1" hangingPunct="1">
              <a:buFont typeface="+mj-lt"/>
              <a:buAutoNum type="arabicPeriod"/>
            </a:pPr>
            <a:endParaRPr lang="en-US" sz="2400" dirty="0"/>
          </a:p>
          <a:p>
            <a:pPr eaLnBrk="1" hangingPunct="1">
              <a:buFont typeface="+mj-lt"/>
              <a:buAutoNum type="arabicPeriod"/>
            </a:pPr>
            <a:endParaRPr lang="en-US" sz="2400" dirty="0"/>
          </a:p>
          <a:p>
            <a:pPr eaLnBrk="1" hangingPunct="1">
              <a:buFont typeface="+mj-lt"/>
              <a:buAutoNum type="arabicPeriod"/>
            </a:pPr>
            <a:endParaRPr lang="en-US" sz="2400" dirty="0"/>
          </a:p>
          <a:p>
            <a:pPr marL="0" indent="0" eaLnBrk="1" hangingPunct="1">
              <a:buNone/>
            </a:pPr>
            <a:r>
              <a:rPr lang="en-US" sz="2400" dirty="0"/>
              <a:t>Note: the total number of pages of active standards published by the 802 LAN/MAN Standards Committee is almost 30,000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9844DFF-349B-BEAC-35ED-B1087E8FF091}"/>
              </a:ext>
            </a:extLst>
          </p:cNvPr>
          <p:cNvPicPr>
            <a:picLocks noGrp="1" noChangeAspect="1"/>
          </p:cNvPicPr>
          <p:nvPr>
            <p:ph idx="1"/>
          </p:nvPr>
        </p:nvPicPr>
        <p:blipFill>
          <a:blip r:embed="rId2"/>
          <a:stretch>
            <a:fillRect/>
          </a:stretch>
        </p:blipFill>
        <p:spPr>
          <a:xfrm>
            <a:off x="914400" y="733766"/>
            <a:ext cx="9930328" cy="5390467"/>
          </a:xfrm>
          <a:prstGeom prst="rect">
            <a:avLst/>
          </a:prstGeom>
        </p:spPr>
      </p:pic>
      <p:sp>
        <p:nvSpPr>
          <p:cNvPr id="4" name="Slide Number Placeholder 3">
            <a:extLst>
              <a:ext uri="{FF2B5EF4-FFF2-40B4-BE49-F238E27FC236}">
                <a16:creationId xmlns:a16="http://schemas.microsoft.com/office/drawing/2014/main" id="{F1A5E57E-53A5-B98C-2EB9-EEB906973357}"/>
              </a:ext>
            </a:extLst>
          </p:cNvPr>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Tree>
    <p:extLst>
      <p:ext uri="{BB962C8B-B14F-4D97-AF65-F5344CB8AC3E}">
        <p14:creationId xmlns:p14="http://schemas.microsoft.com/office/powerpoint/2010/main" val="3661478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19</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a:t>
            </a:r>
            <a:r>
              <a:rPr lang="en-US" sz="1800" kern="0" dirty="0" err="1"/>
              <a:t>tbd</a:t>
            </a:r>
            <a:endParaRPr lang="en-US" sz="1800" kern="0" dirty="0"/>
          </a:p>
          <a:p>
            <a:pPr eaLnBrk="1" hangingPunct="1">
              <a:buFont typeface="+mj-lt"/>
              <a:buAutoNum type="arabicPeriod"/>
            </a:pPr>
            <a:r>
              <a:rPr lang="en-US" sz="1800" kern="0" dirty="0"/>
              <a:t>802.01: Liaisons to: JTC1/SC6 and ITU-T SG15</a:t>
            </a:r>
          </a:p>
          <a:p>
            <a:pPr eaLnBrk="1" hangingPunct="1">
              <a:buFont typeface="+mj-lt"/>
              <a:buAutoNum type="arabicPeriod"/>
            </a:pPr>
            <a:r>
              <a:rPr lang="en-US" sz="1800" kern="0" dirty="0"/>
              <a:t>802.03: </a:t>
            </a:r>
            <a:r>
              <a:rPr lang="en-US" sz="1800" kern="0" dirty="0" err="1"/>
              <a:t>tbd</a:t>
            </a:r>
            <a:endParaRPr lang="en-US" sz="1800" kern="0" dirty="0"/>
          </a:p>
          <a:p>
            <a:pPr eaLnBrk="1" hangingPunct="1">
              <a:buFont typeface="+mj-lt"/>
              <a:buAutoNum type="arabicPeriod"/>
            </a:pPr>
            <a:r>
              <a:rPr lang="en-US" sz="1800" kern="0" dirty="0"/>
              <a:t>802.11: </a:t>
            </a:r>
            <a:r>
              <a:rPr lang="en-US" sz="1800" kern="0" dirty="0" err="1"/>
              <a:t>tbd</a:t>
            </a:r>
            <a:endParaRPr lang="en-US" sz="1800" kern="0" dirty="0"/>
          </a:p>
          <a:p>
            <a:pPr eaLnBrk="1" hangingPunct="1">
              <a:buFont typeface="+mj-lt"/>
              <a:buAutoNum type="arabicPeriod"/>
            </a:pPr>
            <a:r>
              <a:rPr lang="en-US" sz="1800" kern="0" dirty="0"/>
              <a:t>802.15: </a:t>
            </a:r>
            <a:r>
              <a:rPr lang="en-US" sz="1800" kern="0" dirty="0" err="1"/>
              <a:t>tbd</a:t>
            </a:r>
            <a:endParaRPr lang="en-US" sz="1800" kern="0" dirty="0"/>
          </a:p>
          <a:p>
            <a:pPr eaLnBrk="1" hangingPunct="1">
              <a:buFont typeface="+mj-lt"/>
              <a:buAutoNum type="arabicPeriod"/>
            </a:pPr>
            <a:r>
              <a:rPr lang="en-US" sz="1800" kern="0" dirty="0"/>
              <a:t>802.18: </a:t>
            </a:r>
            <a:r>
              <a:rPr lang="en-US" sz="1800" kern="0" dirty="0" err="1"/>
              <a:t>tbd</a:t>
            </a:r>
            <a:endParaRPr lang="en-US" sz="1800" kern="0" dirty="0"/>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Present Status of LinkedIn Page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P802.1ACea - Amendment - Support for IEEE Std 802.15.6</a:t>
            </a:r>
          </a:p>
          <a:p>
            <a:pPr marL="231775" indent="-231775">
              <a:buFont typeface="+mj-lt"/>
              <a:buAutoNum type="arabicPeriod"/>
            </a:pPr>
            <a:r>
              <a:rPr lang="en-US" sz="2000" dirty="0"/>
              <a:t>P802.1AXdz - Amendment - YANG for Link Aggregation</a:t>
            </a:r>
          </a:p>
          <a:p>
            <a:pPr marL="231775" indent="-231775">
              <a:buFont typeface="+mj-lt"/>
              <a:buAutoNum type="arabicPeriod"/>
            </a:pPr>
            <a:r>
              <a:rPr lang="en-US" sz="2000" dirty="0"/>
              <a:t>P802.15.4ad - Amendment - Data rate and range extensions to IEEE 802.15.4 Smart Utility Network (SUN) Physical layer (PHY)</a:t>
            </a:r>
          </a:p>
          <a:p>
            <a:pPr marL="231775" indent="-231775">
              <a:buFont typeface="+mj-lt"/>
              <a:buAutoNum type="arabicPeriod"/>
            </a:pPr>
            <a:r>
              <a:rPr lang="en-US" sz="2000" dirty="0"/>
              <a:t>P802.19.3a - Recommended Practice Amendment: Enhanced sub-1GHz Coexistence</a:t>
            </a:r>
          </a:p>
          <a:p>
            <a:pPr marL="0" indent="0">
              <a:buNone/>
            </a:pPr>
            <a:endParaRPr lang="en-US" sz="2000" dirty="0"/>
          </a:p>
          <a:p>
            <a:pPr marL="0" indent="0">
              <a:buNone/>
            </a:pPr>
            <a:r>
              <a:rPr lang="en-US" sz="2000" dirty="0"/>
              <a:t>48 hour maintenance policy PARs: </a:t>
            </a:r>
          </a:p>
          <a:p>
            <a:pPr marL="0" indent="0">
              <a:buNone/>
            </a:pPr>
            <a:r>
              <a:rPr lang="en-US" sz="2000" dirty="0"/>
              <a:t>P802.1CB-2017/Cor1 - FRER Corrigendum 1 </a:t>
            </a:r>
          </a:p>
          <a:p>
            <a:pPr marL="0" indent="0">
              <a:buNone/>
            </a:pPr>
            <a:r>
              <a:rPr lang="nl-NL" sz="2000" dirty="0"/>
              <a:t>P802.3-2022/Cor 1 (IEEE 802.3dn)</a:t>
            </a:r>
            <a:endParaRPr lang="en-US" sz="2000" dirty="0"/>
          </a:p>
          <a:p>
            <a:pPr marL="0" indent="0">
              <a:buNone/>
            </a:pPr>
            <a:br>
              <a:rPr lang="en-US" sz="2000" dirty="0"/>
            </a:br>
            <a:r>
              <a:rPr lang="en-US" sz="2000" dirty="0"/>
              <a:t>PAR withdrawal requests: None</a:t>
            </a:r>
            <a:br>
              <a:rPr lang="en-US" sz="2000" dirty="0"/>
            </a:br>
            <a:br>
              <a:rPr lang="en-US" sz="2000" dirty="0"/>
            </a:br>
            <a:r>
              <a:rPr lang="en-US" sz="2000" dirty="0"/>
              <a:t>ICAID Renewals to Industry Connections: 802.1 </a:t>
            </a:r>
            <a:r>
              <a:rPr lang="en-US" sz="2000" dirty="0" err="1"/>
              <a:t>Nendica</a:t>
            </a:r>
            <a:endParaRPr lang="en-US" sz="4000" dirty="0"/>
          </a:p>
          <a:p>
            <a:pPr>
              <a:buFont typeface="+mj-lt"/>
              <a:buAutoNum type="arabicPeriod"/>
            </a:pP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35328698"/>
              </p:ext>
            </p:extLst>
          </p:nvPr>
        </p:nvGraphicFramePr>
        <p:xfrm>
          <a:off x="304800" y="1371600"/>
          <a:ext cx="11277600" cy="3124200"/>
        </p:xfrm>
        <a:graphic>
          <a:graphicData uri="http://schemas.openxmlformats.org/drawingml/2006/table">
            <a:tbl>
              <a:tblPr>
                <a:tableStyleId>{073A0DAA-6AF3-43AB-8588-CEC1D06C72B9}</a:tableStyleId>
              </a:tblPr>
              <a:tblGrid>
                <a:gridCol w="1018117">
                  <a:extLst>
                    <a:ext uri="{9D8B030D-6E8A-4147-A177-3AD203B41FA5}">
                      <a16:colId xmlns:a16="http://schemas.microsoft.com/office/drawing/2014/main" val="20000"/>
                    </a:ext>
                  </a:extLst>
                </a:gridCol>
                <a:gridCol w="3445933">
                  <a:extLst>
                    <a:ext uri="{9D8B030D-6E8A-4147-A177-3AD203B41FA5}">
                      <a16:colId xmlns:a16="http://schemas.microsoft.com/office/drawing/2014/main" val="20001"/>
                    </a:ext>
                  </a:extLst>
                </a:gridCol>
                <a:gridCol w="6813550">
                  <a:extLst>
                    <a:ext uri="{9D8B030D-6E8A-4147-A177-3AD203B41FA5}">
                      <a16:colId xmlns:a16="http://schemas.microsoft.com/office/drawing/2014/main" val="20002"/>
                    </a:ext>
                  </a:extLst>
                </a:gridCol>
              </a:tblGrid>
              <a:tr h="425816">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81230">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none</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dirty="0" err="1">
                          <a:solidFill>
                            <a:schemeClr val="tx1"/>
                          </a:solidFill>
                        </a:rPr>
                        <a:t>Nendica</a:t>
                      </a:r>
                      <a:r>
                        <a:rPr lang="en-US" sz="2000" dirty="0">
                          <a:solidFill>
                            <a:schemeClr val="tx1"/>
                          </a:solidFill>
                        </a:rPr>
                        <a:t>: </a:t>
                      </a:r>
                      <a:r>
                        <a:rPr lang="en-US" sz="1800" dirty="0">
                          <a:solidFill>
                            <a:schemeClr val="tx1"/>
                          </a:solidFill>
                        </a:rPr>
                        <a:t>IEEE 802 Network Enhancements for the Next Decade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05260">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Ethernet for Automotive Imaging Sensors </a:t>
                      </a:r>
                      <a:br>
                        <a:rPr lang="en-US" sz="2000" dirty="0">
                          <a:solidFill>
                            <a:schemeClr val="tx1"/>
                          </a:solidFill>
                        </a:rPr>
                      </a:b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11894">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Integrated </a:t>
                      </a:r>
                      <a:r>
                        <a:rPr lang="en-US" sz="2000" dirty="0" err="1">
                          <a:solidFill>
                            <a:schemeClr val="tx1"/>
                          </a:solidFill>
                        </a:rPr>
                        <a:t>mmW</a:t>
                      </a:r>
                      <a:r>
                        <a:rPr lang="en-US" sz="2000" dirty="0">
                          <a:solidFill>
                            <a:schemeClr val="tx1"/>
                          </a:solidFill>
                        </a:rPr>
                        <a:t> (1</a:t>
                      </a:r>
                      <a:r>
                        <a:rPr lang="en-US" sz="2000" baseline="30000" dirty="0">
                          <a:solidFill>
                            <a:schemeClr val="tx1"/>
                          </a:solidFill>
                        </a:rPr>
                        <a:t>st</a:t>
                      </a:r>
                      <a:r>
                        <a:rPr lang="en-US" sz="2000" dirty="0">
                          <a:solidFill>
                            <a:schemeClr val="tx1"/>
                          </a:solidFill>
                        </a:rPr>
                        <a:t> mtg.)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Ambient Power (2</a:t>
                      </a:r>
                      <a:r>
                        <a:rPr lang="en-US" sz="2000" baseline="30000" dirty="0">
                          <a:solidFill>
                            <a:schemeClr val="tx1"/>
                          </a:solidFill>
                        </a:rPr>
                        <a:t>nd</a:t>
                      </a:r>
                      <a:r>
                        <a:rPr lang="en-US" sz="2000" dirty="0">
                          <a:solidFill>
                            <a:schemeClr val="tx1"/>
                          </a:solidFill>
                        </a:rPr>
                        <a:t> recharter, 1</a:t>
                      </a:r>
                      <a:r>
                        <a:rPr lang="en-US" sz="2000" baseline="30000" dirty="0">
                          <a:solidFill>
                            <a:schemeClr val="tx1"/>
                          </a:solidFill>
                        </a:rPr>
                        <a:t>st</a:t>
                      </a:r>
                      <a:r>
                        <a:rPr lang="en-US" sz="2000" dirty="0">
                          <a:solidFill>
                            <a:schemeClr val="tx1"/>
                          </a:solidFill>
                        </a:rPr>
                        <a:t> extension)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SC: WNG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TIG: AI/ML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
        <p:nvSpPr>
          <p:cNvPr id="3" name="TextBox 2">
            <a:extLst>
              <a:ext uri="{FF2B5EF4-FFF2-40B4-BE49-F238E27FC236}">
                <a16:creationId xmlns:a16="http://schemas.microsoft.com/office/drawing/2014/main" id="{1A6C02BB-FEBA-61D4-8303-A2844448F663}"/>
              </a:ext>
            </a:extLst>
          </p:cNvPr>
          <p:cNvSpPr txBox="1"/>
          <p:nvPr/>
        </p:nvSpPr>
        <p:spPr>
          <a:xfrm>
            <a:off x="762000" y="5325070"/>
            <a:ext cx="7721666" cy="1200329"/>
          </a:xfrm>
          <a:prstGeom prst="rect">
            <a:avLst/>
          </a:prstGeom>
          <a:noFill/>
        </p:spPr>
        <p:txBody>
          <a:bodyPr wrap="none" rtlCol="0">
            <a:spAutoFit/>
          </a:bodyPr>
          <a:lstStyle/>
          <a:p>
            <a:r>
              <a:rPr lang="en-US" dirty="0"/>
              <a:t>Legend: </a:t>
            </a:r>
            <a:br>
              <a:rPr lang="en-US" dirty="0"/>
            </a:br>
            <a:r>
              <a:rPr lang="en-US" dirty="0"/>
              <a:t>IC – Industry Connection, SC – Standing Committee,  </a:t>
            </a:r>
            <a:br>
              <a:rPr lang="en-US" dirty="0"/>
            </a:br>
            <a:r>
              <a:rPr lang="en-US" dirty="0"/>
              <a:t>SG – Study Group, TIG – Topic Interest Group, WNG -- Wireless Next Gen, and </a:t>
            </a:r>
          </a:p>
          <a:p>
            <a:r>
              <a:rPr lang="en-US" dirty="0"/>
              <a:t>AI/ML – Artificial Intelligence/Machine Learning</a:t>
            </a:r>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40475363"/>
              </p:ext>
            </p:extLst>
          </p:nvPr>
        </p:nvGraphicFramePr>
        <p:xfrm>
          <a:off x="914400" y="1981200"/>
          <a:ext cx="10363200" cy="25908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2438400">
                  <a:extLst>
                    <a:ext uri="{9D8B030D-6E8A-4147-A177-3AD203B41FA5}">
                      <a16:colId xmlns:a16="http://schemas.microsoft.com/office/drawing/2014/main" val="603295769"/>
                    </a:ext>
                  </a:extLst>
                </a:gridCol>
                <a:gridCol w="66294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SUN PHYs (1</a:t>
                      </a:r>
                      <a:r>
                        <a:rPr lang="en-US" sz="2000" baseline="30000" dirty="0">
                          <a:solidFill>
                            <a:schemeClr val="tx1"/>
                          </a:solidFill>
                        </a:rPr>
                        <a:t>st</a:t>
                      </a:r>
                      <a:r>
                        <a:rPr lang="en-US" sz="2000" baseline="0" dirty="0">
                          <a:solidFill>
                            <a:schemeClr val="tx1"/>
                          </a:solidFill>
                        </a:rPr>
                        <a:t> ext.)</a:t>
                      </a:r>
                      <a:endParaRPr lang="en-US" sz="20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Privacy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SC: IETF, Industry Activities in Terahertz, and WNG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5.10 Pre-PAR activity</a:t>
            </a:r>
          </a:p>
        </p:txBody>
      </p:sp>
      <p:sp>
        <p:nvSpPr>
          <p:cNvPr id="2" name="TextBox 1">
            <a:extLst>
              <a:ext uri="{FF2B5EF4-FFF2-40B4-BE49-F238E27FC236}">
                <a16:creationId xmlns:a16="http://schemas.microsoft.com/office/drawing/2014/main" id="{3DEA42DF-7E31-C4F8-2720-B9373B0E7EF9}"/>
              </a:ext>
            </a:extLst>
          </p:cNvPr>
          <p:cNvSpPr txBox="1"/>
          <p:nvPr/>
        </p:nvSpPr>
        <p:spPr>
          <a:xfrm>
            <a:off x="762000" y="5325070"/>
            <a:ext cx="7003520" cy="923330"/>
          </a:xfrm>
          <a:prstGeom prst="rect">
            <a:avLst/>
          </a:prstGeom>
          <a:noFill/>
        </p:spPr>
        <p:txBody>
          <a:bodyPr wrap="none" rtlCol="0">
            <a:spAutoFit/>
          </a:bodyPr>
          <a:lstStyle/>
          <a:p>
            <a:r>
              <a:rPr lang="en-US" dirty="0"/>
              <a:t>Legend: </a:t>
            </a:r>
            <a:br>
              <a:rPr lang="en-US" dirty="0"/>
            </a:br>
            <a:r>
              <a:rPr lang="en-US" dirty="0"/>
              <a:t>IC – Industry Connection, IG – Interest Group, SC – Standing Committee,</a:t>
            </a:r>
            <a:br>
              <a:rPr lang="en-US" dirty="0"/>
            </a:br>
            <a:r>
              <a:rPr lang="en-US" dirty="0"/>
              <a:t>SG – Study Group, TIG – Topic Interest Group, WNG Wireless Next Gen</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23</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 </a:t>
            </a:r>
            <a:r>
              <a:rPr lang="en-US" sz="2000" dirty="0">
                <a:solidFill>
                  <a:schemeClr val="tx2"/>
                </a:solidFill>
              </a:rPr>
              <a:t>None Scheduled</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HST)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371600"/>
            <a:ext cx="11353800" cy="4114800"/>
          </a:xfrm>
        </p:spPr>
        <p:txBody>
          <a:bodyPr/>
          <a:lstStyle/>
          <a:p>
            <a:pPr marL="0" indent="0">
              <a:buNone/>
            </a:pPr>
            <a:r>
              <a:rPr lang="en-US" sz="2000" dirty="0"/>
              <a:t>LMSC Rules				19:30- 20:30 	Sun</a:t>
            </a:r>
          </a:p>
          <a:p>
            <a:pPr marL="0" indent="0">
              <a:buNone/>
            </a:pPr>
            <a:r>
              <a:rPr lang="en-US" sz="2000" dirty="0"/>
              <a:t>Student Outreach Ad Hoc			20:30-21:30	Sun	</a:t>
            </a:r>
          </a:p>
          <a:p>
            <a:pPr marL="0" indent="0">
              <a:buNone/>
            </a:pPr>
            <a:r>
              <a:rPr lang="en-US" sz="2000" dirty="0"/>
              <a:t>Opening EC Meeting			08:00- 10:15 	Mon		</a:t>
            </a:r>
          </a:p>
          <a:p>
            <a:pPr marL="0" indent="0">
              <a:buNone/>
            </a:pPr>
            <a:r>
              <a:rPr lang="en-US" sz="2000" dirty="0"/>
              <a:t>Tutorial #1 none				18:15- 19:35 	Mon</a:t>
            </a:r>
          </a:p>
          <a:p>
            <a:pPr marL="0" indent="0">
              <a:buNone/>
            </a:pPr>
            <a:r>
              <a:rPr lang="en-US" sz="2000" dirty="0"/>
              <a:t>Tutorial #2 none				19:30- 20:50 	Mon</a:t>
            </a:r>
          </a:p>
          <a:p>
            <a:pPr marL="0" indent="0">
              <a:buNone/>
            </a:pPr>
            <a:r>
              <a:rPr lang="en-US" sz="2000" dirty="0"/>
              <a:t>Tutorial #3 none				21:00- 22:30 	Mon</a:t>
            </a:r>
          </a:p>
          <a:p>
            <a:pPr marL="0" indent="0">
              <a:buNone/>
            </a:pPr>
            <a:r>
              <a:rPr lang="en-US" sz="2000" dirty="0"/>
              <a:t>802/JTC1 </a:t>
            </a:r>
            <a:r>
              <a:rPr lang="en-US" sz="2000" dirty="0" err="1"/>
              <a:t>Stdng</a:t>
            </a:r>
            <a:r>
              <a:rPr lang="en-US" sz="2000" dirty="0"/>
              <a:t> </a:t>
            </a:r>
            <a:r>
              <a:rPr lang="en-US" sz="2000" dirty="0" err="1"/>
              <a:t>Cmte</a:t>
            </a:r>
            <a:r>
              <a:rPr lang="en-US" sz="2000" dirty="0"/>
              <a:t>			16:00- 18:00 	Tues</a:t>
            </a:r>
          </a:p>
          <a:p>
            <a:pPr marL="0" indent="0">
              <a:buNone/>
            </a:pPr>
            <a:r>
              <a:rPr lang="en-US" sz="2000" dirty="0"/>
              <a:t>802 Public Visibility </a:t>
            </a:r>
            <a:r>
              <a:rPr lang="en-US" sz="2000" dirty="0" err="1"/>
              <a:t>Stdng</a:t>
            </a:r>
            <a:r>
              <a:rPr lang="en-US" sz="2000" dirty="0"/>
              <a:t> </a:t>
            </a:r>
            <a:r>
              <a:rPr lang="en-US" sz="2000" dirty="0" err="1"/>
              <a:t>Cmte</a:t>
            </a:r>
            <a:r>
              <a:rPr lang="en-US" sz="2000" dirty="0"/>
              <a:t>		none</a:t>
            </a:r>
          </a:p>
          <a:p>
            <a:pPr marL="0" indent="0">
              <a:buNone/>
            </a:pPr>
            <a:r>
              <a:rPr lang="en-US" sz="2000" dirty="0"/>
              <a:t>802/IETF </a:t>
            </a:r>
            <a:r>
              <a:rPr lang="en-US" sz="2000" dirty="0" err="1"/>
              <a:t>Stdng</a:t>
            </a:r>
            <a:r>
              <a:rPr lang="en-US" sz="2000" dirty="0"/>
              <a:t> </a:t>
            </a:r>
            <a:r>
              <a:rPr lang="en-US" sz="2000" dirty="0" err="1"/>
              <a:t>Cmte</a:t>
            </a:r>
            <a:r>
              <a:rPr lang="en-US" sz="2000" dirty="0"/>
              <a:t>			none</a:t>
            </a:r>
          </a:p>
          <a:p>
            <a:pPr marL="0" indent="0">
              <a:buNone/>
            </a:pPr>
            <a:r>
              <a:rPr lang="en-US" sz="2000" dirty="0"/>
              <a:t>802/ITU </a:t>
            </a:r>
            <a:r>
              <a:rPr lang="en-US" sz="2000" dirty="0" err="1"/>
              <a:t>Stdng</a:t>
            </a:r>
            <a:r>
              <a:rPr lang="en-US" sz="2000" dirty="0"/>
              <a:t> </a:t>
            </a:r>
            <a:r>
              <a:rPr lang="en-US" sz="2000" dirty="0" err="1"/>
              <a:t>Cmte</a:t>
            </a:r>
            <a:r>
              <a:rPr lang="en-US" sz="2000" dirty="0"/>
              <a:t>			16:00- 18:00 	Wed	</a:t>
            </a:r>
          </a:p>
          <a:p>
            <a:pPr marL="0" indent="0">
              <a:buNone/>
            </a:pPr>
            <a:r>
              <a:rPr lang="en-US" sz="2000" dirty="0"/>
              <a:t>802rev O&amp;A revision comment resolution	08:00- 10:00	Wed</a:t>
            </a:r>
          </a:p>
          <a:p>
            <a:pPr marL="0" indent="0">
              <a:buNone/>
            </a:pPr>
            <a:r>
              <a:rPr lang="en-US" sz="2000" dirty="0"/>
              <a:t>Future Venues Ad Hoc			07:30- 08:30 	Thu</a:t>
            </a:r>
          </a:p>
          <a:p>
            <a:pPr marL="0" indent="0">
              <a:buNone/>
            </a:pPr>
            <a:r>
              <a:rPr lang="en-US" sz="2000" dirty="0"/>
              <a:t>Long Term 802 Session structure discussion 08:30- 09:00 	Thu</a:t>
            </a:r>
          </a:p>
          <a:p>
            <a:pPr marL="0" indent="0">
              <a:buNone/>
            </a:pPr>
            <a:r>
              <a:rPr lang="en-US" sz="2000" dirty="0"/>
              <a:t>802 Chair Open Office Hours		09:00-10:00	Thu</a:t>
            </a:r>
          </a:p>
          <a:p>
            <a:pPr marL="0" indent="0">
              <a:buNone/>
            </a:pPr>
            <a:r>
              <a:rPr lang="en-US" sz="20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25</a:t>
            </a:fld>
            <a:endParaRPr lang="en-US"/>
          </a:p>
        </p:txBody>
      </p:sp>
    </p:spTree>
    <p:extLst>
      <p:ext uri="{BB962C8B-B14F-4D97-AF65-F5344CB8AC3E}">
        <p14:creationId xmlns:p14="http://schemas.microsoft.com/office/powerpoint/2010/main" val="3410747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C868-79DA-171F-86D6-35AC39FFD5D0}"/>
              </a:ext>
            </a:extLst>
          </p:cNvPr>
          <p:cNvSpPr>
            <a:spLocks noGrp="1"/>
          </p:cNvSpPr>
          <p:nvPr>
            <p:ph type="title"/>
          </p:nvPr>
        </p:nvSpPr>
        <p:spPr/>
        <p:txBody>
          <a:bodyPr/>
          <a:lstStyle/>
          <a:p>
            <a:r>
              <a:rPr lang="en-US" dirty="0"/>
              <a:t>Parking Lot Items</a:t>
            </a:r>
          </a:p>
        </p:txBody>
      </p:sp>
      <p:sp>
        <p:nvSpPr>
          <p:cNvPr id="3" name="Content Placeholder 2">
            <a:extLst>
              <a:ext uri="{FF2B5EF4-FFF2-40B4-BE49-F238E27FC236}">
                <a16:creationId xmlns:a16="http://schemas.microsoft.com/office/drawing/2014/main" id="{4E7E182F-5F67-E052-9561-C6C4BD4FCBC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6D2B8D3-A4BA-6417-DD68-E4A7904B7357}"/>
              </a:ext>
            </a:extLst>
          </p:cNvPr>
          <p:cNvSpPr>
            <a:spLocks noGrp="1"/>
          </p:cNvSpPr>
          <p:nvPr>
            <p:ph type="sldNum" sz="quarter" idx="12"/>
          </p:nvPr>
        </p:nvSpPr>
        <p:spPr/>
        <p:txBody>
          <a:bodyPr/>
          <a:lstStyle/>
          <a:p>
            <a:pPr>
              <a:defRPr/>
            </a:pPr>
            <a:fld id="{C8910AE4-85DC-4894-8AA6-C2187499416B}" type="slidenum">
              <a:rPr lang="en-US" smtClean="0"/>
              <a:pPr>
                <a:defRPr/>
              </a:pPr>
              <a:t>27</a:t>
            </a:fld>
            <a:endParaRPr lang="en-US"/>
          </a:p>
        </p:txBody>
      </p:sp>
    </p:spTree>
    <p:extLst>
      <p:ext uri="{BB962C8B-B14F-4D97-AF65-F5344CB8AC3E}">
        <p14:creationId xmlns:p14="http://schemas.microsoft.com/office/powerpoint/2010/main" val="4211879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pPr marL="0" indent="0">
              <a:buNone/>
            </a:pPr>
            <a:r>
              <a:rPr lang="en-US" sz="2800" dirty="0"/>
              <a:t>Future 802 meeting ad hoc update; </a:t>
            </a:r>
            <a:r>
              <a:rPr lang="en-US" sz="2800" dirty="0" err="1"/>
              <a:t>tbd</a:t>
            </a:r>
            <a:r>
              <a:rPr lang="en-US" sz="2800" dirty="0"/>
              <a:t>.  </a:t>
            </a:r>
          </a:p>
          <a:p>
            <a:pPr marL="0" indent="0">
              <a:buNone/>
            </a:pPr>
            <a:endParaRPr lang="en-US" sz="2800" dirty="0"/>
          </a:p>
          <a:p>
            <a:pPr marL="0" indent="0">
              <a:buNone/>
            </a:pPr>
            <a:r>
              <a:rPr lang="en-US" sz="2800" dirty="0"/>
              <a:t>We are also considering alternative mechanisms to make progress on this topic.</a:t>
            </a:r>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28</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Future 802 meeting ad hoc updates</a:t>
            </a:r>
          </a:p>
        </p:txBody>
      </p:sp>
    </p:spTree>
    <p:extLst>
      <p:ext uri="{BB962C8B-B14F-4D97-AF65-F5344CB8AC3E}">
        <p14:creationId xmlns:p14="http://schemas.microsoft.com/office/powerpoint/2010/main" val="384825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this LMSC plenary session registration fee for the following individuals:</a:t>
            </a:r>
          </a:p>
          <a:p>
            <a:pPr marL="0" indent="0">
              <a:buNone/>
            </a:pPr>
            <a:r>
              <a:rPr lang="en-US" sz="2000" dirty="0"/>
              <a:t>Mover: </a:t>
            </a:r>
            <a:r>
              <a:rPr lang="en-US" sz="2000" dirty="0" err="1"/>
              <a:t>tbd</a:t>
            </a:r>
            <a:r>
              <a:rPr lang="en-US" sz="2000" dirty="0"/>
              <a:t> 	Seconder: </a:t>
            </a:r>
            <a:r>
              <a:rPr lang="en-US" sz="2000" dirty="0" err="1"/>
              <a:t>tbd</a:t>
            </a:r>
            <a:endParaRPr lang="en-US" sz="2000" dirty="0"/>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1801815742"/>
              </p:ext>
            </p:extLst>
          </p:nvPr>
        </p:nvGraphicFramePr>
        <p:xfrm>
          <a:off x="914400" y="2819400"/>
          <a:ext cx="9829801" cy="3374573"/>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2000" b="0">
                          <a:effectLst/>
                          <a:latin typeface="+mj-lt"/>
                        </a:rPr>
                        <a:t>Participant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Affiliation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en-US" sz="1800" b="0" kern="1200" dirty="0">
                          <a:solidFill>
                            <a:schemeClr val="tx1"/>
                          </a:solidFill>
                          <a:effectLst/>
                          <a:latin typeface="+mn-lt"/>
                          <a:ea typeface="+mn-ea"/>
                          <a:cs typeface="+mn-cs"/>
                        </a:rPr>
                        <a:t>Catherine Berger</a:t>
                      </a:r>
                      <a:endParaRPr lang="fr-FR" sz="20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IEEE Staff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Enable participation in 802.11 Editor and other meetings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r h="1012372">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87207"/>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C0D808-C12B-42EF-9B57-97A94A12D142}" type="slidenum">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Haasz	role: 802 lead, supports dot 01, dot03 and dot18 groups</a:t>
            </a:r>
            <a:br>
              <a:rPr lang="en-US" sz="1800" dirty="0"/>
            </a:br>
            <a:r>
              <a:rPr lang="en-US" sz="1800" dirty="0"/>
              <a:t>	title: Senior Manager, Operational Program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Senior Program Manager, Operational Program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Patrycja Jarosz	role: observe IEEE 802 Plenary</a:t>
            </a:r>
            <a:br>
              <a:rPr lang="en-US" sz="1800" dirty="0"/>
            </a:br>
            <a:r>
              <a:rPr lang="en-US" sz="1800" dirty="0"/>
              <a:t>	title: Program Coordinator, Operational Program Management </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Mike </a:t>
            </a:r>
            <a:r>
              <a:rPr lang="en-US" sz="1800" dirty="0" err="1"/>
              <a:t>Kipness</a:t>
            </a:r>
            <a:r>
              <a:rPr lang="en-US" sz="1800" dirty="0"/>
              <a:t>	role: assist Jodi and Christy </a:t>
            </a:r>
            <a:br>
              <a:rPr lang="en-US" sz="1800" dirty="0"/>
            </a:br>
            <a:r>
              <a:rPr lang="en-US" sz="1800" dirty="0"/>
              <a:t>	title: Senior Program Manager, Operational Program Management</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Senior Manager, Content Production and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 </a:t>
            </a:r>
            <a:br>
              <a:rPr lang="en-US" sz="1800" dirty="0"/>
            </a:br>
            <a:r>
              <a:rPr lang="en-US" sz="1800" dirty="0"/>
              <a:t>	title: Senior Program &amp; Special Project Manager</a:t>
            </a:r>
            <a:br>
              <a:rPr lang="en-US" sz="1800" dirty="0"/>
            </a:b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a:t>
            </a:r>
            <a:br>
              <a:rPr lang="en-US" sz="1800" dirty="0"/>
            </a:br>
            <a:r>
              <a:rPr lang="en-US" sz="1800" dirty="0"/>
              <a:t>closing EC consent agenda items due 11:00 UTC Wednesday 12 July 2023 (1300 CEST)</a:t>
            </a:r>
            <a:br>
              <a:rPr lang="en-US" sz="1800" dirty="0"/>
            </a:br>
            <a:r>
              <a:rPr lang="en-US" sz="1800" dirty="0"/>
              <a:t>  -- 48 hours prior to the start of the closing EC meeting.  </a:t>
            </a:r>
            <a:br>
              <a:rPr lang="en-US" sz="1800" dirty="0"/>
            </a:br>
            <a:r>
              <a:rPr lang="en-US" sz="1800" dirty="0"/>
              <a:t>vote tallies in support of consent agenda items due 09:00 UTC Friday 14 July 2023 (11:00 CEST)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#3: 802.19 WG Vice Chair, Tuncer </a:t>
            </a:r>
            <a:r>
              <a:rPr lang="en-US" sz="1800" dirty="0" err="1"/>
              <a:t>Baykas</a:t>
            </a:r>
            <a:r>
              <a:rPr lang="en-US" sz="1800" dirty="0"/>
              <a:t>, </a:t>
            </a:r>
            <a:r>
              <a:rPr lang="en-US" sz="1800" dirty="0" err="1"/>
              <a:t>Ofinno</a:t>
            </a:r>
            <a:r>
              <a:rPr lang="en-US" sz="1800" dirty="0"/>
              <a:t>, is representing the 802.19 WG at the plenary session</a:t>
            </a:r>
          </a:p>
          <a:p>
            <a:pPr marL="285750" lvl="1">
              <a:spcBef>
                <a:spcPts val="0"/>
              </a:spcBef>
              <a:spcAft>
                <a:spcPts val="1200"/>
              </a:spcAft>
              <a:buFont typeface="Arial" panose="020B0604020202020204" pitchFamily="34" charset="0"/>
              <a:buChar char="•"/>
            </a:pPr>
            <a:r>
              <a:rPr lang="en-US" sz="1800" dirty="0"/>
              <a:t>Reminder #6: </a:t>
            </a:r>
            <a:br>
              <a:rPr lang="en-US" sz="1800" dirty="0"/>
            </a:br>
            <a:r>
              <a:rPr lang="en-US" sz="1800" dirty="0"/>
              <a:t>2022-2024 is Paul </a:t>
            </a:r>
            <a:r>
              <a:rPr lang="en-US" sz="1800" dirty="0" err="1"/>
              <a:t>Nikolich’s</a:t>
            </a:r>
            <a:r>
              <a:rPr lang="en-US" sz="1800" dirty="0"/>
              <a:t> final term as 802 Chairman.  </a:t>
            </a:r>
            <a:br>
              <a:rPr lang="en-US" sz="1800" dirty="0"/>
            </a:br>
            <a:r>
              <a:rPr lang="en-US" sz="1800" dirty="0"/>
              <a:t>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r>
              <a:rPr lang="en-US" sz="1800" dirty="0"/>
              <a:t>Please see </a:t>
            </a:r>
            <a:r>
              <a:rPr lang="en-US" sz="1800" dirty="0">
                <a:hlinkClick r:id="rId2"/>
              </a:rPr>
              <a:t>https://mentor.ieee.org/802-ec/dcn/23/ec-23-0168-00-00EC-march-2024-802-ec-election-process.pdf</a:t>
            </a:r>
            <a:r>
              <a:rPr lang="en-US" sz="1800" dirty="0"/>
              <a:t> for process details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0" lvl="1" indent="0">
              <a:spcBef>
                <a:spcPts val="0"/>
              </a:spcBef>
              <a:spcAft>
                <a:spcPts val="1200"/>
              </a:spcAft>
              <a:buNone/>
            </a:pPr>
            <a:r>
              <a:rPr lang="en-US" sz="1800" dirty="0"/>
              <a:t>Reminder #6: Winners of the IEEE 2023 Elections</a:t>
            </a:r>
          </a:p>
          <a:p>
            <a:pPr marL="0" lvl="1" indent="0">
              <a:spcBef>
                <a:spcPts val="0"/>
              </a:spcBef>
              <a:spcAft>
                <a:spcPts val="1200"/>
              </a:spcAft>
              <a:buNone/>
            </a:pPr>
            <a:r>
              <a:rPr lang="en-US" sz="1800" dirty="0"/>
              <a:t>A partial list of winners:</a:t>
            </a:r>
          </a:p>
          <a:p>
            <a:pPr marL="285750" lvl="1">
              <a:spcBef>
                <a:spcPts val="0"/>
              </a:spcBef>
              <a:spcAft>
                <a:spcPts val="1200"/>
              </a:spcAft>
              <a:buFont typeface="Arial" panose="020B0604020202020204" pitchFamily="34" charset="0"/>
              <a:buChar char="•"/>
            </a:pPr>
            <a:r>
              <a:rPr lang="en-US" sz="1800" dirty="0"/>
              <a:t>2024 IEEE President-Elect candidates</a:t>
            </a:r>
            <a:br>
              <a:rPr lang="en-US" sz="1800" dirty="0"/>
            </a:br>
            <a:r>
              <a:rPr lang="en-US" sz="1800" dirty="0"/>
              <a:t>Kathleen A. Kramer</a:t>
            </a:r>
          </a:p>
          <a:p>
            <a:pPr marL="285750" lvl="1">
              <a:spcBef>
                <a:spcPts val="0"/>
              </a:spcBef>
              <a:spcAft>
                <a:spcPts val="1200"/>
              </a:spcAft>
              <a:buFont typeface="Arial" panose="020B0604020202020204" pitchFamily="34" charset="0"/>
              <a:buChar char="•"/>
            </a:pPr>
            <a:r>
              <a:rPr lang="en-US" sz="1800" dirty="0"/>
              <a:t>2024 IEEE Standards Association President-Elect candidates</a:t>
            </a:r>
            <a:br>
              <a:rPr lang="en-US" sz="1800" dirty="0"/>
            </a:br>
            <a:r>
              <a:rPr lang="en-US" sz="1800" dirty="0"/>
              <a:t>Gary R. Hoffman</a:t>
            </a:r>
          </a:p>
          <a:p>
            <a:pPr marL="285750" lvl="1">
              <a:spcBef>
                <a:spcPts val="0"/>
              </a:spcBef>
              <a:spcAft>
                <a:spcPts val="1200"/>
              </a:spcAft>
              <a:buFont typeface="Arial" panose="020B0604020202020204" pitchFamily="34" charset="0"/>
              <a:buChar char="•"/>
            </a:pPr>
            <a:r>
              <a:rPr lang="en-US" sz="1800" dirty="0"/>
              <a:t>2024-2025 IEEE Standards Association Board of Governors Member-at-Large candidates</a:t>
            </a:r>
            <a:br>
              <a:rPr lang="en-US" sz="1800" dirty="0"/>
            </a:br>
            <a:r>
              <a:rPr lang="en-US" sz="1800" dirty="0"/>
              <a:t>Position 1: Douglas N. Zuckerman</a:t>
            </a:r>
            <a:br>
              <a:rPr lang="en-US" sz="1800" dirty="0"/>
            </a:br>
            <a:r>
              <a:rPr lang="en-US" sz="1800" dirty="0"/>
              <a:t>Position 2: Joseph S. Levy</a:t>
            </a:r>
          </a:p>
          <a:p>
            <a:pPr marL="285750" lvl="1">
              <a:spcBef>
                <a:spcPts val="0"/>
              </a:spcBef>
              <a:spcAft>
                <a:spcPts val="1200"/>
              </a:spcAft>
              <a:buFont typeface="Arial" panose="020B0604020202020204" pitchFamily="34" charset="0"/>
              <a:buChar char="•"/>
            </a:pPr>
            <a:r>
              <a:rPr lang="en-US" sz="1800" dirty="0"/>
              <a:t>2024 IEEE Technical Activities Vice President-Elect candidates</a:t>
            </a:r>
            <a:br>
              <a:rPr lang="en-US" sz="1800" dirty="0"/>
            </a:br>
            <a:r>
              <a:rPr lang="en-US" sz="1800" dirty="0" err="1"/>
              <a:t>Dalma</a:t>
            </a:r>
            <a:r>
              <a:rPr lang="en-US" sz="1800" dirty="0"/>
              <a:t> Novak</a:t>
            </a:r>
          </a:p>
          <a:p>
            <a:pPr marL="0" lvl="1" indent="0">
              <a:spcBef>
                <a:spcPts val="0"/>
              </a:spcBef>
              <a:spcAft>
                <a:spcPts val="1200"/>
              </a:spcAft>
              <a:buNone/>
            </a:pPr>
            <a:r>
              <a:rPr lang="en-US" sz="1800" dirty="0"/>
              <a:t>A full list of results is available at </a:t>
            </a:r>
            <a:br>
              <a:rPr lang="en-US" sz="1800" dirty="0"/>
            </a:br>
            <a:r>
              <a:rPr lang="en-US" sz="1800" dirty="0"/>
              <a:t>https://www.ieee.org/content/dam/ieee-org/ieee/web/org/about/corporate/election/2023/2023-ieee-election-results.pdf</a:t>
            </a:r>
            <a:br>
              <a:rPr lang="en-US" sz="1800" dirty="0"/>
            </a:b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277431440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287465</TotalTime>
  <Words>2304</Words>
  <Application>Microsoft Office PowerPoint</Application>
  <PresentationFormat>Widescreen</PresentationFormat>
  <Paragraphs>305</Paragraphs>
  <Slides>28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Lucida Grande</vt:lpstr>
      <vt:lpstr>Times New Roman</vt:lpstr>
      <vt:lpstr>Default Design</vt:lpstr>
      <vt:lpstr>Office Theme</vt:lpstr>
      <vt:lpstr>IEEE 802 LMSC  134th Plenary Session (5th mixed mode Plenary Session)  13-17 November 2023</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PowerPoint Presentation</vt:lpstr>
      <vt:lpstr>5.08 Draft Documents or Actions for EC to consider</vt:lpstr>
      <vt:lpstr>5.09 Draft PARs to NesCom</vt:lpstr>
      <vt:lpstr>5.10 Pre-PAR activity</vt:lpstr>
      <vt:lpstr>5.10 Pre-PAR activity</vt:lpstr>
      <vt:lpstr>5.11 802/SA Task Force Topics </vt:lpstr>
      <vt:lpstr>5.12 802 IEEE Milestone Project Status Update</vt:lpstr>
      <vt:lpstr>11.0 Cross 802 Activities EC Meeting Schedule  (all times/days HST)</vt:lpstr>
      <vt:lpstr>End of Opening EC Meeting</vt:lpstr>
      <vt:lpstr>Parking Lot Items</vt:lpstr>
      <vt:lpstr>Future 802 meeting ad hoc updates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Test</cp:lastModifiedBy>
  <cp:revision>4290</cp:revision>
  <cp:lastPrinted>2022-03-04T19:16:52Z</cp:lastPrinted>
  <dcterms:created xsi:type="dcterms:W3CDTF">2002-03-10T15:43:16Z</dcterms:created>
  <dcterms:modified xsi:type="dcterms:W3CDTF">2023-11-06T21:59:38Z</dcterms:modified>
</cp:coreProperties>
</file>