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78" r:id="rId2"/>
    <p:sldId id="342" r:id="rId3"/>
    <p:sldId id="524" r:id="rId4"/>
    <p:sldId id="386" r:id="rId5"/>
    <p:sldId id="385" r:id="rId6"/>
    <p:sldId id="517" r:id="rId7"/>
    <p:sldId id="518" r:id="rId8"/>
    <p:sldId id="519" r:id="rId9"/>
    <p:sldId id="501" r:id="rId10"/>
    <p:sldId id="350" r:id="rId11"/>
    <p:sldId id="573" r:id="rId12"/>
    <p:sldId id="574" r:id="rId13"/>
    <p:sldId id="570" r:id="rId14"/>
    <p:sldId id="571" r:id="rId15"/>
    <p:sldId id="575" r:id="rId16"/>
    <p:sldId id="568" r:id="rId17"/>
    <p:sldId id="567" r:id="rId18"/>
    <p:sldId id="569" r:id="rId19"/>
    <p:sldId id="572" r:id="rId20"/>
    <p:sldId id="343" r:id="rId21"/>
    <p:sldId id="377" r:id="rId2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Lst>
        </p14:section>
        <p14:section name="Opening Plenary" id="{12A12E1B-8C3F-4A33-B548-A011E5170083}">
          <p14:sldIdLst>
            <p14:sldId id="342"/>
            <p14:sldId id="524"/>
            <p14:sldId id="386"/>
            <p14:sldId id="385"/>
            <p14:sldId id="517"/>
            <p14:sldId id="518"/>
            <p14:sldId id="519"/>
            <p14:sldId id="501"/>
            <p14:sldId id="350"/>
            <p14:sldId id="573"/>
            <p14:sldId id="574"/>
            <p14:sldId id="570"/>
            <p14:sldId id="571"/>
            <p14:sldId id="575"/>
            <p14:sldId id="568"/>
            <p14:sldId id="567"/>
            <p14:sldId id="569"/>
            <p14:sldId id="572"/>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BF2DF6-1631-4750-B5E0-9665BD11FB00}" v="7" dt="2023-10-04T04:07:14.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70" autoAdjust="0"/>
    <p:restoredTop sz="65768" autoAdjust="0"/>
  </p:normalViewPr>
  <p:slideViewPr>
    <p:cSldViewPr>
      <p:cViewPr varScale="1">
        <p:scale>
          <a:sx n="65" d="100"/>
          <a:sy n="65" d="100"/>
        </p:scale>
        <p:origin x="762" y="72"/>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8BF2DF6-1631-4750-B5E0-9665BD11FB00}"/>
    <pc:docChg chg="undo custSel addSld modSld modMainMaster modSection">
      <pc:chgData name="Jon Rosdahl" userId="2820f357-2dd4-4127-8713-e0bfde0fd756" providerId="ADAL" clId="{68BF2DF6-1631-4750-B5E0-9665BD11FB00}" dt="2023-10-04T05:12:02.056" v="150"/>
      <pc:docMkLst>
        <pc:docMk/>
      </pc:docMkLst>
      <pc:sldChg chg="modSp mod">
        <pc:chgData name="Jon Rosdahl" userId="2820f357-2dd4-4127-8713-e0bfde0fd756" providerId="ADAL" clId="{68BF2DF6-1631-4750-B5E0-9665BD11FB00}" dt="2023-10-04T00:14:42.050" v="51" actId="6549"/>
        <pc:sldMkLst>
          <pc:docMk/>
          <pc:sldMk cId="0" sldId="342"/>
        </pc:sldMkLst>
        <pc:spChg chg="mod">
          <ac:chgData name="Jon Rosdahl" userId="2820f357-2dd4-4127-8713-e0bfde0fd756" providerId="ADAL" clId="{68BF2DF6-1631-4750-B5E0-9665BD11FB00}" dt="2023-10-04T00:14:42.050" v="51" actId="6549"/>
          <ac:spMkLst>
            <pc:docMk/>
            <pc:sldMk cId="0" sldId="342"/>
            <ac:spMk id="273414" creationId="{A8DD74F1-78FD-43C5-92B7-9C87A242921B}"/>
          </ac:spMkLst>
        </pc:spChg>
      </pc:sldChg>
      <pc:sldChg chg="modSp mod">
        <pc:chgData name="Jon Rosdahl" userId="2820f357-2dd4-4127-8713-e0bfde0fd756" providerId="ADAL" clId="{68BF2DF6-1631-4750-B5E0-9665BD11FB00}" dt="2023-10-04T00:15:21.222" v="53" actId="21"/>
        <pc:sldMkLst>
          <pc:docMk/>
          <pc:sldMk cId="622895505" sldId="568"/>
        </pc:sldMkLst>
        <pc:spChg chg="mod">
          <ac:chgData name="Jon Rosdahl" userId="2820f357-2dd4-4127-8713-e0bfde0fd756" providerId="ADAL" clId="{68BF2DF6-1631-4750-B5E0-9665BD11FB00}" dt="2023-10-04T00:15:21.222" v="53" actId="21"/>
          <ac:spMkLst>
            <pc:docMk/>
            <pc:sldMk cId="622895505" sldId="568"/>
            <ac:spMk id="3" creationId="{7484E0B2-BF25-C572-4774-E2A29B6829BE}"/>
          </ac:spMkLst>
        </pc:spChg>
      </pc:sldChg>
      <pc:sldChg chg="modSp mod">
        <pc:chgData name="Jon Rosdahl" userId="2820f357-2dd4-4127-8713-e0bfde0fd756" providerId="ADAL" clId="{68BF2DF6-1631-4750-B5E0-9665BD11FB00}" dt="2023-10-04T00:13:59.154" v="16" actId="20577"/>
        <pc:sldMkLst>
          <pc:docMk/>
          <pc:sldMk cId="1634185516" sldId="573"/>
        </pc:sldMkLst>
        <pc:spChg chg="mod">
          <ac:chgData name="Jon Rosdahl" userId="2820f357-2dd4-4127-8713-e0bfde0fd756" providerId="ADAL" clId="{68BF2DF6-1631-4750-B5E0-9665BD11FB00}" dt="2023-10-04T00:13:59.154" v="16" actId="20577"/>
          <ac:spMkLst>
            <pc:docMk/>
            <pc:sldMk cId="1634185516" sldId="573"/>
            <ac:spMk id="2" creationId="{B405DCB2-3A92-A868-E80D-E7D46FBD7EB4}"/>
          </ac:spMkLst>
        </pc:spChg>
      </pc:sldChg>
      <pc:sldChg chg="modSp mod">
        <pc:chgData name="Jon Rosdahl" userId="2820f357-2dd4-4127-8713-e0bfde0fd756" providerId="ADAL" clId="{68BF2DF6-1631-4750-B5E0-9665BD11FB00}" dt="2023-10-04T00:14:32.019" v="49" actId="20577"/>
        <pc:sldMkLst>
          <pc:docMk/>
          <pc:sldMk cId="3144334288" sldId="574"/>
        </pc:sldMkLst>
        <pc:spChg chg="mod">
          <ac:chgData name="Jon Rosdahl" userId="2820f357-2dd4-4127-8713-e0bfde0fd756" providerId="ADAL" clId="{68BF2DF6-1631-4750-B5E0-9665BD11FB00}" dt="2023-10-04T00:14:32.019" v="49" actId="20577"/>
          <ac:spMkLst>
            <pc:docMk/>
            <pc:sldMk cId="3144334288" sldId="574"/>
            <ac:spMk id="2" creationId="{0692C616-5DF1-F9D1-3175-789A169C7BC9}"/>
          </ac:spMkLst>
        </pc:spChg>
      </pc:sldChg>
      <pc:sldChg chg="addSp delSp modSp new mod modClrScheme chgLayout">
        <pc:chgData name="Jon Rosdahl" userId="2820f357-2dd4-4127-8713-e0bfde0fd756" providerId="ADAL" clId="{68BF2DF6-1631-4750-B5E0-9665BD11FB00}" dt="2023-10-04T05:12:02.056" v="150"/>
        <pc:sldMkLst>
          <pc:docMk/>
          <pc:sldMk cId="1568043529" sldId="575"/>
        </pc:sldMkLst>
        <pc:spChg chg="mod ord">
          <ac:chgData name="Jon Rosdahl" userId="2820f357-2dd4-4127-8713-e0bfde0fd756" providerId="ADAL" clId="{68BF2DF6-1631-4750-B5E0-9665BD11FB00}" dt="2023-10-04T04:05:59.445" v="117" actId="700"/>
          <ac:spMkLst>
            <pc:docMk/>
            <pc:sldMk cId="1568043529" sldId="575"/>
            <ac:spMk id="2" creationId="{E7EFCF50-D91D-CEBA-DDB7-1B39D322BE4F}"/>
          </ac:spMkLst>
        </pc:spChg>
        <pc:spChg chg="mod ord">
          <ac:chgData name="Jon Rosdahl" userId="2820f357-2dd4-4127-8713-e0bfde0fd756" providerId="ADAL" clId="{68BF2DF6-1631-4750-B5E0-9665BD11FB00}" dt="2023-10-04T04:40:58.927" v="148" actId="6549"/>
          <ac:spMkLst>
            <pc:docMk/>
            <pc:sldMk cId="1568043529" sldId="575"/>
            <ac:spMk id="3" creationId="{8553571A-95EF-4C65-AB19-F993F331F5CB}"/>
          </ac:spMkLst>
        </pc:spChg>
        <pc:spChg chg="add mod ord">
          <ac:chgData name="Jon Rosdahl" userId="2820f357-2dd4-4127-8713-e0bfde0fd756" providerId="ADAL" clId="{68BF2DF6-1631-4750-B5E0-9665BD11FB00}" dt="2023-10-04T04:06:54.277" v="123" actId="14100"/>
          <ac:spMkLst>
            <pc:docMk/>
            <pc:sldMk cId="1568043529" sldId="575"/>
            <ac:spMk id="4" creationId="{C2B8CD9B-863C-E998-3D11-197DD8444321}"/>
          </ac:spMkLst>
        </pc:spChg>
        <pc:spChg chg="add del mod">
          <ac:chgData name="Jon Rosdahl" userId="2820f357-2dd4-4127-8713-e0bfde0fd756" providerId="ADAL" clId="{68BF2DF6-1631-4750-B5E0-9665BD11FB00}" dt="2023-10-04T05:12:02.056" v="150"/>
          <ac:spMkLst>
            <pc:docMk/>
            <pc:sldMk cId="1568043529" sldId="575"/>
            <ac:spMk id="5" creationId="{7018AFD2-D5D2-2174-523B-2B3E4D7E44F1}"/>
          </ac:spMkLst>
        </pc:spChg>
      </pc:sldChg>
      <pc:sldMasterChg chg="modSp mod modSldLayout">
        <pc:chgData name="Jon Rosdahl" userId="2820f357-2dd4-4127-8713-e0bfde0fd756" providerId="ADAL" clId="{68BF2DF6-1631-4750-B5E0-9665BD11FB00}" dt="2023-10-04T00:13:01.575" v="3" actId="6549"/>
        <pc:sldMasterMkLst>
          <pc:docMk/>
          <pc:sldMasterMk cId="0" sldId="2147483657"/>
        </pc:sldMasterMkLst>
        <pc:spChg chg="mod">
          <ac:chgData name="Jon Rosdahl" userId="2820f357-2dd4-4127-8713-e0bfde0fd756" providerId="ADAL" clId="{68BF2DF6-1631-4750-B5E0-9665BD11FB00}" dt="2023-10-04T00:12:52.580" v="1" actId="6549"/>
          <ac:spMkLst>
            <pc:docMk/>
            <pc:sldMasterMk cId="0" sldId="2147483657"/>
            <ac:spMk id="2" creationId="{92B304B0-FF60-41DC-9681-6067E5CBFFEE}"/>
          </ac:spMkLst>
        </pc:spChg>
        <pc:sldLayoutChg chg="modSp mod">
          <pc:chgData name="Jon Rosdahl" userId="2820f357-2dd4-4127-8713-e0bfde0fd756" providerId="ADAL" clId="{68BF2DF6-1631-4750-B5E0-9665BD11FB00}" dt="2023-10-04T00:13:01.575" v="3" actId="6549"/>
          <pc:sldLayoutMkLst>
            <pc:docMk/>
            <pc:sldMasterMk cId="0" sldId="2147483657"/>
            <pc:sldLayoutMk cId="0" sldId="2147483658"/>
          </pc:sldLayoutMkLst>
          <pc:spChg chg="mod">
            <ac:chgData name="Jon Rosdahl" userId="2820f357-2dd4-4127-8713-e0bfde0fd756" providerId="ADAL" clId="{68BF2DF6-1631-4750-B5E0-9665BD11FB00}" dt="2023-10-04T00:13:01.575" v="3" actId="6549"/>
            <ac:spMkLst>
              <pc:docMk/>
              <pc:sldMasterMk cId="0" sldId="2147483657"/>
              <pc:sldLayoutMk cId="0" sldId="2147483658"/>
              <ac:spMk id="3" creationId="{423ED666-F47B-91BB-92D2-4985B832B87E}"/>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October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EC-23-01175-01-00EC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October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EC-23-01175-01-00EC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October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EC-23-01175-01-00EC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October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EC-23-01175-01-00EC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October 2023</a:t>
            </a:r>
          </a:p>
        </p:txBody>
      </p:sp>
      <p:sp>
        <p:nvSpPr>
          <p:cNvPr id="6" name="Footer Placeholder 5"/>
          <p:cNvSpPr>
            <a:spLocks noGrp="1"/>
          </p:cNvSpPr>
          <p:nvPr>
            <p:ph type="ftr"/>
          </p:nvPr>
        </p:nvSpPr>
        <p:spPr/>
        <p:txBody>
          <a:bodyPr/>
          <a:lstStyle/>
          <a:p>
            <a:r>
              <a:rPr lang="en-US"/>
              <a:t>EC-23-01175-01-00EC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9</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October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EC-23-01175-01-00EC</a:t>
            </a:r>
          </a:p>
        </p:txBody>
      </p:sp>
    </p:spTree>
    <p:extLst>
      <p:ext uri="{BB962C8B-B14F-4D97-AF65-F5344CB8AC3E}">
        <p14:creationId xmlns:p14="http://schemas.microsoft.com/office/powerpoint/2010/main" val="656981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October 2023</a:t>
            </a:r>
          </a:p>
        </p:txBody>
      </p:sp>
      <p:sp>
        <p:nvSpPr>
          <p:cNvPr id="5" name="Footer Placeholder 4"/>
          <p:cNvSpPr>
            <a:spLocks noGrp="1"/>
          </p:cNvSpPr>
          <p:nvPr>
            <p:ph type="ftr" sz="quarter" idx="4"/>
          </p:nvPr>
        </p:nvSpPr>
        <p:spPr/>
        <p:txBody>
          <a:bodyPr/>
          <a:lstStyle/>
          <a:p>
            <a:r>
              <a:rPr lang="en-US" altLang="en-US"/>
              <a:t>EC-23-01175-01-00EC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October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EC-23-01175-01-00EC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October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EC-23-0175-01-00EC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October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EC-23-0175-01-00EC</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3/ec-23-0145-00-00EC-ieee-802-rfp-2023.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downloads.focusrite.com/focusrite/scarlett-3rd-gen/scarlett-solo-3rd-gen"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downloads.focusrite.com/focusrite/scarlett-3rd-gen/scarlett-solo-3rd-g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October Interim Telecon</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Plenary RFP Targets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pPr marL="914400" lvl="2" indent="0">
              <a:buNone/>
            </a:pPr>
            <a:endParaRPr lang="en-US" dirty="0"/>
          </a:p>
          <a:p>
            <a:endParaRPr lang="en-US" sz="2400" dirty="0"/>
          </a:p>
        </p:txBody>
      </p:sp>
      <p:sp>
        <p:nvSpPr>
          <p:cNvPr id="4" name="Rectangle 1">
            <a:extLst>
              <a:ext uri="{FF2B5EF4-FFF2-40B4-BE49-F238E27FC236}">
                <a16:creationId xmlns:a16="http://schemas.microsoft.com/office/drawing/2014/main" id="{DE945E66-97C7-B010-6686-ED5371B6D65F}"/>
              </a:ext>
            </a:extLst>
          </p:cNvPr>
          <p:cNvSpPr>
            <a:spLocks noChangeArrowheads="1"/>
          </p:cNvSpPr>
          <p:nvPr/>
        </p:nvSpPr>
        <p:spPr bwMode="auto">
          <a:xfrm>
            <a:off x="342900" y="1564898"/>
            <a:ext cx="115062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altLang="en-US" sz="1600" b="0" i="0" u="none" strike="noStrike" cap="none" normalizeH="0" baseline="0" dirty="0">
                <a:ln>
                  <a:noFill/>
                </a:ln>
                <a:solidFill>
                  <a:schemeClr val="tx1"/>
                </a:solidFill>
                <a:effectLst/>
              </a:rPr>
              <a:t>IEEE 802 Plenary Sessions are </a:t>
            </a:r>
            <a:r>
              <a:rPr kumimoji="0" lang="en-US" altLang="en-US" sz="16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held </a:t>
            </a:r>
            <a:r>
              <a:rPr kumimoji="0" lang="en-US" altLang="en-US" sz="1600" b="0" i="0" u="none" strike="noStrike" cap="none" normalizeH="0" baseline="0" dirty="0">
                <a:ln>
                  <a:noFill/>
                </a:ln>
                <a:solidFill>
                  <a:schemeClr val="tx1"/>
                </a:solidFill>
                <a:effectLst/>
              </a:rPr>
              <a:t>Mar/July/Nov each year. </a:t>
            </a:r>
          </a:p>
          <a:p>
            <a:pPr lvl="1"/>
            <a:r>
              <a:rPr kumimoji="0" lang="en-US" altLang="en-US" sz="1600" b="0" i="0" u="none" strike="noStrike" cap="none" normalizeH="0" baseline="0" dirty="0">
                <a:ln>
                  <a:noFill/>
                </a:ln>
                <a:solidFill>
                  <a:schemeClr val="tx1"/>
                </a:solidFill>
                <a:effectLst/>
              </a:rPr>
              <a:t>- one in Asia in Even years and one in Europe in Odd years.</a:t>
            </a:r>
            <a:br>
              <a:rPr kumimoji="0" lang="en-US" altLang="en-US" sz="1600" b="0" i="0" u="none" strike="noStrike" cap="none" normalizeH="0" baseline="0" dirty="0">
                <a:ln>
                  <a:noFill/>
                </a:ln>
                <a:solidFill>
                  <a:schemeClr val="tx1"/>
                </a:solidFill>
                <a:effectLst/>
              </a:rPr>
            </a:b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rPr>
              <a:t>The room block is about 2400 – Estimate 450-500 in person.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rPr>
              <a:t>Specific Requirements for Meeting Space/Network/AV etc. is located in Doc 802 EC-23/0145r0:</a:t>
            </a:r>
            <a:r>
              <a:rPr kumimoji="0" lang="en-US" altLang="en-US" sz="16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 </a:t>
            </a:r>
            <a:endParaRPr kumimoji="0" lang="en-US" altLang="en-US" sz="1600" b="0" i="0" u="none" strike="noStrike" cap="none" normalizeH="0" baseline="0" dirty="0">
              <a:ln>
                <a:noFill/>
              </a:ln>
              <a:solidFill>
                <a:schemeClr val="tx1"/>
              </a:solidFill>
              <a:effectLst/>
            </a:endParaRPr>
          </a:p>
          <a:p>
            <a:pPr lvl="3"/>
            <a:r>
              <a:rPr kumimoji="0" lang="en-US" altLang="en-US" sz="1600" b="0" i="0" u="none" strike="noStrike" cap="none" normalizeH="0" baseline="0" dirty="0">
                <a:ln>
                  <a:noFill/>
                </a:ln>
                <a:solidFill>
                  <a:schemeClr val="tx1"/>
                </a:solidFill>
                <a:effectLst/>
                <a:hlinkClick r:id="rId2"/>
              </a:rPr>
              <a:t>https://mentor.ieee.org/802-ec/dcn/23/ec-23-0145-00-00EC-ieee-802-rfp-2023.xlsx</a:t>
            </a:r>
            <a:br>
              <a:rPr kumimoji="0" lang="en-US" altLang="en-US" sz="1600" b="0" i="0" u="none" strike="noStrike" cap="none" normalizeH="0" baseline="0" dirty="0">
                <a:ln>
                  <a:noFill/>
                </a:ln>
                <a:solidFill>
                  <a:schemeClr val="tx1"/>
                </a:solidFill>
                <a:effectLst/>
              </a:rPr>
            </a:b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rPr>
              <a:t>          Potential Dates:</a:t>
            </a:r>
            <a:br>
              <a:rPr kumimoji="0" lang="en-US" altLang="en-US" sz="1600" b="0" i="0" u="none" strike="noStrike" cap="none" normalizeH="0" baseline="0" dirty="0">
                <a:ln>
                  <a:noFill/>
                </a:ln>
                <a:solidFill>
                  <a:schemeClr val="tx1"/>
                </a:solidFill>
                <a:effectLst/>
              </a:rPr>
            </a:br>
            <a:r>
              <a:rPr kumimoji="0" lang="en-US" altLang="en-US" sz="1600" b="0" i="0" u="none" strike="noStrike" cap="none" normalizeH="0" baseline="0" dirty="0">
                <a:ln>
                  <a:noFill/>
                </a:ln>
                <a:solidFill>
                  <a:schemeClr val="tx1"/>
                </a:solidFill>
                <a:effectLst/>
              </a:rPr>
              <a:t>	2025 July 13-18 (Targeting Europe) (currently EC approval for Marriott Auditorium Madrid)</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t>		IETF meets in Madrid July 19-26, 2025</a:t>
            </a:r>
            <a:br>
              <a:rPr lang="en-US" altLang="en-US" sz="1600" dirty="0"/>
            </a:br>
            <a:r>
              <a:rPr lang="en-US" altLang="en-US" sz="1600" dirty="0"/>
              <a:t>		</a:t>
            </a:r>
            <a:r>
              <a:rPr lang="en-US" sz="1600" dirty="0"/>
              <a:t>Melia Castilla in Madrid – </a:t>
            </a:r>
            <a:endParaRPr lang="en-US" altLang="en-US" sz="1600" dirty="0"/>
          </a:p>
          <a:p>
            <a:pPr marL="457200" marR="0" lvl="1" indent="0" algn="l" defTabSz="914400" rtl="0" eaLnBrk="0" fontAlgn="base" latinLnBrk="0" hangingPunct="0">
              <a:lnSpc>
                <a:spcPct val="100000"/>
              </a:lnSpc>
              <a:spcBef>
                <a:spcPct val="0"/>
              </a:spcBef>
              <a:spcAft>
                <a:spcPct val="0"/>
              </a:spcAft>
              <a:buClrTx/>
              <a:buSzTx/>
              <a:tabLst/>
            </a:pPr>
            <a:r>
              <a:rPr kumimoji="0" lang="en-US" altLang="en-US" sz="1600" b="0" i="0" u="none" strike="noStrike" cap="none" normalizeH="0" baseline="0" dirty="0">
                <a:ln>
                  <a:noFill/>
                </a:ln>
                <a:solidFill>
                  <a:schemeClr val="tx1"/>
                </a:solidFill>
                <a:effectLst/>
              </a:rPr>
              <a:t>	2025 Nov 9-24  Huawei 0ffer – Hong Kong, Macao, Sanya – </a:t>
            </a:r>
          </a:p>
          <a:p>
            <a:pPr marL="457200" marR="0" lvl="1" indent="0" algn="l" defTabSz="914400" rtl="0" eaLnBrk="0" fontAlgn="base" latinLnBrk="0" hangingPunct="0">
              <a:lnSpc>
                <a:spcPct val="100000"/>
              </a:lnSpc>
              <a:spcBef>
                <a:spcPct val="0"/>
              </a:spcBef>
              <a:spcAft>
                <a:spcPct val="0"/>
              </a:spcAft>
              <a:buClrTx/>
              <a:buSzTx/>
              <a:tabLst/>
            </a:pPr>
            <a:r>
              <a:rPr lang="en-US" altLang="en-US" sz="1600" dirty="0"/>
              <a:t>		Sands Macao has called and shown interest</a:t>
            </a:r>
            <a:br>
              <a:rPr lang="en-US" altLang="en-US" sz="1600" dirty="0"/>
            </a:br>
            <a:r>
              <a:rPr lang="en-US" altLang="en-US" sz="1600" dirty="0"/>
              <a:t>		Results: 4 - 7- 2  (Recuse 1)</a:t>
            </a:r>
            <a:endParaRPr kumimoji="0" lang="en-US" altLang="en-US" sz="16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tabLst/>
            </a:pPr>
            <a:r>
              <a:rPr kumimoji="0" lang="en-US" altLang="en-US" sz="1600" b="0" i="0" u="none" strike="noStrike" cap="none" normalizeH="0" baseline="0" dirty="0">
                <a:ln>
                  <a:noFill/>
                </a:ln>
                <a:solidFill>
                  <a:schemeClr val="tx1"/>
                </a:solidFill>
                <a:effectLst/>
              </a:rPr>
              <a:t>	2026 Nov 8-13  (Targeting Asia)</a:t>
            </a:r>
          </a:p>
          <a:p>
            <a:pPr marL="457200" marR="0" lvl="1" indent="0" algn="l" defTabSz="914400" rtl="0" eaLnBrk="0" fontAlgn="base" latinLnBrk="0" hangingPunct="0">
              <a:lnSpc>
                <a:spcPct val="100000"/>
              </a:lnSpc>
              <a:spcBef>
                <a:spcPct val="0"/>
              </a:spcBef>
              <a:spcAft>
                <a:spcPct val="0"/>
              </a:spcAft>
              <a:buClrTx/>
              <a:buSzTx/>
              <a:tabLst/>
            </a:pPr>
            <a:r>
              <a:rPr kumimoji="0" lang="en-US" altLang="en-US" sz="1600" b="0" i="0" u="none" strike="noStrike" cap="none" normalizeH="0" baseline="0" dirty="0">
                <a:ln>
                  <a:noFill/>
                </a:ln>
                <a:solidFill>
                  <a:schemeClr val="tx1"/>
                </a:solidFill>
                <a:effectLst/>
              </a:rPr>
              <a:t>	2027 July 11-16 (Targeting Europe)</a:t>
            </a:r>
          </a:p>
          <a:p>
            <a:pPr marL="457200" marR="0" lvl="1" indent="0" algn="l" defTabSz="914400" rtl="0" eaLnBrk="0" fontAlgn="base" latinLnBrk="0" hangingPunct="0">
              <a:lnSpc>
                <a:spcPct val="100000"/>
              </a:lnSpc>
              <a:spcBef>
                <a:spcPct val="0"/>
              </a:spcBef>
              <a:spcAft>
                <a:spcPct val="0"/>
              </a:spcAft>
              <a:buClrTx/>
              <a:buSzTx/>
              <a:tabLst/>
            </a:pPr>
            <a:r>
              <a:rPr lang="en-US" altLang="en-US" sz="1600" dirty="0"/>
              <a:t>	2028/2029 allowed for bid as well.</a:t>
            </a:r>
            <a:endParaRPr kumimoji="0" lang="en-US" altLang="en-US" sz="1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84326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5DCB2-3A92-A868-E80D-E7D46FBD7EB4}"/>
              </a:ext>
            </a:extLst>
          </p:cNvPr>
          <p:cNvSpPr>
            <a:spLocks noGrp="1"/>
          </p:cNvSpPr>
          <p:nvPr>
            <p:ph type="title"/>
          </p:nvPr>
        </p:nvSpPr>
        <p:spPr/>
        <p:txBody>
          <a:bodyPr/>
          <a:lstStyle/>
          <a:p>
            <a:r>
              <a:rPr lang="en-US" dirty="0"/>
              <a:t>Straw Poll #1 – 2025 July</a:t>
            </a:r>
          </a:p>
        </p:txBody>
      </p:sp>
      <p:sp>
        <p:nvSpPr>
          <p:cNvPr id="3" name="Content Placeholder 2">
            <a:extLst>
              <a:ext uri="{FF2B5EF4-FFF2-40B4-BE49-F238E27FC236}">
                <a16:creationId xmlns:a16="http://schemas.microsoft.com/office/drawing/2014/main" id="{7F4EDD0F-A39B-DCE3-61EE-09F4214FF578}"/>
              </a:ext>
            </a:extLst>
          </p:cNvPr>
          <p:cNvSpPr>
            <a:spLocks noGrp="1"/>
          </p:cNvSpPr>
          <p:nvPr>
            <p:ph idx="1"/>
          </p:nvPr>
        </p:nvSpPr>
        <p:spPr/>
        <p:txBody>
          <a:bodyPr/>
          <a:lstStyle/>
          <a:p>
            <a:r>
              <a:rPr lang="en-US" sz="2400" dirty="0"/>
              <a:t>1.Would you support moving the 2025 July 13-18 (currently EC approval for Marriott </a:t>
            </a:r>
            <a:r>
              <a:rPr lang="en-US" sz="2400" dirty="0" err="1"/>
              <a:t>Auditorim</a:t>
            </a:r>
            <a:r>
              <a:rPr lang="en-US" sz="2400" dirty="0"/>
              <a:t> Madrid) to co-locate with the IETF which meets in Madrid July 19-26, 2025 at the Melia Castilla in Madrid</a:t>
            </a:r>
          </a:p>
          <a:p>
            <a:pPr lvl="1"/>
            <a:r>
              <a:rPr lang="en-US" sz="2400" dirty="0"/>
              <a:t>        </a:t>
            </a:r>
            <a:r>
              <a:rPr lang="en-US" sz="2400" dirty="0" err="1"/>
              <a:t>A.yes</a:t>
            </a:r>
            <a:r>
              <a:rPr lang="en-US" sz="2400" dirty="0"/>
              <a:t>          14 (93%)</a:t>
            </a:r>
          </a:p>
          <a:p>
            <a:pPr lvl="1"/>
            <a:r>
              <a:rPr lang="en-US" sz="2400" dirty="0"/>
              <a:t>        </a:t>
            </a:r>
            <a:r>
              <a:rPr lang="en-US" sz="2400" dirty="0" err="1"/>
              <a:t>B.No</a:t>
            </a:r>
            <a:r>
              <a:rPr lang="en-US" sz="2400" dirty="0"/>
              <a:t>            1 ( 7%)</a:t>
            </a:r>
          </a:p>
          <a:p>
            <a:pPr lvl="1"/>
            <a:r>
              <a:rPr lang="en-US" sz="2400" dirty="0"/>
              <a:t>        </a:t>
            </a:r>
            <a:r>
              <a:rPr lang="en-US" sz="2400" dirty="0" err="1"/>
              <a:t>C.Abstain</a:t>
            </a:r>
            <a:r>
              <a:rPr lang="en-US" sz="2400" dirty="0"/>
              <a:t>     0 ( 0%)</a:t>
            </a:r>
          </a:p>
        </p:txBody>
      </p:sp>
    </p:spTree>
    <p:extLst>
      <p:ext uri="{BB962C8B-B14F-4D97-AF65-F5344CB8AC3E}">
        <p14:creationId xmlns:p14="http://schemas.microsoft.com/office/powerpoint/2010/main" val="1634185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C616-5DF1-F9D1-3175-789A169C7BC9}"/>
              </a:ext>
            </a:extLst>
          </p:cNvPr>
          <p:cNvSpPr>
            <a:spLocks noGrp="1"/>
          </p:cNvSpPr>
          <p:nvPr>
            <p:ph type="title"/>
          </p:nvPr>
        </p:nvSpPr>
        <p:spPr/>
        <p:txBody>
          <a:bodyPr/>
          <a:lstStyle/>
          <a:p>
            <a:r>
              <a:rPr lang="en-US" dirty="0"/>
              <a:t>Straw Poll #2 – November 2025</a:t>
            </a:r>
          </a:p>
        </p:txBody>
      </p:sp>
      <p:sp>
        <p:nvSpPr>
          <p:cNvPr id="3" name="Content Placeholder 2">
            <a:extLst>
              <a:ext uri="{FF2B5EF4-FFF2-40B4-BE49-F238E27FC236}">
                <a16:creationId xmlns:a16="http://schemas.microsoft.com/office/drawing/2014/main" id="{0F2B09FC-E4E8-A8DF-4768-6CE4E0045740}"/>
              </a:ext>
            </a:extLst>
          </p:cNvPr>
          <p:cNvSpPr>
            <a:spLocks noGrp="1"/>
          </p:cNvSpPr>
          <p:nvPr>
            <p:ph idx="1"/>
          </p:nvPr>
        </p:nvSpPr>
        <p:spPr/>
        <p:txBody>
          <a:bodyPr/>
          <a:lstStyle/>
          <a:p>
            <a:r>
              <a:rPr lang="en-US" sz="2400" dirty="0"/>
              <a:t>1.Do you support 2025 Nov 9-24 being held in possibly  Hong Kong, Macao, or Sanya ?</a:t>
            </a:r>
          </a:p>
          <a:p>
            <a:pPr lvl="1"/>
            <a:r>
              <a:rPr lang="en-US" sz="2400" dirty="0"/>
              <a:t>        </a:t>
            </a:r>
            <a:r>
              <a:rPr lang="en-US" sz="2400" dirty="0" err="1"/>
              <a:t>A.yes</a:t>
            </a:r>
            <a:r>
              <a:rPr lang="en-US" sz="2400" dirty="0"/>
              <a:t>           4 (31%)</a:t>
            </a:r>
          </a:p>
          <a:p>
            <a:pPr lvl="1"/>
            <a:r>
              <a:rPr lang="en-US" sz="2400" dirty="0"/>
              <a:t>        </a:t>
            </a:r>
            <a:r>
              <a:rPr lang="en-US" sz="2400" dirty="0" err="1"/>
              <a:t>B.No</a:t>
            </a:r>
            <a:r>
              <a:rPr lang="en-US" sz="2400" dirty="0"/>
              <a:t>            7 (54%)</a:t>
            </a:r>
          </a:p>
          <a:p>
            <a:pPr lvl="1"/>
            <a:r>
              <a:rPr lang="en-US" sz="2400" dirty="0"/>
              <a:t>        </a:t>
            </a:r>
            <a:r>
              <a:rPr lang="en-US" sz="2400" dirty="0" err="1"/>
              <a:t>C.Abstain</a:t>
            </a:r>
            <a:r>
              <a:rPr lang="en-US" sz="2400" dirty="0"/>
              <a:t>     2 (15%)</a:t>
            </a:r>
          </a:p>
        </p:txBody>
      </p:sp>
    </p:spTree>
    <p:extLst>
      <p:ext uri="{BB962C8B-B14F-4D97-AF65-F5344CB8AC3E}">
        <p14:creationId xmlns:p14="http://schemas.microsoft.com/office/powerpoint/2010/main" val="314433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BAE7-5605-A019-12B3-8BC71368D500}"/>
              </a:ext>
            </a:extLst>
          </p:cNvPr>
          <p:cNvSpPr>
            <a:spLocks noGrp="1"/>
          </p:cNvSpPr>
          <p:nvPr>
            <p:ph type="title"/>
          </p:nvPr>
        </p:nvSpPr>
        <p:spPr/>
        <p:txBody>
          <a:bodyPr/>
          <a:lstStyle/>
          <a:p>
            <a:r>
              <a:rPr lang="en-US" dirty="0"/>
              <a:t>IEEE RFP Requirements</a:t>
            </a:r>
          </a:p>
        </p:txBody>
      </p:sp>
      <p:sp>
        <p:nvSpPr>
          <p:cNvPr id="3" name="Content Placeholder 2">
            <a:extLst>
              <a:ext uri="{FF2B5EF4-FFF2-40B4-BE49-F238E27FC236}">
                <a16:creationId xmlns:a16="http://schemas.microsoft.com/office/drawing/2014/main" id="{0FB576DF-4067-9E48-0A22-A98794A29858}"/>
              </a:ext>
            </a:extLst>
          </p:cNvPr>
          <p:cNvSpPr>
            <a:spLocks noGrp="1"/>
          </p:cNvSpPr>
          <p:nvPr>
            <p:ph idx="1"/>
          </p:nvPr>
        </p:nvSpPr>
        <p:spPr/>
        <p:txBody>
          <a:bodyPr/>
          <a:lstStyle/>
          <a:p>
            <a:r>
              <a:rPr lang="en-US" sz="2000" dirty="0">
                <a:effectLst/>
                <a:latin typeface="tahoma" panose="020B0604030504040204" pitchFamily="34" charset="0"/>
              </a:rPr>
              <a:t>I expect that we will get the following items for comparison of the bids:</a:t>
            </a:r>
          </a:p>
          <a:p>
            <a:pPr marL="457200" lvl="1" indent="0">
              <a:lnSpc>
                <a:spcPct val="150000"/>
              </a:lnSpc>
              <a:spcBef>
                <a:spcPts val="0"/>
              </a:spcBef>
              <a:buNone/>
            </a:pPr>
            <a:r>
              <a:rPr lang="en-US" sz="2000" dirty="0">
                <a:effectLst/>
                <a:latin typeface="tahoma" panose="020B0604030504040204" pitchFamily="34" charset="0"/>
              </a:rPr>
              <a:t>1. Network Requirements met</a:t>
            </a:r>
          </a:p>
          <a:p>
            <a:pPr marL="457200" lvl="1" indent="0">
              <a:lnSpc>
                <a:spcPct val="150000"/>
              </a:lnSpc>
              <a:spcBef>
                <a:spcPts val="0"/>
              </a:spcBef>
              <a:buNone/>
            </a:pPr>
            <a:r>
              <a:rPr lang="en-US" sz="2000" dirty="0">
                <a:effectLst/>
                <a:latin typeface="tahoma" panose="020B0604030504040204" pitchFamily="34" charset="0"/>
              </a:rPr>
              <a:t>2. Room Rate (Hope for US$200 or less).</a:t>
            </a:r>
            <a:br>
              <a:rPr lang="en-US" sz="2000" dirty="0">
                <a:effectLst/>
                <a:latin typeface="tahoma" panose="020B0604030504040204" pitchFamily="34" charset="0"/>
              </a:rPr>
            </a:br>
            <a:r>
              <a:rPr lang="en-US" sz="2000" dirty="0">
                <a:effectLst/>
                <a:latin typeface="tahoma" panose="020B0604030504040204" pitchFamily="34" charset="0"/>
              </a:rPr>
              <a:t>3. Meeting Room Fit - in a hotel rather than convention center</a:t>
            </a:r>
          </a:p>
          <a:p>
            <a:pPr marL="457200" lvl="1" indent="0">
              <a:lnSpc>
                <a:spcPct val="150000"/>
              </a:lnSpc>
              <a:spcBef>
                <a:spcPts val="0"/>
              </a:spcBef>
              <a:buNone/>
            </a:pPr>
            <a:r>
              <a:rPr lang="en-US" sz="2000" dirty="0">
                <a:effectLst/>
                <a:latin typeface="tahoma" panose="020B0604030504040204" pitchFamily="34" charset="0"/>
              </a:rPr>
              <a:t>4. AV company - In House or 3rd party</a:t>
            </a:r>
          </a:p>
          <a:p>
            <a:pPr marL="457200" lvl="1" indent="0">
              <a:lnSpc>
                <a:spcPct val="150000"/>
              </a:lnSpc>
              <a:spcBef>
                <a:spcPts val="0"/>
              </a:spcBef>
              <a:buNone/>
            </a:pPr>
            <a:r>
              <a:rPr lang="en-US" sz="2000" dirty="0">
                <a:effectLst/>
                <a:latin typeface="tahoma" panose="020B0604030504040204" pitchFamily="34" charset="0"/>
              </a:rPr>
              <a:t>5. Airport - International Cities Served</a:t>
            </a:r>
          </a:p>
          <a:p>
            <a:pPr marL="457200" lvl="1" indent="0">
              <a:lnSpc>
                <a:spcPct val="150000"/>
              </a:lnSpc>
              <a:spcBef>
                <a:spcPts val="0"/>
              </a:spcBef>
              <a:buNone/>
            </a:pPr>
            <a:r>
              <a:rPr lang="en-US" sz="2000" dirty="0">
                <a:effectLst/>
                <a:latin typeface="tahoma" panose="020B0604030504040204" pitchFamily="34" charset="0"/>
              </a:rPr>
              <a:t>6. Visa - Issues</a:t>
            </a:r>
          </a:p>
          <a:p>
            <a:pPr marL="457200" lvl="1" indent="0">
              <a:lnSpc>
                <a:spcPct val="150000"/>
              </a:lnSpc>
              <a:spcBef>
                <a:spcPts val="0"/>
              </a:spcBef>
              <a:buNone/>
            </a:pPr>
            <a:r>
              <a:rPr lang="en-US" sz="2000" dirty="0">
                <a:effectLst/>
                <a:latin typeface="tahoma" panose="020B0604030504040204" pitchFamily="34" charset="0"/>
              </a:rPr>
              <a:t>7. Costs of Meeting Space.</a:t>
            </a:r>
          </a:p>
          <a:p>
            <a:endParaRPr lang="en-US" sz="2000" dirty="0"/>
          </a:p>
        </p:txBody>
      </p:sp>
    </p:spTree>
    <p:extLst>
      <p:ext uri="{BB962C8B-B14F-4D97-AF65-F5344CB8AC3E}">
        <p14:creationId xmlns:p14="http://schemas.microsoft.com/office/powerpoint/2010/main" val="3830246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1EF26-7068-77E2-285F-4C303969E80D}"/>
              </a:ext>
            </a:extLst>
          </p:cNvPr>
          <p:cNvSpPr>
            <a:spLocks noGrp="1"/>
          </p:cNvSpPr>
          <p:nvPr>
            <p:ph type="title"/>
          </p:nvPr>
        </p:nvSpPr>
        <p:spPr/>
        <p:txBody>
          <a:bodyPr/>
          <a:lstStyle/>
          <a:p>
            <a:r>
              <a:rPr lang="en-US" dirty="0"/>
              <a:t>IEEE MCE Convene - Follow-up</a:t>
            </a:r>
          </a:p>
        </p:txBody>
      </p:sp>
      <p:sp>
        <p:nvSpPr>
          <p:cNvPr id="3" name="Content Placeholder 2">
            <a:extLst>
              <a:ext uri="{FF2B5EF4-FFF2-40B4-BE49-F238E27FC236}">
                <a16:creationId xmlns:a16="http://schemas.microsoft.com/office/drawing/2014/main" id="{DD9B5656-80D7-8070-FBD6-7F142F5882B9}"/>
              </a:ext>
            </a:extLst>
          </p:cNvPr>
          <p:cNvSpPr>
            <a:spLocks noGrp="1"/>
          </p:cNvSpPr>
          <p:nvPr>
            <p:ph idx="1"/>
          </p:nvPr>
        </p:nvSpPr>
        <p:spPr>
          <a:xfrm>
            <a:off x="334432" y="1341437"/>
            <a:ext cx="11781367" cy="5111749"/>
          </a:xfrm>
        </p:spPr>
        <p:txBody>
          <a:bodyPr/>
          <a:lstStyle/>
          <a:p>
            <a:r>
              <a:rPr lang="en-US" sz="1800" dirty="0"/>
              <a:t>Email Follow-up was sent to the following:</a:t>
            </a:r>
          </a:p>
          <a:p>
            <a:pPr lvl="1" indent="-342900">
              <a:buFont typeface="+mj-lt"/>
              <a:buAutoNum type="arabicParenR"/>
            </a:pPr>
            <a:r>
              <a:rPr lang="en-US" sz="1800" dirty="0"/>
              <a:t>Rocco </a:t>
            </a:r>
            <a:r>
              <a:rPr lang="en-US" sz="1800" dirty="0" err="1"/>
              <a:t>LaForgia</a:t>
            </a:r>
            <a:r>
              <a:rPr lang="en-US" sz="1800" dirty="0"/>
              <a:t> - Director of Sales Worldwide Accounts, Hilton International</a:t>
            </a:r>
          </a:p>
          <a:p>
            <a:pPr lvl="1" indent="-342900">
              <a:buFont typeface="+mj-lt"/>
              <a:buAutoNum type="arabicParenR"/>
            </a:pPr>
            <a:r>
              <a:rPr lang="en-US" sz="1800" dirty="0"/>
              <a:t>Cindy Ramesh - Complex Director of Sales and Marketing - Hilton San Francisco Union Square, San Francisco, CA.</a:t>
            </a:r>
          </a:p>
          <a:p>
            <a:pPr lvl="1" indent="-342900">
              <a:buFont typeface="+mj-lt"/>
              <a:buAutoNum type="arabicParenR"/>
            </a:pPr>
            <a:r>
              <a:rPr lang="en-US" sz="1800" dirty="0"/>
              <a:t>Fraser Abbott - Director of Business Dev, Calgary Champions Program - Calgary Alberta, Canada</a:t>
            </a:r>
          </a:p>
          <a:p>
            <a:pPr lvl="1" indent="-342900">
              <a:buFont typeface="+mj-lt"/>
              <a:buAutoNum type="arabicParenR"/>
            </a:pPr>
            <a:r>
              <a:rPr lang="en-US" sz="1800" dirty="0"/>
              <a:t>Matthew </a:t>
            </a:r>
            <a:r>
              <a:rPr lang="en-US" sz="1800" dirty="0" err="1"/>
              <a:t>Hourihan</a:t>
            </a:r>
            <a:r>
              <a:rPr lang="en-US" sz="1800" dirty="0"/>
              <a:t> - National Sales Manager - Pasadena Convention and Visitors Bureau</a:t>
            </a:r>
          </a:p>
          <a:p>
            <a:pPr lvl="1" indent="-342900">
              <a:buFont typeface="+mj-lt"/>
              <a:buAutoNum type="arabicParenR"/>
            </a:pPr>
            <a:r>
              <a:rPr lang="en-US" sz="1800" dirty="0"/>
              <a:t>Carl </a:t>
            </a:r>
            <a:r>
              <a:rPr lang="en-US" sz="1800" dirty="0" err="1"/>
              <a:t>Lauto</a:t>
            </a:r>
            <a:r>
              <a:rPr lang="en-US" sz="1800" dirty="0"/>
              <a:t>, Senior Account Executive - New Orleans and Company</a:t>
            </a:r>
          </a:p>
          <a:p>
            <a:pPr lvl="1" indent="-342900">
              <a:buFont typeface="+mj-lt"/>
              <a:buAutoNum type="arabicParenR"/>
            </a:pPr>
            <a:r>
              <a:rPr lang="en-US" sz="1800" dirty="0"/>
              <a:t>Coleen Buchanan, Senior Sales Manager - Visit San Antonio</a:t>
            </a:r>
          </a:p>
          <a:p>
            <a:pPr lvl="1" indent="-342900">
              <a:buFont typeface="+mj-lt"/>
              <a:buAutoNum type="arabicParenR"/>
            </a:pPr>
            <a:r>
              <a:rPr lang="en-US" sz="1800" dirty="0"/>
              <a:t>Joy Kang, Assistant Director of Sales - Marina Bay Sands, Singapore</a:t>
            </a:r>
          </a:p>
          <a:p>
            <a:pPr lvl="1" indent="-342900">
              <a:buFont typeface="+mj-lt"/>
              <a:buAutoNum type="arabicParenR"/>
            </a:pPr>
            <a:r>
              <a:rPr lang="en-US" sz="1800" dirty="0"/>
              <a:t>Thembi </a:t>
            </a:r>
            <a:r>
              <a:rPr lang="en-US" sz="1800" dirty="0" err="1"/>
              <a:t>Kuchena</a:t>
            </a:r>
            <a:r>
              <a:rPr lang="en-US" sz="1800" dirty="0"/>
              <a:t> - Manager Sales (Conferences) - ADNEC - Abu Dhabi National Exhibition Centre - Abu Dhabi, UAE</a:t>
            </a:r>
          </a:p>
          <a:p>
            <a:pPr lvl="1" indent="-342900">
              <a:buFont typeface="+mj-lt"/>
              <a:buAutoNum type="arabicParenR"/>
            </a:pPr>
            <a:r>
              <a:rPr lang="en-US" sz="1800" dirty="0"/>
              <a:t>Zenab Gharib Ahmed Mohamed, Conventions Senior Executive, Abu Dhabi Convention and Exhibition Bureau</a:t>
            </a:r>
          </a:p>
          <a:p>
            <a:pPr lvl="1" indent="-342900">
              <a:buFont typeface="+mj-lt"/>
              <a:buAutoNum type="arabicParenR"/>
            </a:pPr>
            <a:r>
              <a:rPr lang="en-US" sz="1800" dirty="0"/>
              <a:t>Neasa Ni </a:t>
            </a:r>
            <a:r>
              <a:rPr lang="en-US" sz="1800" dirty="0" err="1"/>
              <a:t>Dhomhnaill</a:t>
            </a:r>
            <a:r>
              <a:rPr lang="en-US" sz="1800" dirty="0"/>
              <a:t>, Business Dev Officer, Dublin Convention Bureau - Dublin, Ireland</a:t>
            </a:r>
          </a:p>
          <a:p>
            <a:pPr lvl="1" indent="-342900">
              <a:buFont typeface="+mj-lt"/>
              <a:buAutoNum type="arabicParenR"/>
            </a:pPr>
            <a:r>
              <a:rPr lang="en-US" sz="1800" dirty="0" err="1"/>
              <a:t>Trese</a:t>
            </a:r>
            <a:r>
              <a:rPr lang="en-US" sz="1800" dirty="0"/>
              <a:t> Moser, Sales Manager - Evans Hotels - 802W program only - San Diego, CA</a:t>
            </a:r>
          </a:p>
          <a:p>
            <a:pPr lvl="1" indent="-342900">
              <a:buFont typeface="+mj-lt"/>
              <a:buAutoNum type="arabicParenR"/>
            </a:pPr>
            <a:r>
              <a:rPr lang="en-US" sz="1800" dirty="0"/>
              <a:t> Pam Lee, </a:t>
            </a:r>
            <a:r>
              <a:rPr lang="en-US" sz="1800" dirty="0">
                <a:effectLst/>
                <a:latin typeface="Arial" panose="020B0604020202020204" pitchFamily="34" charset="0"/>
              </a:rPr>
              <a:t>Global Account Executive, Global Sales, U.S. &amp; Canada, Marriott International</a:t>
            </a:r>
            <a:endParaRPr lang="en-US" sz="1800" dirty="0"/>
          </a:p>
          <a:p>
            <a:pPr marL="400050" lvl="1" indent="0">
              <a:buNone/>
            </a:pPr>
            <a:endParaRPr lang="en-US" sz="1400" dirty="0"/>
          </a:p>
        </p:txBody>
      </p:sp>
    </p:spTree>
    <p:extLst>
      <p:ext uri="{BB962C8B-B14F-4D97-AF65-F5344CB8AC3E}">
        <p14:creationId xmlns:p14="http://schemas.microsoft.com/office/powerpoint/2010/main" val="278564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FCF50-D91D-CEBA-DDB7-1B39D322BE4F}"/>
              </a:ext>
            </a:extLst>
          </p:cNvPr>
          <p:cNvSpPr>
            <a:spLocks noGrp="1"/>
          </p:cNvSpPr>
          <p:nvPr>
            <p:ph type="title"/>
          </p:nvPr>
        </p:nvSpPr>
        <p:spPr/>
        <p:txBody>
          <a:bodyPr/>
          <a:lstStyle/>
          <a:p>
            <a:r>
              <a:rPr lang="en-US" dirty="0"/>
              <a:t>IEEE EC Action item – Where would you like to go?</a:t>
            </a:r>
          </a:p>
        </p:txBody>
      </p:sp>
      <p:sp>
        <p:nvSpPr>
          <p:cNvPr id="3" name="Content Placeholder 2">
            <a:extLst>
              <a:ext uri="{FF2B5EF4-FFF2-40B4-BE49-F238E27FC236}">
                <a16:creationId xmlns:a16="http://schemas.microsoft.com/office/drawing/2014/main" id="{8553571A-95EF-4C65-AB19-F993F331F5CB}"/>
              </a:ext>
            </a:extLst>
          </p:cNvPr>
          <p:cNvSpPr>
            <a:spLocks noGrp="1"/>
          </p:cNvSpPr>
          <p:nvPr>
            <p:ph sz="half" idx="1"/>
          </p:nvPr>
        </p:nvSpPr>
        <p:spPr>
          <a:xfrm>
            <a:off x="334433" y="1341438"/>
            <a:ext cx="3704167" cy="4525962"/>
          </a:xfrm>
        </p:spPr>
        <p:txBody>
          <a:bodyPr/>
          <a:lstStyle/>
          <a:p>
            <a:pPr marL="0" indent="0">
              <a:buNone/>
            </a:pPr>
            <a:r>
              <a:rPr lang="en-US" sz="2000" dirty="0">
                <a:effectLst/>
              </a:rPr>
              <a:t>- Anywhere in AUS</a:t>
            </a:r>
          </a:p>
          <a:p>
            <a:pPr marL="0" indent="0">
              <a:buNone/>
            </a:pPr>
            <a:r>
              <a:rPr lang="en-US" sz="2000" dirty="0"/>
              <a:t>- Anywhere in NZ</a:t>
            </a:r>
          </a:p>
          <a:p>
            <a:pPr marL="0" indent="0">
              <a:buNone/>
            </a:pPr>
            <a:r>
              <a:rPr lang="en-US" sz="2000" dirty="0"/>
              <a:t>- Manila</a:t>
            </a:r>
          </a:p>
          <a:p>
            <a:pPr marL="0" indent="0">
              <a:buNone/>
            </a:pPr>
            <a:r>
              <a:rPr lang="en-US" sz="2000" dirty="0"/>
              <a:t>- Any reasonable spot in South Korea - </a:t>
            </a:r>
            <a:r>
              <a:rPr lang="en-US" sz="1800" dirty="0"/>
              <a:t>Probably not </a:t>
            </a:r>
            <a:r>
              <a:rPr lang="en-US" sz="1800" dirty="0" err="1"/>
              <a:t>Jeuju</a:t>
            </a:r>
            <a:r>
              <a:rPr lang="en-US" sz="1800" dirty="0"/>
              <a:t> </a:t>
            </a:r>
            <a:br>
              <a:rPr lang="en-US" sz="2000" dirty="0"/>
            </a:br>
            <a:r>
              <a:rPr lang="en-US" sz="2000" dirty="0"/>
              <a:t>- Any reasonable spot in Japan</a:t>
            </a:r>
          </a:p>
          <a:p>
            <a:pPr marL="0" indent="0">
              <a:buNone/>
            </a:pPr>
            <a:r>
              <a:rPr lang="en-US" sz="2000" dirty="0"/>
              <a:t>- Singapore</a:t>
            </a:r>
          </a:p>
          <a:p>
            <a:pPr marL="0" indent="0">
              <a:buNone/>
            </a:pPr>
            <a:r>
              <a:rPr lang="en-US" sz="2000" dirty="0"/>
              <a:t>- Taiwan</a:t>
            </a:r>
          </a:p>
          <a:p>
            <a:endParaRPr lang="en-US" sz="2000" dirty="0"/>
          </a:p>
        </p:txBody>
      </p:sp>
      <p:sp>
        <p:nvSpPr>
          <p:cNvPr id="4" name="Content Placeholder 3">
            <a:extLst>
              <a:ext uri="{FF2B5EF4-FFF2-40B4-BE49-F238E27FC236}">
                <a16:creationId xmlns:a16="http://schemas.microsoft.com/office/drawing/2014/main" id="{C2B8CD9B-863C-E998-3D11-197DD8444321}"/>
              </a:ext>
            </a:extLst>
          </p:cNvPr>
          <p:cNvSpPr>
            <a:spLocks noGrp="1"/>
          </p:cNvSpPr>
          <p:nvPr>
            <p:ph sz="half" idx="2"/>
          </p:nvPr>
        </p:nvSpPr>
        <p:spPr>
          <a:xfrm>
            <a:off x="7696199" y="1341438"/>
            <a:ext cx="3611033" cy="4525962"/>
          </a:xfrm>
        </p:spPr>
        <p:txBody>
          <a:bodyPr/>
          <a:lstStyle/>
          <a:p>
            <a:endParaRPr lang="en-US" dirty="0"/>
          </a:p>
        </p:txBody>
      </p:sp>
    </p:spTree>
    <p:extLst>
      <p:ext uri="{BB962C8B-B14F-4D97-AF65-F5344CB8AC3E}">
        <p14:creationId xmlns:p14="http://schemas.microsoft.com/office/powerpoint/2010/main" val="1568043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1574-D5BB-D682-060F-B548137AFF55}"/>
              </a:ext>
            </a:extLst>
          </p:cNvPr>
          <p:cNvSpPr>
            <a:spLocks noGrp="1"/>
          </p:cNvSpPr>
          <p:nvPr>
            <p:ph type="title"/>
          </p:nvPr>
        </p:nvSpPr>
        <p:spPr/>
        <p:txBody>
          <a:bodyPr/>
          <a:lstStyle/>
          <a:p>
            <a:r>
              <a:rPr lang="en-US" dirty="0"/>
              <a:t>6.04 Student Outreach/Student University Outreach</a:t>
            </a:r>
          </a:p>
        </p:txBody>
      </p:sp>
      <p:sp>
        <p:nvSpPr>
          <p:cNvPr id="3" name="Content Placeholder 2">
            <a:extLst>
              <a:ext uri="{FF2B5EF4-FFF2-40B4-BE49-F238E27FC236}">
                <a16:creationId xmlns:a16="http://schemas.microsoft.com/office/drawing/2014/main" id="{7484E0B2-BF25-C572-4774-E2A29B6829BE}"/>
              </a:ext>
            </a:extLst>
          </p:cNvPr>
          <p:cNvSpPr>
            <a:spLocks noGrp="1"/>
          </p:cNvSpPr>
          <p:nvPr>
            <p:ph idx="1"/>
          </p:nvPr>
        </p:nvSpPr>
        <p:spPr/>
        <p:txBody>
          <a:bodyPr/>
          <a:lstStyle/>
          <a:p>
            <a:r>
              <a:rPr lang="en-US" dirty="0"/>
              <a:t>Form </a:t>
            </a:r>
            <a:r>
              <a:rPr lang="en-US" dirty="0" err="1"/>
              <a:t>AdHoc</a:t>
            </a:r>
            <a:r>
              <a:rPr lang="en-US" dirty="0"/>
              <a:t>:</a:t>
            </a:r>
          </a:p>
          <a:p>
            <a:pPr lvl="1"/>
            <a:r>
              <a:rPr lang="en-US" dirty="0"/>
              <a:t>Chair Jon</a:t>
            </a:r>
          </a:p>
          <a:p>
            <a:pPr lvl="2"/>
            <a:r>
              <a:rPr lang="en-US" dirty="0"/>
              <a:t>Members:</a:t>
            </a:r>
          </a:p>
          <a:p>
            <a:pPr lvl="3"/>
            <a:r>
              <a:rPr lang="en-US" dirty="0"/>
              <a:t>Paul </a:t>
            </a:r>
            <a:r>
              <a:rPr lang="en-US" dirty="0" err="1"/>
              <a:t>Nikolich</a:t>
            </a:r>
            <a:r>
              <a:rPr lang="en-US" dirty="0"/>
              <a:t>, Edward Au, Geoff Thompson, Clint Powell, David Law, Tuncer </a:t>
            </a:r>
            <a:r>
              <a:rPr lang="en-US" dirty="0" err="1"/>
              <a:t>Baykays</a:t>
            </a:r>
            <a:r>
              <a:rPr lang="en-US" dirty="0"/>
              <a:t>, George Zimmerman, Subir Das, Guido </a:t>
            </a:r>
            <a:r>
              <a:rPr lang="en-US" dirty="0" err="1"/>
              <a:t>Hiertz</a:t>
            </a:r>
            <a:endParaRPr lang="en-US" dirty="0"/>
          </a:p>
          <a:p>
            <a:r>
              <a:rPr lang="en-US" dirty="0"/>
              <a:t>Deliverables:</a:t>
            </a:r>
          </a:p>
          <a:p>
            <a:pPr lvl="1"/>
            <a:r>
              <a:rPr lang="en-US" dirty="0"/>
              <a:t>Jon and Paul to prepare Scope by August 15</a:t>
            </a:r>
            <a:r>
              <a:rPr lang="en-US" baseline="30000" dirty="0"/>
              <a:t>th</a:t>
            </a:r>
            <a:endParaRPr lang="en-US" dirty="0"/>
          </a:p>
          <a:p>
            <a:pPr lvl="1"/>
            <a:r>
              <a:rPr lang="en-US" dirty="0" err="1"/>
              <a:t>AdHoc</a:t>
            </a:r>
            <a:r>
              <a:rPr lang="en-US" dirty="0"/>
              <a:t> initial proposal by Oct Interim Telecon.</a:t>
            </a:r>
          </a:p>
          <a:p>
            <a:r>
              <a:rPr lang="en-US" dirty="0"/>
              <a:t>Next Call Oct 26</a:t>
            </a:r>
            <a:r>
              <a:rPr lang="en-US" baseline="30000" dirty="0"/>
              <a:t>th</a:t>
            </a:r>
            <a:r>
              <a:rPr lang="en-US" dirty="0"/>
              <a:t> 3pm ET for one hour</a:t>
            </a:r>
          </a:p>
        </p:txBody>
      </p:sp>
    </p:spTree>
    <p:extLst>
      <p:ext uri="{BB962C8B-B14F-4D97-AF65-F5344CB8AC3E}">
        <p14:creationId xmlns:p14="http://schemas.microsoft.com/office/powerpoint/2010/main" val="622895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690F-478E-FED5-1B1F-7027AE762122}"/>
              </a:ext>
            </a:extLst>
          </p:cNvPr>
          <p:cNvSpPr>
            <a:spLocks noGrp="1"/>
          </p:cNvSpPr>
          <p:nvPr>
            <p:ph type="title"/>
          </p:nvPr>
        </p:nvSpPr>
        <p:spPr/>
        <p:txBody>
          <a:bodyPr/>
          <a:lstStyle/>
          <a:p>
            <a:r>
              <a:rPr lang="en-US" dirty="0"/>
              <a:t>Things to improve	</a:t>
            </a:r>
          </a:p>
        </p:txBody>
      </p:sp>
      <p:sp>
        <p:nvSpPr>
          <p:cNvPr id="3" name="Content Placeholder 2">
            <a:extLst>
              <a:ext uri="{FF2B5EF4-FFF2-40B4-BE49-F238E27FC236}">
                <a16:creationId xmlns:a16="http://schemas.microsoft.com/office/drawing/2014/main" id="{853F03CD-F765-0920-DAE9-6AA6DED38129}"/>
              </a:ext>
            </a:extLst>
          </p:cNvPr>
          <p:cNvSpPr>
            <a:spLocks noGrp="1"/>
          </p:cNvSpPr>
          <p:nvPr>
            <p:ph idx="1"/>
          </p:nvPr>
        </p:nvSpPr>
        <p:spPr/>
        <p:txBody>
          <a:bodyPr/>
          <a:lstStyle/>
          <a:p>
            <a:r>
              <a:rPr lang="en-US" dirty="0"/>
              <a:t>2 student programs </a:t>
            </a:r>
          </a:p>
          <a:p>
            <a:pPr lvl="1"/>
            <a:r>
              <a:rPr lang="en-US" dirty="0"/>
              <a:t>(Student Outreach and University Outreach was confusing).</a:t>
            </a:r>
          </a:p>
          <a:p>
            <a:pPr lvl="1"/>
            <a:r>
              <a:rPr lang="en-US" dirty="0"/>
              <a:t>Consider format to allow more flexibility </a:t>
            </a:r>
          </a:p>
          <a:p>
            <a:pPr lvl="1"/>
            <a:r>
              <a:rPr lang="en-US" dirty="0"/>
              <a:t>Consider orientation prior to arrival (like new members).</a:t>
            </a:r>
          </a:p>
          <a:p>
            <a:r>
              <a:rPr lang="en-US" dirty="0"/>
              <a:t>Change Student Outreach fee's structure.</a:t>
            </a:r>
          </a:p>
          <a:p>
            <a:pPr lvl="1"/>
            <a:r>
              <a:rPr lang="en-US" dirty="0"/>
              <a:t>Change from $150 to some other value but continue to allow repeat usage.</a:t>
            </a:r>
          </a:p>
        </p:txBody>
      </p:sp>
    </p:spTree>
    <p:extLst>
      <p:ext uri="{BB962C8B-B14F-4D97-AF65-F5344CB8AC3E}">
        <p14:creationId xmlns:p14="http://schemas.microsoft.com/office/powerpoint/2010/main" val="1625403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r>
              <a:rPr lang="en-US" sz="3600" dirty="0"/>
              <a:t>Student Outreach Ad Hoc Purpose and Scope</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34433" y="1341437"/>
            <a:ext cx="10972800" cy="5111749"/>
          </a:xfrm>
        </p:spPr>
        <p:txBody>
          <a:bodyPr/>
          <a:lstStyle/>
          <a:p>
            <a:r>
              <a:rPr lang="en-US" sz="1800" dirty="0"/>
              <a:t>Purpose: </a:t>
            </a:r>
          </a:p>
          <a:p>
            <a:pPr lvl="1"/>
            <a:r>
              <a:rPr lang="en-US" sz="1800" dirty="0"/>
              <a:t>Encourage university students and professors to participate in IEEE 802 LMSC standards activities, by reducing or eliminating barriers to their participation.</a:t>
            </a:r>
          </a:p>
          <a:p>
            <a:r>
              <a:rPr lang="en-US" sz="1800" dirty="0"/>
              <a:t>Scope: </a:t>
            </a:r>
          </a:p>
          <a:p>
            <a:pPr lvl="1"/>
            <a:r>
              <a:rPr lang="en-US" sz="1800" dirty="0"/>
              <a:t>Prepare P&amp;P changes that will enable a wide range of university students and professors across a several university disciplines, e.g., engineering, economics, law, policy, and business, to fully participate in IEEE 802 LMSC standards activities on a long-term basis. </a:t>
            </a:r>
          </a:p>
          <a:p>
            <a:pPr lvl="1"/>
            <a:r>
              <a:rPr lang="en-US" sz="1800" dirty="0"/>
              <a:t>Some changes to be considered may be</a:t>
            </a:r>
            <a:r>
              <a:rPr lang="en-US" sz="1400" dirty="0"/>
              <a:t>:</a:t>
            </a:r>
          </a:p>
          <a:p>
            <a:pPr lvl="2"/>
            <a:r>
              <a:rPr lang="en-US" sz="1800" dirty="0"/>
              <a:t>reduction or elimination of registration fees with constraints on voting membership rights, enable remote participation, and consider reducing in-person participation costs by providing reduced cost hotel rooms.</a:t>
            </a:r>
          </a:p>
          <a:p>
            <a:r>
              <a:rPr lang="en-US" sz="1800" dirty="0"/>
              <a:t>Rationale: </a:t>
            </a:r>
          </a:p>
          <a:p>
            <a:pPr lvl="1"/>
            <a:r>
              <a:rPr lang="en-US" sz="1800" dirty="0"/>
              <a:t>Current IEEE 802 LMSC P&amp;P provide little to no incentive to university students and professors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p:txBody>
      </p:sp>
    </p:spTree>
    <p:extLst>
      <p:ext uri="{BB962C8B-B14F-4D97-AF65-F5344CB8AC3E}">
        <p14:creationId xmlns:p14="http://schemas.microsoft.com/office/powerpoint/2010/main" val="422572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DF20A-D595-8E5C-CAED-7C8D23EFDB87}"/>
              </a:ext>
            </a:extLst>
          </p:cNvPr>
          <p:cNvSpPr>
            <a:spLocks noGrp="1"/>
          </p:cNvSpPr>
          <p:nvPr>
            <p:ph type="title"/>
          </p:nvPr>
        </p:nvSpPr>
        <p:spPr/>
        <p:txBody>
          <a:bodyPr/>
          <a:lstStyle/>
          <a:p>
            <a:r>
              <a:rPr lang="en-US" dirty="0"/>
              <a:t>Student Outreach Telcon</a:t>
            </a:r>
          </a:p>
        </p:txBody>
      </p:sp>
      <p:sp>
        <p:nvSpPr>
          <p:cNvPr id="3" name="Content Placeholder 2">
            <a:extLst>
              <a:ext uri="{FF2B5EF4-FFF2-40B4-BE49-F238E27FC236}">
                <a16:creationId xmlns:a16="http://schemas.microsoft.com/office/drawing/2014/main" id="{B5313D3B-BA92-01F7-9A87-2CD0D419A968}"/>
              </a:ext>
            </a:extLst>
          </p:cNvPr>
          <p:cNvSpPr>
            <a:spLocks noGrp="1"/>
          </p:cNvSpPr>
          <p:nvPr>
            <p:ph idx="1"/>
          </p:nvPr>
        </p:nvSpPr>
        <p:spPr>
          <a:xfrm>
            <a:off x="334432" y="1341437"/>
            <a:ext cx="11247967" cy="5111749"/>
          </a:xfrm>
        </p:spPr>
        <p:txBody>
          <a:bodyPr/>
          <a:lstStyle/>
          <a:p>
            <a:r>
              <a:rPr lang="en-US" sz="2800" dirty="0"/>
              <a:t>Attendance – Sept 28: 2</a:t>
            </a:r>
          </a:p>
          <a:p>
            <a:pPr lvl="1"/>
            <a:r>
              <a:rPr lang="en-US" sz="2400" dirty="0"/>
              <a:t>Items discussed to improve program:</a:t>
            </a:r>
          </a:p>
          <a:p>
            <a:pPr lvl="2"/>
            <a:r>
              <a:rPr lang="en-US" sz="2000" dirty="0"/>
              <a:t>Advertise to Student IEEE and Computer Society student branches.</a:t>
            </a:r>
          </a:p>
          <a:p>
            <a:pPr lvl="2"/>
            <a:r>
              <a:rPr lang="en-US" sz="2000" dirty="0"/>
              <a:t>Logistics – Key to successful program</a:t>
            </a:r>
          </a:p>
          <a:p>
            <a:pPr lvl="2"/>
            <a:r>
              <a:rPr lang="en-US" sz="2000" dirty="0"/>
              <a:t>Costs – What is the 802 EC willing to fund?</a:t>
            </a:r>
          </a:p>
          <a:p>
            <a:pPr lvl="3"/>
            <a:r>
              <a:rPr lang="en-US" sz="1600" dirty="0"/>
              <a:t>Currently: Subsidized Registration: Badging, F&amp;B, Lunch if served.</a:t>
            </a:r>
          </a:p>
          <a:p>
            <a:pPr lvl="3"/>
            <a:r>
              <a:rPr lang="en-US" sz="1600" dirty="0"/>
              <a:t>Registration ?   -- Hotel ?  -- other Travel expenses?</a:t>
            </a:r>
          </a:p>
          <a:p>
            <a:pPr lvl="2"/>
            <a:r>
              <a:rPr lang="en-US" sz="2000" dirty="0"/>
              <a:t>Registration Fees now: </a:t>
            </a:r>
          </a:p>
          <a:p>
            <a:pPr lvl="3"/>
            <a:r>
              <a:rPr lang="en-US" sz="1800" dirty="0"/>
              <a:t>$150 full week            -- $25 one day – Tuesday.</a:t>
            </a:r>
          </a:p>
          <a:p>
            <a:pPr lvl="1"/>
            <a:r>
              <a:rPr lang="en-US" sz="2400" dirty="0"/>
              <a:t>Alternatives:</a:t>
            </a:r>
          </a:p>
          <a:p>
            <a:pPr lvl="2"/>
            <a:r>
              <a:rPr lang="en-US" sz="2000" dirty="0"/>
              <a:t>Current Program: 2 802 EC officers for orientation and debrief.</a:t>
            </a:r>
          </a:p>
          <a:p>
            <a:pPr lvl="2"/>
            <a:r>
              <a:rPr lang="en-US" sz="2000" dirty="0"/>
              <a:t>Make one-day Student a day pass – would require Professor participation to shepherd.</a:t>
            </a:r>
          </a:p>
          <a:p>
            <a:pPr lvl="2"/>
            <a:endParaRPr lang="en-US" sz="2000" dirty="0"/>
          </a:p>
          <a:p>
            <a:pPr lvl="2"/>
            <a:endParaRPr lang="en-US" sz="2000" dirty="0"/>
          </a:p>
        </p:txBody>
      </p:sp>
    </p:spTree>
    <p:extLst>
      <p:ext uri="{BB962C8B-B14F-4D97-AF65-F5344CB8AC3E}">
        <p14:creationId xmlns:p14="http://schemas.microsoft.com/office/powerpoint/2010/main" val="215528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October 3</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Items </a:t>
            </a:r>
          </a:p>
          <a:p>
            <a:pPr lvl="1"/>
            <a:r>
              <a:rPr lang="en-US" altLang="en-US" sz="2000" dirty="0"/>
              <a:t>3.01 – MI Current / Future venues				30 Mins</a:t>
            </a:r>
          </a:p>
          <a:p>
            <a:pPr marL="1828800" lvl="3" indent="-514350">
              <a:buFontTx/>
              <a:buAutoNum type="alphaLcPeriod"/>
            </a:pPr>
            <a:r>
              <a:rPr lang="en-US" dirty="0"/>
              <a:t>Nov </a:t>
            </a:r>
            <a:r>
              <a:rPr lang="en-US" altLang="en-US" dirty="0"/>
              <a:t>Registration Status</a:t>
            </a:r>
          </a:p>
          <a:p>
            <a:pPr marL="1828800" lvl="3" indent="-514350">
              <a:buFontTx/>
              <a:buAutoNum type="alphaLcPeriod"/>
            </a:pPr>
            <a:r>
              <a:rPr lang="en-US" altLang="en-US" dirty="0"/>
              <a:t>Future Venue Contract Status</a:t>
            </a:r>
            <a:endParaRPr lang="en-US" dirty="0"/>
          </a:p>
          <a:p>
            <a:pPr marL="1828800" lvl="3" indent="-514350">
              <a:buAutoNum type="alphaLcPeriod"/>
            </a:pPr>
            <a:r>
              <a:rPr lang="en-US" dirty="0"/>
              <a:t>Review RFP Status</a:t>
            </a:r>
          </a:p>
          <a:p>
            <a:pPr marL="1828800" lvl="3" indent="-514350">
              <a:buAutoNum type="alphaLcPeriod"/>
            </a:pPr>
            <a:r>
              <a:rPr lang="en-US" dirty="0"/>
              <a:t>Discussion on July 2025/Nov 2025</a:t>
            </a:r>
          </a:p>
          <a:p>
            <a:pPr lvl="1">
              <a:buFontTx/>
              <a:buChar char="-"/>
            </a:pPr>
            <a:r>
              <a:rPr lang="en-US" sz="2000" dirty="0"/>
              <a:t>6.04 – DT Student Outreach </a:t>
            </a:r>
            <a:r>
              <a:rPr lang="en-US" sz="2000" dirty="0" err="1"/>
              <a:t>AdHoc</a:t>
            </a:r>
            <a:r>
              <a:rPr lang="en-US" sz="2000" dirty="0"/>
              <a:t>			5 Mins</a:t>
            </a:r>
          </a:p>
          <a:p>
            <a:pPr marL="914400" lvl="2" indent="0">
              <a:buNone/>
            </a:pPr>
            <a:r>
              <a:rPr lang="en-US" sz="1600" dirty="0"/>
              <a:t>Review </a:t>
            </a:r>
            <a:r>
              <a:rPr lang="en-US" sz="1600" dirty="0" err="1"/>
              <a:t>AdHoc</a:t>
            </a:r>
            <a:r>
              <a:rPr lang="en-US" sz="1600" dirty="0"/>
              <a:t> Call</a:t>
            </a:r>
          </a:p>
          <a:p>
            <a:pPr lvl="2">
              <a:buFontTx/>
              <a:buChar char="-"/>
            </a:pPr>
            <a:endParaRPr lang="en-US" sz="16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800" b="1" dirty="0"/>
              <a:t>Announcement of 802 EC Interim Telecons </a:t>
            </a:r>
          </a:p>
          <a:p>
            <a:r>
              <a:rPr lang="en-US" sz="2400" dirty="0"/>
              <a:t>     Tuesday 1 August 2023 – HOLIDAY</a:t>
            </a:r>
          </a:p>
          <a:p>
            <a:r>
              <a:rPr lang="en-US" sz="2400" dirty="0"/>
              <a:t>     Tuesday 5 September 2023, 19:00-21:00 UTC</a:t>
            </a:r>
          </a:p>
          <a:p>
            <a:r>
              <a:rPr lang="en-US" sz="2400" dirty="0"/>
              <a:t>     Tuesday 3 October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Nov to be Scheduled during 2023 Nov IEEE 802 EC Closing Plenary meeting.</a:t>
            </a:r>
            <a:br>
              <a:rPr lang="en-US" sz="2400" dirty="0"/>
            </a:b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29 September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2023 Nov 802 Plenary Registration report</a:t>
            </a:r>
            <a:br>
              <a:rPr lang="en-US" sz="3200" dirty="0"/>
            </a:br>
            <a:r>
              <a:rPr lang="en-US" sz="3200" dirty="0"/>
              <a:t>as of 10/03/23 – 11:25 ET</a:t>
            </a:r>
          </a:p>
        </p:txBody>
      </p:sp>
      <p:pic>
        <p:nvPicPr>
          <p:cNvPr id="9" name="Picture 8">
            <a:extLst>
              <a:ext uri="{FF2B5EF4-FFF2-40B4-BE49-F238E27FC236}">
                <a16:creationId xmlns:a16="http://schemas.microsoft.com/office/drawing/2014/main" id="{BF60ABB4-36CC-4DD7-AE96-FA23D3A8270B}"/>
              </a:ext>
            </a:extLst>
          </p:cNvPr>
          <p:cNvPicPr>
            <a:picLocks noChangeAspect="1"/>
          </p:cNvPicPr>
          <p:nvPr/>
        </p:nvPicPr>
        <p:blipFill>
          <a:blip r:embed="rId2"/>
          <a:stretch>
            <a:fillRect/>
          </a:stretch>
        </p:blipFill>
        <p:spPr>
          <a:xfrm>
            <a:off x="1356717" y="1600200"/>
            <a:ext cx="9478565" cy="4343400"/>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890609"/>
            <a:ext cx="11183911" cy="3076781"/>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2743200" y="4551638"/>
            <a:ext cx="8534399" cy="1877437"/>
          </a:xfrm>
          <a:prstGeom prst="rect">
            <a:avLst/>
          </a:prstGeom>
          <a:noFill/>
        </p:spPr>
        <p:txBody>
          <a:bodyPr wrap="square" rtlCol="0">
            <a:spAutoFit/>
          </a:bodyPr>
          <a:lstStyle/>
          <a:p>
            <a:r>
              <a:rPr lang="en-US" sz="1600" dirty="0"/>
              <a:t>the USB connector not only supplies 5 VDC @ 900mA but also serves as the digital communication interface between WebEx and the </a:t>
            </a:r>
            <a:r>
              <a:rPr lang="en-US" sz="1600" dirty="0" err="1"/>
              <a:t>Focusrite</a:t>
            </a:r>
            <a:r>
              <a:rPr lang="en-US" sz="1600" dirty="0"/>
              <a:t> audio mixer.  </a:t>
            </a:r>
          </a:p>
          <a:p>
            <a:r>
              <a:rPr lang="en-US" sz="1600" dirty="0"/>
              <a:t>Known Issue of connection dropping on newer models of Notebooks and Laptops.</a:t>
            </a:r>
          </a:p>
          <a:p>
            <a:br>
              <a:rPr lang="en-US" sz="1600" dirty="0"/>
            </a:br>
            <a:r>
              <a:rPr lang="en-US" sz="1600" dirty="0"/>
              <a:t>Our Scarlett Boxes are 3</a:t>
            </a:r>
            <a:r>
              <a:rPr lang="en-US" sz="1600" baseline="30000" dirty="0"/>
              <a:t>rd</a:t>
            </a:r>
            <a:r>
              <a:rPr lang="en-US" sz="1600" dirty="0"/>
              <a:t> Generation – Driver update can be found here:</a:t>
            </a:r>
            <a:br>
              <a:rPr lang="en-US" sz="1600" dirty="0"/>
            </a:br>
            <a:r>
              <a:rPr lang="en-US" sz="1600" dirty="0">
                <a:hlinkClick r:id="rId3"/>
              </a:rPr>
              <a:t>https://downloads.focusrite.com/focusrite/scarlett-3rd-gen/scarlett-solo-3rd-gen</a:t>
            </a:r>
            <a:endParaRPr lang="en-US" sz="1600" dirty="0"/>
          </a:p>
          <a:p>
            <a:endParaRPr lang="en-US" sz="2000" dirty="0">
              <a:solidFill>
                <a:schemeClr val="tx1"/>
              </a:solidFill>
            </a:endParaRPr>
          </a:p>
        </p:txBody>
      </p:sp>
    </p:spTree>
    <p:extLst>
      <p:ext uri="{BB962C8B-B14F-4D97-AF65-F5344CB8AC3E}">
        <p14:creationId xmlns:p14="http://schemas.microsoft.com/office/powerpoint/2010/main" val="3657650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295400"/>
            <a:ext cx="10361084" cy="5257800"/>
          </a:xfrm>
        </p:spPr>
        <p:txBody>
          <a:bodyPr/>
          <a:lstStyle/>
          <a:p>
            <a:pPr marL="457200" indent="-457200">
              <a:buAutoNum type="arabicPeriod"/>
            </a:pPr>
            <a:r>
              <a:rPr lang="en-US" sz="2000" dirty="0"/>
              <a:t>One central laptop/computer per meeting connects at head table.</a:t>
            </a:r>
          </a:p>
          <a:p>
            <a:pPr marL="457200" indent="-457200">
              <a:buAutoNum type="arabicPeriod"/>
            </a:pPr>
            <a:r>
              <a:rPr lang="en-US" sz="2000" dirty="0"/>
              <a:t>Local speakers' queue/speak only at a microphone when called on.</a:t>
            </a:r>
          </a:p>
          <a:p>
            <a:pPr marL="457200" indent="-457200">
              <a:buAutoNum type="arabicPeriod"/>
            </a:pPr>
            <a:r>
              <a:rPr lang="en-US" sz="2000" dirty="0"/>
              <a:t>Remote speakers request to speak via chat window and only speak when called on.</a:t>
            </a:r>
          </a:p>
          <a:p>
            <a:pPr marL="457200" indent="-457200">
              <a:buAutoNum type="arabicPeriod"/>
            </a:pPr>
            <a:r>
              <a:rPr lang="en-US" sz="2000" dirty="0"/>
              <a:t>Presenters have chair (central laptop) share the presentation</a:t>
            </a:r>
          </a:p>
          <a:p>
            <a:pPr marL="457200" indent="-457200">
              <a:buAutoNum type="arabicPeriod"/>
            </a:pPr>
            <a:r>
              <a:rPr lang="en-US" sz="2000" dirty="0"/>
              <a:t>Local attendees when logged into WebEx </a:t>
            </a:r>
            <a:r>
              <a:rPr lang="en-US" sz="2000" dirty="0">
                <a:solidFill>
                  <a:srgbClr val="FF0000"/>
                </a:solidFill>
              </a:rPr>
              <a:t>SHALL</a:t>
            </a:r>
            <a:r>
              <a:rPr lang="en-US" sz="2000" dirty="0"/>
              <a:t> </a:t>
            </a:r>
            <a:r>
              <a:rPr lang="en-US" sz="2000" dirty="0">
                <a:solidFill>
                  <a:srgbClr val="C00000"/>
                </a:solidFill>
              </a:rPr>
              <a:t>NOT connect Audio.</a:t>
            </a:r>
          </a:p>
          <a:p>
            <a:pPr marL="457200" indent="-457200">
              <a:buAutoNum type="arabicPeriod"/>
            </a:pPr>
            <a:r>
              <a:rPr lang="en-US" sz="2000" dirty="0">
                <a:solidFill>
                  <a:schemeClr val="tx1"/>
                </a:solidFill>
              </a:rPr>
              <a:t>When Starting a meeting the host should do the following:</a:t>
            </a:r>
          </a:p>
          <a:p>
            <a:pPr marL="857250" lvl="1" indent="-457200">
              <a:buAutoNum type="arabicPeriod"/>
            </a:pPr>
            <a:r>
              <a:rPr lang="en-US" sz="2000" dirty="0">
                <a:solidFill>
                  <a:schemeClr val="tx1"/>
                </a:solidFill>
              </a:rPr>
              <a:t>Select “Meeting” -&gt; “Meeting Options” -&gt; [Disable] “Allow Participant to turn on Video”</a:t>
            </a:r>
          </a:p>
          <a:p>
            <a:pPr marL="857250" lvl="1" indent="-457200">
              <a:buAutoNum type="arabicPeriod"/>
            </a:pPr>
            <a:r>
              <a:rPr lang="en-US" sz="2000" dirty="0">
                <a:solidFill>
                  <a:schemeClr val="tx1"/>
                </a:solidFill>
              </a:rPr>
              <a:t>Select “Participant” -&gt; [Enable] “Mute on Entry”.</a:t>
            </a:r>
          </a:p>
          <a:p>
            <a:pPr marL="457200" indent="-457200">
              <a:buAutoNum type="arabicPeriod"/>
            </a:pPr>
            <a:r>
              <a:rPr lang="en-US" sz="2000" dirty="0">
                <a:solidFill>
                  <a:schemeClr val="tx1"/>
                </a:solidFill>
              </a:rPr>
              <a:t>For the Host and Remote Attendees connecting to Webex, Configure Webex Audio to use “Music Mode”.</a:t>
            </a:r>
          </a:p>
          <a:p>
            <a:pPr marL="457200" indent="-457200">
              <a:buAutoNum type="arabicPeriod"/>
            </a:pPr>
            <a:r>
              <a:rPr lang="en-US" sz="2000" dirty="0">
                <a:solidFill>
                  <a:schemeClr val="tx1"/>
                </a:solidFill>
              </a:rPr>
              <a:t>If newer laptop, load updated </a:t>
            </a:r>
            <a:r>
              <a:rPr lang="en-US" sz="2000" dirty="0" err="1">
                <a:solidFill>
                  <a:schemeClr val="tx1"/>
                </a:solidFill>
              </a:rPr>
              <a:t>Focusrite</a:t>
            </a:r>
            <a:r>
              <a:rPr lang="en-US" sz="2000" dirty="0">
                <a:solidFill>
                  <a:schemeClr val="tx1"/>
                </a:solidFill>
              </a:rPr>
              <a:t> Scarlett Gen-3 drivers.</a:t>
            </a:r>
          </a:p>
          <a:p>
            <a:pPr marL="857250" lvl="1" indent="-457200">
              <a:buFont typeface="Wingdings" panose="05000000000000000000" pitchFamily="2" charset="2"/>
              <a:buChar char="§"/>
            </a:pPr>
            <a:r>
              <a:rPr lang="en-US" sz="1600" dirty="0"/>
              <a:t>Driver updates can be found here:</a:t>
            </a:r>
            <a:br>
              <a:rPr lang="en-US" sz="1600" dirty="0"/>
            </a:br>
            <a:r>
              <a:rPr lang="en-US" sz="1600" dirty="0">
                <a:hlinkClick r:id="rId2"/>
              </a:rPr>
              <a:t>https://downloads.focusrite.com/focusrite/scarlett-3rd-gen/scarlett-solo-3rd-gen</a:t>
            </a:r>
            <a:endParaRPr lang="en-US" sz="1600" dirty="0"/>
          </a:p>
          <a:p>
            <a:pPr marL="857250" lvl="1" indent="-457200">
              <a:buAutoNum type="arabicPeriod"/>
            </a:pPr>
            <a:endParaRPr lang="en-US" sz="1600" dirty="0">
              <a:solidFill>
                <a:schemeClr val="tx1"/>
              </a:solidFill>
            </a:endParaRPr>
          </a:p>
          <a:p>
            <a:pPr marL="457200" indent="-457200">
              <a:buAutoNum type="arabicPeriod"/>
            </a:pPr>
            <a:endParaRPr lang="en-US" sz="2000" dirty="0">
              <a:solidFill>
                <a:schemeClr val="tx1"/>
              </a:solidFill>
            </a:endParaRPr>
          </a:p>
        </p:txBody>
      </p:sp>
    </p:spTree>
    <p:extLst>
      <p:ext uri="{BB962C8B-B14F-4D97-AF65-F5344CB8AC3E}">
        <p14:creationId xmlns:p14="http://schemas.microsoft.com/office/powerpoint/2010/main" val="206637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Request for Hong Kong, Macao, or Sanya</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Tree>
    <p:extLst>
      <p:ext uri="{BB962C8B-B14F-4D97-AF65-F5344CB8AC3E}">
        <p14:creationId xmlns:p14="http://schemas.microsoft.com/office/powerpoint/2010/main" val="426220471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38760</TotalTime>
  <Words>2360</Words>
  <Application>Microsoft Office PowerPoint</Application>
  <PresentationFormat>Widescreen</PresentationFormat>
  <Paragraphs>240</Paragraphs>
  <Slides>21</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Roboto</vt:lpstr>
      <vt:lpstr>tahoma</vt:lpstr>
      <vt:lpstr>tahoma</vt:lpstr>
      <vt:lpstr>Times New Roman</vt:lpstr>
      <vt:lpstr>Wingdings</vt:lpstr>
      <vt:lpstr>Title slide</vt:lpstr>
      <vt:lpstr>Executive Secretary Agenda Items  2023 October Interim Telecon</vt:lpstr>
      <vt:lpstr>IEEE 802 Opening EC Mtg – October 3</vt:lpstr>
      <vt:lpstr>2023 Nov 802 Plenary Registration report as of 10/03/23 – 11:25 ET</vt:lpstr>
      <vt:lpstr>PowerPoint Presentation</vt:lpstr>
      <vt:lpstr>PowerPoint Presentation</vt:lpstr>
      <vt:lpstr>PowerPoint Presentation</vt:lpstr>
      <vt:lpstr>Suggested best practices</vt:lpstr>
      <vt:lpstr>Mixed-mode Meeting Protocol</vt:lpstr>
      <vt:lpstr>Future Venue Contract Status</vt:lpstr>
      <vt:lpstr>Plenary RFP Targets</vt:lpstr>
      <vt:lpstr>Straw Poll #1 – 2025 July</vt:lpstr>
      <vt:lpstr>Straw Poll #2 – November 2025</vt:lpstr>
      <vt:lpstr>IEEE RFP Requirements</vt:lpstr>
      <vt:lpstr>IEEE MCE Convene - Follow-up</vt:lpstr>
      <vt:lpstr>IEEE EC Action item – Where would you like to go?</vt:lpstr>
      <vt:lpstr>6.04 Student Outreach/Student University Outreach</vt:lpstr>
      <vt:lpstr>Things to improve </vt:lpstr>
      <vt:lpstr>Student Outreach Ad Hoc Purpose and Scope</vt:lpstr>
      <vt:lpstr>Student Outreach Telcon</vt:lpstr>
      <vt:lpstr>8.04 Monthly IEEE 802 EC Telecons</vt:lpstr>
      <vt:lpstr>8.05 Call for Tutorials for November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Oct 3 Telecon</dc:title>
  <dc:subject>Executive Secretary Report for 2023 Oct 3 Telecon</dc:subject>
  <dc:creator>Jon Rosdahl</dc:creator>
  <cp:keywords>Interim Telecon</cp:keywords>
  <dc:description>Jon Rosdahl, Qualcomm</dc:description>
  <cp:lastModifiedBy>Jon Rosdahl</cp:lastModifiedBy>
  <cp:revision>24</cp:revision>
  <dcterms:created xsi:type="dcterms:W3CDTF">2021-09-07T16:57:28Z</dcterms:created>
  <dcterms:modified xsi:type="dcterms:W3CDTF">2023-10-04T05:12:10Z</dcterms:modified>
  <cp:category>October 2023</cp:category>
</cp:coreProperties>
</file>