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0"/>
  </p:notesMasterIdLst>
  <p:handoutMasterIdLst>
    <p:handoutMasterId r:id="rId21"/>
  </p:handoutMasterIdLst>
  <p:sldIdLst>
    <p:sldId id="278" r:id="rId2"/>
    <p:sldId id="342" r:id="rId3"/>
    <p:sldId id="524" r:id="rId4"/>
    <p:sldId id="386" r:id="rId5"/>
    <p:sldId id="385" r:id="rId6"/>
    <p:sldId id="517" r:id="rId7"/>
    <p:sldId id="518" r:id="rId8"/>
    <p:sldId id="519" r:id="rId9"/>
    <p:sldId id="501" r:id="rId10"/>
    <p:sldId id="350" r:id="rId11"/>
    <p:sldId id="571" r:id="rId12"/>
    <p:sldId id="570" r:id="rId13"/>
    <p:sldId id="568" r:id="rId14"/>
    <p:sldId id="567" r:id="rId15"/>
    <p:sldId id="569" r:id="rId16"/>
    <p:sldId id="572" r:id="rId17"/>
    <p:sldId id="343" r:id="rId18"/>
    <p:sldId id="377" r:id="rId19"/>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Lst>
        </p14:section>
        <p14:section name="Opening Plenary" id="{12A12E1B-8C3F-4A33-B548-A011E5170083}">
          <p14:sldIdLst>
            <p14:sldId id="342"/>
            <p14:sldId id="524"/>
            <p14:sldId id="386"/>
            <p14:sldId id="385"/>
            <p14:sldId id="517"/>
            <p14:sldId id="518"/>
            <p14:sldId id="519"/>
            <p14:sldId id="501"/>
            <p14:sldId id="350"/>
            <p14:sldId id="571"/>
            <p14:sldId id="570"/>
            <p14:sldId id="568"/>
            <p14:sldId id="567"/>
            <p14:sldId id="569"/>
            <p14:sldId id="572"/>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9E050A-1074-4359-A92E-91A1F334A841}" v="12" dt="2023-10-03T18:43:10.7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70" autoAdjust="0"/>
    <p:restoredTop sz="65768" autoAdjust="0"/>
  </p:normalViewPr>
  <p:slideViewPr>
    <p:cSldViewPr>
      <p:cViewPr varScale="1">
        <p:scale>
          <a:sx n="65" d="100"/>
          <a:sy n="65" d="100"/>
        </p:scale>
        <p:origin x="762" y="72"/>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89E050A-1074-4359-A92E-91A1F334A841}"/>
    <pc:docChg chg="custSel addSld modSld modMainMaster modSection">
      <pc:chgData name="Jon Rosdahl" userId="2820f357-2dd4-4127-8713-e0bfde0fd756" providerId="ADAL" clId="{889E050A-1074-4359-A92E-91A1F334A841}" dt="2023-10-03T19:00:05.201" v="1375" actId="20577"/>
      <pc:docMkLst>
        <pc:docMk/>
      </pc:docMkLst>
      <pc:sldChg chg="modSp mod">
        <pc:chgData name="Jon Rosdahl" userId="2820f357-2dd4-4127-8713-e0bfde0fd756" providerId="ADAL" clId="{889E050A-1074-4359-A92E-91A1F334A841}" dt="2023-10-03T17:25:34.467" v="10" actId="20577"/>
        <pc:sldMkLst>
          <pc:docMk/>
          <pc:sldMk cId="0" sldId="278"/>
        </pc:sldMkLst>
        <pc:spChg chg="mod">
          <ac:chgData name="Jon Rosdahl" userId="2820f357-2dd4-4127-8713-e0bfde0fd756" providerId="ADAL" clId="{889E050A-1074-4359-A92E-91A1F334A841}" dt="2023-10-03T17:25:34.467" v="10" actId="20577"/>
          <ac:spMkLst>
            <pc:docMk/>
            <pc:sldMk cId="0" sldId="278"/>
            <ac:spMk id="111620" creationId="{53B2155B-CFEF-47E6-921E-45594A6364EC}"/>
          </ac:spMkLst>
        </pc:spChg>
      </pc:sldChg>
      <pc:sldChg chg="modSp mod">
        <pc:chgData name="Jon Rosdahl" userId="2820f357-2dd4-4127-8713-e0bfde0fd756" providerId="ADAL" clId="{889E050A-1074-4359-A92E-91A1F334A841}" dt="2023-10-03T17:30:17.818" v="96" actId="20577"/>
        <pc:sldMkLst>
          <pc:docMk/>
          <pc:sldMk cId="0" sldId="342"/>
        </pc:sldMkLst>
        <pc:spChg chg="mod">
          <ac:chgData name="Jon Rosdahl" userId="2820f357-2dd4-4127-8713-e0bfde0fd756" providerId="ADAL" clId="{889E050A-1074-4359-A92E-91A1F334A841}" dt="2023-10-03T17:28:33.179" v="50" actId="6549"/>
          <ac:spMkLst>
            <pc:docMk/>
            <pc:sldMk cId="0" sldId="342"/>
            <ac:spMk id="273413" creationId="{F9A6CCE4-BC0A-4194-9F6C-63D8359E4152}"/>
          </ac:spMkLst>
        </pc:spChg>
        <pc:spChg chg="mod">
          <ac:chgData name="Jon Rosdahl" userId="2820f357-2dd4-4127-8713-e0bfde0fd756" providerId="ADAL" clId="{889E050A-1074-4359-A92E-91A1F334A841}" dt="2023-10-03T17:30:17.818" v="96" actId="20577"/>
          <ac:spMkLst>
            <pc:docMk/>
            <pc:sldMk cId="0" sldId="342"/>
            <ac:spMk id="273414" creationId="{A8DD74F1-78FD-43C5-92B7-9C87A242921B}"/>
          </ac:spMkLst>
        </pc:spChg>
      </pc:sldChg>
      <pc:sldChg chg="modSp mod">
        <pc:chgData name="Jon Rosdahl" userId="2820f357-2dd4-4127-8713-e0bfde0fd756" providerId="ADAL" clId="{889E050A-1074-4359-A92E-91A1F334A841}" dt="2023-10-03T19:00:05.201" v="1375" actId="20577"/>
        <pc:sldMkLst>
          <pc:docMk/>
          <pc:sldMk cId="2843269439" sldId="350"/>
        </pc:sldMkLst>
        <pc:spChg chg="mod">
          <ac:chgData name="Jon Rosdahl" userId="2820f357-2dd4-4127-8713-e0bfde0fd756" providerId="ADAL" clId="{889E050A-1074-4359-A92E-91A1F334A841}" dt="2023-10-03T19:00:05.201" v="1375" actId="20577"/>
          <ac:spMkLst>
            <pc:docMk/>
            <pc:sldMk cId="2843269439" sldId="350"/>
            <ac:spMk id="4" creationId="{DE945E66-97C7-B010-6686-ED5371B6D65F}"/>
          </ac:spMkLst>
        </pc:spChg>
      </pc:sldChg>
      <pc:sldChg chg="modSp mod">
        <pc:chgData name="Jon Rosdahl" userId="2820f357-2dd4-4127-8713-e0bfde0fd756" providerId="ADAL" clId="{889E050A-1074-4359-A92E-91A1F334A841}" dt="2023-10-03T18:35:19.507" v="462" actId="20577"/>
        <pc:sldMkLst>
          <pc:docMk/>
          <pc:sldMk cId="4262204718" sldId="501"/>
        </pc:sldMkLst>
        <pc:spChg chg="mod">
          <ac:chgData name="Jon Rosdahl" userId="2820f357-2dd4-4127-8713-e0bfde0fd756" providerId="ADAL" clId="{889E050A-1074-4359-A92E-91A1F334A841}" dt="2023-10-03T18:35:19.507" v="462" actId="20577"/>
          <ac:spMkLst>
            <pc:docMk/>
            <pc:sldMk cId="4262204718" sldId="501"/>
            <ac:spMk id="3" creationId="{06C2C8B8-206C-4A99-8624-93A2C2F3839F}"/>
          </ac:spMkLst>
        </pc:spChg>
      </pc:sldChg>
      <pc:sldChg chg="modSp mod">
        <pc:chgData name="Jon Rosdahl" userId="2820f357-2dd4-4127-8713-e0bfde0fd756" providerId="ADAL" clId="{889E050A-1074-4359-A92E-91A1F334A841}" dt="2023-10-03T18:29:32.758" v="280" actId="1076"/>
        <pc:sldMkLst>
          <pc:docMk/>
          <pc:sldMk cId="3657650537" sldId="517"/>
        </pc:sldMkLst>
        <pc:spChg chg="mod">
          <ac:chgData name="Jon Rosdahl" userId="2820f357-2dd4-4127-8713-e0bfde0fd756" providerId="ADAL" clId="{889E050A-1074-4359-A92E-91A1F334A841}" dt="2023-10-03T17:54:55.842" v="278" actId="20577"/>
          <ac:spMkLst>
            <pc:docMk/>
            <pc:sldMk cId="3657650537" sldId="517"/>
            <ac:spMk id="8" creationId="{1D2B7EA3-45A8-E9AD-3E32-8166E6DBE062}"/>
          </ac:spMkLst>
        </pc:spChg>
        <pc:picChg chg="mod">
          <ac:chgData name="Jon Rosdahl" userId="2820f357-2dd4-4127-8713-e0bfde0fd756" providerId="ADAL" clId="{889E050A-1074-4359-A92E-91A1F334A841}" dt="2023-10-03T18:29:32.758" v="280" actId="1076"/>
          <ac:picMkLst>
            <pc:docMk/>
            <pc:sldMk cId="3657650537" sldId="517"/>
            <ac:picMk id="6" creationId="{599B35F4-CFF1-1D0C-AD6A-7F7AF625B4EA}"/>
          </ac:picMkLst>
        </pc:picChg>
      </pc:sldChg>
      <pc:sldChg chg="modSp mod">
        <pc:chgData name="Jon Rosdahl" userId="2820f357-2dd4-4127-8713-e0bfde0fd756" providerId="ADAL" clId="{889E050A-1074-4359-A92E-91A1F334A841}" dt="2023-10-03T18:34:00.126" v="417" actId="12"/>
        <pc:sldMkLst>
          <pc:docMk/>
          <pc:sldMk cId="2066374209" sldId="518"/>
        </pc:sldMkLst>
        <pc:spChg chg="mod">
          <ac:chgData name="Jon Rosdahl" userId="2820f357-2dd4-4127-8713-e0bfde0fd756" providerId="ADAL" clId="{889E050A-1074-4359-A92E-91A1F334A841}" dt="2023-10-03T18:34:00.126" v="417" actId="12"/>
          <ac:spMkLst>
            <pc:docMk/>
            <pc:sldMk cId="2066374209" sldId="518"/>
            <ac:spMk id="3" creationId="{C83516C3-34E9-9304-2311-F921019D41A2}"/>
          </ac:spMkLst>
        </pc:spChg>
      </pc:sldChg>
      <pc:sldChg chg="addSp delSp modSp mod">
        <pc:chgData name="Jon Rosdahl" userId="2820f357-2dd4-4127-8713-e0bfde0fd756" providerId="ADAL" clId="{889E050A-1074-4359-A92E-91A1F334A841}" dt="2023-10-03T17:42:05.123" v="121" actId="1076"/>
        <pc:sldMkLst>
          <pc:docMk/>
          <pc:sldMk cId="3264010107" sldId="524"/>
        </pc:sldMkLst>
        <pc:spChg chg="mod">
          <ac:chgData name="Jon Rosdahl" userId="2820f357-2dd4-4127-8713-e0bfde0fd756" providerId="ADAL" clId="{889E050A-1074-4359-A92E-91A1F334A841}" dt="2023-10-03T17:36:27.507" v="105" actId="20577"/>
          <ac:spMkLst>
            <pc:docMk/>
            <pc:sldMk cId="3264010107" sldId="524"/>
            <ac:spMk id="2" creationId="{AC850CA5-918E-59DC-0183-83E1B35A7D03}"/>
          </ac:spMkLst>
        </pc:spChg>
        <pc:picChg chg="del">
          <ac:chgData name="Jon Rosdahl" userId="2820f357-2dd4-4127-8713-e0bfde0fd756" providerId="ADAL" clId="{889E050A-1074-4359-A92E-91A1F334A841}" dt="2023-10-03T17:36:12.062" v="97" actId="478"/>
          <ac:picMkLst>
            <pc:docMk/>
            <pc:sldMk cId="3264010107" sldId="524"/>
            <ac:picMk id="4" creationId="{EBAE7594-67E6-661E-3D6B-84FE45E44C71}"/>
          </ac:picMkLst>
        </pc:picChg>
        <pc:picChg chg="add del mod">
          <ac:chgData name="Jon Rosdahl" userId="2820f357-2dd4-4127-8713-e0bfde0fd756" providerId="ADAL" clId="{889E050A-1074-4359-A92E-91A1F334A841}" dt="2023-10-03T17:38:33.354" v="112" actId="478"/>
          <ac:picMkLst>
            <pc:docMk/>
            <pc:sldMk cId="3264010107" sldId="524"/>
            <ac:picMk id="5" creationId="{E4EA84C5-5372-493A-2CA6-89161D6DC4E3}"/>
          </ac:picMkLst>
        </pc:picChg>
        <pc:picChg chg="add del mod">
          <ac:chgData name="Jon Rosdahl" userId="2820f357-2dd4-4127-8713-e0bfde0fd756" providerId="ADAL" clId="{889E050A-1074-4359-A92E-91A1F334A841}" dt="2023-10-03T17:41:39.131" v="117" actId="478"/>
          <ac:picMkLst>
            <pc:docMk/>
            <pc:sldMk cId="3264010107" sldId="524"/>
            <ac:picMk id="7" creationId="{1126095F-4DE3-FA6D-91DB-252370BC9262}"/>
          </ac:picMkLst>
        </pc:picChg>
        <pc:picChg chg="add mod">
          <ac:chgData name="Jon Rosdahl" userId="2820f357-2dd4-4127-8713-e0bfde0fd756" providerId="ADAL" clId="{889E050A-1074-4359-A92E-91A1F334A841}" dt="2023-10-03T17:42:05.123" v="121" actId="1076"/>
          <ac:picMkLst>
            <pc:docMk/>
            <pc:sldMk cId="3264010107" sldId="524"/>
            <ac:picMk id="9" creationId="{BF60ABB4-36CC-4DD7-AE96-FA23D3A8270B}"/>
          </ac:picMkLst>
        </pc:picChg>
      </pc:sldChg>
      <pc:sldChg chg="modSp mod">
        <pc:chgData name="Jon Rosdahl" userId="2820f357-2dd4-4127-8713-e0bfde0fd756" providerId="ADAL" clId="{889E050A-1074-4359-A92E-91A1F334A841}" dt="2023-10-03T18:38:41.213" v="520" actId="20577"/>
        <pc:sldMkLst>
          <pc:docMk/>
          <pc:sldMk cId="622895505" sldId="568"/>
        </pc:sldMkLst>
        <pc:spChg chg="mod">
          <ac:chgData name="Jon Rosdahl" userId="2820f357-2dd4-4127-8713-e0bfde0fd756" providerId="ADAL" clId="{889E050A-1074-4359-A92E-91A1F334A841}" dt="2023-10-03T18:38:41.213" v="520" actId="20577"/>
          <ac:spMkLst>
            <pc:docMk/>
            <pc:sldMk cId="622895505" sldId="568"/>
            <ac:spMk id="2" creationId="{AD2E1574-D5BB-D682-060F-B548137AFF55}"/>
          </ac:spMkLst>
        </pc:spChg>
      </pc:sldChg>
      <pc:sldChg chg="modSp mod">
        <pc:chgData name="Jon Rosdahl" userId="2820f357-2dd4-4127-8713-e0bfde0fd756" providerId="ADAL" clId="{889E050A-1074-4359-A92E-91A1F334A841}" dt="2023-10-03T18:49:46.786" v="1197" actId="313"/>
        <pc:sldMkLst>
          <pc:docMk/>
          <pc:sldMk cId="2785644432" sldId="571"/>
        </pc:sldMkLst>
        <pc:spChg chg="mod">
          <ac:chgData name="Jon Rosdahl" userId="2820f357-2dd4-4127-8713-e0bfde0fd756" providerId="ADAL" clId="{889E050A-1074-4359-A92E-91A1F334A841}" dt="2023-10-03T18:49:46.786" v="1197" actId="313"/>
          <ac:spMkLst>
            <pc:docMk/>
            <pc:sldMk cId="2785644432" sldId="571"/>
            <ac:spMk id="3" creationId="{DD9B5656-80D7-8070-FBD6-7F142F5882B9}"/>
          </ac:spMkLst>
        </pc:spChg>
      </pc:sldChg>
      <pc:sldChg chg="modSp new mod">
        <pc:chgData name="Jon Rosdahl" userId="2820f357-2dd4-4127-8713-e0bfde0fd756" providerId="ADAL" clId="{889E050A-1074-4359-A92E-91A1F334A841}" dt="2023-10-03T18:49:26.103" v="1196" actId="20577"/>
        <pc:sldMkLst>
          <pc:docMk/>
          <pc:sldMk cId="2155288152" sldId="572"/>
        </pc:sldMkLst>
        <pc:spChg chg="mod">
          <ac:chgData name="Jon Rosdahl" userId="2820f357-2dd4-4127-8713-e0bfde0fd756" providerId="ADAL" clId="{889E050A-1074-4359-A92E-91A1F334A841}" dt="2023-10-03T18:39:38.174" v="544" actId="20577"/>
          <ac:spMkLst>
            <pc:docMk/>
            <pc:sldMk cId="2155288152" sldId="572"/>
            <ac:spMk id="2" creationId="{2FADF20A-D595-8E5C-CAED-7C8D23EFDB87}"/>
          </ac:spMkLst>
        </pc:spChg>
        <pc:spChg chg="mod">
          <ac:chgData name="Jon Rosdahl" userId="2820f357-2dd4-4127-8713-e0bfde0fd756" providerId="ADAL" clId="{889E050A-1074-4359-A92E-91A1F334A841}" dt="2023-10-03T18:49:26.103" v="1196" actId="20577"/>
          <ac:spMkLst>
            <pc:docMk/>
            <pc:sldMk cId="2155288152" sldId="572"/>
            <ac:spMk id="3" creationId="{B5313D3B-BA92-01F7-9A87-2CD0D419A968}"/>
          </ac:spMkLst>
        </pc:spChg>
      </pc:sldChg>
      <pc:sldMasterChg chg="modSp mod modSldLayout">
        <pc:chgData name="Jon Rosdahl" userId="2820f357-2dd4-4127-8713-e0bfde0fd756" providerId="ADAL" clId="{889E050A-1074-4359-A92E-91A1F334A841}" dt="2023-10-03T17:28:15.131" v="38" actId="20577"/>
        <pc:sldMasterMkLst>
          <pc:docMk/>
          <pc:sldMasterMk cId="0" sldId="2147483657"/>
        </pc:sldMasterMkLst>
        <pc:spChg chg="mod">
          <ac:chgData name="Jon Rosdahl" userId="2820f357-2dd4-4127-8713-e0bfde0fd756" providerId="ADAL" clId="{889E050A-1074-4359-A92E-91A1F334A841}" dt="2023-10-03T17:27:37.050" v="16" actId="6549"/>
          <ac:spMkLst>
            <pc:docMk/>
            <pc:sldMasterMk cId="0" sldId="2147483657"/>
            <ac:spMk id="2" creationId="{92B304B0-FF60-41DC-9681-6067E5CBFFEE}"/>
          </ac:spMkLst>
        </pc:spChg>
        <pc:spChg chg="mod">
          <ac:chgData name="Jon Rosdahl" userId="2820f357-2dd4-4127-8713-e0bfde0fd756" providerId="ADAL" clId="{889E050A-1074-4359-A92E-91A1F334A841}" dt="2023-10-03T17:27:50.661" v="23" actId="20577"/>
          <ac:spMkLst>
            <pc:docMk/>
            <pc:sldMasterMk cId="0" sldId="2147483657"/>
            <ac:spMk id="329737" creationId="{B6922251-FEB2-42BE-A274-06E32B974A01}"/>
          </ac:spMkLst>
        </pc:spChg>
        <pc:sldLayoutChg chg="modSp mod">
          <pc:chgData name="Jon Rosdahl" userId="2820f357-2dd4-4127-8713-e0bfde0fd756" providerId="ADAL" clId="{889E050A-1074-4359-A92E-91A1F334A841}" dt="2023-10-03T17:28:15.131" v="38" actId="20577"/>
          <pc:sldLayoutMkLst>
            <pc:docMk/>
            <pc:sldMasterMk cId="0" sldId="2147483657"/>
            <pc:sldLayoutMk cId="0" sldId="2147483658"/>
          </pc:sldLayoutMkLst>
          <pc:spChg chg="mod">
            <ac:chgData name="Jon Rosdahl" userId="2820f357-2dd4-4127-8713-e0bfde0fd756" providerId="ADAL" clId="{889E050A-1074-4359-A92E-91A1F334A841}" dt="2023-10-03T17:28:15.131" v="38" actId="20577"/>
            <ac:spMkLst>
              <pc:docMk/>
              <pc:sldMasterMk cId="0" sldId="2147483657"/>
              <pc:sldLayoutMk cId="0" sldId="2147483658"/>
              <ac:spMk id="2" creationId="{74FF4054-022A-D0F2-B623-A36C797ED32B}"/>
            </ac:spMkLst>
          </pc:spChg>
          <pc:spChg chg="mod">
            <ac:chgData name="Jon Rosdahl" userId="2820f357-2dd4-4127-8713-e0bfde0fd756" providerId="ADAL" clId="{889E050A-1074-4359-A92E-91A1F334A841}" dt="2023-10-03T17:28:10.051" v="31" actId="6549"/>
            <ac:spMkLst>
              <pc:docMk/>
              <pc:sldMasterMk cId="0" sldId="2147483657"/>
              <pc:sldLayoutMk cId="0" sldId="2147483658"/>
              <ac:spMk id="3" creationId="{423ED666-F47B-91BB-92D2-4985B832B87E}"/>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October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EC-23-01175-00-00EC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October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EC-23-01175-00-00EC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October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EC-23-01175-00-00EC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October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EC-23-01175-00-00EC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October 2023</a:t>
            </a:r>
          </a:p>
        </p:txBody>
      </p:sp>
      <p:sp>
        <p:nvSpPr>
          <p:cNvPr id="6" name="Footer Placeholder 5"/>
          <p:cNvSpPr>
            <a:spLocks noGrp="1"/>
          </p:cNvSpPr>
          <p:nvPr>
            <p:ph type="ftr"/>
          </p:nvPr>
        </p:nvSpPr>
        <p:spPr/>
        <p:txBody>
          <a:bodyPr/>
          <a:lstStyle/>
          <a:p>
            <a:r>
              <a:rPr lang="en-US"/>
              <a:t>EC-23-01175-00-00EC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9</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October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EC-23-01175-00-00EC</a:t>
            </a:r>
          </a:p>
        </p:txBody>
      </p:sp>
    </p:spTree>
    <p:extLst>
      <p:ext uri="{BB962C8B-B14F-4D97-AF65-F5344CB8AC3E}">
        <p14:creationId xmlns:p14="http://schemas.microsoft.com/office/powerpoint/2010/main" val="656981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October 2023</a:t>
            </a:r>
          </a:p>
        </p:txBody>
      </p:sp>
      <p:sp>
        <p:nvSpPr>
          <p:cNvPr id="5" name="Footer Placeholder 4"/>
          <p:cNvSpPr>
            <a:spLocks noGrp="1"/>
          </p:cNvSpPr>
          <p:nvPr>
            <p:ph type="ftr" sz="quarter" idx="4"/>
          </p:nvPr>
        </p:nvSpPr>
        <p:spPr/>
        <p:txBody>
          <a:bodyPr/>
          <a:lstStyle/>
          <a:p>
            <a:r>
              <a:rPr lang="en-US" altLang="en-US"/>
              <a:t>EC-23-01175-00-00EC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17</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October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18</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EC-23-01175-00-00EC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October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EC-23-0175-00-00EC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October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EC-23-0175-00-00EC</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3/ec-23-0145-00-00EC-ieee-802-rfp-2023.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downloads.focusrite.com/focusrite/scarlett-3rd-gen/scarlett-solo-3rd-gen"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downloads.focusrite.com/focusrite/scarlett-3rd-gen/scarlett-solo-3rd-g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October Interim Telecon</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Plenary RFP Targets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pPr marL="914400" lvl="2" indent="0">
              <a:buNone/>
            </a:pPr>
            <a:endParaRPr lang="en-US" dirty="0"/>
          </a:p>
          <a:p>
            <a:endParaRPr lang="en-US" sz="2400" dirty="0"/>
          </a:p>
        </p:txBody>
      </p:sp>
      <p:sp>
        <p:nvSpPr>
          <p:cNvPr id="4" name="Rectangle 1">
            <a:extLst>
              <a:ext uri="{FF2B5EF4-FFF2-40B4-BE49-F238E27FC236}">
                <a16:creationId xmlns:a16="http://schemas.microsoft.com/office/drawing/2014/main" id="{DE945E66-97C7-B010-6686-ED5371B6D65F}"/>
              </a:ext>
            </a:extLst>
          </p:cNvPr>
          <p:cNvSpPr>
            <a:spLocks noChangeArrowheads="1"/>
          </p:cNvSpPr>
          <p:nvPr/>
        </p:nvSpPr>
        <p:spPr bwMode="auto">
          <a:xfrm>
            <a:off x="533400" y="738010"/>
            <a:ext cx="1150620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latin typeface="Arial" panose="020B0604020202020204" pitchFamily="34" charset="0"/>
              </a:rPr>
              <a:t>IEEE 802 Plenary Sessions are </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held </a:t>
            </a:r>
            <a:r>
              <a:rPr kumimoji="0" lang="en-US" altLang="en-US" sz="1800" b="0" i="0" u="none" strike="noStrike" cap="none" normalizeH="0" baseline="0" dirty="0">
                <a:ln>
                  <a:noFill/>
                </a:ln>
                <a:solidFill>
                  <a:schemeClr val="tx1"/>
                </a:solidFill>
                <a:effectLst/>
              </a:rPr>
              <a:t>Mar/July/Nov each year. </a:t>
            </a:r>
          </a:p>
          <a:p>
            <a:pPr lvl="1"/>
            <a:r>
              <a:rPr kumimoji="0" lang="en-US" altLang="en-US" sz="1800" b="0" i="0" u="none" strike="noStrike" cap="none" normalizeH="0" baseline="0" dirty="0">
                <a:ln>
                  <a:noFill/>
                </a:ln>
                <a:solidFill>
                  <a:schemeClr val="tx1"/>
                </a:solidFill>
                <a:effectLst/>
              </a:rPr>
              <a:t>- one in Asia in Even years and one in Europe in Odd years.</a:t>
            </a:r>
            <a:br>
              <a:rPr kumimoji="0" lang="en-US" altLang="en-US" sz="18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room block is about 2400 – Estimate 450-500 in person.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Specific Requirements for Meeting Space/Network/AV </a:t>
            </a:r>
            <a:r>
              <a:rPr kumimoji="0" lang="en-US" altLang="en-US" sz="1800" b="0" i="0" u="none" strike="noStrike" cap="none" normalizeH="0" baseline="0" dirty="0" err="1">
                <a:ln>
                  <a:noFill/>
                </a:ln>
                <a:solidFill>
                  <a:schemeClr val="tx1"/>
                </a:solidFill>
                <a:effectLst/>
                <a:latin typeface="Arial" panose="020B0604020202020204" pitchFamily="34" charset="0"/>
              </a:rPr>
              <a:t>etc</a:t>
            </a:r>
            <a:r>
              <a:rPr kumimoji="0" lang="en-US" altLang="en-US" sz="1800" b="0" i="0" u="none" strike="noStrike" cap="none" normalizeH="0" baseline="0" dirty="0">
                <a:ln>
                  <a:noFill/>
                </a:ln>
                <a:solidFill>
                  <a:schemeClr val="tx1"/>
                </a:solidFill>
                <a:effectLst/>
                <a:latin typeface="Arial" panose="020B0604020202020204" pitchFamily="34" charset="0"/>
              </a:rPr>
              <a:t> is located in </a:t>
            </a:r>
          </a:p>
          <a:p>
            <a:pPr lvl="2"/>
            <a:r>
              <a:rPr kumimoji="0" lang="en-US" altLang="en-US" sz="1800" b="0" i="0" u="none" strike="noStrike" cap="none" normalizeH="0" baseline="0" dirty="0">
                <a:ln>
                  <a:noFill/>
                </a:ln>
                <a:solidFill>
                  <a:schemeClr val="tx1"/>
                </a:solidFill>
                <a:effectLst/>
                <a:latin typeface="Arial" panose="020B0604020202020204" pitchFamily="34" charset="0"/>
              </a:rPr>
              <a:t>Doc 802 EC-23/0145r0:</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 </a:t>
            </a:r>
            <a:endParaRPr kumimoji="0" lang="en-US" altLang="en-US" sz="1800" b="0" i="0" u="none" strike="noStrike" cap="none" normalizeH="0" baseline="0" dirty="0">
              <a:ln>
                <a:noFill/>
              </a:ln>
              <a:solidFill>
                <a:schemeClr val="tx1"/>
              </a:solidFill>
              <a:effectLst/>
            </a:endParaRPr>
          </a:p>
          <a:p>
            <a:pPr lvl="3"/>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https://mentor.ieee.org/802-ec/dcn/23/ec-23-0145-00-00EC-ieee-802-rfp-2023.xlsx</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Potential Dates: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2025 July 13-18 (Targeting Europe) (currently EC approval for Madrid)</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		IETF meets in Madrid July 19-26, 2025</a:t>
            </a:r>
            <a:br>
              <a:rPr lang="en-US" altLang="en-US" sz="1800" dirty="0"/>
            </a:br>
            <a:r>
              <a:rPr lang="en-US" altLang="en-US" sz="1800" dirty="0"/>
              <a:t>		</a:t>
            </a:r>
            <a:r>
              <a:rPr lang="en-US" sz="1800" dirty="0"/>
              <a:t>Melia Castilla in Madrid</a:t>
            </a:r>
            <a:endParaRPr lang="en-US" altLang="en-US" sz="1800" dirty="0"/>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2025 Nov 9-24  Huawei 0ffer – Hong Kong, Macao, Sanya – </a:t>
            </a:r>
          </a:p>
          <a:p>
            <a:pPr marL="457200" marR="0" lvl="1" indent="0" algn="l" defTabSz="914400" rtl="0" eaLnBrk="0" fontAlgn="base" latinLnBrk="0" hangingPunct="0">
              <a:lnSpc>
                <a:spcPct val="100000"/>
              </a:lnSpc>
              <a:spcBef>
                <a:spcPct val="0"/>
              </a:spcBef>
              <a:spcAft>
                <a:spcPct val="0"/>
              </a:spcAft>
              <a:buClrTx/>
              <a:buSzTx/>
              <a:tabLst/>
            </a:pPr>
            <a:r>
              <a:rPr lang="en-US" altLang="en-US" sz="1800" dirty="0"/>
              <a:t>		Sands Macao has called and </a:t>
            </a:r>
            <a:r>
              <a:rPr lang="en-US" altLang="en-US" sz="1800"/>
              <a:t>shown interest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2026 Nov 8-13  (Targeting Asia)</a:t>
            </a:r>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2027 July 11-16 (Targeting Europe)</a:t>
            </a:r>
          </a:p>
          <a:p>
            <a:pPr marL="457200" marR="0" lvl="1" indent="0" algn="l" defTabSz="914400" rtl="0" eaLnBrk="0" fontAlgn="base" latinLnBrk="0" hangingPunct="0">
              <a:lnSpc>
                <a:spcPct val="100000"/>
              </a:lnSpc>
              <a:spcBef>
                <a:spcPct val="0"/>
              </a:spcBef>
              <a:spcAft>
                <a:spcPct val="0"/>
              </a:spcAft>
              <a:buClrTx/>
              <a:buSzTx/>
              <a:tabLst/>
            </a:pPr>
            <a:r>
              <a:rPr lang="en-US" altLang="en-US" sz="1800" dirty="0"/>
              <a:t>	2028/2029 allowed for bid as well.</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tabLst/>
            </a:pPr>
            <a:endParaRPr lang="en-US" altLang="en-US" sz="1800" dirty="0"/>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4326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1EF26-7068-77E2-285F-4C303969E80D}"/>
              </a:ext>
            </a:extLst>
          </p:cNvPr>
          <p:cNvSpPr>
            <a:spLocks noGrp="1"/>
          </p:cNvSpPr>
          <p:nvPr>
            <p:ph type="title"/>
          </p:nvPr>
        </p:nvSpPr>
        <p:spPr/>
        <p:txBody>
          <a:bodyPr/>
          <a:lstStyle/>
          <a:p>
            <a:r>
              <a:rPr lang="en-US" dirty="0"/>
              <a:t>IEEE MCE Convene - Follow-up</a:t>
            </a:r>
          </a:p>
        </p:txBody>
      </p:sp>
      <p:sp>
        <p:nvSpPr>
          <p:cNvPr id="3" name="Content Placeholder 2">
            <a:extLst>
              <a:ext uri="{FF2B5EF4-FFF2-40B4-BE49-F238E27FC236}">
                <a16:creationId xmlns:a16="http://schemas.microsoft.com/office/drawing/2014/main" id="{DD9B5656-80D7-8070-FBD6-7F142F5882B9}"/>
              </a:ext>
            </a:extLst>
          </p:cNvPr>
          <p:cNvSpPr>
            <a:spLocks noGrp="1"/>
          </p:cNvSpPr>
          <p:nvPr>
            <p:ph idx="1"/>
          </p:nvPr>
        </p:nvSpPr>
        <p:spPr>
          <a:xfrm>
            <a:off x="334432" y="1341437"/>
            <a:ext cx="11781367" cy="5111749"/>
          </a:xfrm>
        </p:spPr>
        <p:txBody>
          <a:bodyPr/>
          <a:lstStyle/>
          <a:p>
            <a:r>
              <a:rPr lang="en-US" sz="1800" dirty="0"/>
              <a:t>Email Follow-up was sent to the following:</a:t>
            </a:r>
          </a:p>
          <a:p>
            <a:pPr lvl="1" indent="-342900">
              <a:buFont typeface="+mj-lt"/>
              <a:buAutoNum type="arabicParenR"/>
            </a:pPr>
            <a:r>
              <a:rPr lang="en-US" sz="1800" dirty="0"/>
              <a:t>Rocco </a:t>
            </a:r>
            <a:r>
              <a:rPr lang="en-US" sz="1800" dirty="0" err="1"/>
              <a:t>LaForgia</a:t>
            </a:r>
            <a:r>
              <a:rPr lang="en-US" sz="1800" dirty="0"/>
              <a:t> - Director of Sales Worldwide Accounts, Hilton International</a:t>
            </a:r>
          </a:p>
          <a:p>
            <a:pPr lvl="1" indent="-342900">
              <a:buFont typeface="+mj-lt"/>
              <a:buAutoNum type="arabicParenR"/>
            </a:pPr>
            <a:r>
              <a:rPr lang="en-US" sz="1800" dirty="0"/>
              <a:t>Cindy Ramesh - Complex Director of Sales and Marketing - Hilton San Francisco Union Square, San Francisco, CA.</a:t>
            </a:r>
          </a:p>
          <a:p>
            <a:pPr lvl="1" indent="-342900">
              <a:buFont typeface="+mj-lt"/>
              <a:buAutoNum type="arabicParenR"/>
            </a:pPr>
            <a:r>
              <a:rPr lang="en-US" sz="1800" dirty="0"/>
              <a:t>Fraser Abbott - Director of Business Dev, Calgary Champions Program - Calgary Alberta, Canada</a:t>
            </a:r>
          </a:p>
          <a:p>
            <a:pPr lvl="1" indent="-342900">
              <a:buFont typeface="+mj-lt"/>
              <a:buAutoNum type="arabicParenR"/>
            </a:pPr>
            <a:r>
              <a:rPr lang="en-US" sz="1800" dirty="0"/>
              <a:t>Matthew </a:t>
            </a:r>
            <a:r>
              <a:rPr lang="en-US" sz="1800" dirty="0" err="1"/>
              <a:t>Hourihan</a:t>
            </a:r>
            <a:r>
              <a:rPr lang="en-US" sz="1800" dirty="0"/>
              <a:t> - National Sales Manager - Pasadena Convention and Visitors Bureau</a:t>
            </a:r>
          </a:p>
          <a:p>
            <a:pPr lvl="1" indent="-342900">
              <a:buFont typeface="+mj-lt"/>
              <a:buAutoNum type="arabicParenR"/>
            </a:pPr>
            <a:r>
              <a:rPr lang="en-US" sz="1800" dirty="0"/>
              <a:t>Carl </a:t>
            </a:r>
            <a:r>
              <a:rPr lang="en-US" sz="1800" dirty="0" err="1"/>
              <a:t>Lauto</a:t>
            </a:r>
            <a:r>
              <a:rPr lang="en-US" sz="1800" dirty="0"/>
              <a:t>, Senior Account Executive - New Orleans and Company</a:t>
            </a:r>
          </a:p>
          <a:p>
            <a:pPr lvl="1" indent="-342900">
              <a:buFont typeface="+mj-lt"/>
              <a:buAutoNum type="arabicParenR"/>
            </a:pPr>
            <a:r>
              <a:rPr lang="en-US" sz="1800" dirty="0"/>
              <a:t>Coleen Buchanan, Senior Sales Manager - Visit San Antonio</a:t>
            </a:r>
          </a:p>
          <a:p>
            <a:pPr lvl="1" indent="-342900">
              <a:buFont typeface="+mj-lt"/>
              <a:buAutoNum type="arabicParenR"/>
            </a:pPr>
            <a:r>
              <a:rPr lang="en-US" sz="1800" dirty="0"/>
              <a:t>Joy Kang, Assistant Director of Sales - Marina Bay Sands, Singapore</a:t>
            </a:r>
          </a:p>
          <a:p>
            <a:pPr lvl="1" indent="-342900">
              <a:buFont typeface="+mj-lt"/>
              <a:buAutoNum type="arabicParenR"/>
            </a:pPr>
            <a:r>
              <a:rPr lang="en-US" sz="1800" dirty="0"/>
              <a:t>Thembi </a:t>
            </a:r>
            <a:r>
              <a:rPr lang="en-US" sz="1800" dirty="0" err="1"/>
              <a:t>Kuchena</a:t>
            </a:r>
            <a:r>
              <a:rPr lang="en-US" sz="1800" dirty="0"/>
              <a:t> - Manager Sales (Conferences) - ADNEC - Abu Dhabi National Exhibition Centre - Abu Dhabi, UAE</a:t>
            </a:r>
          </a:p>
          <a:p>
            <a:pPr lvl="1" indent="-342900">
              <a:buFont typeface="+mj-lt"/>
              <a:buAutoNum type="arabicParenR"/>
            </a:pPr>
            <a:r>
              <a:rPr lang="en-US" sz="1800" dirty="0"/>
              <a:t>Zenab Gharib Ahmed Mohamed, Conventions Senior Executive, Abu Dhabi Convention and Exhibition Bureau</a:t>
            </a:r>
          </a:p>
          <a:p>
            <a:pPr lvl="1" indent="-342900">
              <a:buFont typeface="+mj-lt"/>
              <a:buAutoNum type="arabicParenR"/>
            </a:pPr>
            <a:r>
              <a:rPr lang="en-US" sz="1800" dirty="0"/>
              <a:t>Neasa Ni </a:t>
            </a:r>
            <a:r>
              <a:rPr lang="en-US" sz="1800" dirty="0" err="1"/>
              <a:t>Dhomhnaill</a:t>
            </a:r>
            <a:r>
              <a:rPr lang="en-US" sz="1800" dirty="0"/>
              <a:t>, Business Dev Officer, Dublin Convention Bureau - Dublin, Ireland</a:t>
            </a:r>
          </a:p>
          <a:p>
            <a:pPr lvl="1" indent="-342900">
              <a:buFont typeface="+mj-lt"/>
              <a:buAutoNum type="arabicParenR"/>
            </a:pPr>
            <a:r>
              <a:rPr lang="en-US" sz="1800" dirty="0" err="1"/>
              <a:t>Trese</a:t>
            </a:r>
            <a:r>
              <a:rPr lang="en-US" sz="1800" dirty="0"/>
              <a:t> Moser, Sales Manager - Evans Hotels - 802W program only - San Diego, CA</a:t>
            </a:r>
          </a:p>
          <a:p>
            <a:pPr lvl="1" indent="-342900">
              <a:buFont typeface="+mj-lt"/>
              <a:buAutoNum type="arabicParenR"/>
            </a:pPr>
            <a:r>
              <a:rPr lang="en-US" sz="1800" dirty="0"/>
              <a:t> Pam Lee, </a:t>
            </a:r>
            <a:r>
              <a:rPr lang="en-US" sz="1800" dirty="0">
                <a:effectLst/>
                <a:latin typeface="Arial" panose="020B0604020202020204" pitchFamily="34" charset="0"/>
              </a:rPr>
              <a:t>Global Account Executive, Global Sales, U.S. &amp; Canada, Marriott International</a:t>
            </a:r>
            <a:endParaRPr lang="en-US" sz="1800" dirty="0"/>
          </a:p>
          <a:p>
            <a:pPr marL="400050" lvl="1" indent="0">
              <a:buNone/>
            </a:pPr>
            <a:endParaRPr lang="en-US" sz="1400" dirty="0"/>
          </a:p>
        </p:txBody>
      </p:sp>
    </p:spTree>
    <p:extLst>
      <p:ext uri="{BB962C8B-B14F-4D97-AF65-F5344CB8AC3E}">
        <p14:creationId xmlns:p14="http://schemas.microsoft.com/office/powerpoint/2010/main" val="2785644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6BAE7-5605-A019-12B3-8BC71368D500}"/>
              </a:ext>
            </a:extLst>
          </p:cNvPr>
          <p:cNvSpPr>
            <a:spLocks noGrp="1"/>
          </p:cNvSpPr>
          <p:nvPr>
            <p:ph type="title"/>
          </p:nvPr>
        </p:nvSpPr>
        <p:spPr/>
        <p:txBody>
          <a:bodyPr/>
          <a:lstStyle/>
          <a:p>
            <a:r>
              <a:rPr lang="en-US" dirty="0"/>
              <a:t>IEEE MCE Convene Report</a:t>
            </a:r>
          </a:p>
        </p:txBody>
      </p:sp>
      <p:sp>
        <p:nvSpPr>
          <p:cNvPr id="3" name="Content Placeholder 2">
            <a:extLst>
              <a:ext uri="{FF2B5EF4-FFF2-40B4-BE49-F238E27FC236}">
                <a16:creationId xmlns:a16="http://schemas.microsoft.com/office/drawing/2014/main" id="{0FB576DF-4067-9E48-0A22-A98794A29858}"/>
              </a:ext>
            </a:extLst>
          </p:cNvPr>
          <p:cNvSpPr>
            <a:spLocks noGrp="1"/>
          </p:cNvSpPr>
          <p:nvPr>
            <p:ph idx="1"/>
          </p:nvPr>
        </p:nvSpPr>
        <p:spPr/>
        <p:txBody>
          <a:bodyPr/>
          <a:lstStyle/>
          <a:p>
            <a:r>
              <a:rPr lang="en-US" sz="2000" dirty="0">
                <a:effectLst/>
                <a:latin typeface="tahoma" panose="020B0604030504040204" pitchFamily="34" charset="0"/>
              </a:rPr>
              <a:t>I expect that we will get the following items for comparison of the bids:</a:t>
            </a:r>
          </a:p>
          <a:p>
            <a:pPr marL="400050" lvl="1" indent="0">
              <a:buNone/>
            </a:pPr>
            <a:r>
              <a:rPr lang="en-US" sz="2000" dirty="0">
                <a:effectLst/>
                <a:latin typeface="tahoma" panose="020B0604030504040204" pitchFamily="34" charset="0"/>
              </a:rPr>
              <a:t>1. Network Requirements met</a:t>
            </a:r>
          </a:p>
          <a:p>
            <a:pPr marL="400050" lvl="1" indent="0">
              <a:buNone/>
            </a:pPr>
            <a:r>
              <a:rPr lang="en-US" sz="2000" dirty="0">
                <a:effectLst/>
                <a:latin typeface="tahoma" panose="020B0604030504040204" pitchFamily="34" charset="0"/>
              </a:rPr>
              <a:t>2. Room Rate (Hope for US$200 or less).</a:t>
            </a:r>
            <a:br>
              <a:rPr lang="en-US" sz="2000" dirty="0">
                <a:effectLst/>
                <a:latin typeface="tahoma" panose="020B0604030504040204" pitchFamily="34" charset="0"/>
              </a:rPr>
            </a:br>
            <a:r>
              <a:rPr lang="en-US" sz="2000" dirty="0">
                <a:effectLst/>
                <a:latin typeface="tahoma" panose="020B0604030504040204" pitchFamily="34" charset="0"/>
              </a:rPr>
              <a:t>3. Meeting Room Fit - in a hotel rather than convention center</a:t>
            </a:r>
          </a:p>
          <a:p>
            <a:pPr marL="400050" lvl="1" indent="0">
              <a:buNone/>
            </a:pPr>
            <a:r>
              <a:rPr lang="en-US" sz="2000" dirty="0">
                <a:effectLst/>
                <a:latin typeface="tahoma" panose="020B0604030504040204" pitchFamily="34" charset="0"/>
              </a:rPr>
              <a:t>4. AV company - In House or 3rd party</a:t>
            </a:r>
          </a:p>
          <a:p>
            <a:pPr marL="400050" lvl="1" indent="0">
              <a:buNone/>
            </a:pPr>
            <a:r>
              <a:rPr lang="en-US" sz="2000" dirty="0">
                <a:effectLst/>
                <a:latin typeface="tahoma" panose="020B0604030504040204" pitchFamily="34" charset="0"/>
              </a:rPr>
              <a:t>5. Airport - International Cities Served</a:t>
            </a:r>
          </a:p>
          <a:p>
            <a:pPr marL="400050" lvl="1" indent="0">
              <a:buNone/>
            </a:pPr>
            <a:r>
              <a:rPr lang="en-US" sz="2000" dirty="0">
                <a:effectLst/>
                <a:latin typeface="tahoma" panose="020B0604030504040204" pitchFamily="34" charset="0"/>
              </a:rPr>
              <a:t>6. Visa - Issues</a:t>
            </a:r>
          </a:p>
          <a:p>
            <a:pPr marL="400050" lvl="1" indent="0">
              <a:buNone/>
            </a:pPr>
            <a:r>
              <a:rPr lang="en-US" sz="2000" dirty="0">
                <a:effectLst/>
                <a:latin typeface="tahoma" panose="020B0604030504040204" pitchFamily="34" charset="0"/>
              </a:rPr>
              <a:t>7. Costs of Meeting Space.</a:t>
            </a:r>
          </a:p>
          <a:p>
            <a:endParaRPr lang="en-US" sz="2000" dirty="0"/>
          </a:p>
        </p:txBody>
      </p:sp>
    </p:spTree>
    <p:extLst>
      <p:ext uri="{BB962C8B-B14F-4D97-AF65-F5344CB8AC3E}">
        <p14:creationId xmlns:p14="http://schemas.microsoft.com/office/powerpoint/2010/main" val="3830246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1574-D5BB-D682-060F-B548137AFF55}"/>
              </a:ext>
            </a:extLst>
          </p:cNvPr>
          <p:cNvSpPr>
            <a:spLocks noGrp="1"/>
          </p:cNvSpPr>
          <p:nvPr>
            <p:ph type="title"/>
          </p:nvPr>
        </p:nvSpPr>
        <p:spPr/>
        <p:txBody>
          <a:bodyPr/>
          <a:lstStyle/>
          <a:p>
            <a:r>
              <a:rPr lang="en-US" dirty="0"/>
              <a:t>6.04 Student Outreach/Student University Outreach</a:t>
            </a:r>
          </a:p>
        </p:txBody>
      </p:sp>
      <p:sp>
        <p:nvSpPr>
          <p:cNvPr id="3" name="Content Placeholder 2">
            <a:extLst>
              <a:ext uri="{FF2B5EF4-FFF2-40B4-BE49-F238E27FC236}">
                <a16:creationId xmlns:a16="http://schemas.microsoft.com/office/drawing/2014/main" id="{7484E0B2-BF25-C572-4774-E2A29B6829BE}"/>
              </a:ext>
            </a:extLst>
          </p:cNvPr>
          <p:cNvSpPr>
            <a:spLocks noGrp="1"/>
          </p:cNvSpPr>
          <p:nvPr>
            <p:ph idx="1"/>
          </p:nvPr>
        </p:nvSpPr>
        <p:spPr/>
        <p:txBody>
          <a:bodyPr/>
          <a:lstStyle/>
          <a:p>
            <a:r>
              <a:rPr lang="en-US" dirty="0"/>
              <a:t>Form </a:t>
            </a:r>
            <a:r>
              <a:rPr lang="en-US" dirty="0" err="1"/>
              <a:t>AdHoc</a:t>
            </a:r>
            <a:r>
              <a:rPr lang="en-US" dirty="0"/>
              <a:t>:</a:t>
            </a:r>
          </a:p>
          <a:p>
            <a:pPr lvl="1"/>
            <a:r>
              <a:rPr lang="en-US" dirty="0"/>
              <a:t>Chair Jon</a:t>
            </a:r>
          </a:p>
          <a:p>
            <a:pPr lvl="2"/>
            <a:r>
              <a:rPr lang="en-US" dirty="0"/>
              <a:t>Members:</a:t>
            </a:r>
          </a:p>
          <a:p>
            <a:pPr lvl="3"/>
            <a:r>
              <a:rPr lang="en-US" dirty="0"/>
              <a:t>Paul </a:t>
            </a:r>
            <a:r>
              <a:rPr lang="en-US" dirty="0" err="1"/>
              <a:t>Nikolich</a:t>
            </a:r>
            <a:r>
              <a:rPr lang="en-US" dirty="0"/>
              <a:t>, Edward Au, Geoff Thompson, Clint Powell, David Law, Tuncer </a:t>
            </a:r>
            <a:r>
              <a:rPr lang="en-US" dirty="0" err="1"/>
              <a:t>Baykays</a:t>
            </a:r>
            <a:r>
              <a:rPr lang="en-US" dirty="0"/>
              <a:t>, George Zimmerman, Subir Das, Guido </a:t>
            </a:r>
            <a:r>
              <a:rPr lang="en-US" dirty="0" err="1"/>
              <a:t>Hiertz</a:t>
            </a:r>
            <a:endParaRPr lang="en-US" dirty="0"/>
          </a:p>
          <a:p>
            <a:r>
              <a:rPr lang="en-US" dirty="0"/>
              <a:t>Deliverables:</a:t>
            </a:r>
          </a:p>
          <a:p>
            <a:pPr lvl="1"/>
            <a:r>
              <a:rPr lang="en-US" dirty="0"/>
              <a:t>Jon and Paul to prepare Scope by August 15</a:t>
            </a:r>
            <a:r>
              <a:rPr lang="en-US" baseline="30000" dirty="0"/>
              <a:t>th</a:t>
            </a:r>
            <a:endParaRPr lang="en-US" dirty="0"/>
          </a:p>
          <a:p>
            <a:pPr lvl="1"/>
            <a:r>
              <a:rPr lang="en-US" dirty="0" err="1"/>
              <a:t>AdHoc</a:t>
            </a:r>
            <a:r>
              <a:rPr lang="en-US" dirty="0"/>
              <a:t> initial proposal by Oct Interim Telecon.</a:t>
            </a:r>
          </a:p>
        </p:txBody>
      </p:sp>
    </p:spTree>
    <p:extLst>
      <p:ext uri="{BB962C8B-B14F-4D97-AF65-F5344CB8AC3E}">
        <p14:creationId xmlns:p14="http://schemas.microsoft.com/office/powerpoint/2010/main" val="622895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1690F-478E-FED5-1B1F-7027AE762122}"/>
              </a:ext>
            </a:extLst>
          </p:cNvPr>
          <p:cNvSpPr>
            <a:spLocks noGrp="1"/>
          </p:cNvSpPr>
          <p:nvPr>
            <p:ph type="title"/>
          </p:nvPr>
        </p:nvSpPr>
        <p:spPr/>
        <p:txBody>
          <a:bodyPr/>
          <a:lstStyle/>
          <a:p>
            <a:r>
              <a:rPr lang="en-US" dirty="0"/>
              <a:t>Things to improve	</a:t>
            </a:r>
          </a:p>
        </p:txBody>
      </p:sp>
      <p:sp>
        <p:nvSpPr>
          <p:cNvPr id="3" name="Content Placeholder 2">
            <a:extLst>
              <a:ext uri="{FF2B5EF4-FFF2-40B4-BE49-F238E27FC236}">
                <a16:creationId xmlns:a16="http://schemas.microsoft.com/office/drawing/2014/main" id="{853F03CD-F765-0920-DAE9-6AA6DED38129}"/>
              </a:ext>
            </a:extLst>
          </p:cNvPr>
          <p:cNvSpPr>
            <a:spLocks noGrp="1"/>
          </p:cNvSpPr>
          <p:nvPr>
            <p:ph idx="1"/>
          </p:nvPr>
        </p:nvSpPr>
        <p:spPr/>
        <p:txBody>
          <a:bodyPr/>
          <a:lstStyle/>
          <a:p>
            <a:r>
              <a:rPr lang="en-US" dirty="0"/>
              <a:t>2 student programs </a:t>
            </a:r>
          </a:p>
          <a:p>
            <a:pPr lvl="1"/>
            <a:r>
              <a:rPr lang="en-US" dirty="0"/>
              <a:t>(Student Outreach and University Outreach was confusing).</a:t>
            </a:r>
          </a:p>
          <a:p>
            <a:pPr lvl="1"/>
            <a:r>
              <a:rPr lang="en-US" dirty="0"/>
              <a:t>Consider format to allow more flexibility </a:t>
            </a:r>
          </a:p>
          <a:p>
            <a:pPr lvl="1"/>
            <a:r>
              <a:rPr lang="en-US" dirty="0"/>
              <a:t>Consider orientation prior to arrival (like new members).</a:t>
            </a:r>
          </a:p>
          <a:p>
            <a:r>
              <a:rPr lang="en-US" dirty="0"/>
              <a:t>Change Student Outreach fee's structure.</a:t>
            </a:r>
          </a:p>
          <a:p>
            <a:pPr lvl="1"/>
            <a:r>
              <a:rPr lang="en-US" dirty="0"/>
              <a:t>Change from $150 to some other value but continue to allow repeat usage.</a:t>
            </a:r>
          </a:p>
        </p:txBody>
      </p:sp>
    </p:spTree>
    <p:extLst>
      <p:ext uri="{BB962C8B-B14F-4D97-AF65-F5344CB8AC3E}">
        <p14:creationId xmlns:p14="http://schemas.microsoft.com/office/powerpoint/2010/main" val="1625403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0CE8-7B72-AF66-2EF2-F9FFDA188706}"/>
              </a:ext>
            </a:extLst>
          </p:cNvPr>
          <p:cNvSpPr>
            <a:spLocks noGrp="1"/>
          </p:cNvSpPr>
          <p:nvPr>
            <p:ph type="title"/>
          </p:nvPr>
        </p:nvSpPr>
        <p:spPr/>
        <p:txBody>
          <a:bodyPr/>
          <a:lstStyle/>
          <a:p>
            <a:r>
              <a:rPr lang="en-US" sz="3600" dirty="0"/>
              <a:t>Student Outreach Ad Hoc Purpose and Scope</a:t>
            </a:r>
          </a:p>
        </p:txBody>
      </p:sp>
      <p:sp>
        <p:nvSpPr>
          <p:cNvPr id="3" name="Content Placeholder 2">
            <a:extLst>
              <a:ext uri="{FF2B5EF4-FFF2-40B4-BE49-F238E27FC236}">
                <a16:creationId xmlns:a16="http://schemas.microsoft.com/office/drawing/2014/main" id="{3C22D682-0028-8279-7A8B-963E31D066B7}"/>
              </a:ext>
            </a:extLst>
          </p:cNvPr>
          <p:cNvSpPr>
            <a:spLocks noGrp="1"/>
          </p:cNvSpPr>
          <p:nvPr>
            <p:ph idx="1"/>
          </p:nvPr>
        </p:nvSpPr>
        <p:spPr>
          <a:xfrm>
            <a:off x="334433" y="1341437"/>
            <a:ext cx="10972800" cy="5111749"/>
          </a:xfrm>
        </p:spPr>
        <p:txBody>
          <a:bodyPr/>
          <a:lstStyle/>
          <a:p>
            <a:r>
              <a:rPr lang="en-US" sz="1800" dirty="0"/>
              <a:t>Purpose: </a:t>
            </a:r>
          </a:p>
          <a:p>
            <a:pPr lvl="1"/>
            <a:r>
              <a:rPr lang="en-US" sz="1800" dirty="0"/>
              <a:t>Encourage university students and professors to participate in IEEE 802 LMSC standards activities, by reducing or eliminating barriers to their participation.</a:t>
            </a:r>
          </a:p>
          <a:p>
            <a:r>
              <a:rPr lang="en-US" sz="1800" dirty="0"/>
              <a:t>Scope: </a:t>
            </a:r>
          </a:p>
          <a:p>
            <a:pPr lvl="1"/>
            <a:r>
              <a:rPr lang="en-US" sz="1800" dirty="0"/>
              <a:t>Prepare P&amp;P changes that will enable a wide range of university students and professors across a several university disciplines, e.g., engineering, economics, law, policy, and business, to fully participate in IEEE 802 LMSC standards activities on a long-term basis. </a:t>
            </a:r>
          </a:p>
          <a:p>
            <a:pPr lvl="1"/>
            <a:r>
              <a:rPr lang="en-US" sz="1800" dirty="0"/>
              <a:t>Some changes to be considered may be</a:t>
            </a:r>
            <a:r>
              <a:rPr lang="en-US" sz="1400" dirty="0"/>
              <a:t>:</a:t>
            </a:r>
          </a:p>
          <a:p>
            <a:pPr lvl="2"/>
            <a:r>
              <a:rPr lang="en-US" sz="1800" dirty="0"/>
              <a:t>reduction or elimination of registration fees with constraints on voting membership rights, enable remote participation, and consider reducing in-person participation costs by providing reduced cost hotel rooms.</a:t>
            </a:r>
          </a:p>
          <a:p>
            <a:r>
              <a:rPr lang="en-US" sz="1800" dirty="0"/>
              <a:t>Rationale: </a:t>
            </a:r>
          </a:p>
          <a:p>
            <a:pPr lvl="1"/>
            <a:r>
              <a:rPr lang="en-US" sz="1800" dirty="0"/>
              <a:t>Current IEEE 802 LMSC P&amp;P provide little to no incentive to university students and professors engage in sustained IEEE 802 standards activities. This represents a missed opportunity, as this cohort is the next generation of professional 802 members that will support the continued growth and health of the organization. Reducing or eliminating this cohort’s participation barriers should be viewed as a long-term investment in IEEE 802.</a:t>
            </a:r>
          </a:p>
        </p:txBody>
      </p:sp>
    </p:spTree>
    <p:extLst>
      <p:ext uri="{BB962C8B-B14F-4D97-AF65-F5344CB8AC3E}">
        <p14:creationId xmlns:p14="http://schemas.microsoft.com/office/powerpoint/2010/main" val="4225720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DF20A-D595-8E5C-CAED-7C8D23EFDB87}"/>
              </a:ext>
            </a:extLst>
          </p:cNvPr>
          <p:cNvSpPr>
            <a:spLocks noGrp="1"/>
          </p:cNvSpPr>
          <p:nvPr>
            <p:ph type="title"/>
          </p:nvPr>
        </p:nvSpPr>
        <p:spPr/>
        <p:txBody>
          <a:bodyPr/>
          <a:lstStyle/>
          <a:p>
            <a:r>
              <a:rPr lang="en-US" dirty="0"/>
              <a:t>Student Outreach Telcon</a:t>
            </a:r>
          </a:p>
        </p:txBody>
      </p:sp>
      <p:sp>
        <p:nvSpPr>
          <p:cNvPr id="3" name="Content Placeholder 2">
            <a:extLst>
              <a:ext uri="{FF2B5EF4-FFF2-40B4-BE49-F238E27FC236}">
                <a16:creationId xmlns:a16="http://schemas.microsoft.com/office/drawing/2014/main" id="{B5313D3B-BA92-01F7-9A87-2CD0D419A968}"/>
              </a:ext>
            </a:extLst>
          </p:cNvPr>
          <p:cNvSpPr>
            <a:spLocks noGrp="1"/>
          </p:cNvSpPr>
          <p:nvPr>
            <p:ph idx="1"/>
          </p:nvPr>
        </p:nvSpPr>
        <p:spPr>
          <a:xfrm>
            <a:off x="334432" y="1341437"/>
            <a:ext cx="11247967" cy="5111749"/>
          </a:xfrm>
        </p:spPr>
        <p:txBody>
          <a:bodyPr/>
          <a:lstStyle/>
          <a:p>
            <a:r>
              <a:rPr lang="en-US" sz="2800" dirty="0"/>
              <a:t>Attendance – Sept 28: 2</a:t>
            </a:r>
          </a:p>
          <a:p>
            <a:pPr lvl="1"/>
            <a:r>
              <a:rPr lang="en-US" sz="2400" dirty="0"/>
              <a:t>Items discussed to improve program:</a:t>
            </a:r>
          </a:p>
          <a:p>
            <a:pPr lvl="2"/>
            <a:r>
              <a:rPr lang="en-US" sz="2000" dirty="0"/>
              <a:t>Advertise to Student IEEE and Computer Society student branches.</a:t>
            </a:r>
          </a:p>
          <a:p>
            <a:pPr lvl="2"/>
            <a:r>
              <a:rPr lang="en-US" sz="2000" dirty="0"/>
              <a:t>Logistics – Key to successful program</a:t>
            </a:r>
          </a:p>
          <a:p>
            <a:pPr lvl="2"/>
            <a:r>
              <a:rPr lang="en-US" sz="2000" dirty="0"/>
              <a:t>Costs – What is the 802 EC willing to fund?</a:t>
            </a:r>
          </a:p>
          <a:p>
            <a:pPr lvl="3"/>
            <a:r>
              <a:rPr lang="en-US" sz="1600" dirty="0"/>
              <a:t>Currently: Subsidized Registration: Badging, F&amp;B, Lunch if served.</a:t>
            </a:r>
          </a:p>
          <a:p>
            <a:pPr lvl="3"/>
            <a:r>
              <a:rPr lang="en-US" sz="1600" dirty="0"/>
              <a:t>Registration ?   -- Hotel ?  -- other Travel expenses?</a:t>
            </a:r>
          </a:p>
          <a:p>
            <a:pPr lvl="2"/>
            <a:r>
              <a:rPr lang="en-US" sz="2000" dirty="0"/>
              <a:t>Registration Fees now: </a:t>
            </a:r>
          </a:p>
          <a:p>
            <a:pPr lvl="3"/>
            <a:r>
              <a:rPr lang="en-US" sz="1800" dirty="0"/>
              <a:t>$150 full week            -- $25 one day – Tuesday.</a:t>
            </a:r>
          </a:p>
          <a:p>
            <a:pPr lvl="1"/>
            <a:r>
              <a:rPr lang="en-US" sz="2400" dirty="0"/>
              <a:t>Alternatives:</a:t>
            </a:r>
          </a:p>
          <a:p>
            <a:pPr lvl="2"/>
            <a:r>
              <a:rPr lang="en-US" sz="2000" dirty="0"/>
              <a:t>Current Program: 2 802 EC officers for orientation and debrief.</a:t>
            </a:r>
          </a:p>
          <a:p>
            <a:pPr lvl="2"/>
            <a:r>
              <a:rPr lang="en-US" sz="2000" dirty="0"/>
              <a:t>Make one-day Student a day pass – would require Professor participation to shepherd.</a:t>
            </a:r>
          </a:p>
          <a:p>
            <a:pPr lvl="2"/>
            <a:endParaRPr lang="en-US" sz="2000" dirty="0"/>
          </a:p>
          <a:p>
            <a:pPr lvl="2"/>
            <a:endParaRPr lang="en-US" sz="2000" dirty="0"/>
          </a:p>
        </p:txBody>
      </p:sp>
    </p:spTree>
    <p:extLst>
      <p:ext uri="{BB962C8B-B14F-4D97-AF65-F5344CB8AC3E}">
        <p14:creationId xmlns:p14="http://schemas.microsoft.com/office/powerpoint/2010/main" val="2155288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800" b="1" dirty="0"/>
              <a:t>Announcement of 802 EC Interim Telecons </a:t>
            </a:r>
          </a:p>
          <a:p>
            <a:r>
              <a:rPr lang="en-US" sz="2400" dirty="0"/>
              <a:t>     Tuesday 1 August 2023 – HOLIDAY</a:t>
            </a:r>
          </a:p>
          <a:p>
            <a:r>
              <a:rPr lang="en-US" sz="2400" dirty="0"/>
              <a:t>     Tuesday 5 September 2023, 19:00-21:00 UTC</a:t>
            </a:r>
          </a:p>
          <a:p>
            <a:r>
              <a:rPr lang="en-US" sz="2400" dirty="0"/>
              <a:t>     Tuesday 3 October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Nov to be Scheduled during 2023 Nov IEEE 802 EC Closing Plenary meeting.</a:t>
            </a:r>
            <a:br>
              <a:rPr lang="en-US" sz="2400" dirty="0"/>
            </a:b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29 September 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October 3</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Items </a:t>
            </a:r>
          </a:p>
          <a:p>
            <a:pPr lvl="1"/>
            <a:r>
              <a:rPr lang="en-US" altLang="en-US" sz="2000" dirty="0"/>
              <a:t>3.01 – MI Current / Future venues				30 Mins</a:t>
            </a:r>
          </a:p>
          <a:p>
            <a:pPr marL="1828800" lvl="3" indent="-514350">
              <a:buFontTx/>
              <a:buAutoNum type="alphaLcPeriod"/>
            </a:pPr>
            <a:r>
              <a:rPr lang="en-US" dirty="0"/>
              <a:t>Nov </a:t>
            </a:r>
            <a:r>
              <a:rPr lang="en-US" altLang="en-US" dirty="0"/>
              <a:t>Registration Status</a:t>
            </a:r>
          </a:p>
          <a:p>
            <a:pPr marL="1828800" lvl="3" indent="-514350">
              <a:buFontTx/>
              <a:buAutoNum type="alphaLcPeriod"/>
            </a:pPr>
            <a:r>
              <a:rPr lang="en-US" altLang="en-US" dirty="0"/>
              <a:t>Future Venue Contract Status</a:t>
            </a:r>
            <a:endParaRPr lang="en-US" dirty="0"/>
          </a:p>
          <a:p>
            <a:pPr marL="1828800" lvl="3" indent="-514350">
              <a:buAutoNum type="alphaLcPeriod"/>
            </a:pPr>
            <a:r>
              <a:rPr lang="en-US" dirty="0"/>
              <a:t>Review RFP Status</a:t>
            </a:r>
          </a:p>
          <a:p>
            <a:pPr marL="1828800" lvl="3" indent="-514350">
              <a:buAutoNum type="alphaLcPeriod"/>
            </a:pPr>
            <a:r>
              <a:rPr lang="en-US" dirty="0"/>
              <a:t>Discussion on Nov 2025/Nov 2026</a:t>
            </a:r>
          </a:p>
          <a:p>
            <a:pPr lvl="1">
              <a:buFontTx/>
              <a:buChar char="-"/>
            </a:pPr>
            <a:r>
              <a:rPr lang="en-US" sz="2000" dirty="0"/>
              <a:t>6.04 – DT Student Outreach </a:t>
            </a:r>
            <a:r>
              <a:rPr lang="en-US" sz="2000" dirty="0" err="1"/>
              <a:t>AdHoc</a:t>
            </a:r>
            <a:r>
              <a:rPr lang="en-US" sz="2000" dirty="0"/>
              <a:t>			5 Mins</a:t>
            </a:r>
          </a:p>
          <a:p>
            <a:pPr marL="914400" lvl="2" indent="0">
              <a:buNone/>
            </a:pPr>
            <a:r>
              <a:rPr lang="en-US" sz="1600" dirty="0"/>
              <a:t>Review </a:t>
            </a:r>
            <a:r>
              <a:rPr lang="en-US" sz="1600" dirty="0" err="1"/>
              <a:t>AdHoc</a:t>
            </a:r>
            <a:r>
              <a:rPr lang="en-US" sz="1600" dirty="0"/>
              <a:t> Call</a:t>
            </a:r>
          </a:p>
          <a:p>
            <a:pPr lvl="2">
              <a:buFontTx/>
              <a:buChar char="-"/>
            </a:pPr>
            <a:endParaRPr lang="en-US" sz="16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dirty="0"/>
              <a:t>2023 Nov 802 Plenary Registration report</a:t>
            </a:r>
            <a:br>
              <a:rPr lang="en-US" sz="3200" dirty="0"/>
            </a:br>
            <a:r>
              <a:rPr lang="en-US" sz="3200" dirty="0"/>
              <a:t>as of 10/03/23 – 11:25 ET</a:t>
            </a:r>
          </a:p>
        </p:txBody>
      </p:sp>
      <p:pic>
        <p:nvPicPr>
          <p:cNvPr id="9" name="Picture 8">
            <a:extLst>
              <a:ext uri="{FF2B5EF4-FFF2-40B4-BE49-F238E27FC236}">
                <a16:creationId xmlns:a16="http://schemas.microsoft.com/office/drawing/2014/main" id="{BF60ABB4-36CC-4DD7-AE96-FA23D3A8270B}"/>
              </a:ext>
            </a:extLst>
          </p:cNvPr>
          <p:cNvPicPr>
            <a:picLocks noChangeAspect="1"/>
          </p:cNvPicPr>
          <p:nvPr/>
        </p:nvPicPr>
        <p:blipFill>
          <a:blip r:embed="rId2"/>
          <a:stretch>
            <a:fillRect/>
          </a:stretch>
        </p:blipFill>
        <p:spPr>
          <a:xfrm>
            <a:off x="1356717" y="1600200"/>
            <a:ext cx="9478565" cy="4343400"/>
          </a:xfrm>
          <a:prstGeom prst="rect">
            <a:avLst/>
          </a:prstGeom>
        </p:spPr>
      </p:pic>
    </p:spTree>
    <p:extLst>
      <p:ext uri="{BB962C8B-B14F-4D97-AF65-F5344CB8AC3E}">
        <p14:creationId xmlns:p14="http://schemas.microsoft.com/office/powerpoint/2010/main" val="326401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890609"/>
            <a:ext cx="11183911" cy="3076781"/>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2743200" y="4551638"/>
            <a:ext cx="8534399" cy="1877437"/>
          </a:xfrm>
          <a:prstGeom prst="rect">
            <a:avLst/>
          </a:prstGeom>
          <a:noFill/>
        </p:spPr>
        <p:txBody>
          <a:bodyPr wrap="square" rtlCol="0">
            <a:spAutoFit/>
          </a:bodyPr>
          <a:lstStyle/>
          <a:p>
            <a:r>
              <a:rPr lang="en-US" sz="1600" dirty="0"/>
              <a:t>the USB connector not only supplies 5 VDC @ 900mA but also serves as the digital communication interface between WebEx and the </a:t>
            </a:r>
            <a:r>
              <a:rPr lang="en-US" sz="1600" dirty="0" err="1"/>
              <a:t>Focusrite</a:t>
            </a:r>
            <a:r>
              <a:rPr lang="en-US" sz="1600" dirty="0"/>
              <a:t> audio mixer.  </a:t>
            </a:r>
          </a:p>
          <a:p>
            <a:r>
              <a:rPr lang="en-US" sz="1600" dirty="0"/>
              <a:t>Known Issue of connection dropping on newer models of Notebooks and Laptops.</a:t>
            </a:r>
          </a:p>
          <a:p>
            <a:br>
              <a:rPr lang="en-US" sz="1600" dirty="0"/>
            </a:br>
            <a:r>
              <a:rPr lang="en-US" sz="1600" dirty="0"/>
              <a:t>Our Scarlett Boxes are 3</a:t>
            </a:r>
            <a:r>
              <a:rPr lang="en-US" sz="1600" baseline="30000" dirty="0"/>
              <a:t>rd</a:t>
            </a:r>
            <a:r>
              <a:rPr lang="en-US" sz="1600" dirty="0"/>
              <a:t> Generation – Driver update can be found here:</a:t>
            </a:r>
            <a:br>
              <a:rPr lang="en-US" sz="1600" dirty="0"/>
            </a:br>
            <a:r>
              <a:rPr lang="en-US" sz="1600" dirty="0">
                <a:hlinkClick r:id="rId3"/>
              </a:rPr>
              <a:t>https://downloads.focusrite.com/focusrite/scarlett-3rd-gen/scarlett-solo-3rd-gen</a:t>
            </a:r>
            <a:endParaRPr lang="en-US" sz="1600" dirty="0"/>
          </a:p>
          <a:p>
            <a:endParaRPr lang="en-US" sz="2000" dirty="0">
              <a:solidFill>
                <a:schemeClr val="tx1"/>
              </a:solidFill>
            </a:endParaRPr>
          </a:p>
        </p:txBody>
      </p:sp>
    </p:spTree>
    <p:extLst>
      <p:ext uri="{BB962C8B-B14F-4D97-AF65-F5344CB8AC3E}">
        <p14:creationId xmlns:p14="http://schemas.microsoft.com/office/powerpoint/2010/main" val="365765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295400"/>
            <a:ext cx="10361084" cy="5257800"/>
          </a:xfrm>
        </p:spPr>
        <p:txBody>
          <a:bodyPr/>
          <a:lstStyle/>
          <a:p>
            <a:pPr marL="457200" indent="-457200">
              <a:buAutoNum type="arabicPeriod"/>
            </a:pPr>
            <a:r>
              <a:rPr lang="en-US" sz="2000" dirty="0"/>
              <a:t>One central laptop/computer per meeting connects at head table.</a:t>
            </a:r>
          </a:p>
          <a:p>
            <a:pPr marL="457200" indent="-457200">
              <a:buAutoNum type="arabicPeriod"/>
            </a:pPr>
            <a:r>
              <a:rPr lang="en-US" sz="2000" dirty="0"/>
              <a:t>Local speakers' queue/speak only at a microphone when called on.</a:t>
            </a:r>
          </a:p>
          <a:p>
            <a:pPr marL="457200" indent="-457200">
              <a:buAutoNum type="arabicPeriod"/>
            </a:pPr>
            <a:r>
              <a:rPr lang="en-US" sz="2000" dirty="0"/>
              <a:t>Remote speakers request to speak via chat window and only speak when called on.</a:t>
            </a:r>
          </a:p>
          <a:p>
            <a:pPr marL="457200" indent="-457200">
              <a:buAutoNum type="arabicPeriod"/>
            </a:pPr>
            <a:r>
              <a:rPr lang="en-US" sz="2000" dirty="0"/>
              <a:t>Presenters have chair (central laptop) share the presentation</a:t>
            </a:r>
          </a:p>
          <a:p>
            <a:pPr marL="457200" indent="-457200">
              <a:buAutoNum type="arabicPeriod"/>
            </a:pPr>
            <a:r>
              <a:rPr lang="en-US" sz="2000" dirty="0"/>
              <a:t>Local attendees when logged into WebEx </a:t>
            </a:r>
            <a:r>
              <a:rPr lang="en-US" sz="2000" dirty="0">
                <a:solidFill>
                  <a:srgbClr val="FF0000"/>
                </a:solidFill>
              </a:rPr>
              <a:t>SHALL</a:t>
            </a:r>
            <a:r>
              <a:rPr lang="en-US" sz="2000" dirty="0"/>
              <a:t> </a:t>
            </a:r>
            <a:r>
              <a:rPr lang="en-US" sz="2000" dirty="0">
                <a:solidFill>
                  <a:srgbClr val="C00000"/>
                </a:solidFill>
              </a:rPr>
              <a:t>NOT connect Audio.</a:t>
            </a:r>
          </a:p>
          <a:p>
            <a:pPr marL="457200" indent="-457200">
              <a:buAutoNum type="arabicPeriod"/>
            </a:pPr>
            <a:r>
              <a:rPr lang="en-US" sz="2000" dirty="0">
                <a:solidFill>
                  <a:schemeClr val="tx1"/>
                </a:solidFill>
              </a:rPr>
              <a:t>When Starting a meeting the host should do the following:</a:t>
            </a:r>
          </a:p>
          <a:p>
            <a:pPr marL="857250" lvl="1" indent="-457200">
              <a:buAutoNum type="arabicPeriod"/>
            </a:pPr>
            <a:r>
              <a:rPr lang="en-US" sz="2000" dirty="0">
                <a:solidFill>
                  <a:schemeClr val="tx1"/>
                </a:solidFill>
              </a:rPr>
              <a:t>Select “Meeting” -&gt; “Meeting Options” -&gt; [Disable] “Allow Participant to turn on Video”</a:t>
            </a:r>
          </a:p>
          <a:p>
            <a:pPr marL="857250" lvl="1" indent="-457200">
              <a:buAutoNum type="arabicPeriod"/>
            </a:pPr>
            <a:r>
              <a:rPr lang="en-US" sz="2000" dirty="0">
                <a:solidFill>
                  <a:schemeClr val="tx1"/>
                </a:solidFill>
              </a:rPr>
              <a:t>Select “Participant” -&gt; [Enable] “Mute on Entry”.</a:t>
            </a:r>
          </a:p>
          <a:p>
            <a:pPr marL="457200" indent="-457200">
              <a:buAutoNum type="arabicPeriod"/>
            </a:pPr>
            <a:r>
              <a:rPr lang="en-US" sz="2000" dirty="0">
                <a:solidFill>
                  <a:schemeClr val="tx1"/>
                </a:solidFill>
              </a:rPr>
              <a:t>For the Host and Remote Attendees connecting to Webex, Configure Webex Audio to use “Music Mode”.</a:t>
            </a:r>
          </a:p>
          <a:p>
            <a:pPr marL="457200" indent="-457200">
              <a:buAutoNum type="arabicPeriod"/>
            </a:pPr>
            <a:r>
              <a:rPr lang="en-US" sz="2000" dirty="0">
                <a:solidFill>
                  <a:schemeClr val="tx1"/>
                </a:solidFill>
              </a:rPr>
              <a:t>If newer laptop, load updated </a:t>
            </a:r>
            <a:r>
              <a:rPr lang="en-US" sz="2000" dirty="0" err="1">
                <a:solidFill>
                  <a:schemeClr val="tx1"/>
                </a:solidFill>
              </a:rPr>
              <a:t>Focusrite</a:t>
            </a:r>
            <a:r>
              <a:rPr lang="en-US" sz="2000" dirty="0">
                <a:solidFill>
                  <a:schemeClr val="tx1"/>
                </a:solidFill>
              </a:rPr>
              <a:t> Scarlett Gen-3 drivers.</a:t>
            </a:r>
          </a:p>
          <a:p>
            <a:pPr marL="857250" lvl="1" indent="-457200">
              <a:buFont typeface="Wingdings" panose="05000000000000000000" pitchFamily="2" charset="2"/>
              <a:buChar char="§"/>
            </a:pPr>
            <a:r>
              <a:rPr lang="en-US" sz="1600" dirty="0"/>
              <a:t>Driver updates can be found here:</a:t>
            </a:r>
            <a:br>
              <a:rPr lang="en-US" sz="1600" dirty="0"/>
            </a:br>
            <a:r>
              <a:rPr lang="en-US" sz="1600" dirty="0">
                <a:hlinkClick r:id="rId2"/>
              </a:rPr>
              <a:t>https://downloads.focusrite.com/focusrite/scarlett-3rd-gen/scarlett-solo-3rd-gen</a:t>
            </a:r>
            <a:endParaRPr lang="en-US" sz="1600" dirty="0"/>
          </a:p>
          <a:p>
            <a:pPr marL="857250" lvl="1" indent="-457200">
              <a:buAutoNum type="arabicPeriod"/>
            </a:pPr>
            <a:endParaRPr lang="en-US" sz="1600" dirty="0">
              <a:solidFill>
                <a:schemeClr val="tx1"/>
              </a:solidFill>
            </a:endParaRPr>
          </a:p>
          <a:p>
            <a:pPr marL="457200" indent="-457200">
              <a:buAutoNum type="arabicPeriod"/>
            </a:pPr>
            <a:endParaRPr lang="en-US" sz="2000" dirty="0">
              <a:solidFill>
                <a:schemeClr val="tx1"/>
              </a:solidFill>
            </a:endParaRPr>
          </a:p>
        </p:txBody>
      </p:sp>
    </p:spTree>
    <p:extLst>
      <p:ext uri="{BB962C8B-B14F-4D97-AF65-F5344CB8AC3E}">
        <p14:creationId xmlns:p14="http://schemas.microsoft.com/office/powerpoint/2010/main" val="2066374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 – Request for Hong Kong, Macao, or Sanya</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Tree>
    <p:extLst>
      <p:ext uri="{BB962C8B-B14F-4D97-AF65-F5344CB8AC3E}">
        <p14:creationId xmlns:p14="http://schemas.microsoft.com/office/powerpoint/2010/main" val="426220471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38149</TotalTime>
  <Words>2171</Words>
  <Application>Microsoft Office PowerPoint</Application>
  <PresentationFormat>Widescreen</PresentationFormat>
  <Paragraphs>223</Paragraphs>
  <Slides>18</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Roboto</vt:lpstr>
      <vt:lpstr>tahoma</vt:lpstr>
      <vt:lpstr>tahoma</vt:lpstr>
      <vt:lpstr>Times New Roman</vt:lpstr>
      <vt:lpstr>Wingdings</vt:lpstr>
      <vt:lpstr>Title slide</vt:lpstr>
      <vt:lpstr>Executive Secretary Agenda Items  2023 October Interim Telecon</vt:lpstr>
      <vt:lpstr>IEEE 802 Opening EC Mtg – October 3</vt:lpstr>
      <vt:lpstr>2023 Nov 802 Plenary Registration report as of 10/03/23 – 11:25 ET</vt:lpstr>
      <vt:lpstr>PowerPoint Presentation</vt:lpstr>
      <vt:lpstr>PowerPoint Presentation</vt:lpstr>
      <vt:lpstr>PowerPoint Presentation</vt:lpstr>
      <vt:lpstr>Suggested best practices</vt:lpstr>
      <vt:lpstr>Mixed-mode Meeting Protocol</vt:lpstr>
      <vt:lpstr>Future Venue Contract Status</vt:lpstr>
      <vt:lpstr>Plenary RFP Targets</vt:lpstr>
      <vt:lpstr>IEEE MCE Convene - Follow-up</vt:lpstr>
      <vt:lpstr>IEEE MCE Convene Report</vt:lpstr>
      <vt:lpstr>6.04 Student Outreach/Student University Outreach</vt:lpstr>
      <vt:lpstr>Things to improve </vt:lpstr>
      <vt:lpstr>Student Outreach Ad Hoc Purpose and Scope</vt:lpstr>
      <vt:lpstr>Student Outreach Telcon</vt:lpstr>
      <vt:lpstr>8.04 Monthly IEEE 802 EC Telecons</vt:lpstr>
      <vt:lpstr>8.05 Call for Tutorials for November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2023 Oct 3 Telecon</dc:title>
  <dc:subject>Executive Secretary Report for 2023 Oct 3 Telecon</dc:subject>
  <dc:creator>Jon Rosdahl</dc:creator>
  <cp:keywords>Interim Telecon</cp:keywords>
  <dc:description>Jon Rosdahl, Qualcomm</dc:description>
  <cp:lastModifiedBy>Jon Rosdahl</cp:lastModifiedBy>
  <cp:revision>23</cp:revision>
  <dcterms:created xsi:type="dcterms:W3CDTF">2021-09-07T16:57:28Z</dcterms:created>
  <dcterms:modified xsi:type="dcterms:W3CDTF">2023-10-03T19:00:09Z</dcterms:modified>
  <cp:category>October 2023</cp:category>
</cp:coreProperties>
</file>