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Roboto" panose="02000000000000000000" pitchFamily="2"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8mEAMAn5SadL0fvTtTgLCgSY7Q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08" y="27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4.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8CB7B414-E599-4A60-93F5-307841C43D8B}"/>
    <pc:docChg chg="modSld">
      <pc:chgData name="Jon Rosdahl" userId="2820f357-2dd4-4127-8713-e0bfde0fd756" providerId="ADAL" clId="{8CB7B414-E599-4A60-93F5-307841C43D8B}" dt="2023-09-11T12:38:24.736" v="0" actId="6549"/>
      <pc:docMkLst>
        <pc:docMk/>
      </pc:docMkLst>
      <pc:sldChg chg="modSp mod">
        <pc:chgData name="Jon Rosdahl" userId="2820f357-2dd4-4127-8713-e0bfde0fd756" providerId="ADAL" clId="{8CB7B414-E599-4A60-93F5-307841C43D8B}" dt="2023-09-11T12:38:24.736" v="0" actId="6549"/>
        <pc:sldMkLst>
          <pc:docMk/>
          <pc:sldMk cId="0" sldId="263"/>
        </pc:sldMkLst>
        <pc:spChg chg="mod">
          <ac:chgData name="Jon Rosdahl" userId="2820f357-2dd4-4127-8713-e0bfde0fd756" providerId="ADAL" clId="{8CB7B414-E599-4A60-93F5-307841C43D8B}" dt="2023-09-11T12:38:24.736" v="0" actId="6549"/>
          <ac:spMkLst>
            <pc:docMk/>
            <pc:sldMk cId="0" sldId="263"/>
            <ac:spMk id="11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7c30aa6ca8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g27c30aa6ca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3"/>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13"/>
          <p:cNvSpPr/>
          <p:nvPr/>
        </p:nvSpPr>
        <p:spPr>
          <a:xfrm flipH="1">
            <a:off x="8246400" y="4245875"/>
            <a:ext cx="897600" cy="897600"/>
          </a:xfrm>
          <a:prstGeom prst="round1Rect">
            <a:avLst>
              <a:gd name="adj" fmla="val 16667"/>
            </a:avLst>
          </a:prstGeom>
          <a:solidFill>
            <a:schemeClr val="lt1">
              <a:alpha val="65098"/>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3" name="Google Shape;13;p13"/>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0" name="Google Shape;60;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1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1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14"/>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1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6"/>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6"/>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16"/>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33" name="Google Shape;33;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a:endParaRPr/>
          </a:p>
        </p:txBody>
      </p:sp>
      <p:sp>
        <p:nvSpPr>
          <p:cNvPr id="36" name="Google Shape;36;p1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7"/>
        <p:cNvGrpSpPr/>
        <p:nvPr/>
      </p:nvGrpSpPr>
      <p:grpSpPr>
        <a:xfrm>
          <a:off x="0" y="0"/>
          <a:ext cx="0" cy="0"/>
          <a:chOff x="0" y="0"/>
          <a:chExt cx="0" cy="0"/>
        </a:xfrm>
      </p:grpSpPr>
      <p:sp>
        <p:nvSpPr>
          <p:cNvPr id="38" name="Google Shape;38;p18"/>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8"/>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a:endParaRPr/>
          </a:p>
        </p:txBody>
      </p:sp>
      <p:sp>
        <p:nvSpPr>
          <p:cNvPr id="41" name="Google Shape;41;p1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a:endParaRPr/>
          </a:p>
        </p:txBody>
      </p:sp>
      <p:sp>
        <p:nvSpPr>
          <p:cNvPr id="44" name="Google Shape;44;p1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2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2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a:endParaRPr/>
          </a:p>
        </p:txBody>
      </p:sp>
      <p:sp>
        <p:nvSpPr>
          <p:cNvPr id="49" name="Google Shape;49;p2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2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mailto:802info@facetoface-events.com" TargetMode="External"/><Relationship Id="rId4" Type="http://schemas.openxmlformats.org/officeDocument/2006/relationships/hyperlink" Target="https://www.hilton.com/en/attend-my-event/hnlhvhh-avm-e0ca0592-a203-4d79-a09e-5c9c2b65d2e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stephanie@facetoface-events.com" TargetMode="External"/><Relationship Id="rId4" Type="http://schemas.openxmlformats.org/officeDocument/2006/relationships/hyperlink" Target="mailto:lisa@facetoface-events.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rick@linespeed.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cvent.me/gvvqDN"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ogodechao.com/location/atlant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800"/>
              <a:buNone/>
            </a:pPr>
            <a:r>
              <a:rPr lang="en"/>
              <a:t>September 2023 IEEE 802 Wireless Interim Session</a:t>
            </a:r>
            <a:endParaRPr/>
          </a:p>
        </p:txBody>
      </p:sp>
      <p:sp>
        <p:nvSpPr>
          <p:cNvPr id="68" name="Google Shape;68;p1"/>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 sz="2400"/>
              <a:t>Event Summary and Important Information</a:t>
            </a:r>
            <a:endParaRPr sz="2400"/>
          </a:p>
        </p:txBody>
      </p:sp>
      <p:sp>
        <p:nvSpPr>
          <p:cNvPr id="69" name="Google Shape;69;p1"/>
          <p:cNvSpPr txBox="1"/>
          <p:nvPr/>
        </p:nvSpPr>
        <p:spPr>
          <a:xfrm>
            <a:off x="490375" y="4260825"/>
            <a:ext cx="62769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Roboto"/>
                <a:ea typeface="Roboto"/>
                <a:cs typeface="Roboto"/>
                <a:sym typeface="Roboto"/>
              </a:rPr>
              <a:t>Prepared By: Face to Face Events, September 11, 2023</a:t>
            </a:r>
            <a:endParaRPr sz="1400" b="0" i="0" u="none" strike="noStrike" cap="none">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471900" y="828200"/>
            <a:ext cx="8222100" cy="678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r>
              <a:rPr lang="en" sz="2700"/>
              <a:t>Thanks for helping us make this session a success, we look forward to working with you again!</a:t>
            </a:r>
            <a:endParaRPr sz="2700"/>
          </a:p>
        </p:txBody>
      </p:sp>
      <p:sp>
        <p:nvSpPr>
          <p:cNvPr id="127" name="Google Shape;127;p11"/>
          <p:cNvSpPr txBox="1">
            <a:spLocks noGrp="1"/>
          </p:cNvSpPr>
          <p:nvPr>
            <p:ph type="body" idx="1"/>
          </p:nvPr>
        </p:nvSpPr>
        <p:spPr>
          <a:xfrm>
            <a:off x="262350" y="1785724"/>
            <a:ext cx="8431650" cy="328157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400"/>
              <a:t>The next IEEE 802 Plenary Session will be November 12-17, 2023. The session will be a Mixed Mode with In-Person participation at the Hilton Hawaiian Village Waikiki Beach Resort. </a:t>
            </a:r>
            <a:endParaRPr sz="1400" b="1"/>
          </a:p>
          <a:p>
            <a:pPr marL="0" lvl="0" indent="0" algn="l" rtl="0">
              <a:lnSpc>
                <a:spcPct val="115000"/>
              </a:lnSpc>
              <a:spcBef>
                <a:spcPts val="0"/>
              </a:spcBef>
              <a:spcAft>
                <a:spcPts val="0"/>
              </a:spcAft>
              <a:buSzPts val="1800"/>
              <a:buNone/>
            </a:pPr>
            <a:endParaRPr sz="800" b="1"/>
          </a:p>
          <a:p>
            <a:pPr marL="457200" lvl="0" indent="-317500" algn="l" rtl="0">
              <a:lnSpc>
                <a:spcPct val="115000"/>
              </a:lnSpc>
              <a:spcBef>
                <a:spcPts val="0"/>
              </a:spcBef>
              <a:spcAft>
                <a:spcPts val="0"/>
              </a:spcAft>
              <a:buSzPts val="1400"/>
              <a:buChar char="●"/>
            </a:pPr>
            <a:r>
              <a:rPr lang="en" sz="1400" b="1"/>
              <a:t>Information and Registration: </a:t>
            </a:r>
            <a:r>
              <a:rPr lang="en" sz="1400" b="1" u="sng">
                <a:solidFill>
                  <a:schemeClr val="hlink"/>
                </a:solidFill>
                <a:hlinkClick r:id="rId3"/>
              </a:rPr>
              <a:t>https://cvent.me/Pna0qm</a:t>
            </a:r>
            <a:endParaRPr sz="1400" b="1"/>
          </a:p>
          <a:p>
            <a:pPr marL="914400" lvl="1" indent="-317500" algn="l" rtl="0">
              <a:lnSpc>
                <a:spcPct val="115000"/>
              </a:lnSpc>
              <a:spcBef>
                <a:spcPts val="0"/>
              </a:spcBef>
              <a:spcAft>
                <a:spcPts val="0"/>
              </a:spcAft>
              <a:buSzPts val="1400"/>
              <a:buChar char="○"/>
            </a:pPr>
            <a:r>
              <a:rPr lang="en" sz="1400"/>
              <a:t>Early Registration Deadline:</a:t>
            </a:r>
            <a:r>
              <a:rPr lang="en" sz="1400" b="1"/>
              <a:t> </a:t>
            </a:r>
            <a:r>
              <a:rPr lang="en" sz="1400"/>
              <a:t>Friday September 22, 2023</a:t>
            </a:r>
            <a:endParaRPr/>
          </a:p>
          <a:p>
            <a:pPr marL="914400" lvl="1" indent="-317500" algn="l" rtl="0">
              <a:lnSpc>
                <a:spcPct val="115000"/>
              </a:lnSpc>
              <a:spcBef>
                <a:spcPts val="0"/>
              </a:spcBef>
              <a:spcAft>
                <a:spcPts val="0"/>
              </a:spcAft>
              <a:buSzPts val="1400"/>
              <a:buChar char="○"/>
            </a:pPr>
            <a:r>
              <a:rPr lang="en" sz="1400"/>
              <a:t>Hotel Reservations: </a:t>
            </a:r>
            <a:r>
              <a:rPr lang="en" sz="1200" b="1" u="sng">
                <a:solidFill>
                  <a:schemeClr val="accent5"/>
                </a:solidFill>
                <a:hlinkClick r:id="rId4">
                  <a:extLst>
                    <a:ext uri="{A12FA001-AC4F-418D-AE19-62706E023703}">
                      <ahyp:hlinkClr xmlns:ahyp="http://schemas.microsoft.com/office/drawing/2018/hyperlinkcolor" val="tx"/>
                    </a:ext>
                  </a:extLst>
                </a:hlinkClick>
              </a:rPr>
              <a:t>https://www.hilton.com/en/attend-my-event/hnlhvhh-avm-e0ca0592-a203-4d79-a09e-5c9c2b65d2e8</a:t>
            </a:r>
            <a:endParaRPr/>
          </a:p>
          <a:p>
            <a:pPr marL="914400" lvl="1" indent="-317500" algn="l" rtl="0">
              <a:lnSpc>
                <a:spcPct val="115000"/>
              </a:lnSpc>
              <a:spcBef>
                <a:spcPts val="0"/>
              </a:spcBef>
              <a:spcAft>
                <a:spcPts val="0"/>
              </a:spcAft>
              <a:buSzPts val="1400"/>
              <a:buChar char="○"/>
            </a:pPr>
            <a:r>
              <a:rPr lang="en" sz="1400"/>
              <a:t>Hotel Reservation Booking Cut Off Date: 5:00 PM Hawaii Time October 20, 2023 </a:t>
            </a:r>
            <a:endParaRPr sz="1200" b="1"/>
          </a:p>
          <a:p>
            <a:pPr marL="914400" lvl="0" indent="0" algn="l" rtl="0">
              <a:lnSpc>
                <a:spcPct val="115000"/>
              </a:lnSpc>
              <a:spcBef>
                <a:spcPts val="0"/>
              </a:spcBef>
              <a:spcAft>
                <a:spcPts val="0"/>
              </a:spcAft>
              <a:buSzPts val="1800"/>
              <a:buNone/>
            </a:pPr>
            <a:endParaRPr sz="1200" b="1"/>
          </a:p>
          <a:p>
            <a:pPr marL="0" lvl="0" indent="0" algn="l" rtl="0">
              <a:lnSpc>
                <a:spcPct val="115000"/>
              </a:lnSpc>
              <a:spcBef>
                <a:spcPts val="0"/>
              </a:spcBef>
              <a:spcAft>
                <a:spcPts val="0"/>
              </a:spcAft>
              <a:buSzPts val="1800"/>
              <a:buNone/>
            </a:pPr>
            <a:r>
              <a:rPr lang="en" sz="1400"/>
              <a:t>If you have any questions please contact:</a:t>
            </a:r>
            <a:endParaRPr sz="1400"/>
          </a:p>
          <a:p>
            <a:pPr marL="457200" lvl="1" indent="0" algn="l" rtl="0">
              <a:lnSpc>
                <a:spcPct val="115000"/>
              </a:lnSpc>
              <a:spcBef>
                <a:spcPts val="0"/>
              </a:spcBef>
              <a:spcAft>
                <a:spcPts val="0"/>
              </a:spcAft>
              <a:buSzPts val="1800"/>
              <a:buNone/>
            </a:pPr>
            <a:r>
              <a:rPr lang="en"/>
              <a:t>Face to Face Events</a:t>
            </a:r>
            <a:endParaRPr/>
          </a:p>
          <a:p>
            <a:pPr marL="457200" lvl="1" indent="0" algn="l" rtl="0">
              <a:lnSpc>
                <a:spcPct val="115000"/>
              </a:lnSpc>
              <a:spcBef>
                <a:spcPts val="0"/>
              </a:spcBef>
              <a:spcAft>
                <a:spcPts val="0"/>
              </a:spcAft>
              <a:buSzPts val="1800"/>
              <a:buNone/>
            </a:pPr>
            <a:r>
              <a:rPr lang="en"/>
              <a:t>IEEE 802 Meeting Planner	</a:t>
            </a:r>
            <a:endParaRPr/>
          </a:p>
          <a:p>
            <a:pPr marL="457200" lvl="1" indent="0" algn="l" rtl="0">
              <a:lnSpc>
                <a:spcPct val="115000"/>
              </a:lnSpc>
              <a:spcBef>
                <a:spcPts val="0"/>
              </a:spcBef>
              <a:spcAft>
                <a:spcPts val="0"/>
              </a:spcAft>
              <a:buSzPts val="1800"/>
              <a:buNone/>
            </a:pPr>
            <a:r>
              <a:rPr lang="en"/>
              <a:t>Email: </a:t>
            </a:r>
            <a:r>
              <a:rPr lang="en" u="sng">
                <a:solidFill>
                  <a:schemeClr val="hlink"/>
                </a:solidFill>
                <a:hlinkClick r:id="rId5"/>
              </a:rPr>
              <a:t>802info@facetoface-events.com</a:t>
            </a:r>
            <a:endParaRPr/>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r>
              <a:rPr lang="en" sz="1400"/>
              <a:t> </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g27c30aa6ca8_0_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Meeting Planner Contact Information</a:t>
            </a:r>
            <a:endParaRPr/>
          </a:p>
        </p:txBody>
      </p:sp>
      <p:sp>
        <p:nvSpPr>
          <p:cNvPr id="75" name="Google Shape;75;g27c30aa6ca8_0_0"/>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Meeting Planner: Face to Face Events</a:t>
            </a:r>
            <a:endParaRPr sz="600" b="1"/>
          </a:p>
          <a:p>
            <a:pPr marL="0" lvl="0" indent="0" algn="l" rtl="0">
              <a:lnSpc>
                <a:spcPct val="100000"/>
              </a:lnSpc>
              <a:spcBef>
                <a:spcPts val="1000"/>
              </a:spcBef>
              <a:spcAft>
                <a:spcPts val="0"/>
              </a:spcAft>
              <a:buSzPts val="1400"/>
              <a:buNone/>
            </a:pPr>
            <a:r>
              <a:rPr lang="en" b="1"/>
              <a:t>Dawn Slykhouse </a:t>
            </a:r>
            <a:endParaRPr/>
          </a:p>
          <a:p>
            <a:pPr marL="0" lvl="0" indent="0" algn="l" rtl="0">
              <a:lnSpc>
                <a:spcPct val="100000"/>
              </a:lnSpc>
              <a:spcBef>
                <a:spcPts val="1000"/>
              </a:spcBef>
              <a:spcAft>
                <a:spcPts val="0"/>
              </a:spcAft>
              <a:buSzPts val="1400"/>
              <a:buNone/>
            </a:pPr>
            <a:r>
              <a:rPr lang="en"/>
              <a:t>Mobile: +1 (408) 594-1342</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lvl="0" indent="0" algn="l" rtl="0">
              <a:lnSpc>
                <a:spcPct val="100000"/>
              </a:lnSpc>
              <a:spcBef>
                <a:spcPts val="1000"/>
              </a:spcBef>
              <a:spcAft>
                <a:spcPts val="0"/>
              </a:spcAft>
              <a:buSzPts val="1400"/>
              <a:buNone/>
            </a:pPr>
            <a:endParaRPr sz="600" b="1"/>
          </a:p>
          <a:p>
            <a:pPr marL="0" lvl="0" indent="0" algn="l" rtl="0">
              <a:lnSpc>
                <a:spcPct val="100000"/>
              </a:lnSpc>
              <a:spcBef>
                <a:spcPts val="1000"/>
              </a:spcBef>
              <a:spcAft>
                <a:spcPts val="0"/>
              </a:spcAft>
              <a:buSzPts val="1400"/>
              <a:buNone/>
            </a:pPr>
            <a:r>
              <a:rPr lang="en" b="1"/>
              <a:t>Lisa Ronmark </a:t>
            </a:r>
            <a:endParaRPr/>
          </a:p>
          <a:p>
            <a:pPr marL="0" lvl="0" indent="0" algn="l" rtl="0">
              <a:lnSpc>
                <a:spcPct val="100000"/>
              </a:lnSpc>
              <a:spcBef>
                <a:spcPts val="1000"/>
              </a:spcBef>
              <a:spcAft>
                <a:spcPts val="0"/>
              </a:spcAft>
              <a:buSzPts val="1400"/>
              <a:buNone/>
            </a:pPr>
            <a:r>
              <a:rPr lang="en"/>
              <a:t>Mobile: +1 (604) 316-4947</a:t>
            </a:r>
            <a:endParaRPr/>
          </a:p>
          <a:p>
            <a:pPr marL="0" lvl="0" indent="0" algn="l" rtl="0">
              <a:lnSpc>
                <a:spcPct val="100000"/>
              </a:lnSpc>
              <a:spcBef>
                <a:spcPts val="1000"/>
              </a:spcBef>
              <a:spcAft>
                <a:spcPts val="1000"/>
              </a:spcAft>
              <a:buSzPts val="1400"/>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g27c30aa6ca8_0_0"/>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 b="1"/>
              <a:t>Meeting Planner: Thursday &amp; Friday</a:t>
            </a:r>
            <a:endParaRPr sz="1000"/>
          </a:p>
          <a:p>
            <a:pPr marL="0" lvl="0" indent="0" algn="l" rtl="0">
              <a:lnSpc>
                <a:spcPct val="100000"/>
              </a:lnSpc>
              <a:spcBef>
                <a:spcPts val="1000"/>
              </a:spcBef>
              <a:spcAft>
                <a:spcPts val="0"/>
              </a:spcAft>
              <a:buSzPts val="1400"/>
              <a:buNone/>
            </a:pPr>
            <a:r>
              <a:rPr lang="en" b="1"/>
              <a:t>Stephanie Williams</a:t>
            </a:r>
            <a:endParaRPr b="1"/>
          </a:p>
          <a:p>
            <a:pPr marL="0" lvl="0" indent="0" algn="l" rtl="0">
              <a:lnSpc>
                <a:spcPct val="100000"/>
              </a:lnSpc>
              <a:spcBef>
                <a:spcPts val="1000"/>
              </a:spcBef>
              <a:spcAft>
                <a:spcPts val="0"/>
              </a:spcAft>
              <a:buSzPts val="1400"/>
              <a:buNone/>
            </a:pPr>
            <a:r>
              <a:rPr lang="en"/>
              <a:t>Mobile: +1 (408) 497-9613 </a:t>
            </a:r>
            <a:endParaRPr/>
          </a:p>
          <a:p>
            <a:pPr marL="0" lvl="0" indent="0" algn="l" rtl="0">
              <a:lnSpc>
                <a:spcPct val="100000"/>
              </a:lnSpc>
              <a:spcBef>
                <a:spcPts val="1000"/>
              </a:spcBef>
              <a:spcAft>
                <a:spcPts val="0"/>
              </a:spcAft>
              <a:buSzPts val="1400"/>
              <a:buNone/>
            </a:pPr>
            <a:r>
              <a:rPr lang="en"/>
              <a:t>Email: </a:t>
            </a:r>
            <a:r>
              <a:rPr lang="en" u="sng">
                <a:solidFill>
                  <a:schemeClr val="hlink"/>
                </a:solidFill>
                <a:hlinkClick r:id="rId5"/>
              </a:rPr>
              <a:t>stephanie@facetoface-events.com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SzPts val="1400"/>
              <a:buNone/>
            </a:pPr>
            <a:r>
              <a:rPr lang="en" b="1"/>
              <a:t>Meeting Planner: </a:t>
            </a:r>
            <a:r>
              <a:rPr lang="en"/>
              <a:t>Meeting Planner Office #1</a:t>
            </a:r>
            <a:endParaRPr/>
          </a:p>
          <a:p>
            <a:pPr marL="0" lvl="0" indent="0" algn="l" rtl="0">
              <a:lnSpc>
                <a:spcPct val="100000"/>
              </a:lnSpc>
              <a:spcBef>
                <a:spcPts val="1000"/>
              </a:spcBef>
              <a:spcAft>
                <a:spcPts val="0"/>
              </a:spcAft>
              <a:buSzPts val="1400"/>
              <a:buNone/>
            </a:pPr>
            <a:r>
              <a:rPr lang="en" b="1"/>
              <a:t>Registration: </a:t>
            </a:r>
            <a:r>
              <a:rPr lang="en"/>
              <a:t>Pre Function Lobby, Lower Level</a:t>
            </a:r>
            <a:endParaRPr/>
          </a:p>
          <a:p>
            <a:pPr marL="0" lvl="0" indent="0" algn="l" rtl="0">
              <a:lnSpc>
                <a:spcPct val="100000"/>
              </a:lnSpc>
              <a:spcBef>
                <a:spcPts val="1000"/>
              </a:spcBef>
              <a:spcAft>
                <a:spcPts val="0"/>
              </a:spcAft>
              <a:buSzPts val="14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Provider Contact Information</a:t>
            </a:r>
            <a:endParaRPr/>
          </a:p>
        </p:txBody>
      </p:sp>
      <p:sp>
        <p:nvSpPr>
          <p:cNvPr id="82" name="Google Shape;82;p2"/>
          <p:cNvSpPr txBox="1">
            <a:spLocks noGrp="1"/>
          </p:cNvSpPr>
          <p:nvPr>
            <p:ph type="body" idx="1"/>
          </p:nvPr>
        </p:nvSpPr>
        <p:spPr>
          <a:xfrm>
            <a:off x="471900" y="1919075"/>
            <a:ext cx="3999900" cy="297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r>
              <a:rPr lang="en" b="1"/>
              <a:t>Network Provider: Linespeed Events</a:t>
            </a:r>
            <a:endParaRPr sz="1000"/>
          </a:p>
          <a:p>
            <a:pPr marL="0" lvl="0" indent="0" algn="l" rtl="0">
              <a:lnSpc>
                <a:spcPct val="100000"/>
              </a:lnSpc>
              <a:spcBef>
                <a:spcPts val="1000"/>
              </a:spcBef>
              <a:spcAft>
                <a:spcPts val="0"/>
              </a:spcAft>
              <a:buClr>
                <a:srgbClr val="000000"/>
              </a:buClr>
              <a:buSzPts val="1400"/>
              <a:buFont typeface="Arial"/>
              <a:buNone/>
            </a:pPr>
            <a:r>
              <a:rPr lang="en" b="1"/>
              <a:t>Richard Alfvin</a:t>
            </a:r>
            <a:endParaRPr b="1"/>
          </a:p>
          <a:p>
            <a:pPr marL="0" lvl="0" indent="0" algn="l" rtl="0">
              <a:lnSpc>
                <a:spcPct val="100000"/>
              </a:lnSpc>
              <a:spcBef>
                <a:spcPts val="1000"/>
              </a:spcBef>
              <a:spcAft>
                <a:spcPts val="0"/>
              </a:spcAft>
              <a:buSzPts val="1400"/>
              <a:buNone/>
            </a:pPr>
            <a:r>
              <a:rPr lang="en"/>
              <a:t>Mobile: +1 (585) 781-0952 </a:t>
            </a:r>
            <a:endParaRPr/>
          </a:p>
          <a:p>
            <a:pPr marL="0" lvl="0" indent="0" algn="l" rtl="0">
              <a:lnSpc>
                <a:spcPct val="100000"/>
              </a:lnSpc>
              <a:spcBef>
                <a:spcPts val="1000"/>
              </a:spcBef>
              <a:spcAft>
                <a:spcPts val="0"/>
              </a:spcAft>
              <a:buSzPts val="1400"/>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rick@linespeed.com</a:t>
            </a:r>
            <a:r>
              <a:rPr lang="en"/>
              <a:t> </a:t>
            </a:r>
            <a:endParaRPr/>
          </a:p>
          <a:p>
            <a:pPr marL="0" lvl="0" indent="0" algn="l" rtl="0">
              <a:lnSpc>
                <a:spcPct val="100000"/>
              </a:lnSpc>
              <a:spcBef>
                <a:spcPts val="1000"/>
              </a:spcBef>
              <a:spcAft>
                <a:spcPts val="0"/>
              </a:spcAft>
              <a:buSzPts val="1400"/>
              <a:buNone/>
            </a:pPr>
            <a:endParaRPr sz="1000"/>
          </a:p>
          <a:p>
            <a:pPr marL="0" lvl="0" indent="0" algn="l" rtl="0">
              <a:lnSpc>
                <a:spcPct val="100000"/>
              </a:lnSpc>
              <a:spcBef>
                <a:spcPts val="1000"/>
              </a:spcBef>
              <a:spcAft>
                <a:spcPts val="0"/>
              </a:spcAft>
              <a:buSzPts val="1400"/>
              <a:buNone/>
            </a:pPr>
            <a:r>
              <a:rPr lang="en" b="1"/>
              <a:t>Network Help: </a:t>
            </a:r>
            <a:r>
              <a:rPr lang="en"/>
              <a:t>Cassis A, Lower Level</a:t>
            </a:r>
            <a:endParaRPr/>
          </a:p>
          <a:p>
            <a:pPr marL="0" lvl="0" indent="0" algn="l" rtl="0">
              <a:lnSpc>
                <a:spcPct val="100000"/>
              </a:lnSpc>
              <a:spcBef>
                <a:spcPts val="1000"/>
              </a:spcBef>
              <a:spcAft>
                <a:spcPts val="0"/>
              </a:spcAft>
              <a:buSzPts val="1400"/>
              <a:buNone/>
            </a:pPr>
            <a:r>
              <a:rPr lang="en"/>
              <a:t>If office is closed check in with Meeting Planner at Registration and Information Desk</a:t>
            </a:r>
            <a:endParaRPr/>
          </a:p>
          <a:p>
            <a:pPr marL="0" lvl="0" indent="0" algn="l" rtl="0">
              <a:lnSpc>
                <a:spcPct val="100000"/>
              </a:lnSpc>
              <a:spcBef>
                <a:spcPts val="1000"/>
              </a:spcBef>
              <a:spcAft>
                <a:spcPts val="0"/>
              </a:spcAft>
              <a:buClr>
                <a:srgbClr val="000000"/>
              </a:buClr>
              <a:buSzPts val="1400"/>
              <a:buFont typeface="Arial"/>
              <a:buNone/>
            </a:pPr>
            <a:r>
              <a:rPr lang="en" b="1"/>
              <a:t>Network Office: </a:t>
            </a:r>
            <a:r>
              <a:rPr lang="en"/>
              <a:t>Cassis A, Lower Floor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In Person Registration Times and Location</a:t>
            </a:r>
            <a:endParaRPr/>
          </a:p>
        </p:txBody>
      </p:sp>
      <p:sp>
        <p:nvSpPr>
          <p:cNvPr id="88" name="Google Shape;88;p3"/>
          <p:cNvSpPr txBox="1">
            <a:spLocks noGrp="1"/>
          </p:cNvSpPr>
          <p:nvPr>
            <p:ph type="body" idx="1"/>
          </p:nvPr>
        </p:nvSpPr>
        <p:spPr>
          <a:xfrm>
            <a:off x="471900" y="1919075"/>
            <a:ext cx="8222100" cy="28980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 b="1"/>
              <a:t>Sunday</a:t>
            </a:r>
            <a:r>
              <a:rPr lang="en"/>
              <a:t> </a:t>
            </a:r>
            <a:endParaRPr/>
          </a:p>
          <a:p>
            <a:pPr marL="914400" lvl="1" indent="-342900" algn="l" rtl="0">
              <a:lnSpc>
                <a:spcPct val="115000"/>
              </a:lnSpc>
              <a:spcBef>
                <a:spcPts val="0"/>
              </a:spcBef>
              <a:spcAft>
                <a:spcPts val="0"/>
              </a:spcAft>
              <a:buSzPts val="1800"/>
              <a:buChar char="○"/>
            </a:pPr>
            <a:r>
              <a:rPr lang="en"/>
              <a:t>Registration Counter, Pre Function Lobby, Lower Level at Grand Hyatt Buckhead</a:t>
            </a:r>
            <a:endParaRPr/>
          </a:p>
          <a:p>
            <a:pPr marL="914400" lvl="1" indent="-342900" algn="l" rtl="0">
              <a:lnSpc>
                <a:spcPct val="115000"/>
              </a:lnSpc>
              <a:spcBef>
                <a:spcPts val="0"/>
              </a:spcBef>
              <a:spcAft>
                <a:spcPts val="0"/>
              </a:spcAft>
              <a:buSzPts val="1800"/>
              <a:buChar char="○"/>
            </a:pPr>
            <a:r>
              <a:rPr lang="en"/>
              <a:t>5:00 PM - 7:30 PM</a:t>
            </a:r>
            <a:endParaRPr/>
          </a:p>
          <a:p>
            <a:pPr marL="457200" lvl="0" indent="-342900" algn="l" rtl="0">
              <a:lnSpc>
                <a:spcPct val="115000"/>
              </a:lnSpc>
              <a:spcBef>
                <a:spcPts val="0"/>
              </a:spcBef>
              <a:spcAft>
                <a:spcPts val="0"/>
              </a:spcAft>
              <a:buSzPts val="1800"/>
              <a:buChar char="●"/>
            </a:pPr>
            <a:r>
              <a:rPr lang="en" b="1"/>
              <a:t>Monday - Wednesday</a:t>
            </a:r>
            <a:r>
              <a:rPr lang="en"/>
              <a:t> </a:t>
            </a:r>
            <a:endParaRPr/>
          </a:p>
          <a:p>
            <a:pPr marL="914400" lvl="1" indent="-342900" algn="l" rtl="0">
              <a:lnSpc>
                <a:spcPct val="115000"/>
              </a:lnSpc>
              <a:spcBef>
                <a:spcPts val="0"/>
              </a:spcBef>
              <a:spcAft>
                <a:spcPts val="0"/>
              </a:spcAft>
              <a:buSzPts val="1800"/>
              <a:buChar char="○"/>
            </a:pPr>
            <a:r>
              <a:rPr lang="en"/>
              <a:t>Registration Counter, Pre Function Lobby, Lower Level  at Grand Hyatt Buckhead</a:t>
            </a:r>
            <a:endParaRPr/>
          </a:p>
          <a:p>
            <a:pPr marL="914400" lvl="1" indent="-342900" algn="l" rtl="0">
              <a:lnSpc>
                <a:spcPct val="115000"/>
              </a:lnSpc>
              <a:spcBef>
                <a:spcPts val="0"/>
              </a:spcBef>
              <a:spcAft>
                <a:spcPts val="0"/>
              </a:spcAft>
              <a:buSzPts val="1800"/>
              <a:buChar char="○"/>
            </a:pPr>
            <a:r>
              <a:rPr lang="en"/>
              <a:t>7:30 AM - 5:00 PM</a:t>
            </a:r>
            <a:endParaRPr/>
          </a:p>
          <a:p>
            <a:pPr marL="457200" lvl="0" indent="-342900" algn="l" rtl="0">
              <a:lnSpc>
                <a:spcPct val="115000"/>
              </a:lnSpc>
              <a:spcBef>
                <a:spcPts val="0"/>
              </a:spcBef>
              <a:spcAft>
                <a:spcPts val="0"/>
              </a:spcAft>
              <a:buSzPts val="1800"/>
              <a:buChar char="●"/>
            </a:pPr>
            <a:r>
              <a:rPr lang="en" b="1"/>
              <a:t>Thursday</a:t>
            </a:r>
            <a:endParaRPr/>
          </a:p>
          <a:p>
            <a:pPr marL="914400" lvl="1" indent="-342900" algn="l" rtl="0">
              <a:lnSpc>
                <a:spcPct val="115000"/>
              </a:lnSpc>
              <a:spcBef>
                <a:spcPts val="0"/>
              </a:spcBef>
              <a:spcAft>
                <a:spcPts val="0"/>
              </a:spcAft>
              <a:buSzPts val="1800"/>
              <a:buChar char="○"/>
            </a:pPr>
            <a:r>
              <a:rPr lang="en"/>
              <a:t>Event Office, Meeting Planner Office #1, Lower Level  at Grand Hyatt Buckhead</a:t>
            </a:r>
            <a:endParaRPr/>
          </a:p>
          <a:p>
            <a:pPr marL="914400" lvl="1" indent="-317500" algn="l" rtl="0">
              <a:lnSpc>
                <a:spcPct val="115000"/>
              </a:lnSpc>
              <a:spcBef>
                <a:spcPts val="0"/>
              </a:spcBef>
              <a:spcAft>
                <a:spcPts val="0"/>
              </a:spcAft>
              <a:buSzPts val="1400"/>
              <a:buChar char="○"/>
            </a:pPr>
            <a:r>
              <a:rPr lang="en"/>
              <a:t>8:00 AM - 5:00 PM</a:t>
            </a:r>
            <a:endParaRPr/>
          </a:p>
          <a:p>
            <a:pPr marL="0" lvl="0" indent="0" algn="l" rtl="0">
              <a:lnSpc>
                <a:spcPct val="115000"/>
              </a:lnSpc>
              <a:spcBef>
                <a:spcPts val="0"/>
              </a:spcBef>
              <a:spcAft>
                <a:spcPts val="0"/>
              </a:spcAft>
              <a:buSzPts val="1800"/>
              <a:buNone/>
            </a:pPr>
            <a:endParaRPr/>
          </a:p>
          <a:p>
            <a:pPr marL="0" lvl="0" indent="0" algn="l" rtl="0">
              <a:lnSpc>
                <a:spcPct val="115000"/>
              </a:lnSpc>
              <a:spcBef>
                <a:spcPts val="1000"/>
              </a:spcBef>
              <a:spcAft>
                <a:spcPts val="1600"/>
              </a:spcAft>
              <a:buSzPts val="1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Food and Beverage Breaks</a:t>
            </a:r>
            <a:endParaRPr/>
          </a:p>
        </p:txBody>
      </p:sp>
      <p:sp>
        <p:nvSpPr>
          <p:cNvPr id="94" name="Google Shape;94;p4"/>
          <p:cNvSpPr txBox="1">
            <a:spLocks noGrp="1"/>
          </p:cNvSpPr>
          <p:nvPr>
            <p:ph type="body" idx="1"/>
          </p:nvPr>
        </p:nvSpPr>
        <p:spPr>
          <a:xfrm>
            <a:off x="471900" y="2180475"/>
            <a:ext cx="3832500" cy="23517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sz="1500" b="1"/>
              <a:t>Light Breakfast</a:t>
            </a:r>
            <a:endParaRPr sz="1500" b="1"/>
          </a:p>
          <a:p>
            <a:pPr marL="0" lvl="0" indent="0" algn="ctr" rtl="0">
              <a:lnSpc>
                <a:spcPct val="50000"/>
              </a:lnSpc>
              <a:spcBef>
                <a:spcPts val="1000"/>
              </a:spcBef>
              <a:spcAft>
                <a:spcPts val="0"/>
              </a:spcAft>
              <a:buSzPts val="1400"/>
              <a:buNone/>
            </a:pPr>
            <a:r>
              <a:rPr lang="en" sz="1500" b="1"/>
              <a:t>Ballroom Pre Function Area, Lower Level </a:t>
            </a:r>
            <a:endParaRPr sz="1500" b="1"/>
          </a:p>
          <a:p>
            <a:pPr marL="0" lvl="0" indent="0" algn="ctr" rtl="0">
              <a:lnSpc>
                <a:spcPct val="50000"/>
              </a:lnSpc>
              <a:spcBef>
                <a:spcPts val="1000"/>
              </a:spcBef>
              <a:spcAft>
                <a:spcPts val="0"/>
              </a:spcAft>
              <a:buSzPts val="1400"/>
              <a:buNone/>
            </a:pPr>
            <a:r>
              <a:rPr lang="en" sz="1500"/>
              <a:t>Monday - Friday </a:t>
            </a:r>
            <a:endParaRPr sz="1500"/>
          </a:p>
          <a:p>
            <a:pPr marL="0" lvl="0" indent="0" algn="ctr" rtl="0">
              <a:lnSpc>
                <a:spcPct val="50000"/>
              </a:lnSpc>
              <a:spcBef>
                <a:spcPts val="1000"/>
              </a:spcBef>
              <a:spcAft>
                <a:spcPts val="0"/>
              </a:spcAft>
              <a:buSzPts val="1400"/>
              <a:buNone/>
            </a:pPr>
            <a:r>
              <a:rPr lang="en" sz="1500"/>
              <a:t>7:15 AM - 8:15 AM</a:t>
            </a:r>
            <a:endParaRPr sz="1500"/>
          </a:p>
          <a:p>
            <a:pPr marL="0" lvl="0" indent="0" algn="ctr" rtl="0">
              <a:lnSpc>
                <a:spcPct val="50000"/>
              </a:lnSpc>
              <a:spcBef>
                <a:spcPts val="1000"/>
              </a:spcBef>
              <a:spcAft>
                <a:spcPts val="0"/>
              </a:spcAft>
              <a:buSzPts val="1400"/>
              <a:buNone/>
            </a:pPr>
            <a:endParaRPr sz="1500"/>
          </a:p>
          <a:p>
            <a:pPr marL="0" lvl="0" indent="0" algn="ctr" rtl="0">
              <a:lnSpc>
                <a:spcPct val="50000"/>
              </a:lnSpc>
              <a:spcBef>
                <a:spcPts val="1000"/>
              </a:spcBef>
              <a:spcAft>
                <a:spcPts val="0"/>
              </a:spcAft>
              <a:buClr>
                <a:srgbClr val="000000"/>
              </a:buClr>
              <a:buSzPts val="1400"/>
              <a:buFont typeface="Arial"/>
              <a:buNone/>
            </a:pPr>
            <a:r>
              <a:rPr lang="en" b="1"/>
              <a:t>Morning Coffee &amp; Tea Break</a:t>
            </a:r>
            <a:endParaRPr b="1"/>
          </a:p>
          <a:p>
            <a:pPr marL="0" lvl="0" indent="0" algn="ctr" rtl="0">
              <a:lnSpc>
                <a:spcPct val="50000"/>
              </a:lnSpc>
              <a:spcBef>
                <a:spcPts val="1000"/>
              </a:spcBef>
              <a:spcAft>
                <a:spcPts val="0"/>
              </a:spcAft>
              <a:buClr>
                <a:srgbClr val="000000"/>
              </a:buClr>
              <a:buSzPts val="1400"/>
              <a:buFont typeface="Arial"/>
              <a:buNone/>
            </a:pPr>
            <a:r>
              <a:rPr lang="en" sz="1500" b="1"/>
              <a:t>Ballroom Pre Function Area, Lower Level</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0"/>
              </a:spcAft>
              <a:buSzPts val="1400"/>
              <a:buNone/>
            </a:pPr>
            <a:r>
              <a:rPr lang="en"/>
              <a:t>9:50 AM - 10:30 AM</a:t>
            </a:r>
            <a:endParaRPr sz="1500"/>
          </a:p>
          <a:p>
            <a:pPr marL="0" lvl="0" indent="0" algn="l" rtl="0">
              <a:lnSpc>
                <a:spcPct val="115000"/>
              </a:lnSpc>
              <a:spcBef>
                <a:spcPts val="1000"/>
              </a:spcBef>
              <a:spcAft>
                <a:spcPts val="0"/>
              </a:spcAft>
              <a:buSzPts val="1400"/>
              <a:buNone/>
            </a:pPr>
            <a:endParaRPr sz="15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
        <p:nvSpPr>
          <p:cNvPr id="95" name="Google Shape;95;p4"/>
          <p:cNvSpPr txBox="1">
            <a:spLocks noGrp="1"/>
          </p:cNvSpPr>
          <p:nvPr>
            <p:ph type="body" idx="2"/>
          </p:nvPr>
        </p:nvSpPr>
        <p:spPr>
          <a:xfrm>
            <a:off x="4676625" y="2137225"/>
            <a:ext cx="3832500" cy="2538000"/>
          </a:xfrm>
          <a:prstGeom prst="rect">
            <a:avLst/>
          </a:prstGeom>
          <a:noFill/>
          <a:ln>
            <a:noFill/>
          </a:ln>
        </p:spPr>
        <p:txBody>
          <a:bodyPr spcFirstLastPara="1" wrap="square" lIns="91425" tIns="91425" rIns="91425" bIns="91425" anchor="t" anchorCtr="0">
            <a:noAutofit/>
          </a:bodyPr>
          <a:lstStyle/>
          <a:p>
            <a:pPr marL="0" lvl="0" indent="0" algn="ctr" rtl="0">
              <a:lnSpc>
                <a:spcPct val="50000"/>
              </a:lnSpc>
              <a:spcBef>
                <a:spcPts val="1000"/>
              </a:spcBef>
              <a:spcAft>
                <a:spcPts val="0"/>
              </a:spcAft>
              <a:buSzPts val="1400"/>
              <a:buNone/>
            </a:pPr>
            <a:r>
              <a:rPr lang="en" b="1"/>
              <a:t>Lunch</a:t>
            </a:r>
            <a:endParaRPr b="1"/>
          </a:p>
          <a:p>
            <a:pPr marL="0" lvl="0" indent="0" algn="ctr" rtl="0">
              <a:lnSpc>
                <a:spcPct val="50000"/>
              </a:lnSpc>
              <a:spcBef>
                <a:spcPts val="1000"/>
              </a:spcBef>
              <a:spcAft>
                <a:spcPts val="0"/>
              </a:spcAft>
              <a:buSzPts val="1400"/>
              <a:buNone/>
            </a:pPr>
            <a:r>
              <a:rPr lang="en" sz="1500" b="1"/>
              <a:t>Grand Ballroom 3, Lower Level</a:t>
            </a:r>
            <a:endParaRPr sz="1500" b="1"/>
          </a:p>
          <a:p>
            <a:pPr marL="0" lvl="0" indent="0" algn="ctr" rtl="0">
              <a:lnSpc>
                <a:spcPct val="75000"/>
              </a:lnSpc>
              <a:spcBef>
                <a:spcPts val="1000"/>
              </a:spcBef>
              <a:spcAft>
                <a:spcPts val="0"/>
              </a:spcAft>
              <a:buSzPts val="1400"/>
              <a:buNone/>
            </a:pPr>
            <a:r>
              <a:rPr lang="en" sz="1200"/>
              <a:t>Outdoor Seating Available on Terrace (2nd Level)</a:t>
            </a:r>
            <a:endParaRPr sz="1500" b="1"/>
          </a:p>
          <a:p>
            <a:pPr marL="0" lvl="0" indent="0" algn="ctr" rtl="0">
              <a:lnSpc>
                <a:spcPct val="50000"/>
              </a:lnSpc>
              <a:spcBef>
                <a:spcPts val="1000"/>
              </a:spcBef>
              <a:spcAft>
                <a:spcPts val="0"/>
              </a:spcAft>
              <a:buClr>
                <a:srgbClr val="000000"/>
              </a:buClr>
              <a:buSzPts val="1400"/>
              <a:buFont typeface="Arial"/>
              <a:buNone/>
            </a:pPr>
            <a:r>
              <a:rPr lang="en"/>
              <a:t>Monday - Thursday </a:t>
            </a:r>
            <a:endParaRPr/>
          </a:p>
          <a:p>
            <a:pPr marL="0" lvl="0" indent="0" algn="ctr" rtl="0">
              <a:lnSpc>
                <a:spcPct val="50000"/>
              </a:lnSpc>
              <a:spcBef>
                <a:spcPts val="1000"/>
              </a:spcBef>
              <a:spcAft>
                <a:spcPts val="0"/>
              </a:spcAft>
              <a:buClr>
                <a:srgbClr val="000000"/>
              </a:buClr>
              <a:buSzPts val="1400"/>
              <a:buFont typeface="Arial"/>
              <a:buNone/>
            </a:pPr>
            <a:r>
              <a:rPr lang="en"/>
              <a:t>12:15 PM - 1:30 PM</a:t>
            </a:r>
            <a:endParaRPr/>
          </a:p>
          <a:p>
            <a:pPr marL="0" lvl="0" indent="0" algn="ctr" rtl="0">
              <a:lnSpc>
                <a:spcPct val="50000"/>
              </a:lnSpc>
              <a:spcBef>
                <a:spcPts val="1000"/>
              </a:spcBef>
              <a:spcAft>
                <a:spcPts val="0"/>
              </a:spcAft>
              <a:buSzPts val="1400"/>
              <a:buNone/>
            </a:pPr>
            <a:endParaRPr/>
          </a:p>
          <a:p>
            <a:pPr marL="0" lvl="0" indent="0" algn="ctr" rtl="0">
              <a:lnSpc>
                <a:spcPct val="50000"/>
              </a:lnSpc>
              <a:spcBef>
                <a:spcPts val="1000"/>
              </a:spcBef>
              <a:spcAft>
                <a:spcPts val="0"/>
              </a:spcAft>
              <a:buSzPts val="1400"/>
              <a:buNone/>
            </a:pPr>
            <a:r>
              <a:rPr lang="en" b="1"/>
              <a:t>Afternoon Break</a:t>
            </a:r>
            <a:endParaRPr b="1"/>
          </a:p>
          <a:p>
            <a:pPr marL="0" lvl="0" indent="0" algn="ctr" rtl="0">
              <a:lnSpc>
                <a:spcPct val="50000"/>
              </a:lnSpc>
              <a:spcBef>
                <a:spcPts val="1000"/>
              </a:spcBef>
              <a:spcAft>
                <a:spcPts val="0"/>
              </a:spcAft>
              <a:buSzPts val="1400"/>
              <a:buNone/>
            </a:pPr>
            <a:r>
              <a:rPr lang="en" sz="1500" b="1"/>
              <a:t>Ballroom Pre Function Area, Lower Level</a:t>
            </a:r>
            <a:endParaRPr/>
          </a:p>
          <a:p>
            <a:pPr marL="0" lvl="0" indent="0" algn="ctr" rtl="0">
              <a:lnSpc>
                <a:spcPct val="50000"/>
              </a:lnSpc>
              <a:spcBef>
                <a:spcPts val="1000"/>
              </a:spcBef>
              <a:spcAft>
                <a:spcPts val="0"/>
              </a:spcAft>
              <a:buSzPts val="1400"/>
              <a:buNone/>
            </a:pPr>
            <a:r>
              <a:rPr lang="en"/>
              <a:t>Monday - Thursday </a:t>
            </a:r>
            <a:endParaRPr/>
          </a:p>
          <a:p>
            <a:pPr marL="0" lvl="0" indent="0" algn="ctr" rtl="0">
              <a:lnSpc>
                <a:spcPct val="50000"/>
              </a:lnSpc>
              <a:spcBef>
                <a:spcPts val="1000"/>
              </a:spcBef>
              <a:spcAft>
                <a:spcPts val="1000"/>
              </a:spcAft>
              <a:buSzPts val="1400"/>
              <a:buNone/>
            </a:pPr>
            <a:r>
              <a:rPr lang="en"/>
              <a:t>3:15 PM - 4:00 PM</a:t>
            </a:r>
            <a:endParaRPr/>
          </a:p>
        </p:txBody>
      </p:sp>
      <p:sp>
        <p:nvSpPr>
          <p:cNvPr id="96" name="Google Shape;96;p4"/>
          <p:cNvSpPr txBox="1"/>
          <p:nvPr/>
        </p:nvSpPr>
        <p:spPr>
          <a:xfrm>
            <a:off x="1503800" y="1852525"/>
            <a:ext cx="6276900" cy="284700"/>
          </a:xfrm>
          <a:prstGeom prst="rect">
            <a:avLst/>
          </a:prstGeom>
          <a:noFill/>
          <a:ln>
            <a:noFill/>
          </a:ln>
        </p:spPr>
        <p:txBody>
          <a:bodyPr spcFirstLastPara="1" wrap="square" lIns="91425" tIns="91425" rIns="91425" bIns="91425" anchor="t" anchorCtr="0">
            <a:spAutoFit/>
          </a:bodyPr>
          <a:lstStyle/>
          <a:p>
            <a:pPr marL="0" marR="0" lvl="0" indent="0" algn="ctr" rtl="0">
              <a:lnSpc>
                <a:spcPct val="50000"/>
              </a:lnSpc>
              <a:spcBef>
                <a:spcPts val="0"/>
              </a:spcBef>
              <a:spcAft>
                <a:spcPts val="1000"/>
              </a:spcAft>
              <a:buClr>
                <a:srgbClr val="000000"/>
              </a:buClr>
              <a:buSzPts val="1300"/>
              <a:buFont typeface="Arial"/>
              <a:buNone/>
            </a:pPr>
            <a:r>
              <a:rPr lang="en" sz="1300" b="0" i="0" u="none" strike="noStrike" cap="none">
                <a:solidFill>
                  <a:schemeClr val="lt2"/>
                </a:solidFill>
                <a:latin typeface="Roboto"/>
                <a:ea typeface="Roboto"/>
                <a:cs typeface="Roboto"/>
                <a:sym typeface="Roboto"/>
              </a:rPr>
              <a:t>FOR REGISTERED ATTENDEES ONLY</a:t>
            </a:r>
            <a:endParaRPr sz="1300" b="1" i="0" u="none" strike="noStrike" cap="none">
              <a:solidFill>
                <a:schemeClr val="lt2"/>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Schedule of Sessions and Attendance</a:t>
            </a:r>
            <a:endParaRPr/>
          </a:p>
        </p:txBody>
      </p:sp>
      <p:sp>
        <p:nvSpPr>
          <p:cNvPr id="102" name="Google Shape;102;p5"/>
          <p:cNvSpPr txBox="1">
            <a:spLocks noGrp="1"/>
          </p:cNvSpPr>
          <p:nvPr>
            <p:ph type="body" idx="1"/>
          </p:nvPr>
        </p:nvSpPr>
        <p:spPr>
          <a:xfrm>
            <a:off x="471900" y="1788325"/>
            <a:ext cx="8082600" cy="335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b="1"/>
              <a:t>SCHEDULE OF SESSIONS</a:t>
            </a:r>
            <a:endParaRPr sz="1500" b="1"/>
          </a:p>
          <a:p>
            <a:pPr marL="0" lvl="0" indent="0" algn="l" rtl="0">
              <a:lnSpc>
                <a:spcPct val="115000"/>
              </a:lnSpc>
              <a:spcBef>
                <a:spcPts val="1000"/>
              </a:spcBef>
              <a:spcAft>
                <a:spcPts val="0"/>
              </a:spcAft>
              <a:buSzPts val="1800"/>
              <a:buNone/>
            </a:pPr>
            <a:r>
              <a:rPr lang="en" sz="1500" b="1"/>
              <a:t>In Person Room Assignments:</a:t>
            </a:r>
            <a:r>
              <a:rPr lang="en" sz="1500"/>
              <a:t> Schedule QR codes posted outside each meeting room and on your badge hand out. </a:t>
            </a:r>
            <a:r>
              <a:rPr lang="en" sz="1500" u="sng">
                <a:solidFill>
                  <a:schemeClr val="hlink"/>
                </a:solidFill>
                <a:hlinkClick r:id="rId3"/>
              </a:rPr>
              <a:t>http://schedule.802world.com/schedule/schedule/show</a:t>
            </a:r>
            <a:endParaRPr sz="1500"/>
          </a:p>
          <a:p>
            <a:pPr marL="0" lvl="0" indent="0" algn="l" rtl="0">
              <a:lnSpc>
                <a:spcPct val="115000"/>
              </a:lnSpc>
              <a:spcBef>
                <a:spcPts val="1000"/>
              </a:spcBef>
              <a:spcAft>
                <a:spcPts val="0"/>
              </a:spcAft>
              <a:buSzPts val="1800"/>
              <a:buNone/>
            </a:pPr>
            <a:r>
              <a:rPr lang="en" sz="1500" b="1"/>
              <a:t>Virtual Participation:</a:t>
            </a:r>
            <a:r>
              <a:rPr lang="en" sz="1500"/>
              <a:t> </a:t>
            </a:r>
            <a:r>
              <a:rPr lang="en" sz="1500" u="sng">
                <a:solidFill>
                  <a:schemeClr val="hlink"/>
                </a:solidFill>
                <a:hlinkClick r:id="rId4"/>
              </a:rPr>
              <a:t>https://ieee802.org/802tele_calendar.html</a:t>
            </a:r>
            <a:endParaRPr sz="1500"/>
          </a:p>
          <a:p>
            <a:pPr marL="0" lvl="0" indent="0" algn="l" rtl="0">
              <a:lnSpc>
                <a:spcPct val="115000"/>
              </a:lnSpc>
              <a:spcBef>
                <a:spcPts val="1000"/>
              </a:spcBef>
              <a:spcAft>
                <a:spcPts val="0"/>
              </a:spcAft>
              <a:buSzPts val="1800"/>
              <a:buNone/>
            </a:pPr>
            <a:r>
              <a:rPr lang="en" sz="1500" b="1"/>
              <a:t>ATTENDANCE TOOL (IMAT)</a:t>
            </a:r>
            <a:endParaRPr sz="1500" b="1"/>
          </a:p>
          <a:p>
            <a:pPr marL="0" lvl="0" indent="0" algn="l" rtl="0">
              <a:lnSpc>
                <a:spcPct val="115000"/>
              </a:lnSpc>
              <a:spcBef>
                <a:spcPts val="1000"/>
              </a:spcBef>
              <a:spcAft>
                <a:spcPts val="0"/>
              </a:spcAft>
              <a:buSzPts val="1800"/>
              <a:buNone/>
            </a:pPr>
            <a:r>
              <a:rPr lang="en" sz="1500" u="sng">
                <a:solidFill>
                  <a:schemeClr val="hlink"/>
                </a:solidFill>
                <a:hlinkClick r:id="rId5"/>
              </a:rPr>
              <a:t>https://imat.ieee.org/my-site/home</a:t>
            </a:r>
            <a:endParaRPr sz="1500"/>
          </a:p>
          <a:p>
            <a:pPr marL="0" lvl="0" indent="0" algn="l" rtl="0">
              <a:lnSpc>
                <a:spcPct val="115000"/>
              </a:lnSpc>
              <a:spcBef>
                <a:spcPts val="1000"/>
              </a:spcBef>
              <a:spcAft>
                <a:spcPts val="0"/>
              </a:spcAft>
              <a:buSzPts val="1800"/>
              <a:buNone/>
            </a:pPr>
            <a:r>
              <a:rPr lang="en" sz="1500" b="1">
                <a:highlight>
                  <a:srgbClr val="FFFF00"/>
                </a:highlight>
              </a:rPr>
              <a:t>REGISTRATION FEE REQUIREMENT REMINDER</a:t>
            </a:r>
            <a:endParaRPr sz="1500" b="1">
              <a:highlight>
                <a:srgbClr val="FFFF00"/>
              </a:highlight>
            </a:endParaRPr>
          </a:p>
          <a:p>
            <a:pPr marL="0" lvl="0" indent="0" algn="l" rtl="0">
              <a:lnSpc>
                <a:spcPct val="115000"/>
              </a:lnSpc>
              <a:spcBef>
                <a:spcPts val="1000"/>
              </a:spcBef>
              <a:spcAft>
                <a:spcPts val="0"/>
              </a:spcAft>
              <a:buSzPts val="1800"/>
              <a:buNone/>
            </a:pPr>
            <a:r>
              <a:rPr lang="en" sz="1300"/>
              <a:t>Payment of the session registration fee is required for all individuals who participate in any session associated with the September 2023 IEEE 802 Wireless Interim. Registration: </a:t>
            </a:r>
            <a:r>
              <a:rPr lang="en" sz="1300" u="sng">
                <a:solidFill>
                  <a:schemeClr val="hlink"/>
                </a:solidFill>
                <a:hlinkClick r:id="rId6"/>
              </a:rPr>
              <a:t>https://cvent.me/gvvqDN</a:t>
            </a:r>
            <a:endParaRPr sz="1300"/>
          </a:p>
          <a:p>
            <a:pPr marL="457200" lvl="0" indent="0" algn="ctr" rtl="0">
              <a:lnSpc>
                <a:spcPct val="115000"/>
              </a:lnSpc>
              <a:spcBef>
                <a:spcPts val="1000"/>
              </a:spcBef>
              <a:spcAft>
                <a:spcPts val="0"/>
              </a:spcAft>
              <a:buSzPts val="1800"/>
              <a:buNone/>
            </a:pPr>
            <a:endParaRPr sz="1500"/>
          </a:p>
          <a:p>
            <a:pPr marL="0" lvl="0" indent="0" algn="ctr" rtl="0">
              <a:lnSpc>
                <a:spcPct val="115000"/>
              </a:lnSpc>
              <a:spcBef>
                <a:spcPts val="1000"/>
              </a:spcBef>
              <a:spcAft>
                <a:spcPts val="1600"/>
              </a:spcAft>
              <a:buSzPts val="1800"/>
              <a:buNone/>
            </a:pP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Audio Visual Support - In Person Sessions </a:t>
            </a:r>
            <a:endParaRPr/>
          </a:p>
        </p:txBody>
      </p:sp>
      <p:sp>
        <p:nvSpPr>
          <p:cNvPr id="108" name="Google Shape;108;p6"/>
          <p:cNvSpPr txBox="1">
            <a:spLocks noGrp="1"/>
          </p:cNvSpPr>
          <p:nvPr>
            <p:ph type="body" idx="1"/>
          </p:nvPr>
        </p:nvSpPr>
        <p:spPr>
          <a:xfrm>
            <a:off x="471900" y="1683550"/>
            <a:ext cx="8082600" cy="34599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b="1"/>
              <a:t>WHO TO CONTACT IF AUDIO VISUAL EQUIPMENT ISN’T WORKING IN YOUR ONSITE MEETING ROOM</a:t>
            </a:r>
            <a:endParaRPr sz="1300" b="1"/>
          </a:p>
          <a:p>
            <a:pPr marL="0" lvl="0" indent="0" algn="l" rtl="0">
              <a:lnSpc>
                <a:spcPct val="115000"/>
              </a:lnSpc>
              <a:spcBef>
                <a:spcPts val="1000"/>
              </a:spcBef>
              <a:spcAft>
                <a:spcPts val="0"/>
              </a:spcAft>
              <a:buSzPts val="1800"/>
              <a:buNone/>
            </a:pPr>
            <a:r>
              <a:rPr lang="en" sz="1300"/>
              <a:t>Please contact the Meeting Planner directly if you have any issues with the audio visual equipment in your meeting room. The Meeting Planner will contact support and  the appropriate technician will be sent to assist as soon as possible.</a:t>
            </a:r>
            <a:endParaRPr sz="1300"/>
          </a:p>
          <a:p>
            <a:pPr marL="0" lvl="0" indent="0" algn="l" rtl="0">
              <a:lnSpc>
                <a:spcPct val="115000"/>
              </a:lnSpc>
              <a:spcBef>
                <a:spcPts val="1000"/>
              </a:spcBef>
              <a:spcAft>
                <a:spcPts val="0"/>
              </a:spcAft>
              <a:buSzPts val="1800"/>
              <a:buNone/>
            </a:pPr>
            <a:r>
              <a:rPr lang="en" sz="1300"/>
              <a:t>Meeting Planner can be reached at:</a:t>
            </a:r>
            <a:endParaRPr sz="1300"/>
          </a:p>
          <a:p>
            <a:pPr marL="457200" lvl="0" indent="-311150" algn="l" rtl="0">
              <a:lnSpc>
                <a:spcPct val="115000"/>
              </a:lnSpc>
              <a:spcBef>
                <a:spcPts val="1000"/>
              </a:spcBef>
              <a:spcAft>
                <a:spcPts val="0"/>
              </a:spcAft>
              <a:buSzPts val="1300"/>
              <a:buChar char="●"/>
            </a:pPr>
            <a:r>
              <a:rPr lang="en" sz="1300"/>
              <a:t>Registration and Information Desk: Pre Function Lobby, Lower Level</a:t>
            </a:r>
            <a:endParaRPr sz="1300"/>
          </a:p>
          <a:p>
            <a:pPr marL="457200" lvl="0" indent="-311150" algn="l" rtl="0">
              <a:lnSpc>
                <a:spcPct val="115000"/>
              </a:lnSpc>
              <a:spcBef>
                <a:spcPts val="0"/>
              </a:spcBef>
              <a:spcAft>
                <a:spcPts val="0"/>
              </a:spcAft>
              <a:buSzPts val="1300"/>
              <a:buChar char="●"/>
            </a:pPr>
            <a:r>
              <a:rPr lang="en" sz="1300"/>
              <a:t>Event Office: Meeting Planner Office #1, Lower Level</a:t>
            </a:r>
            <a:endParaRPr sz="1300"/>
          </a:p>
          <a:p>
            <a:pPr marL="457200" lvl="0" indent="-311150" algn="l" rtl="0">
              <a:lnSpc>
                <a:spcPct val="115000"/>
              </a:lnSpc>
              <a:spcBef>
                <a:spcPts val="0"/>
              </a:spcBef>
              <a:spcAft>
                <a:spcPts val="0"/>
              </a:spcAft>
              <a:buSzPts val="1300"/>
              <a:buChar char="●"/>
            </a:pPr>
            <a:r>
              <a:rPr lang="en" sz="1300"/>
              <a:t>Via Text or Call: Dawn Slykhouse: +1 (408) 594-1342 </a:t>
            </a:r>
            <a:endParaRPr sz="1300" b="1"/>
          </a:p>
          <a:p>
            <a:pPr marL="0" lvl="0" indent="0" algn="l" rtl="0">
              <a:lnSpc>
                <a:spcPct val="115000"/>
              </a:lnSpc>
              <a:spcBef>
                <a:spcPts val="1000"/>
              </a:spcBef>
              <a:spcAft>
                <a:spcPts val="0"/>
              </a:spcAft>
              <a:buSzPts val="1800"/>
              <a:buNone/>
            </a:pPr>
            <a:r>
              <a:rPr lang="en" sz="1300" b="1"/>
              <a:t>WEBEX AUDIO IN THE ONSITE MEETING ROOM</a:t>
            </a:r>
            <a:endParaRPr sz="1300" b="1"/>
          </a:p>
          <a:p>
            <a:pPr marL="0" lvl="0" indent="0" algn="l" rtl="0">
              <a:lnSpc>
                <a:spcPct val="115000"/>
              </a:lnSpc>
              <a:spcBef>
                <a:spcPts val="1000"/>
              </a:spcBef>
              <a:spcAft>
                <a:spcPts val="0"/>
              </a:spcAft>
              <a:buSzPts val="1800"/>
              <a:buNone/>
            </a:pPr>
            <a:r>
              <a:rPr lang="en" sz="1300"/>
              <a:t>If you are a local participant, PLEASE, select “Don’t connect to audio” when joining the WebEx session. Connecting to the audio, September cause an audio feedback loop that prevents the meeting from proceeding</a:t>
            </a:r>
            <a:endParaRPr sz="1300"/>
          </a:p>
          <a:p>
            <a:pPr marL="0" lvl="0" indent="0" algn="l" rtl="0">
              <a:lnSpc>
                <a:spcPct val="115000"/>
              </a:lnSpc>
              <a:spcBef>
                <a:spcPts val="1000"/>
              </a:spcBef>
              <a:spcAft>
                <a:spcPts val="0"/>
              </a:spcAft>
              <a:buSzPts val="1800"/>
              <a:buNone/>
            </a:pPr>
            <a:endParaRPr sz="1300"/>
          </a:p>
          <a:p>
            <a:pPr marL="457200" lvl="0" indent="0" algn="ctr" rtl="0">
              <a:lnSpc>
                <a:spcPct val="115000"/>
              </a:lnSpc>
              <a:spcBef>
                <a:spcPts val="1000"/>
              </a:spcBef>
              <a:spcAft>
                <a:spcPts val="0"/>
              </a:spcAft>
              <a:buSzPts val="1800"/>
              <a:buNone/>
            </a:pPr>
            <a:endParaRPr sz="1700"/>
          </a:p>
          <a:p>
            <a:pPr marL="0" lvl="0" indent="0" algn="ctr" rtl="0">
              <a:lnSpc>
                <a:spcPct val="115000"/>
              </a:lnSpc>
              <a:spcBef>
                <a:spcPts val="1000"/>
              </a:spcBef>
              <a:spcAft>
                <a:spcPts val="1600"/>
              </a:spcAft>
              <a:buSzPts val="1800"/>
              <a:buNone/>
            </a:pP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3200"/>
              <a:buNone/>
            </a:pPr>
            <a:r>
              <a:rPr lang="en"/>
              <a:t>Network Access Information </a:t>
            </a:r>
            <a:endParaRPr/>
          </a:p>
        </p:txBody>
      </p:sp>
      <p:sp>
        <p:nvSpPr>
          <p:cNvPr id="114" name="Google Shape;114;p7"/>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p>
            <a:pPr marL="0" marR="76200" lvl="0" indent="0" algn="l" rtl="0">
              <a:lnSpc>
                <a:spcPct val="115000"/>
              </a:lnSpc>
              <a:spcBef>
                <a:spcPts val="0"/>
              </a:spcBef>
              <a:spcAft>
                <a:spcPts val="0"/>
              </a:spcAft>
              <a:buNone/>
            </a:pPr>
            <a:r>
              <a:rPr lang="en" sz="1300" b="1" dirty="0"/>
              <a:t>SSID: </a:t>
            </a:r>
            <a:r>
              <a:rPr lang="en" sz="1300" dirty="0"/>
              <a:t>IEEE802</a:t>
            </a:r>
            <a:r>
              <a:rPr lang="en" sz="1300" b="1" dirty="0"/>
              <a:t>  </a:t>
            </a:r>
            <a:endParaRPr sz="1300" b="1" dirty="0"/>
          </a:p>
          <a:p>
            <a:pPr marL="457200" marR="76200" lvl="0" indent="-311150" algn="l" rtl="0">
              <a:lnSpc>
                <a:spcPct val="115000"/>
              </a:lnSpc>
              <a:spcBef>
                <a:spcPts val="0"/>
              </a:spcBef>
              <a:spcAft>
                <a:spcPts val="0"/>
              </a:spcAft>
              <a:buSzPts val="1300"/>
              <a:buChar char="●"/>
            </a:pPr>
            <a:r>
              <a:rPr lang="en" sz="1300" b="1" dirty="0"/>
              <a:t>Password:</a:t>
            </a:r>
            <a:r>
              <a:rPr lang="en" sz="1300" dirty="0"/>
              <a:t> ieeeieee </a:t>
            </a:r>
            <a:endParaRPr sz="1300" dirty="0"/>
          </a:p>
          <a:p>
            <a:pPr marL="457200" lvl="0" indent="-311150" algn="l" rtl="0">
              <a:spcBef>
                <a:spcPts val="0"/>
              </a:spcBef>
              <a:spcAft>
                <a:spcPts val="0"/>
              </a:spcAft>
              <a:buSzPts val="1300"/>
              <a:buChar char="●"/>
            </a:pPr>
            <a:r>
              <a:rPr lang="en" sz="1300" b="1" dirty="0"/>
              <a:t>Encryption Type:</a:t>
            </a:r>
            <a:r>
              <a:rPr lang="en" sz="1300" dirty="0"/>
              <a:t> WPA2/WPA3 </a:t>
            </a:r>
            <a:endParaRPr sz="1300" dirty="0"/>
          </a:p>
          <a:p>
            <a:pPr marL="457200" lvl="0" indent="-311150" algn="l" rtl="0">
              <a:spcBef>
                <a:spcPts val="0"/>
              </a:spcBef>
              <a:spcAft>
                <a:spcPts val="0"/>
              </a:spcAft>
              <a:buSzPts val="1300"/>
              <a:buChar char="●"/>
            </a:pPr>
            <a:r>
              <a:rPr lang="en" sz="1300" dirty="0"/>
              <a:t>Does not support 6Ghz WiFi</a:t>
            </a:r>
            <a:endParaRPr sz="1000" dirty="0"/>
          </a:p>
          <a:p>
            <a:pPr marL="0" marR="76200" lvl="0" indent="0" algn="l" rtl="0">
              <a:lnSpc>
                <a:spcPct val="115000"/>
              </a:lnSpc>
              <a:spcBef>
                <a:spcPts val="1000"/>
              </a:spcBef>
              <a:spcAft>
                <a:spcPts val="0"/>
              </a:spcAft>
              <a:buNone/>
            </a:pPr>
            <a:r>
              <a:rPr lang="en" sz="1300" b="1" dirty="0"/>
              <a:t>SSID: </a:t>
            </a:r>
            <a:r>
              <a:rPr lang="en" sz="1300" dirty="0"/>
              <a:t>IEEE802-6G</a:t>
            </a:r>
            <a:r>
              <a:rPr lang="en" sz="1300" b="1" dirty="0"/>
              <a:t>  </a:t>
            </a:r>
            <a:endParaRPr sz="1300" b="1" dirty="0"/>
          </a:p>
          <a:p>
            <a:pPr marL="457200" marR="76200" lvl="0" indent="-311150" algn="l" rtl="0">
              <a:spcBef>
                <a:spcPts val="0"/>
              </a:spcBef>
              <a:spcAft>
                <a:spcPts val="0"/>
              </a:spcAft>
              <a:buSzPts val="1300"/>
              <a:buChar char="●"/>
            </a:pPr>
            <a:r>
              <a:rPr lang="en" sz="1300" b="1" dirty="0"/>
              <a:t>Password:</a:t>
            </a:r>
            <a:r>
              <a:rPr lang="en" sz="1300" dirty="0"/>
              <a:t> ieeeieee </a:t>
            </a:r>
            <a:endParaRPr sz="1300" dirty="0"/>
          </a:p>
          <a:p>
            <a:pPr marL="457200" lvl="0" indent="-311150" algn="l" rtl="0">
              <a:spcBef>
                <a:spcPts val="0"/>
              </a:spcBef>
              <a:spcAft>
                <a:spcPts val="0"/>
              </a:spcAft>
              <a:buSzPts val="1300"/>
              <a:buChar char="●"/>
            </a:pPr>
            <a:r>
              <a:rPr lang="en" sz="1300" b="1" dirty="0"/>
              <a:t>Encryption Type</a:t>
            </a:r>
            <a:r>
              <a:rPr lang="en" sz="1300" b="1"/>
              <a:t>:</a:t>
            </a:r>
            <a:r>
              <a:rPr lang="en" sz="1300"/>
              <a:t> WPA3 </a:t>
            </a:r>
            <a:endParaRPr sz="1300" dirty="0"/>
          </a:p>
          <a:p>
            <a:pPr marL="457200" lvl="0" indent="-311150" algn="l" rtl="0">
              <a:spcBef>
                <a:spcPts val="0"/>
              </a:spcBef>
              <a:spcAft>
                <a:spcPts val="0"/>
              </a:spcAft>
              <a:buSzPts val="1300"/>
              <a:buChar char="●"/>
            </a:pPr>
            <a:r>
              <a:rPr lang="en" sz="1300" dirty="0"/>
              <a:t>Support 6Ghz WiFi</a:t>
            </a:r>
            <a:endParaRPr sz="1000" dirty="0"/>
          </a:p>
          <a:p>
            <a:pPr marL="0" marR="76200" lvl="0" indent="0" algn="l" rtl="0">
              <a:lnSpc>
                <a:spcPct val="100000"/>
              </a:lnSpc>
              <a:spcBef>
                <a:spcPts val="1000"/>
              </a:spcBef>
              <a:spcAft>
                <a:spcPts val="0"/>
              </a:spcAft>
              <a:buClr>
                <a:srgbClr val="000000"/>
              </a:buClr>
              <a:buSzPts val="1400"/>
              <a:buFont typeface="Arial"/>
              <a:buNone/>
            </a:pPr>
            <a:r>
              <a:rPr lang="en" sz="1300" b="1" dirty="0"/>
              <a:t>IEEE 802 Documents: Local Document Server</a:t>
            </a:r>
            <a:r>
              <a:rPr lang="en" sz="1300" dirty="0"/>
              <a:t>  </a:t>
            </a:r>
            <a:endParaRPr sz="1300" dirty="0"/>
          </a:p>
          <a:p>
            <a:pPr marL="457200" marR="88900" lvl="0" indent="-323850" algn="l" rtl="0">
              <a:lnSpc>
                <a:spcPct val="100000"/>
              </a:lnSpc>
              <a:spcBef>
                <a:spcPts val="1000"/>
              </a:spcBef>
              <a:spcAft>
                <a:spcPts val="0"/>
              </a:spcAft>
              <a:buSzPts val="1500"/>
              <a:buChar char="●"/>
            </a:pPr>
            <a:r>
              <a:rPr lang="en" sz="13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1500" dirty="0"/>
          </a:p>
        </p:txBody>
      </p:sp>
      <p:sp>
        <p:nvSpPr>
          <p:cNvPr id="115" name="Google Shape;115;p7"/>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1400"/>
              <a:buFont typeface="Arial"/>
              <a:buNone/>
            </a:pPr>
            <a:r>
              <a:rPr lang="en" sz="1300" b="1"/>
              <a:t>Onsite Network Support </a:t>
            </a:r>
            <a:endParaRPr sz="1300" b="1"/>
          </a:p>
          <a:p>
            <a:pPr marL="0" lvl="0" indent="0" algn="l" rtl="0">
              <a:lnSpc>
                <a:spcPct val="115000"/>
              </a:lnSpc>
              <a:spcBef>
                <a:spcPts val="1000"/>
              </a:spcBef>
              <a:spcAft>
                <a:spcPts val="0"/>
              </a:spcAft>
              <a:buClr>
                <a:srgbClr val="000000"/>
              </a:buClr>
              <a:buSzPts val="1800"/>
              <a:buFont typeface="Arial"/>
              <a:buNone/>
            </a:pPr>
            <a:r>
              <a:rPr lang="en" sz="1300"/>
              <a:t>The September 2023 IEEE 802 Wireless Interim Session Network Provider is Linespeed. </a:t>
            </a:r>
            <a:endParaRPr sz="1300"/>
          </a:p>
          <a:p>
            <a:pPr marL="0" lvl="0" indent="0" algn="l" rtl="0">
              <a:lnSpc>
                <a:spcPct val="115000"/>
              </a:lnSpc>
              <a:spcBef>
                <a:spcPts val="1000"/>
              </a:spcBef>
              <a:spcAft>
                <a:spcPts val="0"/>
              </a:spcAft>
              <a:buClr>
                <a:srgbClr val="000000"/>
              </a:buClr>
              <a:buSzPts val="1800"/>
              <a:buFont typeface="Arial"/>
              <a:buNone/>
            </a:pPr>
            <a:r>
              <a:rPr lang="en" sz="1300"/>
              <a:t>Members of the Linespeed team can be dispatched by contacting the Meeting Planner directly or by placing a request at the event registration desk.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9"/>
          <p:cNvSpPr txBox="1">
            <a:spLocks noGrp="1"/>
          </p:cNvSpPr>
          <p:nvPr>
            <p:ph type="title"/>
          </p:nvPr>
        </p:nvSpPr>
        <p:spPr>
          <a:xfrm>
            <a:off x="471900" y="87175"/>
            <a:ext cx="8222100" cy="1419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endParaRPr sz="2900" b="1" i="1"/>
          </a:p>
          <a:p>
            <a:pPr marL="0" lvl="0" indent="0" algn="ctr" rtl="0">
              <a:lnSpc>
                <a:spcPct val="100000"/>
              </a:lnSpc>
              <a:spcBef>
                <a:spcPts val="0"/>
              </a:spcBef>
              <a:spcAft>
                <a:spcPts val="0"/>
              </a:spcAft>
              <a:buSzPts val="3200"/>
              <a:buNone/>
            </a:pPr>
            <a:r>
              <a:rPr lang="en" sz="2900" b="1" i="1"/>
              <a:t>IEEE 802 Wireless Networking Social</a:t>
            </a:r>
            <a:endParaRPr sz="2900" b="1" i="1"/>
          </a:p>
          <a:p>
            <a:pPr marL="0" lvl="0" indent="0" algn="ctr" rtl="0">
              <a:lnSpc>
                <a:spcPct val="100000"/>
              </a:lnSpc>
              <a:spcBef>
                <a:spcPts val="0"/>
              </a:spcBef>
              <a:spcAft>
                <a:spcPts val="0"/>
              </a:spcAft>
              <a:buSzPts val="3200"/>
              <a:buNone/>
            </a:pPr>
            <a:endParaRPr sz="1800" b="1" i="1"/>
          </a:p>
          <a:p>
            <a:pPr marL="0" lvl="0" indent="0" algn="ctr" rtl="0">
              <a:lnSpc>
                <a:spcPct val="100000"/>
              </a:lnSpc>
              <a:spcBef>
                <a:spcPts val="0"/>
              </a:spcBef>
              <a:spcAft>
                <a:spcPts val="0"/>
              </a:spcAft>
              <a:buSzPts val="3200"/>
              <a:buNone/>
            </a:pPr>
            <a:r>
              <a:rPr lang="en" sz="2900"/>
              <a:t>Wednesday September 13th at 6:30 PM</a:t>
            </a:r>
            <a:endParaRPr sz="2900"/>
          </a:p>
        </p:txBody>
      </p:sp>
      <p:sp>
        <p:nvSpPr>
          <p:cNvPr id="121" name="Google Shape;121;p9"/>
          <p:cNvSpPr txBox="1">
            <a:spLocks noGrp="1"/>
          </p:cNvSpPr>
          <p:nvPr>
            <p:ph type="body" idx="1"/>
          </p:nvPr>
        </p:nvSpPr>
        <p:spPr>
          <a:xfrm>
            <a:off x="471900" y="1810125"/>
            <a:ext cx="8396400" cy="3276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 sz="1200" b="1"/>
              <a:t>WHO: </a:t>
            </a:r>
            <a:r>
              <a:rPr lang="en" sz="1200"/>
              <a:t>All registered attendees and their guests.</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WHAT:</a:t>
            </a:r>
            <a:r>
              <a:rPr lang="en" sz="1200"/>
              <a:t>  Dinner and networking reception.  </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WHERE:</a:t>
            </a:r>
            <a:r>
              <a:rPr lang="en" sz="1200"/>
              <a:t> Offsite at the nearby restaurant </a:t>
            </a:r>
            <a:r>
              <a:rPr lang="en" sz="1200" b="1" u="sng">
                <a:solidFill>
                  <a:schemeClr val="hlink"/>
                </a:solidFill>
                <a:hlinkClick r:id="rId3"/>
              </a:rPr>
              <a:t>Fogo de Chao</a:t>
            </a:r>
            <a:r>
              <a:rPr lang="en" sz="1200"/>
              <a:t>. </a:t>
            </a:r>
            <a:endParaRPr sz="1200"/>
          </a:p>
          <a:p>
            <a:pPr marL="0" lvl="0" indent="0" algn="l" rtl="0">
              <a:lnSpc>
                <a:spcPct val="115000"/>
              </a:lnSpc>
              <a:spcBef>
                <a:spcPts val="0"/>
              </a:spcBef>
              <a:spcAft>
                <a:spcPts val="0"/>
              </a:spcAft>
              <a:buSzPts val="1400"/>
              <a:buNone/>
            </a:pPr>
            <a:r>
              <a:rPr lang="en" sz="1200"/>
              <a:t>Restaurant Address:</a:t>
            </a:r>
            <a:endParaRPr sz="1200"/>
          </a:p>
          <a:p>
            <a:pPr marL="0" lvl="0" indent="0" algn="l" rtl="0">
              <a:lnSpc>
                <a:spcPct val="115000"/>
              </a:lnSpc>
              <a:spcBef>
                <a:spcPts val="0"/>
              </a:spcBef>
              <a:spcAft>
                <a:spcPts val="0"/>
              </a:spcAft>
              <a:buSzPts val="1400"/>
              <a:buNone/>
            </a:pPr>
            <a:r>
              <a:rPr lang="en" sz="1200"/>
              <a:t>3101 Piedmont Rd</a:t>
            </a:r>
            <a:endParaRPr sz="1200"/>
          </a:p>
          <a:p>
            <a:pPr marL="0" lvl="0" indent="0" algn="l" rtl="0">
              <a:lnSpc>
                <a:spcPct val="115000"/>
              </a:lnSpc>
              <a:spcBef>
                <a:spcPts val="0"/>
              </a:spcBef>
              <a:spcAft>
                <a:spcPts val="0"/>
              </a:spcAft>
              <a:buSzPts val="1400"/>
              <a:buNone/>
            </a:pPr>
            <a:r>
              <a:rPr lang="en" sz="1200"/>
              <a:t>Atlanta, GA 30305</a:t>
            </a:r>
            <a:endParaRPr sz="1200"/>
          </a:p>
          <a:p>
            <a:pPr marL="0" lvl="0" indent="0" algn="l" rtl="0">
              <a:lnSpc>
                <a:spcPct val="115000"/>
              </a:lnSpc>
              <a:spcBef>
                <a:spcPts val="0"/>
              </a:spcBef>
              <a:spcAft>
                <a:spcPts val="0"/>
              </a:spcAft>
              <a:buSzPts val="1400"/>
              <a:buNone/>
            </a:pPr>
            <a:r>
              <a:rPr lang="en" sz="1200"/>
              <a:t>Website: </a:t>
            </a:r>
            <a:r>
              <a:rPr lang="en" sz="1200" u="sng">
                <a:solidFill>
                  <a:schemeClr val="hlink"/>
                </a:solidFill>
                <a:hlinkClick r:id="rId3"/>
              </a:rPr>
              <a:t>https://fogodechao.com/location/atlanta/</a:t>
            </a:r>
            <a:endParaRPr sz="1200"/>
          </a:p>
          <a:p>
            <a:pPr marL="0" lvl="0" indent="0" algn="l" rtl="0">
              <a:lnSpc>
                <a:spcPct val="115000"/>
              </a:lnSpc>
              <a:spcBef>
                <a:spcPts val="0"/>
              </a:spcBef>
              <a:spcAft>
                <a:spcPts val="0"/>
              </a:spcAft>
              <a:buSzPts val="1400"/>
              <a:buNone/>
            </a:pPr>
            <a:endParaRPr sz="1200" b="1"/>
          </a:p>
          <a:p>
            <a:pPr marL="0" lvl="0" indent="0" algn="l" rtl="0">
              <a:lnSpc>
                <a:spcPct val="115000"/>
              </a:lnSpc>
              <a:spcBef>
                <a:spcPts val="0"/>
              </a:spcBef>
              <a:spcAft>
                <a:spcPts val="0"/>
              </a:spcAft>
              <a:buSzPts val="1400"/>
              <a:buNone/>
            </a:pPr>
            <a:r>
              <a:rPr lang="en" sz="1200" b="1"/>
              <a:t>TRANSPORTATION:</a:t>
            </a:r>
            <a:r>
              <a:rPr lang="en" sz="1200"/>
              <a:t> </a:t>
            </a:r>
            <a:endParaRPr sz="1200"/>
          </a:p>
          <a:p>
            <a:pPr marL="0" lvl="0" indent="0" algn="l" rtl="0">
              <a:lnSpc>
                <a:spcPct val="115000"/>
              </a:lnSpc>
              <a:spcBef>
                <a:spcPts val="0"/>
              </a:spcBef>
              <a:spcAft>
                <a:spcPts val="0"/>
              </a:spcAft>
              <a:buSzPts val="1400"/>
              <a:buNone/>
            </a:pPr>
            <a:r>
              <a:rPr lang="en" sz="1200"/>
              <a:t>The restaurant is within walking distance of the Grand Hyatt Buckhead. Maps shall be available at the registration desk. Alternatively, personal transportation can be arranged by attending individuals. </a:t>
            </a:r>
            <a:endParaRPr sz="1200"/>
          </a:p>
          <a:p>
            <a:pPr marL="0" lvl="0" indent="0" algn="l" rtl="0">
              <a:lnSpc>
                <a:spcPct val="115000"/>
              </a:lnSpc>
              <a:spcBef>
                <a:spcPts val="0"/>
              </a:spcBef>
              <a:spcAft>
                <a:spcPts val="0"/>
              </a:spcAft>
              <a:buSzPts val="1400"/>
              <a:buNone/>
            </a:pPr>
            <a:r>
              <a:rPr lang="en" sz="1200"/>
              <a:t>Please contact the Meeting Planner if have any questions.</a:t>
            </a:r>
            <a:endParaRPr sz="1200"/>
          </a:p>
          <a:p>
            <a:pPr marL="0" lvl="0" indent="0" algn="l" rtl="0">
              <a:lnSpc>
                <a:spcPct val="115000"/>
              </a:lnSpc>
              <a:spcBef>
                <a:spcPts val="0"/>
              </a:spcBef>
              <a:spcAft>
                <a:spcPts val="0"/>
              </a:spcAft>
              <a:buSzPts val="1400"/>
              <a:buNone/>
            </a:pPr>
            <a:endParaRPr sz="1200"/>
          </a:p>
          <a:p>
            <a:pPr marL="0" lvl="0" indent="0" algn="l" rtl="0">
              <a:lnSpc>
                <a:spcPct val="115000"/>
              </a:lnSpc>
              <a:spcBef>
                <a:spcPts val="0"/>
              </a:spcBef>
              <a:spcAft>
                <a:spcPts val="0"/>
              </a:spcAft>
              <a:buSzPts val="1400"/>
              <a:buNone/>
            </a:pPr>
            <a:endParaRPr sz="1100"/>
          </a:p>
          <a:p>
            <a:pPr marL="457200" lvl="0" indent="0" algn="ctr" rtl="0">
              <a:lnSpc>
                <a:spcPct val="115000"/>
              </a:lnSpc>
              <a:spcBef>
                <a:spcPts val="1000"/>
              </a:spcBef>
              <a:spcAft>
                <a:spcPts val="0"/>
              </a:spcAft>
              <a:buSzPts val="1400"/>
              <a:buNone/>
            </a:pPr>
            <a:endParaRPr sz="1500"/>
          </a:p>
          <a:p>
            <a:pPr marL="0" lvl="0" indent="0" algn="ctr" rtl="0">
              <a:lnSpc>
                <a:spcPct val="115000"/>
              </a:lnSpc>
              <a:spcBef>
                <a:spcPts val="1000"/>
              </a:spcBef>
              <a:spcAft>
                <a:spcPts val="1600"/>
              </a:spcAft>
              <a:buSzPts val="1400"/>
              <a:buNone/>
            </a:pPr>
            <a:endParaRPr sz="150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898</Words>
  <Application>Microsoft Office PowerPoint</Application>
  <PresentationFormat>On-screen Show (16:9)</PresentationFormat>
  <Paragraphs>127</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Roboto</vt:lpstr>
      <vt:lpstr>Material</vt:lpstr>
      <vt:lpstr>September 2023 IEEE 802 Wireless Interim Session</vt:lpstr>
      <vt:lpstr>Meeting Planner Contact Information</vt:lpstr>
      <vt:lpstr>Network Provider Contact Information</vt:lpstr>
      <vt:lpstr>In Person Registration Times and Location</vt:lpstr>
      <vt:lpstr>Food and Beverage Breaks</vt:lpstr>
      <vt:lpstr>Schedule of Sessions and Attendance</vt:lpstr>
      <vt:lpstr>Audio Visual Support - In Person Sessions </vt:lpstr>
      <vt:lpstr>Network Access Information </vt:lpstr>
      <vt:lpstr>  IEEE 802 Wireless Networking Social  Wednesday September 13th at 6:30 PM</vt:lpstr>
      <vt:lpstr>Thanks for helping us make this session a success, we look forward to working with you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2023 IEEE 802 Wireless Interim Session</dc:title>
  <cp:lastModifiedBy>Jon Rosdahl</cp:lastModifiedBy>
  <cp:revision>1</cp:revision>
  <dcterms:modified xsi:type="dcterms:W3CDTF">2023-09-11T12:38:30Z</dcterms:modified>
</cp:coreProperties>
</file>