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5"/>
  </p:notesMasterIdLst>
  <p:handoutMasterIdLst>
    <p:handoutMasterId r:id="rId16"/>
  </p:handoutMasterIdLst>
  <p:sldIdLst>
    <p:sldId id="361" r:id="rId3"/>
    <p:sldId id="677" r:id="rId4"/>
    <p:sldId id="672" r:id="rId5"/>
    <p:sldId id="701" r:id="rId6"/>
    <p:sldId id="668" r:id="rId7"/>
    <p:sldId id="687" r:id="rId8"/>
    <p:sldId id="359" r:id="rId9"/>
    <p:sldId id="702" r:id="rId10"/>
    <p:sldId id="700" r:id="rId11"/>
    <p:sldId id="287" r:id="rId12"/>
    <p:sldId id="288" r:id="rId13"/>
    <p:sldId id="289" r:id="rId14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10" autoAdjust="0"/>
    <p:restoredTop sz="95488" autoAdjust="0"/>
  </p:normalViewPr>
  <p:slideViewPr>
    <p:cSldViewPr>
      <p:cViewPr varScale="1">
        <p:scale>
          <a:sx n="103" d="100"/>
          <a:sy n="103" d="100"/>
        </p:scale>
        <p:origin x="462" y="78"/>
      </p:cViewPr>
      <p:guideLst>
        <p:guide orient="horz" pos="1152"/>
        <p:guide pos="39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8" y="701675"/>
            <a:ext cx="61960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701675"/>
            <a:ext cx="6196012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50968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6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8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14885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45889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2" y="1981201"/>
            <a:ext cx="5077884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03000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6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17941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8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046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3743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2" y="685803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3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90630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 Bluebar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F87ABBB-8493-4657-AF76-3FB0E8D54470}"/>
              </a:ext>
            </a:extLst>
          </p:cNvPr>
          <p:cNvSpPr/>
          <p:nvPr/>
        </p:nvSpPr>
        <p:spPr>
          <a:xfrm>
            <a:off x="615952" y="823388"/>
            <a:ext cx="1608667" cy="8043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 cap="none" baseline="0">
                <a:solidFill>
                  <a:schemeClr val="tx1"/>
                </a:solidFill>
              </a:defRPr>
            </a:lvl1pPr>
            <a:lvl2pPr>
              <a:spcBef>
                <a:spcPts val="450"/>
              </a:spcBef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214308" indent="-128585">
              <a:buFont typeface="Lucida Grande"/>
              <a:buChar char="﹣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98840" indent="-82152" defTabSz="513147">
              <a:buFont typeface="Lucida Grande"/>
              <a:buChar char="･"/>
              <a:tabLst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ED3407E6-7882-40C3-8350-8BC5F1D49C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0142503" y="6241965"/>
            <a:ext cx="979311" cy="2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77763-78F2-4310-9E3D-B9E137BE33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09602" y="6267258"/>
            <a:ext cx="2092684" cy="288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9249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2" y="685803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2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6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20" y="6475416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6" y="6475415"/>
            <a:ext cx="31418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5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802.11-19/1753r0</a:t>
            </a:r>
          </a:p>
        </p:txBody>
      </p:sp>
    </p:spTree>
    <p:extLst>
      <p:ext uri="{BB962C8B-B14F-4D97-AF65-F5344CB8AC3E}">
        <p14:creationId xmlns:p14="http://schemas.microsoft.com/office/powerpoint/2010/main" val="1538358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://www.ieee.org/about/corporate/governance/p7-8.html" TargetMode="Externa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ieee.org/about/corporate/governance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eee.org/about/corporate/election/candidates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2051" name="Picture 5"/>
          <p:cNvPicPr>
            <a:picLocks noChangeAspect="1" noChangeArrowheads="1"/>
          </p:cNvPicPr>
          <p:nvPr/>
        </p:nvPicPr>
        <p:blipFill>
          <a:blip r:embed="rId3" cstate="print">
            <a:lum bright="-48000" contrast="66000"/>
            <a:grayscl/>
          </a:blip>
          <a:srcRect/>
          <a:stretch>
            <a:fillRect/>
          </a:stretch>
        </p:blipFill>
        <p:spPr bwMode="auto">
          <a:xfrm>
            <a:off x="1048410" y="733245"/>
            <a:ext cx="4070350" cy="5562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5257800" y="838200"/>
            <a:ext cx="6781800" cy="39624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 </a:t>
            </a:r>
            <a:br>
              <a:rPr lang="en-US" sz="4000" dirty="0"/>
            </a:br>
            <a:r>
              <a:rPr lang="en-US" sz="4000" dirty="0"/>
              <a:t>133rd Plenary Session</a:t>
            </a:r>
            <a:br>
              <a:rPr lang="en-US" sz="4000" dirty="0"/>
            </a:br>
            <a:r>
              <a:rPr lang="en-US" sz="2800" dirty="0"/>
              <a:t>(4th mixed mode Plenary Session)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10-14 July 2023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62601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DCN ec-23-0142-00-00EC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 Participant behavior in IEEE-SA activities is guided</a:t>
            </a:r>
            <a:br>
              <a:rPr lang="en-US" dirty="0"/>
            </a:br>
            <a:r>
              <a:rPr lang="en-US" dirty="0"/>
              <a:t>by the IEEE Codes of Ethics &amp; Conduct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All participants in IEEE-SA activities are expected to adhere to the core principles underlying the: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2"/>
              </a:rPr>
              <a:t>IEEE Code of Ethics</a:t>
            </a:r>
            <a:endParaRPr lang="en-US" sz="135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3"/>
              </a:rPr>
              <a:t>IEEE Code of Conduct</a:t>
            </a:r>
            <a:endParaRPr lang="en-US" sz="135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core principles of the IEEE Codes of Ethics &amp; Conduct are 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Uphold the highest standards of integrity, responsible behavior, and ethical and professional conduct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Treat people fairly and with respect, to not engage in harassment, discrimination, or retaliation, and to protect people's privacy.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Avoid injuring others, their property, reputation, or employment by false or malicious action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most recent versions of these Codes are available 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4"/>
              </a:rPr>
              <a:t>http://www.ieee.org/about/corporate/governance</a:t>
            </a:r>
            <a:endParaRPr lang="en-US" sz="13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33694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  <a:defRPr/>
              </a:pPr>
              <a:t>10</a:t>
            </a:fld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marL="0" marR="0" lvl="0" indent="0" algn="l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November 2019</a:t>
            </a:r>
            <a:endParaRPr kumimoji="0" lang="en-GB" sz="13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6883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1" y="685803"/>
            <a:ext cx="7999414" cy="1065213"/>
          </a:xfrm>
        </p:spPr>
        <p:txBody>
          <a:bodyPr/>
          <a:lstStyle/>
          <a:p>
            <a:r>
              <a:rPr lang="en-US" dirty="0"/>
              <a:t>3.0 Participants in the IEEE-SA “individual process” shall</a:t>
            </a:r>
            <a:br>
              <a:rPr lang="en-US" dirty="0"/>
            </a:br>
            <a:r>
              <a:rPr lang="en-US" dirty="0"/>
              <a:t>act independently of others, including employers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The </a:t>
            </a:r>
            <a:r>
              <a:rPr lang="en-US" sz="1500" dirty="0">
                <a:hlinkClick r:id="rId2"/>
              </a:rPr>
              <a:t>IEEE-SA Standards Board Bylaws </a:t>
            </a:r>
            <a:r>
              <a:rPr lang="en-US" sz="1500" dirty="0"/>
              <a:t>require that “participants in the IEEE standards development individual process shall act based on their qualifications and experience”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This means participants: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00B050"/>
                </a:solidFill>
              </a:rPr>
              <a:t>Shall act &amp; vote </a:t>
            </a:r>
            <a:r>
              <a:rPr lang="en-US" sz="1350" dirty="0"/>
              <a:t>based on their personal &amp; independent opinions derived from their expertise, knowledge, and qualifications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FF0000"/>
                </a:solidFill>
              </a:rPr>
              <a:t>Shall not act or vote </a:t>
            </a:r>
            <a:r>
              <a:rPr lang="en-US" sz="1350" dirty="0"/>
              <a:t>based on any obligation to or any direction from any other person or organization, including an employer or client, regardless of any external commitments, agreements, contracts, or orders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FF0000"/>
                </a:solidFill>
              </a:rPr>
              <a:t>Shall not direct </a:t>
            </a:r>
            <a:r>
              <a:rPr lang="en-US" sz="1350" dirty="0"/>
              <a:t>the actions or votes of other participants or retaliate against other participants for fulfilling their responsibility to act &amp; vote based on their personal &amp; independently developed opinions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By participating in standards activities using the “</a:t>
            </a:r>
            <a:r>
              <a:rPr lang="en-US" sz="1500" i="1" dirty="0"/>
              <a:t>individual process</a:t>
            </a:r>
            <a:r>
              <a:rPr lang="en-US" sz="1500" dirty="0"/>
              <a:t>”, you are deemed to accept these requirements; if you are unable to satisfy these requirements then you shall immediately cease any participation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33694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  <a:defRPr/>
              </a:pPr>
              <a:t>11</a:t>
            </a:fld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marL="0" marR="0" lvl="0" indent="0" algn="l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sz="135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November 2019</a:t>
            </a:r>
            <a:endParaRPr kumimoji="0" lang="en-GB" sz="13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096194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 IEEE-SA standards activities shall allow the fair &amp;</a:t>
            </a:r>
            <a:br>
              <a:rPr lang="en-US" dirty="0"/>
            </a:br>
            <a:r>
              <a:rPr lang="en-US" dirty="0"/>
              <a:t>equitable consideration of all viewpoints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>
                <a:hlinkClick r:id="rId2"/>
              </a:rPr>
              <a:t>IEEE-SA Standards Board Bylaws </a:t>
            </a:r>
            <a:r>
              <a:rPr lang="en-US" dirty="0"/>
              <a:t>(clause 5.2.1.3) specifies that “</a:t>
            </a:r>
            <a:r>
              <a:rPr lang="en-US" i="1" dirty="0"/>
              <a:t>the standards development process shall not be dominated by any single interest category, individual, or organization</a:t>
            </a:r>
            <a:r>
              <a:rPr lang="en-US" dirty="0"/>
              <a:t>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This means no participant may exercise “</a:t>
            </a:r>
            <a:r>
              <a:rPr lang="en-US" sz="1350" i="1" dirty="0"/>
              <a:t>authority, leadership, or influence by reason of superior leverage, strength, or representation to the exclusion of fair and equitable consideration of other viewpoints</a:t>
            </a:r>
            <a:r>
              <a:rPr lang="en-US" sz="1350" dirty="0"/>
              <a:t>” or “</a:t>
            </a:r>
            <a:r>
              <a:rPr lang="en-US" sz="1350" i="1" dirty="0"/>
              <a:t>to hinder the progress of the standards development activity</a:t>
            </a:r>
            <a:r>
              <a:rPr lang="en-US" sz="1350" dirty="0"/>
              <a:t>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rule applies equally to those participating in a standards development project and to that project’s leadership group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Any person who reasonably suspects that dominance is occurring in a standards development project is encouraged to bring the issue to the attention of the Standards Committee or the project’s IEEE-SA Program Manager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33694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  <a:defRPr/>
              </a:pPr>
              <a:t>12</a:t>
            </a:fld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marL="0" marR="0" lvl="0" indent="0" algn="l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sz="135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November 2019</a:t>
            </a:r>
            <a:endParaRPr kumimoji="0" lang="en-GB" sz="13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07917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797FA-4349-4FFA-8969-F3DDF5BC0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857500"/>
            <a:ext cx="10363200" cy="1143000"/>
          </a:xfrm>
        </p:spPr>
        <p:txBody>
          <a:bodyPr/>
          <a:lstStyle/>
          <a:p>
            <a:r>
              <a:rPr lang="en-US" dirty="0"/>
              <a:t>3.00 Chair’s Announcements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6C5EFF-860A-43B9-8CAA-487FCCBF0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000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3.00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5494"/>
            <a:ext cx="11658600" cy="4873906"/>
          </a:xfrm>
        </p:spPr>
        <p:txBody>
          <a:bodyPr/>
          <a:lstStyle/>
          <a:p>
            <a:pPr marL="285750"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Reminder #1: Please use IMAT to log your attendance</a:t>
            </a:r>
          </a:p>
          <a:p>
            <a:pPr marL="285750"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Reminder #2: Interim EC meeting scheduled for 19:00-21:00 UTC Tuesday 01 August (15:00-17:00 ET). </a:t>
            </a:r>
            <a:endParaRPr lang="en-US" sz="1800" u="sng" dirty="0"/>
          </a:p>
          <a:p>
            <a:pPr marL="285750"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Reminder #3: Jodi </a:t>
            </a:r>
            <a:r>
              <a:rPr lang="en-US" sz="1800" dirty="0" err="1"/>
              <a:t>Haasz</a:t>
            </a:r>
            <a:r>
              <a:rPr lang="en-US" sz="1800" dirty="0"/>
              <a:t> will replace Ron Hotchkiss in the dot01 staff support role at close of this meeting</a:t>
            </a:r>
          </a:p>
          <a:p>
            <a:pPr marL="285750"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Reminder #4: After the closing EC meeting adjournment voluntary 802 EC group photograph</a:t>
            </a:r>
          </a:p>
          <a:p>
            <a:pPr marL="285750"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Reminder #5: </a:t>
            </a:r>
            <a:br>
              <a:rPr lang="en-US" sz="1800" dirty="0"/>
            </a:br>
            <a:r>
              <a:rPr lang="en-US" sz="1800" dirty="0"/>
              <a:t>2022-2024 is Paul </a:t>
            </a:r>
            <a:r>
              <a:rPr lang="en-US" sz="1800" dirty="0" err="1"/>
              <a:t>Nikolich’s</a:t>
            </a:r>
            <a:r>
              <a:rPr lang="en-US" sz="1800" dirty="0"/>
              <a:t> final term as 802 Chairman.  </a:t>
            </a:r>
            <a:br>
              <a:rPr lang="en-US" sz="1800" dirty="0"/>
            </a:br>
            <a:r>
              <a:rPr lang="en-US" sz="1800" dirty="0"/>
              <a:t>- 802 LMSC actively seeks qualified candidates for the 802 Chair and the 802 EC Appointed positions. </a:t>
            </a:r>
            <a:br>
              <a:rPr lang="en-US" sz="1800" dirty="0"/>
            </a:br>
            <a:r>
              <a:rPr lang="en-US" sz="1800" dirty="0"/>
              <a:t>- Candidates should meet with the holder of the position they seek to enable them to fully understand their responsibilities</a:t>
            </a:r>
            <a:br>
              <a:rPr lang="en-US" sz="1800" dirty="0"/>
            </a:br>
            <a:r>
              <a:rPr lang="en-US" sz="1800" dirty="0"/>
              <a:t>	Chair		First Vice Chair		Second Vice Chair	</a:t>
            </a:r>
            <a:br>
              <a:rPr lang="en-US" sz="1800" dirty="0"/>
            </a:br>
            <a:r>
              <a:rPr lang="en-US" sz="1800" dirty="0"/>
              <a:t>	Treasure		Recording Secretary	Executive Secretary and Chair</a:t>
            </a:r>
            <a:br>
              <a:rPr lang="en-US" sz="1800" dirty="0"/>
            </a:br>
            <a:endParaRPr lang="en-US" sz="1800" dirty="0"/>
          </a:p>
          <a:p>
            <a:pPr marL="457200" lvl="1" indent="0">
              <a:buNone/>
            </a:pPr>
            <a:br>
              <a:rPr lang="en-US" sz="1800" dirty="0"/>
            </a:br>
            <a:br>
              <a:rPr lang="en-US" sz="1800" dirty="0"/>
            </a:br>
            <a:endParaRPr lang="en-US" sz="1800" dirty="0"/>
          </a:p>
          <a:p>
            <a:pPr lvl="1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983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59702"/>
            <a:ext cx="10363200" cy="1143000"/>
          </a:xfrm>
        </p:spPr>
        <p:txBody>
          <a:bodyPr/>
          <a:lstStyle/>
          <a:p>
            <a:r>
              <a:rPr lang="en-US" dirty="0"/>
              <a:t>3.00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11658600" cy="4873906"/>
          </a:xfrm>
        </p:spPr>
        <p:txBody>
          <a:bodyPr/>
          <a:lstStyle/>
          <a:p>
            <a:pPr marL="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800" dirty="0"/>
              <a:t>Reminder #6: Please vote in upcoming IEEE Elections: </a:t>
            </a:r>
            <a:r>
              <a:rPr lang="en-US" sz="1800" dirty="0" err="1"/>
              <a:t>BoD</a:t>
            </a:r>
            <a:r>
              <a:rPr lang="en-US" sz="1800" dirty="0"/>
              <a:t>, Computer Society, Standards Association, etc.</a:t>
            </a:r>
            <a:br>
              <a:rPr lang="en-US" sz="1800" dirty="0"/>
            </a:br>
            <a:r>
              <a:rPr lang="en-US" sz="1800" dirty="0"/>
              <a:t>	Balloting begins 15 August 2023, closes 02 October 2023</a:t>
            </a:r>
            <a:br>
              <a:rPr lang="en-US" sz="1800" dirty="0"/>
            </a:br>
            <a:r>
              <a:rPr lang="en-US" sz="1800" dirty="0"/>
              <a:t>	(Communication Society BoG elections closes 20 July 2023)</a:t>
            </a:r>
          </a:p>
          <a:p>
            <a:pPr marL="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800" dirty="0"/>
              <a:t>A partial list of positions and candidates:</a:t>
            </a:r>
          </a:p>
          <a:p>
            <a:pPr marL="285750"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2024 IEEE President-Elect candidates</a:t>
            </a:r>
            <a:br>
              <a:rPr lang="en-US" sz="1800" dirty="0"/>
            </a:br>
            <a:r>
              <a:rPr lang="en-US" sz="1800" dirty="0"/>
              <a:t>Roger U. </a:t>
            </a:r>
            <a:r>
              <a:rPr lang="en-US" sz="1800" dirty="0" err="1"/>
              <a:t>Fujii</a:t>
            </a:r>
            <a:r>
              <a:rPr lang="en-US" sz="1800" dirty="0"/>
              <a:t>  and Kathleen A. Kramer</a:t>
            </a:r>
          </a:p>
          <a:p>
            <a:pPr marL="285750"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2024 IEEE Standards Association President-Elect candidates</a:t>
            </a:r>
            <a:br>
              <a:rPr lang="en-US" sz="1800" dirty="0"/>
            </a:br>
            <a:r>
              <a:rPr lang="en-US" sz="1800" dirty="0"/>
              <a:t>Mark Epstein, Gary R. Hoffman, and Robby Robson</a:t>
            </a:r>
          </a:p>
          <a:p>
            <a:pPr marL="285750"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2024-2025 IEEE Standards Association Board of Governors Member-at-Large candidates</a:t>
            </a:r>
            <a:br>
              <a:rPr lang="en-US" sz="1800" dirty="0"/>
            </a:br>
            <a:r>
              <a:rPr lang="en-US" sz="1800" dirty="0"/>
              <a:t>Position 1: Mehmet Ulema and Douglas N. Zuckerman</a:t>
            </a:r>
            <a:br>
              <a:rPr lang="en-US" sz="1800" dirty="0"/>
            </a:br>
            <a:r>
              <a:rPr lang="en-US" sz="1800" dirty="0"/>
              <a:t>Position 2: </a:t>
            </a:r>
            <a:r>
              <a:rPr lang="en-US" sz="1800" dirty="0" err="1"/>
              <a:t>Kishik</a:t>
            </a:r>
            <a:r>
              <a:rPr lang="en-US" sz="1800" dirty="0"/>
              <a:t> Park and Joseph S. Levy</a:t>
            </a:r>
          </a:p>
          <a:p>
            <a:pPr marL="285750"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2024 IEEE Technical Activities Vice President-Elect candidates</a:t>
            </a:r>
            <a:br>
              <a:rPr lang="en-US" sz="1800" dirty="0"/>
            </a:br>
            <a:r>
              <a:rPr lang="en-US" sz="1800" dirty="0"/>
              <a:t>Maciej J. </a:t>
            </a:r>
            <a:r>
              <a:rPr lang="en-US" sz="1800" dirty="0" err="1"/>
              <a:t>Ogorzalek</a:t>
            </a:r>
            <a:r>
              <a:rPr lang="en-US" sz="1800" dirty="0"/>
              <a:t>, </a:t>
            </a:r>
            <a:r>
              <a:rPr lang="en-US" sz="1800" dirty="0" err="1"/>
              <a:t>Dalma</a:t>
            </a:r>
            <a:r>
              <a:rPr lang="en-US" sz="1800" dirty="0"/>
              <a:t> Novak, and Rakesh Kumar</a:t>
            </a:r>
          </a:p>
          <a:p>
            <a:pPr marL="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800" dirty="0"/>
              <a:t>A full list of positions and candidates is available at </a:t>
            </a:r>
            <a:r>
              <a:rPr lang="en-US" sz="1800" dirty="0">
                <a:hlinkClick r:id="rId2"/>
              </a:rPr>
              <a:t>https://www.ieee.org/about/corporate/election/candidates.html</a:t>
            </a:r>
            <a:endParaRPr lang="en-US" sz="1800" dirty="0"/>
          </a:p>
          <a:p>
            <a:pPr marL="0" lvl="1" indent="0">
              <a:spcBef>
                <a:spcPts val="0"/>
              </a:spcBef>
              <a:spcAft>
                <a:spcPts val="1200"/>
              </a:spcAft>
              <a:buNone/>
            </a:pPr>
            <a:br>
              <a:rPr lang="en-US" sz="1800" dirty="0"/>
            </a:br>
            <a:br>
              <a:rPr lang="en-US" sz="1800" dirty="0"/>
            </a:br>
            <a:endParaRPr lang="en-US" sz="1800" dirty="0"/>
          </a:p>
          <a:p>
            <a:pPr marL="457200" lvl="1" indent="0">
              <a:buNone/>
            </a:pPr>
            <a:br>
              <a:rPr lang="en-US" sz="1800" dirty="0"/>
            </a:br>
            <a:br>
              <a:rPr lang="en-US" sz="1800" dirty="0"/>
            </a:br>
            <a:endParaRPr lang="en-US" sz="1800" dirty="0"/>
          </a:p>
          <a:p>
            <a:pPr lvl="1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314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8BFD41-4FBB-4B2A-B8EA-25FA07AA2DC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102870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8.07 802/SA Task Force Meeting Reminder 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06106"/>
            <a:ext cx="11430000" cy="54102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/>
              <a:t>802/SA Task Force Electronic Meeting </a:t>
            </a:r>
            <a:br>
              <a:rPr lang="en-US" sz="2000" dirty="0"/>
            </a:br>
            <a:r>
              <a:rPr lang="en-US" sz="2000" dirty="0">
                <a:solidFill>
                  <a:schemeClr val="tx2"/>
                </a:solidFill>
              </a:rPr>
              <a:t>Monday 17 April 2023 </a:t>
            </a:r>
            <a:r>
              <a:rPr lang="en-US" sz="2000" dirty="0"/>
              <a:t>16:00-17:00 ET was canceled due to lack of agenda items</a:t>
            </a:r>
          </a:p>
          <a:p>
            <a:pPr eaLnBrk="1" hangingPunct="1">
              <a:defRPr/>
            </a:pPr>
            <a:endParaRPr lang="en-US" sz="2000" dirty="0"/>
          </a:p>
          <a:p>
            <a:pPr eaLnBrk="1" hangingPunct="1">
              <a:defRPr/>
            </a:pPr>
            <a:endParaRPr lang="en-US" sz="300" dirty="0"/>
          </a:p>
          <a:p>
            <a:pPr eaLnBrk="1" hangingPunct="1">
              <a:defRPr/>
            </a:pPr>
            <a:r>
              <a:rPr lang="en-US" sz="2000" dirty="0">
                <a:solidFill>
                  <a:schemeClr val="tx2"/>
                </a:solidFill>
              </a:rPr>
              <a:t>Next 802/SA Task Force Electronic Meeting </a:t>
            </a:r>
            <a:br>
              <a:rPr lang="en-US" sz="2000" dirty="0">
                <a:solidFill>
                  <a:schemeClr val="tx2"/>
                </a:solidFill>
              </a:rPr>
            </a:br>
            <a:r>
              <a:rPr lang="en-US" sz="2000" dirty="0">
                <a:solidFill>
                  <a:schemeClr val="tx2"/>
                </a:solidFill>
              </a:rPr>
              <a:t>Tentatively scheduled for 16:00-17:00 ET Monday 14 August 2023</a:t>
            </a:r>
            <a:br>
              <a:rPr lang="en-US" sz="2000" dirty="0">
                <a:solidFill>
                  <a:schemeClr val="tx2"/>
                </a:solidFill>
              </a:rPr>
            </a:br>
            <a:br>
              <a:rPr lang="en-US" sz="2000" dirty="0">
                <a:solidFill>
                  <a:schemeClr val="tx2"/>
                </a:solidFill>
              </a:rPr>
            </a:br>
            <a:r>
              <a:rPr lang="en-US" sz="2000" dirty="0">
                <a:solidFill>
                  <a:schemeClr val="tx2"/>
                </a:solidFill>
              </a:rPr>
              <a:t>xx Poll 802 EC members if meeting should be cancelled for summer break xx</a:t>
            </a:r>
          </a:p>
          <a:p>
            <a:pPr eaLnBrk="1" hangingPunct="1">
              <a:defRPr/>
            </a:pPr>
            <a:endParaRPr lang="en-US" sz="2000" dirty="0">
              <a:solidFill>
                <a:schemeClr val="tx2"/>
              </a:solidFill>
            </a:endParaRPr>
          </a:p>
          <a:p>
            <a:pPr eaLnBrk="1" hangingPunct="1">
              <a:defRPr/>
            </a:pPr>
            <a:r>
              <a:rPr lang="en-US" sz="2000" dirty="0">
                <a:solidFill>
                  <a:schemeClr val="tx2"/>
                </a:solidFill>
              </a:rPr>
              <a:t>If not canceled, please submit agenda items to the 802 EC Reflector as appropriate no later than AOE Monday 17 August 2023 </a:t>
            </a:r>
            <a:endParaRPr lang="en-US" sz="1600" dirty="0"/>
          </a:p>
          <a:p>
            <a:pPr lvl="2" eaLnBrk="1" hangingPunct="1">
              <a:defRPr/>
            </a:pPr>
            <a:endParaRPr lang="en-US" sz="2000" dirty="0"/>
          </a:p>
          <a:p>
            <a:pPr lvl="2" eaLnBrk="1" hangingPunct="1"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94434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2362200"/>
            <a:ext cx="8610600" cy="4267200"/>
          </a:xfrm>
        </p:spPr>
        <p:txBody>
          <a:bodyPr/>
          <a:lstStyle/>
          <a:p>
            <a:r>
              <a:rPr lang="en-US" sz="2400" dirty="0"/>
              <a:t>Geoff Thompson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533400" y="304800"/>
            <a:ext cx="11125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4000" dirty="0"/>
              <a:t>8.08 802 IEEE Milestone Project Status Update</a:t>
            </a:r>
          </a:p>
        </p:txBody>
      </p:sp>
    </p:spTree>
    <p:extLst>
      <p:ext uri="{BB962C8B-B14F-4D97-AF65-F5344CB8AC3E}">
        <p14:creationId xmlns:p14="http://schemas.microsoft.com/office/powerpoint/2010/main" val="3245418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End of Opening EC Meeting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0C868-79DA-171F-86D6-35AC39FFD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the meeting adjourns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E182F-5F67-E052-9561-C6C4BD4FCB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802 EC Members please gather at the front of the room for a voluntary group photograph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D2B8D3-A4BA-6417-DD68-E4A7904B7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079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0C868-79DA-171F-86D6-35AC39FFD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Parking Lot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E182F-5F67-E052-9561-C6C4BD4FCB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tbd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D2B8D3-A4BA-6417-DD68-E4A7904B7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87997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70C0"/>
      </a:hlink>
      <a:folHlink>
        <a:srgbClr val="00B0F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287224</TotalTime>
  <Words>943</Words>
  <Application>Microsoft Office PowerPoint</Application>
  <PresentationFormat>Widescreen</PresentationFormat>
  <Paragraphs>75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Lucida Grande</vt:lpstr>
      <vt:lpstr>Times New Roman</vt:lpstr>
      <vt:lpstr>Default Design</vt:lpstr>
      <vt:lpstr>Office Theme</vt:lpstr>
      <vt:lpstr>IEEE 802 LMSC  133rd Plenary Session (4th mixed mode Plenary Session)  10-14 July 2023</vt:lpstr>
      <vt:lpstr>3.00 Chair’s Announcements</vt:lpstr>
      <vt:lpstr>3.00 Chair’s Announcements</vt:lpstr>
      <vt:lpstr>3.00 Chair’s Announcements</vt:lpstr>
      <vt:lpstr>8.07 802/SA Task Force Meeting Reminder </vt:lpstr>
      <vt:lpstr>8.08 802 IEEE Milestone Project Status Update</vt:lpstr>
      <vt:lpstr>End of Opening EC Meeting</vt:lpstr>
      <vt:lpstr>After the meeting adjourns</vt:lpstr>
      <vt:lpstr>Parking Lot Items</vt:lpstr>
      <vt:lpstr>3.0 Participant behavior in IEEE-SA activities is guided by the IEEE Codes of Ethics &amp; Conduct</vt:lpstr>
      <vt:lpstr>3.0 Participants in the IEEE-SA “individual process” shall act independently of others, including employers</vt:lpstr>
      <vt:lpstr>3.0 IEEE-SA standards activities shall allow the fair &amp; equitable consideration of all viewpoints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Paul Nikolich</cp:lastModifiedBy>
  <cp:revision>4286</cp:revision>
  <cp:lastPrinted>2022-03-04T19:16:52Z</cp:lastPrinted>
  <dcterms:created xsi:type="dcterms:W3CDTF">2002-03-10T15:43:16Z</dcterms:created>
  <dcterms:modified xsi:type="dcterms:W3CDTF">2023-07-14T10:12:24Z</dcterms:modified>
</cp:coreProperties>
</file>