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908" r:id="rId4"/>
    <p:sldId id="909" r:id="rId5"/>
    <p:sldId id="910" r:id="rId6"/>
    <p:sldId id="91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2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2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1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38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33209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Supporting</a:t>
            </a:r>
            <a:r>
              <a:rPr lang="en-GB" sz="1200" baseline="0" dirty="0" smtClean="0">
                <a:solidFill>
                  <a:srgbClr val="000000"/>
                </a:solidFill>
              </a:rPr>
              <a:t> document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ec-23-0138-00-00EC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3-APG23-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2/18-22-0036-23-0000-compendium-of-motions.docx" TargetMode="External"/><Relationship Id="rId4" Type="http://schemas.openxmlformats.org/officeDocument/2006/relationships/hyperlink" Target="https://mentor.ieee.org/802.18/dcn/23/18-23-0073-02-0000-draft-proposal-for-liaison-statement-to-apg23-6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3-02-0000-draft-proposal-for-liaison-statement-to-apg23-6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3/18-23-0024-00-0000-liaison-from-etsi-isg-thz-re-formation-of-a-new-etsi-isg-for-terahertz-communications-thz.docx" TargetMode="External"/><Relationship Id="rId7" Type="http://schemas.openxmlformats.org/officeDocument/2006/relationships/hyperlink" Target="https://mentor.ieee.org/802.18/dcn/22/18-22-0036-23-0000-compendium-of-mo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2-02-0000-draft-response-on-the-liaison-statement-from-etsi-isg-thz.pdf" TargetMode="External"/><Relationship Id="rId5" Type="http://schemas.openxmlformats.org/officeDocument/2006/relationships/hyperlink" Target="https://mentor.ieee.org/802.15/dcn/23/15-23-0343-00-0thz-liaison-statement-from-etsi-isg-thz.docx" TargetMode="External"/><Relationship Id="rId4" Type="http://schemas.openxmlformats.org/officeDocument/2006/relationships/hyperlink" Target="https://mentor.ieee.org/802.18/dcn/23/18-23-0032-04-0000-response-of-ieee-802-to-liaison-statement-from-etsi-isg-thz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2-02-0000-draft-response-on-the-liaison-statement-from-etsi-isg-thz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 agenda item: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14 July 2023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July </a:t>
            </a:r>
            <a:r>
              <a:rPr lang="en-GB" sz="2000" b="0" dirty="0" smtClean="0"/>
              <a:t>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Agenda item </a:t>
            </a:r>
            <a:r>
              <a:rPr lang="en-US" sz="2800" dirty="0" smtClean="0">
                <a:solidFill>
                  <a:srgbClr val="0070C0"/>
                </a:solidFill>
              </a:rPr>
              <a:t>7.01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7.011 </a:t>
            </a:r>
            <a:r>
              <a:rPr lang="en-US" sz="1800" spc="-5" dirty="0" smtClean="0">
                <a:latin typeface="+mj-lt"/>
                <a:cs typeface="Arial"/>
              </a:rPr>
              <a:t>(ME):  </a:t>
            </a:r>
            <a:r>
              <a:rPr lang="en-US" sz="1800" spc="-5" dirty="0">
                <a:latin typeface="+mj-lt"/>
                <a:cs typeface="Arial"/>
              </a:rPr>
              <a:t>Approve document for submission to </a:t>
            </a:r>
            <a:r>
              <a:rPr lang="en-US" sz="1800" dirty="0"/>
              <a:t>APT Conference Preparatory Group for </a:t>
            </a:r>
            <a:r>
              <a:rPr lang="en-US" sz="1800" dirty="0" smtClean="0"/>
              <a:t>WRC-23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7.012 </a:t>
            </a:r>
            <a:r>
              <a:rPr lang="en-US" sz="1800" spc="-5" dirty="0" smtClean="0">
                <a:cs typeface="Arial"/>
              </a:rPr>
              <a:t>(ME):  </a:t>
            </a:r>
            <a:r>
              <a:rPr lang="en-US" sz="1800" spc="-5" dirty="0">
                <a:cs typeface="Arial"/>
              </a:rPr>
              <a:t>Approve document for submission to </a:t>
            </a:r>
            <a:r>
              <a:rPr lang="en-US" sz="1800" dirty="0"/>
              <a:t>ETSI Industry Specification Group (ISG) for Terahertz Communications (</a:t>
            </a:r>
            <a:r>
              <a:rPr lang="en-US" sz="1800" dirty="0" smtClean="0"/>
              <a:t>THz) </a:t>
            </a: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7.011:  Liaison </a:t>
            </a:r>
            <a:r>
              <a:rPr lang="en-US" sz="2800" dirty="0" smtClean="0">
                <a:solidFill>
                  <a:srgbClr val="0070C0"/>
                </a:solidFill>
              </a:rPr>
              <a:t>statement to APG23-6 meeting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The </a:t>
            </a:r>
            <a:r>
              <a:rPr lang="en-US" sz="1800" dirty="0"/>
              <a:t>6th Meeting of the APT Conference Preparatory Group for WRC-23 (APG23-6) will be held from 14 to 19 August 2023 in Brisbane, Australia</a:t>
            </a:r>
            <a:r>
              <a:rPr lang="en-US" sz="1800" dirty="0" smtClean="0"/>
              <a:t>.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One of the discussion items is related to APT’s position on WRC-27 agenda items, which are discussed under WRC-23 agenda items 10. </a:t>
            </a:r>
            <a:r>
              <a:rPr lang="en-US" sz="1600" b="0" dirty="0"/>
              <a:t>At APG23-5 meeting held on February 2023, one possible WRC-27 agenda item </a:t>
            </a:r>
            <a:r>
              <a:rPr lang="en-US" sz="1600" b="0" dirty="0" smtClean="0"/>
              <a:t>considers </a:t>
            </a:r>
            <a:r>
              <a:rPr lang="en-US" sz="1600" b="0" dirty="0"/>
              <a:t>new allocations to fixed service (FS), mobile service (MS), radio astronomy service (RAS) and Earth exploration-satellite service (EESS) (passive) in the frequency range </a:t>
            </a:r>
            <a:r>
              <a:rPr lang="en-US" sz="1600" b="0" dirty="0" smtClean="0"/>
              <a:t>275 GHz to 325 </a:t>
            </a:r>
            <a:r>
              <a:rPr lang="en-US" sz="1600" b="0" dirty="0"/>
              <a:t>GHz on a co-primary basis in the Table of Frequency </a:t>
            </a:r>
            <a:r>
              <a:rPr lang="en-US" sz="1600" b="0" dirty="0" smtClean="0"/>
              <a:t>Allocations </a:t>
            </a:r>
            <a:r>
              <a:rPr lang="en-US" sz="1600" b="0" dirty="0"/>
              <a:t>and carried forward to APG23-6 for further study. </a:t>
            </a:r>
            <a:endParaRPr lang="en-US" sz="1600" b="0" dirty="0" smtClean="0"/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spcAft>
                <a:spcPts val="600"/>
              </a:spcAft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https://www.apt.int/2023-APG23-6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IEEE 802 liaison statement</a:t>
            </a:r>
            <a:endParaRPr lang="en-US" sz="18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18-23/0073r2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802.18 motion result: </a:t>
            </a:r>
            <a:r>
              <a:rPr lang="en-US" sz="1600" spc="-5" dirty="0">
                <a:cs typeface="Arial"/>
                <a:hlinkClick r:id="rId5"/>
              </a:rPr>
              <a:t>13 Yes</a:t>
            </a:r>
            <a:r>
              <a:rPr lang="en-US" sz="1600" spc="-5" dirty="0" smtClean="0">
                <a:cs typeface="Arial"/>
                <a:hlinkClick r:id="rId5"/>
              </a:rPr>
              <a:t>, </a:t>
            </a:r>
            <a:r>
              <a:rPr lang="en-US" sz="1600" spc="-5" dirty="0">
                <a:cs typeface="Arial"/>
                <a:hlinkClick r:id="rId5"/>
              </a:rPr>
              <a:t>0 No, 2 </a:t>
            </a:r>
            <a:r>
              <a:rPr lang="en-US" sz="1600" spc="-5" dirty="0" smtClean="0">
                <a:cs typeface="Arial"/>
                <a:hlinkClick r:id="rId5"/>
              </a:rPr>
              <a:t>Abstain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2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1200" dirty="0" smtClean="0">
                <a:latin typeface="Times New Roman" pitchFamily="16" charset="0"/>
              </a:rPr>
              <a:t>Move </a:t>
            </a:r>
            <a:r>
              <a:rPr lang="en-US" sz="1800" kern="1200" dirty="0">
                <a:latin typeface="Times New Roman" pitchFamily="16" charset="0"/>
              </a:rPr>
              <a:t>to approve document </a:t>
            </a:r>
            <a:r>
              <a:rPr lang="en-US" sz="1800" spc="-5" dirty="0">
                <a:cs typeface="Arial"/>
                <a:hlinkClick r:id="rId3"/>
              </a:rPr>
              <a:t>https://mentor.ieee.org/802.18/dcn/23/18-23-0073-02-0000-draft-proposal-for-liaison-statement-to-apg23-6.pdf</a:t>
            </a:r>
            <a:r>
              <a:rPr lang="en-US" sz="1800" kern="1200" dirty="0" smtClean="0">
                <a:latin typeface="Times New Roman" pitchFamily="16" charset="0"/>
              </a:rPr>
              <a:t>, </a:t>
            </a:r>
            <a:r>
              <a:rPr lang="en-US" sz="1800" kern="1200" dirty="0">
                <a:latin typeface="Times New Roman" pitchFamily="16" charset="0"/>
              </a:rPr>
              <a:t>for submission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to </a:t>
            </a:r>
            <a:r>
              <a:rPr lang="en-US" sz="1800" dirty="0"/>
              <a:t>the 6th Meeting of the APT Conference Preparatory Group for WRC-23 (</a:t>
            </a:r>
            <a:r>
              <a:rPr lang="en-US" sz="1800" spc="-5" dirty="0">
                <a:cs typeface="Arial"/>
              </a:rPr>
              <a:t>APG23-6)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by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the response deadline</a:t>
            </a:r>
            <a:r>
              <a:rPr lang="en-US" sz="1800" kern="1200" dirty="0">
                <a:latin typeface="Times New Roman" pitchFamily="16" charset="0"/>
              </a:rPr>
              <a:t>, with editorial license granted to </a:t>
            </a:r>
            <a:r>
              <a:rPr lang="en-US" sz="1800" kern="1200" dirty="0" smtClean="0">
                <a:latin typeface="Times New Roman" pitchFamily="16" charset="0"/>
              </a:rPr>
              <a:t>the IEEE </a:t>
            </a:r>
            <a:r>
              <a:rPr lang="en-US" sz="1800" kern="1200" dirty="0">
                <a:latin typeface="Times New Roman" pitchFamily="16" charset="0"/>
              </a:rPr>
              <a:t>802.18 chair</a:t>
            </a:r>
            <a:r>
              <a:rPr lang="en-US" sz="1800" kern="1200" dirty="0" smtClean="0">
                <a:latin typeface="Times New Roman" pitchFamily="16" charset="0"/>
              </a:rPr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  </a:t>
            </a:r>
            <a:r>
              <a:rPr lang="en-US" sz="1600" dirty="0" smtClean="0"/>
              <a:t>Edward Au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Seconded:  </a:t>
            </a:r>
            <a:r>
              <a:rPr lang="en-US" sz="1600" spc="-5" dirty="0" smtClean="0">
                <a:latin typeface="+mj-lt"/>
                <a:cs typeface="Arial"/>
              </a:rPr>
              <a:t>Clint Powell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7.011:  Liaison </a:t>
            </a:r>
            <a:r>
              <a:rPr lang="en-US" sz="2800" dirty="0">
                <a:solidFill>
                  <a:srgbClr val="0070C0"/>
                </a:solidFill>
              </a:rPr>
              <a:t>statement to APG23-6 meeting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8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7.012:  Reply </a:t>
            </a:r>
            <a:r>
              <a:rPr lang="en-US" sz="2800" dirty="0" smtClean="0">
                <a:solidFill>
                  <a:srgbClr val="0070C0"/>
                </a:solidFill>
              </a:rPr>
              <a:t>to Liaison Statement from the ETSI ISG THz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Liaison communications between ETSI Industry Specification Group (ISG) for Terahertz Communications (THG) and IEEE 802 LMSC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In January 2023, a </a:t>
            </a:r>
            <a:r>
              <a:rPr lang="en-US" sz="1600" dirty="0">
                <a:hlinkClick r:id="rId3"/>
              </a:rPr>
              <a:t>liaison</a:t>
            </a:r>
            <a:r>
              <a:rPr lang="en-US" sz="1600" dirty="0"/>
              <a:t> was received from ETSI ISG THz on its establishment.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In March 2023, IEEE 802 LMSC sent a </a:t>
            </a:r>
            <a:r>
              <a:rPr lang="en-US" sz="1600" spc="-5" dirty="0">
                <a:cs typeface="Arial"/>
                <a:hlinkClick r:id="rId4"/>
              </a:rPr>
              <a:t>reply</a:t>
            </a:r>
            <a:r>
              <a:rPr lang="en-US" sz="1600" spc="-5" dirty="0">
                <a:cs typeface="Arial"/>
              </a:rPr>
              <a:t> to the above-mentioned liaison statement.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On 7 July 2023, ETSI ISG THZ sent a </a:t>
            </a:r>
            <a:r>
              <a:rPr lang="en-US" sz="1600" spc="-5" dirty="0">
                <a:cs typeface="Arial"/>
                <a:hlinkClick r:id="rId5"/>
              </a:rPr>
              <a:t>second liaison</a:t>
            </a:r>
            <a:r>
              <a:rPr lang="en-US" sz="1600" spc="-5" dirty="0">
                <a:cs typeface="Arial"/>
              </a:rPr>
              <a:t> to IEEE 802 LMSC on its progress and a request.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8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18-23/0072r2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IEEE 802.18 motion result: </a:t>
            </a:r>
            <a:r>
              <a:rPr lang="en-US" sz="1600" spc="-5" dirty="0" smtClean="0">
                <a:cs typeface="Arial"/>
                <a:hlinkClick r:id="rId7"/>
              </a:rPr>
              <a:t>15 Yes, 0 No, 2 Abstain</a:t>
            </a:r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60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1200" dirty="0" smtClean="0">
                <a:latin typeface="Times New Roman" pitchFamily="16" charset="0"/>
              </a:rPr>
              <a:t>Move </a:t>
            </a:r>
            <a:r>
              <a:rPr lang="en-US" sz="1800" kern="1200" dirty="0">
                <a:latin typeface="Times New Roman" pitchFamily="16" charset="0"/>
              </a:rPr>
              <a:t>to approve document </a:t>
            </a:r>
            <a:r>
              <a:rPr lang="en-US" sz="1800" spc="-5" dirty="0">
                <a:cs typeface="Arial"/>
                <a:hlinkClick r:id="rId3"/>
              </a:rPr>
              <a:t>https://mentor.ieee.org/802.18/dcn/23/18-23-0072-02-0000-draft-response-on-the-liaison-statement-from-etsi-isg-thz.pdf</a:t>
            </a:r>
            <a:r>
              <a:rPr lang="en-US" sz="1800" kern="1200" dirty="0" smtClean="0">
                <a:latin typeface="Times New Roman" pitchFamily="16" charset="0"/>
              </a:rPr>
              <a:t>, </a:t>
            </a:r>
            <a:r>
              <a:rPr lang="en-US" sz="1800" kern="1200" dirty="0">
                <a:latin typeface="Times New Roman" pitchFamily="16" charset="0"/>
              </a:rPr>
              <a:t>for submission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to </a:t>
            </a:r>
            <a:r>
              <a:rPr lang="en-US" sz="1800" dirty="0"/>
              <a:t>the </a:t>
            </a:r>
            <a:r>
              <a:rPr lang="en-US" sz="1800" spc="-5" dirty="0">
                <a:cs typeface="Arial"/>
              </a:rPr>
              <a:t>ETSI </a:t>
            </a:r>
            <a:r>
              <a:rPr lang="en-US" sz="1800" dirty="0"/>
              <a:t>Industry Specification Group (ISG) for Terahertz Communications (THz)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by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the response deadline</a:t>
            </a:r>
            <a:r>
              <a:rPr lang="en-US" sz="1800" kern="1200" dirty="0">
                <a:latin typeface="Times New Roman" pitchFamily="16" charset="0"/>
              </a:rPr>
              <a:t>, with editorial license granted to the IEEE 802.18 chair.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</a:t>
            </a:r>
            <a:r>
              <a:rPr lang="en-US" sz="1600" dirty="0"/>
              <a:t>Edward Au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Clint </a:t>
            </a:r>
            <a:r>
              <a:rPr lang="en-US" sz="1600" spc="-5" dirty="0" smtClean="0">
                <a:cs typeface="Arial"/>
              </a:rPr>
              <a:t>Powell</a:t>
            </a: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7.012:  Reply </a:t>
            </a:r>
            <a:r>
              <a:rPr lang="en-US" sz="2800" dirty="0" smtClean="0">
                <a:solidFill>
                  <a:srgbClr val="0070C0"/>
                </a:solidFill>
              </a:rPr>
              <a:t>to Liaison Statement from the ETSI ISG THz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7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69242</TotalTime>
  <Words>454</Words>
  <Application>Microsoft Office PowerPoint</Application>
  <PresentationFormat>Widescreen</PresentationFormat>
  <Paragraphs>67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agenda item: 14 July 2023 </vt:lpstr>
      <vt:lpstr>Agenda item 7.01</vt:lpstr>
      <vt:lpstr>7.011:  Liaison statement to APG23-6 meeting (1)</vt:lpstr>
      <vt:lpstr>7.011:  Liaison statement to APG23-6 meeting (2)</vt:lpstr>
      <vt:lpstr>7.012:  Reply to Liaison Statement from the ETSI ISG THz (1)</vt:lpstr>
      <vt:lpstr>7.012:  Reply to Liaison Statement from the ETSI ISG THz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EC-23/0138r0</dc:title>
  <dc:creator>Edward Au</dc:creator>
  <cp:keywords>14 July 2023</cp:keywords>
  <cp:lastModifiedBy>Edward Au</cp:lastModifiedBy>
  <cp:revision>4921</cp:revision>
  <cp:lastPrinted>1601-01-01T00:00:00Z</cp:lastPrinted>
  <dcterms:created xsi:type="dcterms:W3CDTF">2016-03-03T14:54:45Z</dcterms:created>
  <dcterms:modified xsi:type="dcterms:W3CDTF">2023-07-13T20:03:53Z</dcterms:modified>
  <cp:category>IEEE 802.18 RR-TAG agenda item: 14 July 2023</cp:category>
</cp:coreProperties>
</file>