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287" r:id="rId4"/>
    <p:sldId id="288" r:id="rId5"/>
    <p:sldId id="289" r:id="rId6"/>
    <p:sldId id="692" r:id="rId7"/>
    <p:sldId id="619" r:id="rId8"/>
    <p:sldId id="677" r:id="rId9"/>
    <p:sldId id="672" r:id="rId10"/>
    <p:sldId id="701" r:id="rId11"/>
    <p:sldId id="697" r:id="rId12"/>
    <p:sldId id="702" r:id="rId13"/>
    <p:sldId id="649" r:id="rId14"/>
    <p:sldId id="381" r:id="rId15"/>
    <p:sldId id="366" r:id="rId16"/>
    <p:sldId id="670" r:id="rId17"/>
    <p:sldId id="671" r:id="rId18"/>
    <p:sldId id="293" r:id="rId19"/>
    <p:sldId id="294" r:id="rId20"/>
    <p:sldId id="650" r:id="rId21"/>
    <p:sldId id="310" r:id="rId22"/>
    <p:sldId id="641" r:id="rId23"/>
    <p:sldId id="673" r:id="rId24"/>
    <p:sldId id="668" r:id="rId25"/>
    <p:sldId id="687" r:id="rId26"/>
    <p:sldId id="696" r:id="rId27"/>
    <p:sldId id="359" r:id="rId28"/>
    <p:sldId id="700" r:id="rId29"/>
    <p:sldId id="698" r:id="rId30"/>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p:scale>
          <a:sx n="130" d="100"/>
          <a:sy n="130" d="100"/>
        </p:scale>
        <p:origin x="12" y="4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featured/25th-annivers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e.spiewak@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eee.org/about/corporate/election/candidate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257800" y="838200"/>
            <a:ext cx="6781800" cy="3962400"/>
          </a:xfrm>
        </p:spPr>
        <p:txBody>
          <a:bodyPr/>
          <a:lstStyle/>
          <a:p>
            <a:pPr eaLnBrk="1" hangingPunct="1"/>
            <a:r>
              <a:rPr lang="en-US" sz="4000" dirty="0"/>
              <a:t>IEEE 802 LMSC </a:t>
            </a:r>
            <a:br>
              <a:rPr lang="en-US" sz="4000" dirty="0"/>
            </a:br>
            <a:r>
              <a:rPr lang="en-US" sz="4000" dirty="0"/>
              <a:t>133rd Plenary Session</a:t>
            </a:r>
            <a:br>
              <a:rPr lang="en-US" sz="4000" dirty="0"/>
            </a:br>
            <a:r>
              <a:rPr lang="en-US" sz="2800" dirty="0"/>
              <a:t>(4th mixed mode Plenary Session)</a:t>
            </a:r>
            <a:br>
              <a:rPr lang="en-US" sz="4000" dirty="0"/>
            </a:br>
            <a:br>
              <a:rPr lang="en-US" sz="4000" dirty="0"/>
            </a:br>
            <a:r>
              <a:rPr lang="en-US" sz="4000" dirty="0"/>
              <a:t>10-14 July 2023</a:t>
            </a:r>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ec-23-0117-01-00EC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5105400"/>
          </a:xfrm>
        </p:spPr>
        <p:txBody>
          <a:bodyPr/>
          <a:lstStyle/>
          <a:p>
            <a:pPr marL="0" indent="0">
              <a:buNone/>
            </a:pPr>
            <a:r>
              <a:rPr lang="en-US" sz="2800" dirty="0"/>
              <a:t>SA BoG May/July 2023</a:t>
            </a:r>
            <a:endParaRPr lang="en-US" sz="2000" dirty="0"/>
          </a:p>
          <a:p>
            <a:pPr lvl="1"/>
            <a:r>
              <a:rPr lang="en-US" sz="2000" dirty="0"/>
              <a:t>The BOG approved that the IEEE SA contribute $50K per year for the next five years (2023-2027) to the IEEE MOVE program. The contribution should be allocated as 50% to U.S. MOVE and 50% to MOVE International.</a:t>
            </a:r>
          </a:p>
          <a:p>
            <a:pPr lvl="1"/>
            <a:r>
              <a:rPr lang="en-US" sz="2000" dirty="0"/>
              <a:t>The BOG approved a virtual candidate forum to be scheduled and conducted in accordance with IEEE election policies. A recording of such forum shall be made available on the IEEE SA web site for the entirety of the election period.</a:t>
            </a:r>
          </a:p>
          <a:p>
            <a:pPr lvl="1"/>
            <a:r>
              <a:rPr lang="en-US" sz="2000" dirty="0"/>
              <a:t>SA is hosting a 25/50/60/135 year anniversary celebration in Shenzhen, China 6-8 NOV 2023</a:t>
            </a:r>
            <a:br>
              <a:rPr lang="en-US" sz="2000" dirty="0"/>
            </a:br>
            <a:r>
              <a:rPr lang="en-US" sz="2000" dirty="0">
                <a:hlinkClick r:id="rId2"/>
              </a:rPr>
              <a:t>https://standards.ieee.org/featured/25th-anniversary/</a:t>
            </a:r>
            <a:endParaRPr lang="en-US" sz="2000" dirty="0"/>
          </a:p>
          <a:p>
            <a:pPr lvl="1"/>
            <a:r>
              <a:rPr lang="en-US" sz="2000" dirty="0"/>
              <a:t>Plans to endorse the major Organizational Unit name “IEEE SA” and identify necessary updates to IEEE Bylaws, Policies and SA OpsMan</a:t>
            </a:r>
          </a:p>
          <a:p>
            <a:pPr marL="0" indent="0">
              <a:buNone/>
            </a:pPr>
            <a:r>
              <a:rPr lang="en-US" sz="2800" dirty="0">
                <a:solidFill>
                  <a:schemeClr val="tx1">
                    <a:lumMod val="95000"/>
                    <a:lumOff val="5000"/>
                  </a:schemeClr>
                </a:solidFill>
              </a:rPr>
              <a:t>802 EC members that are members of the 2023 SA BoG</a:t>
            </a:r>
          </a:p>
          <a:p>
            <a:pPr lvl="1"/>
            <a:r>
              <a:rPr lang="en-US" sz="2000" dirty="0">
                <a:solidFill>
                  <a:schemeClr val="tx1">
                    <a:lumMod val="95000"/>
                    <a:lumOff val="5000"/>
                  </a:schemeClr>
                </a:solidFill>
              </a:rPr>
              <a:t>Paul Nikolich IEEE SA Treasurer, David Law, SASB Chair, Glenn Parson </a:t>
            </a:r>
            <a:r>
              <a:rPr lang="en-US" sz="2000" dirty="0" err="1">
                <a:solidFill>
                  <a:schemeClr val="tx1">
                    <a:lumMod val="95000"/>
                    <a:lumOff val="5000"/>
                  </a:schemeClr>
                </a:solidFill>
              </a:rPr>
              <a:t>MaL</a:t>
            </a:r>
            <a:r>
              <a:rPr lang="en-US" sz="2000" dirty="0">
                <a:solidFill>
                  <a:schemeClr val="tx1">
                    <a:lumMod val="95000"/>
                    <a:lumOff val="5000"/>
                  </a:schemeClr>
                </a:solidFill>
              </a:rPr>
              <a:t>, and Dorothy Stanley </a:t>
            </a:r>
            <a:r>
              <a:rPr lang="en-US" sz="2000" dirty="0" err="1">
                <a:solidFill>
                  <a:schemeClr val="tx1">
                    <a:lumMod val="95000"/>
                    <a:lumOff val="5000"/>
                  </a:schemeClr>
                </a:solidFill>
              </a:rPr>
              <a:t>MaL</a:t>
            </a:r>
            <a:r>
              <a:rPr lang="en-US" sz="2000" dirty="0">
                <a:solidFill>
                  <a:schemeClr val="tx1">
                    <a:lumMod val="95000"/>
                    <a:lumOff val="5000"/>
                  </a:schemeClr>
                </a:solidFill>
              </a:rPr>
              <a:t>, </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2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2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Slide Number Placeholder 3">
            <a:extLst>
              <a:ext uri="{FF2B5EF4-FFF2-40B4-BE49-F238E27FC236}">
                <a16:creationId xmlns:a16="http://schemas.microsoft.com/office/drawing/2014/main" id="{B4DCE35F-92D3-99BF-5FA4-EF5CCED1BAA8}"/>
              </a:ext>
            </a:extLst>
          </p:cNvPr>
          <p:cNvSpPr>
            <a:spLocks noGrp="1"/>
          </p:cNvSpPr>
          <p:nvPr>
            <p:ph type="sldNum" sz="quarter" idx="12"/>
          </p:nvPr>
        </p:nvSpPr>
        <p:spPr>
          <a:xfrm>
            <a:off x="8805333" y="6356350"/>
            <a:ext cx="2743200" cy="365125"/>
          </a:xfrm>
        </p:spPr>
        <p:txBody>
          <a:bodyPr vert="horz" lIns="91440" tIns="45720" rIns="91440" bIns="45720" rtlCol="0" anchor="ctr">
            <a:normAutofit/>
          </a:bodyPr>
          <a:lstStyle/>
          <a:p>
            <a:pPr>
              <a:spcAft>
                <a:spcPts val="600"/>
              </a:spcAft>
              <a:defRPr/>
            </a:pPr>
            <a:fld id="{C8910AE4-85DC-4894-8AA6-C2187499416B}" type="slidenum">
              <a:rPr lang="en-US" sz="1200">
                <a:solidFill>
                  <a:schemeClr val="tx1">
                    <a:tint val="75000"/>
                  </a:schemeClr>
                </a:solidFill>
                <a:latin typeface="+mn-lt"/>
              </a:rPr>
              <a:pPr>
                <a:spcAft>
                  <a:spcPts val="600"/>
                </a:spcAft>
                <a:defRPr/>
              </a:pPr>
              <a:t>11</a:t>
            </a:fld>
            <a:endParaRPr lang="en-US" sz="1200">
              <a:solidFill>
                <a:schemeClr val="tx1">
                  <a:tint val="75000"/>
                </a:schemeClr>
              </a:solidFill>
              <a:latin typeface="+mn-lt"/>
            </a:endParaRPr>
          </a:p>
        </p:txBody>
      </p:sp>
      <p:sp>
        <p:nvSpPr>
          <p:cNvPr id="38" name="Isosceles Triangle 3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14">
            <a:extLst>
              <a:ext uri="{FF2B5EF4-FFF2-40B4-BE49-F238E27FC236}">
                <a16:creationId xmlns:a16="http://schemas.microsoft.com/office/drawing/2014/main" id="{2A398E18-0C4B-BD7F-A11F-0CEDF38E0773}"/>
              </a:ext>
            </a:extLst>
          </p:cNvPr>
          <p:cNvPicPr>
            <a:picLocks noGrp="1" noChangeAspect="1"/>
          </p:cNvPicPr>
          <p:nvPr>
            <p:ph idx="1"/>
          </p:nvPr>
        </p:nvPicPr>
        <p:blipFill>
          <a:blip r:embed="rId2"/>
          <a:stretch>
            <a:fillRect/>
          </a:stretch>
        </p:blipFill>
        <p:spPr>
          <a:xfrm>
            <a:off x="1861304" y="136525"/>
            <a:ext cx="8469391" cy="6584950"/>
          </a:xfrm>
          <a:prstGeom prst="rect">
            <a:avLst/>
          </a:prstGeom>
          <a:ln>
            <a:noFill/>
          </a:ln>
        </p:spPr>
      </p:pic>
      <p:sp>
        <p:nvSpPr>
          <p:cNvPr id="33" name="Isosceles Triangle 3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9333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5181600"/>
          </a:xfrm>
        </p:spPr>
        <p:txBody>
          <a:bodyPr/>
          <a:lstStyle/>
          <a:p>
            <a:r>
              <a:rPr lang="en-US" sz="2800" dirty="0"/>
              <a:t>Standards Association Standards Board March &amp; June 2023</a:t>
            </a:r>
            <a:endParaRPr lang="en-US" sz="1600" dirty="0"/>
          </a:p>
          <a:p>
            <a:pPr lvl="1"/>
            <a:r>
              <a:rPr lang="en-US" sz="1600" dirty="0"/>
              <a:t>No resolutions</a:t>
            </a:r>
          </a:p>
          <a:p>
            <a:pPr lvl="1"/>
            <a:r>
              <a:rPr lang="en-US" sz="1600" dirty="0"/>
              <a:t>802 Members on SASB:</a:t>
            </a:r>
            <a:br>
              <a:rPr lang="en-US" sz="1600" dirty="0"/>
            </a:br>
            <a:r>
              <a:rPr lang="en-US" sz="1600" dirty="0"/>
              <a:t> David Law, Joseph Levy, Guido </a:t>
            </a:r>
            <a:r>
              <a:rPr lang="en-US" sz="1600" dirty="0" err="1"/>
              <a:t>Hiertz</a:t>
            </a:r>
            <a:r>
              <a:rPr lang="en-US" sz="1600" dirty="0"/>
              <a:t>, Andrew Myles, Lei Wang, Karl Weber, Paul Nikolich</a:t>
            </a:r>
          </a:p>
          <a:p>
            <a:r>
              <a:rPr lang="en-US" sz="2800" dirty="0"/>
              <a:t>Computer Society BoG &amp; </a:t>
            </a:r>
            <a:r>
              <a:rPr lang="en-US" sz="2800" dirty="0" err="1"/>
              <a:t>Stds</a:t>
            </a:r>
            <a:r>
              <a:rPr lang="en-US" sz="2800" dirty="0"/>
              <a:t> Activity Board</a:t>
            </a:r>
          </a:p>
          <a:p>
            <a:pPr lvl="1"/>
            <a:r>
              <a:rPr lang="en-US" sz="1600" dirty="0"/>
              <a:t>No update</a:t>
            </a:r>
            <a:endParaRPr lang="en-US" sz="1800" dirty="0"/>
          </a:p>
          <a:p>
            <a:r>
              <a:rPr lang="en-US" sz="2800" dirty="0"/>
              <a:t>IEEE Technical Activities and </a:t>
            </a:r>
            <a:r>
              <a:rPr lang="en-US" sz="2800" dirty="0" err="1"/>
              <a:t>BoD</a:t>
            </a:r>
            <a:r>
              <a:rPr lang="en-US" sz="2800" dirty="0"/>
              <a:t> meetings June 2023</a:t>
            </a:r>
            <a:endParaRPr lang="en-US" dirty="0"/>
          </a:p>
          <a:p>
            <a:pPr lvl="1"/>
            <a:r>
              <a:rPr lang="en-US" sz="1600" dirty="0">
                <a:solidFill>
                  <a:schemeClr val="tx1">
                    <a:lumMod val="95000"/>
                    <a:lumOff val="5000"/>
                  </a:schemeClr>
                </a:solidFill>
              </a:rPr>
              <a:t>Technical Activities Board (TAB) Committee on Standards (CoS) encourages initiation of standards activities across all TAB Societies and Councils. It is developing/curating Standards Process Education materials, developing a OpsMan, and participating in IEEE Strategic Planning.  Please contact Edward Au, 2023 TAB CoS chair for details.</a:t>
            </a:r>
          </a:p>
          <a:p>
            <a:pPr lvl="1"/>
            <a:r>
              <a:rPr lang="en-US" sz="1600" dirty="0">
                <a:solidFill>
                  <a:schemeClr val="tx1">
                    <a:lumMod val="95000"/>
                    <a:lumOff val="5000"/>
                  </a:schemeClr>
                </a:solidFill>
              </a:rPr>
              <a:t>IEEE New Initiatives Committee (NIC) considers proposals for new initiatives and seed grants, reviews continuing initiatives, and manages the IEEE New Initiatives Process.  NIC is a potential source of funding – check it out.</a:t>
            </a:r>
          </a:p>
          <a:p>
            <a:pPr lvl="1"/>
            <a:r>
              <a:rPr lang="en-US" sz="1600" dirty="0">
                <a:solidFill>
                  <a:schemeClr val="tx1">
                    <a:lumMod val="95000"/>
                    <a:lumOff val="5000"/>
                  </a:schemeClr>
                </a:solidFill>
              </a:rPr>
              <a:t>IEEE has a new President &amp; CEO, Saifur Rahman, and Executive Director &amp; COO, Sophie </a:t>
            </a:r>
            <a:r>
              <a:rPr lang="en-US" sz="1600" dirty="0" err="1">
                <a:solidFill>
                  <a:schemeClr val="tx1">
                    <a:lumMod val="95000"/>
                    <a:lumOff val="5000"/>
                  </a:schemeClr>
                </a:solidFill>
              </a:rPr>
              <a:t>Muirhead</a:t>
            </a:r>
            <a:r>
              <a:rPr lang="en-US" sz="1600" dirty="0">
                <a:solidFill>
                  <a:schemeClr val="tx1">
                    <a:lumMod val="95000"/>
                    <a:lumOff val="5000"/>
                  </a:schemeClr>
                </a:solidFill>
              </a:rPr>
              <a:t>, as of 01 January 2023 </a:t>
            </a:r>
            <a:endParaRPr lang="en-US" sz="2000" dirty="0">
              <a:solidFill>
                <a:schemeClr val="tx1">
                  <a:lumMod val="95000"/>
                  <a:lumOff val="5000"/>
                </a:schemeClr>
              </a:solidFill>
            </a:endParaRPr>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990600"/>
            <a:ext cx="11963400" cy="5724644"/>
          </a:xfrm>
          <a:prstGeom prst="rect">
            <a:avLst/>
          </a:prstGeom>
          <a:noFill/>
          <a:ln w="9525">
            <a:noFill/>
            <a:miter lim="800000"/>
            <a:headEnd/>
            <a:tailEnd/>
          </a:ln>
        </p:spPr>
        <p:txBody>
          <a:bodyPr wrap="square">
            <a:spAutoFit/>
          </a:bodyPr>
          <a:lstStyle/>
          <a:p>
            <a:r>
              <a:rPr lang="en-US" sz="2800" u="sng" dirty="0"/>
              <a:t>802 Project Authorization SASB Approvals March 2023</a:t>
            </a:r>
            <a:endParaRPr lang="en-US" sz="2800" dirty="0"/>
          </a:p>
          <a:p>
            <a:pPr lvl="0"/>
            <a:r>
              <a:rPr lang="en-US" sz="2000" dirty="0"/>
              <a:t>802.3.1 Ethernet Structure of Management Information version 2 (SMIv2) Data Model Definitions Revision</a:t>
            </a:r>
          </a:p>
          <a:p>
            <a:pPr lvl="0"/>
            <a:r>
              <a:rPr lang="en-US" sz="2000" dirty="0"/>
              <a:t>802.3.2 Ethernet - YANG Data Model Definitions Revision</a:t>
            </a:r>
          </a:p>
          <a:p>
            <a:r>
              <a:rPr lang="nl-NL" sz="2000" b="0" i="0" u="none" strike="noStrike" baseline="0" dirty="0">
                <a:solidFill>
                  <a:srgbClr val="000000"/>
                </a:solidFill>
                <a:latin typeface="Times New Roman" panose="02020603050405020304" pitchFamily="18" charset="0"/>
              </a:rPr>
              <a:t>802.3cx MAC for Support Improved Precision Time Protocol (PTP) Timestamping Accuracy</a:t>
            </a:r>
          </a:p>
          <a:p>
            <a:r>
              <a:rPr lang="nl-NL" sz="2000" b="0" i="0" u="none" strike="noStrike" baseline="0" dirty="0">
                <a:solidFill>
                  <a:srgbClr val="000000"/>
                </a:solidFill>
                <a:latin typeface="Times New Roman" panose="02020603050405020304" pitchFamily="18" charset="0"/>
              </a:rPr>
              <a:t>802.3cz PHY for Multi-Gigabit Glass Optical Fiber Automotive Ethernet</a:t>
            </a:r>
            <a:endParaRPr lang="en-US" sz="2000" dirty="0"/>
          </a:p>
          <a:p>
            <a:endParaRPr lang="en-US" sz="1400" b="1" u="sng" dirty="0"/>
          </a:p>
          <a:p>
            <a:r>
              <a:rPr lang="en-US" sz="2800" u="sng" dirty="0"/>
              <a:t>802 Standards SASB Approved in June 2023</a:t>
            </a:r>
          </a:p>
          <a:p>
            <a:r>
              <a:rPr lang="nl-NL" sz="1800" b="0" i="0" u="none" strike="noStrike" baseline="0" dirty="0">
                <a:solidFill>
                  <a:srgbClr val="000000"/>
                </a:solidFill>
                <a:latin typeface="Times New Roman" panose="02020603050405020304" pitchFamily="18" charset="0"/>
              </a:rPr>
              <a:t>802.1DU Cut-Through Forwarding Bridges and Bridged Networks</a:t>
            </a:r>
          </a:p>
          <a:p>
            <a:r>
              <a:rPr lang="nl-NL" sz="1800" b="0" i="0" u="none" strike="noStrike" baseline="0" dirty="0">
                <a:solidFill>
                  <a:srgbClr val="000000"/>
                </a:solidFill>
                <a:latin typeface="Times New Roman" panose="02020603050405020304" pitchFamily="18" charset="0"/>
              </a:rPr>
              <a:t>802.1Qdt Priority-based Flow Control Enhancements</a:t>
            </a:r>
          </a:p>
          <a:p>
            <a:r>
              <a:rPr lang="nl-NL" sz="1800" b="0" i="0" u="none" strike="noStrike" baseline="0" dirty="0">
                <a:solidFill>
                  <a:srgbClr val="000000"/>
                </a:solidFill>
                <a:latin typeface="Times New Roman" panose="02020603050405020304" pitchFamily="18" charset="0"/>
              </a:rPr>
              <a:t>802.1ASdm Timing Synchronization for Time-Sensitive Applications Amendment: Hot Standby Clock Drift Error Reduction</a:t>
            </a:r>
          </a:p>
          <a:p>
            <a:r>
              <a:rPr lang="nl-NL" sz="1800" b="0" i="0" u="none" strike="noStrike" baseline="0" dirty="0">
                <a:solidFill>
                  <a:srgbClr val="000000"/>
                </a:solidFill>
                <a:latin typeface="Times New Roman" panose="02020603050405020304" pitchFamily="18" charset="0"/>
              </a:rPr>
              <a:t>802.1Qdx YANG Data Models for the Credit-Based Shaper</a:t>
            </a:r>
          </a:p>
          <a:p>
            <a:r>
              <a:rPr lang="nl-NL" sz="1800" b="0" i="0" u="none" strike="noStrike" baseline="0" dirty="0">
                <a:solidFill>
                  <a:srgbClr val="000000"/>
                </a:solidFill>
                <a:latin typeface="Times New Roman" panose="02020603050405020304" pitchFamily="18" charset="0"/>
              </a:rPr>
              <a:t>802.1Q </a:t>
            </a:r>
            <a:r>
              <a:rPr lang="en-US" sz="1800" b="0" i="0" u="none" strike="noStrike" baseline="0" dirty="0">
                <a:solidFill>
                  <a:srgbClr val="000000"/>
                </a:solidFill>
                <a:latin typeface="Times New Roman" panose="02020603050405020304" pitchFamily="18" charset="0"/>
              </a:rPr>
              <a:t>Standard for Local and Metropolitan Area Networks--Bridges and Bridged Networks Revision</a:t>
            </a:r>
          </a:p>
          <a:p>
            <a:r>
              <a:rPr lang="en-US" dirty="0">
                <a:solidFill>
                  <a:srgbClr val="000000"/>
                </a:solidFill>
              </a:rPr>
              <a:t>802.1AS Timing and Synchronization for Time-Sensitive Applications Revision</a:t>
            </a:r>
            <a:endParaRPr lang="nl-NL"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802.3cy 25 Gb/s Electrical Automotive Ethernet PHY</a:t>
            </a:r>
            <a:endParaRPr lang="nl-NL" sz="1800" b="0" i="0" u="none" strike="noStrike" baseline="0" dirty="0">
              <a:solidFill>
                <a:srgbClr val="000000"/>
              </a:solidFill>
              <a:latin typeface="Times New Roman" panose="02020603050405020304" pitchFamily="18" charset="0"/>
            </a:endParaRPr>
          </a:p>
          <a:p>
            <a:r>
              <a:rPr lang="nl-NL" sz="1800" b="0" i="0" u="none" strike="noStrike" baseline="0" dirty="0">
                <a:solidFill>
                  <a:srgbClr val="000000"/>
                </a:solidFill>
                <a:latin typeface="Times New Roman" panose="02020603050405020304" pitchFamily="18" charset="0"/>
              </a:rPr>
              <a:t>802.15.4ac </a:t>
            </a:r>
            <a:r>
              <a:rPr lang="en-US" sz="1800" b="0" i="0" u="none" strike="noStrike" baseline="0" dirty="0">
                <a:solidFill>
                  <a:srgbClr val="000000"/>
                </a:solidFill>
                <a:latin typeface="Times New Roman" panose="02020603050405020304" pitchFamily="18" charset="0"/>
              </a:rPr>
              <a:t>Low-Rate Wireless Networks Amendment: Privacy Enhancements</a:t>
            </a:r>
            <a:endParaRPr lang="nl-NL" dirty="0">
              <a:solidFill>
                <a:srgbClr val="000000"/>
              </a:solidFill>
            </a:endParaRPr>
          </a:p>
          <a:p>
            <a:endParaRPr lang="en-US" sz="1800" dirty="0"/>
          </a:p>
          <a:p>
            <a:r>
              <a:rPr lang="en-US" sz="1800" dirty="0"/>
              <a:t>Corrigenda: P802.1CS-2020/Cor 1  Link-local Registration Protocol - Corrigendum 1</a:t>
            </a:r>
          </a:p>
          <a:p>
            <a:endParaRPr lang="en-US" sz="1800" dirty="0"/>
          </a:p>
          <a:p>
            <a:r>
              <a:rPr lang="en-US" sz="1800" dirty="0"/>
              <a:t>PAR Modifications: none</a:t>
            </a:r>
            <a:endParaRPr lang="nl-NL" sz="1800" b="0" i="0" u="none" strike="noStrike" baseline="0" dirty="0">
              <a:solidFill>
                <a:srgbClr val="000000"/>
              </a:solidFill>
              <a:latin typeface="Times New Roman" panose="02020603050405020304" pitchFamily="18" charset="0"/>
            </a:endParaRP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11APR USA NTIA consultation approval	08/00/01/04	pass</a:t>
            </a:r>
          </a:p>
          <a:p>
            <a:pPr eaLnBrk="1" hangingPunct="1">
              <a:buFont typeface="+mj-lt"/>
              <a:buAutoNum type="arabicParenR"/>
              <a:tabLst>
                <a:tab pos="1141413" algn="l"/>
              </a:tabLst>
            </a:pPr>
            <a:r>
              <a:rPr lang="en-US" sz="2000" dirty="0"/>
              <a:t>16APR Australia ACMA consultation approval	10/00/00/03	pass</a:t>
            </a:r>
          </a:p>
          <a:p>
            <a:pPr eaLnBrk="1" hangingPunct="1">
              <a:buFont typeface="+mj-lt"/>
              <a:buAutoNum type="arabicParenR"/>
              <a:tabLst>
                <a:tab pos="1141413" algn="l"/>
              </a:tabLst>
            </a:pPr>
            <a:r>
              <a:rPr lang="en-US" sz="2000" dirty="0"/>
              <a:t>20JUN China MIIT consultation approval	11/00/01/02	pass</a:t>
            </a:r>
          </a:p>
          <a:p>
            <a:pPr eaLnBrk="1" hangingPunct="1">
              <a:buFont typeface="+mj-lt"/>
              <a:buAutoNum type="arabicParenR"/>
              <a:tabLst>
                <a:tab pos="1141413" algn="l"/>
              </a:tabLst>
            </a:pPr>
            <a:r>
              <a:rPr lang="en-US" sz="2000" dirty="0"/>
              <a:t>23JUN UAE TDRA consultation approval	08/00/00/05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140015926"/>
              </p:ext>
            </p:extLst>
          </p:nvPr>
        </p:nvGraphicFramePr>
        <p:xfrm>
          <a:off x="304800" y="1354720"/>
          <a:ext cx="11277600" cy="4890460"/>
        </p:xfrm>
        <a:graphic>
          <a:graphicData uri="http://schemas.openxmlformats.org/drawingml/2006/table">
            <a:tbl>
              <a:tblPr>
                <a:tableStyleId>{5C22544A-7EE6-4342-B048-85BDC9FD1C3A}</a:tableStyleId>
              </a:tblPr>
              <a:tblGrid>
                <a:gridCol w="4266962">
                  <a:extLst>
                    <a:ext uri="{9D8B030D-6E8A-4147-A177-3AD203B41FA5}">
                      <a16:colId xmlns:a16="http://schemas.microsoft.com/office/drawing/2014/main" val="20000"/>
                    </a:ext>
                  </a:extLst>
                </a:gridCol>
                <a:gridCol w="1913988">
                  <a:extLst>
                    <a:ext uri="{9D8B030D-6E8A-4147-A177-3AD203B41FA5}">
                      <a16:colId xmlns:a16="http://schemas.microsoft.com/office/drawing/2014/main" val="20001"/>
                    </a:ext>
                  </a:extLst>
                </a:gridCol>
                <a:gridCol w="5096650">
                  <a:extLst>
                    <a:ext uri="{9D8B030D-6E8A-4147-A177-3AD203B41FA5}">
                      <a16:colId xmlns:a16="http://schemas.microsoft.com/office/drawing/2014/main" val="20002"/>
                    </a:ext>
                  </a:extLst>
                </a:gridCol>
              </a:tblGrid>
              <a:tr h="225755">
                <a:tc gridSpan="3">
                  <a:txBody>
                    <a:bodyPr/>
                    <a:lstStyle/>
                    <a:p>
                      <a:pPr algn="ctr"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l"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dirty="0">
                          <a:effectLst/>
                          <a:latin typeface="+mj-lt"/>
                        </a:rPr>
                        <a:t>Affiliation</a:t>
                      </a:r>
                      <a:endParaRPr lang="en-US" sz="1200" b="1" i="0" u="none" strike="noStrike" dirty="0">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marL="0" indent="0" algn="l" fontAlgn="ctr">
                        <a:tabLst/>
                      </a:pPr>
                      <a:r>
                        <a:rPr lang="en-US" sz="1200" u="none" strike="noStrike" dirty="0">
                          <a:effectLst/>
                          <a:latin typeface="+mj-lt"/>
                        </a:rPr>
                        <a:t>Self,  HPE, YAS BBV, </a:t>
                      </a: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Huawei</a:t>
                      </a: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marL="0" indent="0" algn="l" fontAlgn="ctr"/>
                      <a:r>
                        <a:rPr lang="en-US" sz="1200" b="0" i="0" u="none" strike="noStrike" dirty="0">
                          <a:effectLst/>
                          <a:latin typeface="+mj-lt"/>
                        </a:rPr>
                        <a:t>CME Consulting/</a:t>
                      </a:r>
                      <a:r>
                        <a:rPr lang="en-US" sz="1200" b="0" i="0" u="none" strike="noStrike" kern="1200" dirty="0">
                          <a:solidFill>
                            <a:schemeClr val="dk1"/>
                          </a:solidFill>
                          <a:effectLst/>
                          <a:latin typeface="+mn-lt"/>
                          <a:ea typeface="+mn-ea"/>
                          <a:cs typeface="+mn-cs"/>
                        </a:rPr>
                        <a:t>APL Group</a:t>
                      </a:r>
                      <a:r>
                        <a:rPr lang="en-US" sz="1200" b="0" i="0" u="none" strike="noStrike" dirty="0">
                          <a:effectLst/>
                          <a:latin typeface="+mj-lt"/>
                        </a:rPr>
                        <a:t>, On Semi, Marvell, Cisco Systems, </a:t>
                      </a:r>
                      <a:r>
                        <a:rPr lang="en-US" sz="1200" b="0" i="0" u="none" strike="noStrike" dirty="0" err="1">
                          <a:effectLst/>
                          <a:latin typeface="+mj-lt"/>
                        </a:rPr>
                        <a:t>SenTekse</a:t>
                      </a:r>
                      <a:r>
                        <a:rPr lang="en-US" sz="1200" b="0" i="0" u="none" strike="noStrike" dirty="0">
                          <a:effectLst/>
                          <a:latin typeface="+mj-lt"/>
                        </a:rPr>
                        <a:t> LLC</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Steve </a:t>
                      </a:r>
                      <a:r>
                        <a:rPr lang="en-US" sz="1200" u="none" strike="noStrike" dirty="0" err="1">
                          <a:effectLst/>
                          <a:latin typeface="+mj-lt"/>
                        </a:rPr>
                        <a:t>Shellhammer</a:t>
                      </a:r>
                      <a:endParaRPr lang="en-US" sz="1200" u="none" strike="noStrike" dirty="0">
                        <a:effectLst/>
                        <a:latin typeface="+mj-lt"/>
                      </a:endParaRPr>
                    </a:p>
                    <a:p>
                      <a:pPr algn="l" fontAlgn="ctr"/>
                      <a:r>
                        <a:rPr lang="en-US" sz="1200" b="0" i="0" u="none" strike="noStrike" dirty="0" err="1">
                          <a:effectLst/>
                          <a:latin typeface="+mj-lt"/>
                        </a:rPr>
                        <a:t>Tunce</a:t>
                      </a:r>
                      <a:r>
                        <a:rPr lang="en-US" sz="1200" b="0" i="0" u="none" strike="noStrike" dirty="0">
                          <a:effectLst/>
                          <a:latin typeface="+mj-lt"/>
                        </a:rPr>
                        <a:t> </a:t>
                      </a:r>
                      <a:r>
                        <a:rPr lang="en-US" sz="1200" b="0" i="0" u="none" strike="noStrike" dirty="0" err="1">
                          <a:effectLst/>
                          <a:latin typeface="+mj-lt"/>
                        </a:rPr>
                        <a:t>Baykas</a:t>
                      </a:r>
                      <a:r>
                        <a:rPr lang="en-US" sz="1200" b="0" i="0" u="none" strike="noStrike" dirty="0">
                          <a:effectLst/>
                          <a:latin typeface="+mj-lt"/>
                        </a:rPr>
                        <a:t>, Chair Pro-</a:t>
                      </a:r>
                      <a:r>
                        <a:rPr lang="en-US" sz="1200" b="0" i="0" u="none" strike="noStrike" dirty="0" err="1">
                          <a:effectLst/>
                          <a:latin typeface="+mj-lt"/>
                        </a:rPr>
                        <a:t>Tem</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p>
                    <a:p>
                      <a:pPr algn="l" fontAlgn="ctr"/>
                      <a:r>
                        <a:rPr lang="en-US" sz="1200" b="0" i="0" u="none" strike="noStrike" dirty="0" err="1">
                          <a:effectLst/>
                          <a:latin typeface="+mj-lt"/>
                        </a:rPr>
                        <a:t>Offino</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a:t>
            </a:r>
            <a:r>
              <a:rPr lang="fr-FR" sz="2400" dirty="0"/>
              <a:t>P802.1DC (</a:t>
            </a:r>
            <a:r>
              <a:rPr lang="fr-FR" sz="2400" dirty="0" err="1"/>
              <a:t>conditional</a:t>
            </a:r>
            <a:r>
              <a:rPr lang="fr-FR" sz="2400" dirty="0"/>
              <a:t>), P802.1Qdj (</a:t>
            </a:r>
            <a:r>
              <a:rPr lang="fr-FR" sz="2400" dirty="0" err="1"/>
              <a:t>conditional</a:t>
            </a:r>
            <a:r>
              <a:rPr lang="fr-FR" sz="2400" dirty="0"/>
              <a:t>), P802.1ASdn (</a:t>
            </a:r>
            <a:r>
              <a:rPr lang="fr-FR" sz="2400" dirty="0" err="1"/>
              <a:t>conditional</a:t>
            </a:r>
            <a:r>
              <a:rPr lang="fr-FR" sz="2400" dirty="0"/>
              <a:t>), P802.1ASdr,P802.1CS/Cor1, </a:t>
            </a:r>
          </a:p>
          <a:p>
            <a:pPr eaLnBrk="1" hangingPunct="1">
              <a:buFont typeface="+mj-lt"/>
              <a:buAutoNum type="arabicPeriod"/>
            </a:pPr>
            <a:r>
              <a:rPr lang="en-US" sz="2400" dirty="0"/>
              <a:t>802.03: P802.3df (conditional).</a:t>
            </a:r>
            <a:endParaRPr lang="en-US" sz="1800" dirty="0"/>
          </a:p>
          <a:p>
            <a:pPr eaLnBrk="1" hangingPunct="1">
              <a:buFont typeface="+mj-lt"/>
              <a:buAutoNum type="arabicPeriod"/>
            </a:pPr>
            <a:r>
              <a:rPr lang="en-US" sz="2400" dirty="0"/>
              <a:t>802.11: P802.11REVme (conditional).</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a:xfrm>
            <a:off x="533400" y="1981200"/>
            <a:ext cx="11049000" cy="4114800"/>
          </a:xfrm>
        </p:spPr>
        <p:txBody>
          <a:bodyPr/>
          <a:lstStyle/>
          <a:p>
            <a:pPr eaLnBrk="1" hangingPunct="1">
              <a:buFont typeface="+mj-lt"/>
              <a:buAutoNum type="arabicPeriod"/>
            </a:pPr>
            <a:r>
              <a:rPr lang="en-US" sz="2400" dirty="0"/>
              <a:t>802.01: P802.1Qcw, P802f</a:t>
            </a:r>
          </a:p>
          <a:p>
            <a:pPr eaLnBrk="1" hangingPunct="1">
              <a:buFont typeface="+mj-lt"/>
              <a:buAutoNum type="arabicPeriod"/>
            </a:pPr>
            <a:r>
              <a:rPr lang="en-US" sz="2400" dirty="0"/>
              <a:t>802.03: none.</a:t>
            </a:r>
          </a:p>
          <a:p>
            <a:pPr eaLnBrk="1" hangingPunct="1">
              <a:buFont typeface="+mj-lt"/>
              <a:buAutoNum type="arabicPeriod"/>
            </a:pPr>
            <a:r>
              <a:rPr lang="en-US" sz="2400" dirty="0"/>
              <a:t>802.11: none.</a:t>
            </a:r>
          </a:p>
          <a:p>
            <a:pPr eaLnBrk="1" hangingPunct="1">
              <a:buFont typeface="+mj-lt"/>
              <a:buAutoNum type="arabicPeriod"/>
            </a:pPr>
            <a:r>
              <a:rPr lang="en-US" sz="2400" dirty="0"/>
              <a:t>802.15: P802.15.3 TG3mb (revision project).</a:t>
            </a:r>
          </a:p>
          <a:p>
            <a:pPr eaLnBrk="1" hangingPunct="1">
              <a:buFont typeface="+mj-lt"/>
              <a:buAutoNum type="arabicPeriod"/>
            </a:pPr>
            <a:r>
              <a:rPr lang="en-US" sz="2400" dirty="0"/>
              <a:t>802.19: none</a:t>
            </a:r>
          </a:p>
          <a:p>
            <a:pPr eaLnBrk="1" hangingPunct="1">
              <a:buFont typeface="+mj-lt"/>
              <a:buAutoNum type="arabicPeriod"/>
            </a:pPr>
            <a:endParaRPr lang="en-US" sz="2400" dirty="0"/>
          </a:p>
          <a:p>
            <a:pPr eaLnBrk="1" hangingPunct="1">
              <a:buFont typeface="+mj-lt"/>
              <a:buAutoNum type="arabicPeriod"/>
            </a:pPr>
            <a:endParaRPr lang="en-US" sz="2400" dirty="0"/>
          </a:p>
          <a:p>
            <a:pPr marL="0" indent="0" eaLnBrk="1" hangingPunct="1">
              <a:buNone/>
            </a:pPr>
            <a:r>
              <a:rPr lang="en-US" sz="2400" dirty="0"/>
              <a:t>Note: the total number of pages published by the 802 LAN/MAN Standards Committee is 29,834, the largest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a:t>
            </a:r>
            <a:r>
              <a:rPr lang="en-US" sz="1800" kern="0" dirty="0" err="1"/>
              <a:t>tbd</a:t>
            </a:r>
            <a:endParaRPr lang="en-US" sz="1800" kern="0" dirty="0"/>
          </a:p>
          <a:p>
            <a:pPr eaLnBrk="1" hangingPunct="1">
              <a:buFont typeface="+mj-lt"/>
              <a:buAutoNum type="arabicPeriod"/>
            </a:pPr>
            <a:r>
              <a:rPr lang="en-US" sz="1800" kern="0" dirty="0"/>
              <a:t>802.01: report on 802 O&amp;A revision status, Liaisons to: JTC1/SC6, 1588 WG</a:t>
            </a:r>
          </a:p>
          <a:p>
            <a:pPr eaLnBrk="1" hangingPunct="1">
              <a:buFont typeface="+mj-lt"/>
              <a:buAutoNum type="arabicPeriod"/>
            </a:pPr>
            <a:r>
              <a:rPr lang="en-US" sz="1800" kern="0" dirty="0"/>
              <a:t>802.03: </a:t>
            </a:r>
            <a:r>
              <a:rPr lang="en-US" sz="1800" kern="0" dirty="0" err="1"/>
              <a:t>tbd</a:t>
            </a:r>
            <a:endParaRPr lang="en-US" sz="1800" kern="0" dirty="0"/>
          </a:p>
          <a:p>
            <a:pPr eaLnBrk="1" hangingPunct="1">
              <a:buFont typeface="+mj-lt"/>
              <a:buAutoNum type="arabicPeriod"/>
            </a:pPr>
            <a:r>
              <a:rPr lang="en-US" sz="1800" kern="0" dirty="0"/>
              <a:t>802.11: </a:t>
            </a:r>
            <a:r>
              <a:rPr lang="en-US" sz="1800" kern="0" dirty="0" err="1"/>
              <a:t>tbd</a:t>
            </a:r>
            <a:endParaRPr lang="en-US" sz="1800" kern="0" dirty="0"/>
          </a:p>
          <a:p>
            <a:pPr eaLnBrk="1" hangingPunct="1">
              <a:buFont typeface="+mj-lt"/>
              <a:buAutoNum type="arabicPeriod"/>
            </a:pPr>
            <a:r>
              <a:rPr lang="en-US" sz="1800" kern="0" dirty="0"/>
              <a:t>802.15: </a:t>
            </a:r>
            <a:r>
              <a:rPr lang="en-US" sz="1800" kern="0" dirty="0" err="1"/>
              <a:t>tbd</a:t>
            </a:r>
            <a:endParaRPr lang="en-US" sz="1800" kern="0" dirty="0"/>
          </a:p>
          <a:p>
            <a:pPr eaLnBrk="1" hangingPunct="1">
              <a:buFont typeface="+mj-lt"/>
              <a:buAutoNum type="arabicPeriod"/>
            </a:pPr>
            <a:r>
              <a:rPr lang="en-US" sz="1800" kern="0" dirty="0"/>
              <a:t>802.18: Liaison to APG23-6 and Liaison reply to ETSI ISG THz</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verbal update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P60802 - Standard - Time-Sensitive Networking Profile for Industrial Automation, PAR modification</a:t>
            </a:r>
          </a:p>
          <a:p>
            <a:pPr marL="231775" indent="-231775">
              <a:buFont typeface="+mj-lt"/>
              <a:buAutoNum type="arabicPeriod"/>
            </a:pPr>
            <a:r>
              <a:rPr lang="en-US" sz="2000" dirty="0"/>
              <a:t>P802.1Qdy - Amendment: YANG for the Multiple Spanning Tree Protocol, PAR</a:t>
            </a:r>
          </a:p>
          <a:p>
            <a:pPr marL="231775" indent="-231775">
              <a:buFont typeface="+mj-lt"/>
              <a:buAutoNum type="arabicPeriod"/>
            </a:pPr>
            <a:r>
              <a:rPr lang="en-US" sz="2000" dirty="0"/>
              <a:t>P802.1DG - Standard: Time-Sensitive Networking Profile for Automotive In-Vehicle Ethernet Communications, PAR Extension</a:t>
            </a:r>
          </a:p>
          <a:p>
            <a:pPr marL="231775" indent="-231775">
              <a:buFont typeface="+mj-lt"/>
              <a:buAutoNum type="arabicPeriod"/>
            </a:pPr>
            <a:r>
              <a:rPr lang="en-US" sz="2000" dirty="0"/>
              <a:t>P802.1Qdj - Amendment: Configuration Enhancements for Time-Sensitive Networking  PAR extension</a:t>
            </a:r>
          </a:p>
          <a:p>
            <a:pPr marL="231775" indent="-231775">
              <a:buFont typeface="+mj-lt"/>
              <a:buAutoNum type="arabicPeriod"/>
            </a:pPr>
            <a:r>
              <a:rPr lang="en-US" sz="2000" dirty="0"/>
              <a:t>P802.11bn Ultra High Reliability, PAR and CSD.</a:t>
            </a:r>
          </a:p>
          <a:p>
            <a:pPr marL="0" indent="0">
              <a:buNone/>
            </a:pPr>
            <a:endParaRPr lang="en-US" sz="2000" dirty="0"/>
          </a:p>
          <a:p>
            <a:pPr marL="0" indent="0">
              <a:buNone/>
            </a:pPr>
            <a:r>
              <a:rPr lang="en-US" sz="2000" dirty="0"/>
              <a:t>48 hour maintenance policy PARs: None currently.</a:t>
            </a:r>
            <a:endParaRPr lang="en-US" sz="2000" kern="0" dirty="0"/>
          </a:p>
          <a:p>
            <a:pPr marL="0" indent="0">
              <a:buNone/>
            </a:pPr>
            <a:br>
              <a:rPr lang="en-US" sz="2000" dirty="0"/>
            </a:br>
            <a:r>
              <a:rPr lang="en-US" sz="2000" dirty="0"/>
              <a:t>PAR withdrawal requests: None</a:t>
            </a:r>
            <a:br>
              <a:rPr lang="en-US" sz="2000" dirty="0"/>
            </a:br>
            <a:br>
              <a:rPr lang="en-US" sz="2000" dirty="0"/>
            </a:br>
            <a:r>
              <a:rPr lang="en-US" sz="2000" dirty="0"/>
              <a:t>ICAID Renewals to Industry Connections: 802.1 </a:t>
            </a:r>
            <a:r>
              <a:rPr lang="en-US" sz="2000" dirty="0" err="1"/>
              <a:t>Nendica</a:t>
            </a:r>
            <a:endParaRPr lang="en-US" sz="4000" dirty="0"/>
          </a:p>
          <a:p>
            <a:pPr>
              <a:buFont typeface="+mj-lt"/>
              <a:buAutoNum type="arabicPeriod"/>
            </a:pP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6694605"/>
              </p:ext>
            </p:extLst>
          </p:nvPr>
        </p:nvGraphicFramePr>
        <p:xfrm>
          <a:off x="609600" y="1339695"/>
          <a:ext cx="10972800" cy="3410307"/>
        </p:xfrm>
        <a:graphic>
          <a:graphicData uri="http://schemas.openxmlformats.org/drawingml/2006/table">
            <a:tbl>
              <a:tblPr>
                <a:tableStyleId>{073A0DAA-6AF3-43AB-8588-CEC1D06C72B9}</a:tableStyleId>
              </a:tblPr>
              <a:tblGrid>
                <a:gridCol w="9906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66294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none</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dirty="0" err="1">
                          <a:solidFill>
                            <a:schemeClr val="tx1"/>
                          </a:solidFill>
                        </a:rPr>
                        <a:t>Nendica</a:t>
                      </a:r>
                      <a:r>
                        <a:rPr lang="en-US" sz="2000" dirty="0">
                          <a:solidFill>
                            <a:schemeClr val="tx1"/>
                          </a:solidFill>
                        </a:rPr>
                        <a:t>: </a:t>
                      </a:r>
                      <a:r>
                        <a:rPr lang="en-US" sz="1800" dirty="0">
                          <a:solidFill>
                            <a:schemeClr val="tx1"/>
                          </a:solidFill>
                        </a:rPr>
                        <a:t>IEEE 802 Network Enhancements for the Next Decade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Ethernet for Automotive Imaging Sensors (call for interest)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 Recharter, and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SC: WNG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TIG: AI/ML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
        <p:nvSpPr>
          <p:cNvPr id="3" name="TextBox 2">
            <a:extLst>
              <a:ext uri="{FF2B5EF4-FFF2-40B4-BE49-F238E27FC236}">
                <a16:creationId xmlns:a16="http://schemas.microsoft.com/office/drawing/2014/main" id="{1A6C02BB-FEBA-61D4-8303-A2844448F663}"/>
              </a:ext>
            </a:extLst>
          </p:cNvPr>
          <p:cNvSpPr txBox="1"/>
          <p:nvPr/>
        </p:nvSpPr>
        <p:spPr>
          <a:xfrm>
            <a:off x="762000" y="5325070"/>
            <a:ext cx="7721666" cy="1200329"/>
          </a:xfrm>
          <a:prstGeom prst="rect">
            <a:avLst/>
          </a:prstGeom>
          <a:noFill/>
        </p:spPr>
        <p:txBody>
          <a:bodyPr wrap="none" rtlCol="0">
            <a:spAutoFit/>
          </a:bodyPr>
          <a:lstStyle/>
          <a:p>
            <a:r>
              <a:rPr lang="en-US" dirty="0"/>
              <a:t>Legend: </a:t>
            </a:r>
            <a:br>
              <a:rPr lang="en-US" dirty="0"/>
            </a:br>
            <a:r>
              <a:rPr lang="en-US" dirty="0"/>
              <a:t>IC – Industry Connection, SC – Standing Committee,  </a:t>
            </a:r>
            <a:br>
              <a:rPr lang="en-US" dirty="0"/>
            </a:br>
            <a:r>
              <a:rPr lang="en-US" dirty="0"/>
              <a:t>SG – Study Group, TIG – Topic Interest Group, WNG -- Wireless Next Gen, and </a:t>
            </a:r>
          </a:p>
          <a:p>
            <a:r>
              <a:rPr lang="en-US" dirty="0"/>
              <a:t>AI/ML – Artificial Intelligence/Machine Learning</a:t>
            </a:r>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794117998"/>
              </p:ext>
            </p:extLst>
          </p:nvPr>
        </p:nvGraphicFramePr>
        <p:xfrm>
          <a:off x="914400" y="1981200"/>
          <a:ext cx="10363200" cy="25908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Study Group on SUN PHYs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SG: Privacy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SC: IETF, Industry Activities in Terahertz, and WNG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5.10 Pre-PAR activity</a:t>
            </a:r>
          </a:p>
        </p:txBody>
      </p:sp>
      <p:sp>
        <p:nvSpPr>
          <p:cNvPr id="2" name="TextBox 1">
            <a:extLst>
              <a:ext uri="{FF2B5EF4-FFF2-40B4-BE49-F238E27FC236}">
                <a16:creationId xmlns:a16="http://schemas.microsoft.com/office/drawing/2014/main" id="{3DEA42DF-7E31-C4F8-2720-B9373B0E7EF9}"/>
              </a:ext>
            </a:extLst>
          </p:cNvPr>
          <p:cNvSpPr txBox="1"/>
          <p:nvPr/>
        </p:nvSpPr>
        <p:spPr>
          <a:xfrm>
            <a:off x="762000" y="5325070"/>
            <a:ext cx="7003520" cy="923330"/>
          </a:xfrm>
          <a:prstGeom prst="rect">
            <a:avLst/>
          </a:prstGeom>
          <a:noFill/>
        </p:spPr>
        <p:txBody>
          <a:bodyPr wrap="none" rtlCol="0">
            <a:spAutoFit/>
          </a:bodyPr>
          <a:lstStyle/>
          <a:p>
            <a:r>
              <a:rPr lang="en-US" dirty="0"/>
              <a:t>Legend: </a:t>
            </a:r>
            <a:br>
              <a:rPr lang="en-US" dirty="0"/>
            </a:br>
            <a:r>
              <a:rPr lang="en-US" dirty="0"/>
              <a:t>IC – Industry Connection, IG – Interest Group, SC – Standing Committee,</a:t>
            </a:r>
            <a:br>
              <a:rPr lang="en-US" dirty="0"/>
            </a:br>
            <a:r>
              <a:rPr lang="en-US" dirty="0"/>
              <a:t>SG – Study Group, TIG – Topic Interest Group, WNG Wireless Next Gen</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23</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solidFill>
                  <a:schemeClr val="tx2"/>
                </a:solidFill>
              </a:rPr>
              <a:t>Monday 17 April 2023 </a:t>
            </a:r>
            <a:r>
              <a:rPr lang="en-US" sz="2000" dirty="0"/>
              <a:t>16:00-17:00 ET was canceled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14 August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CEST)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19:30- 20:30 	Sun 	</a:t>
            </a:r>
          </a:p>
          <a:p>
            <a:pPr marL="0" indent="0">
              <a:buNone/>
            </a:pPr>
            <a:r>
              <a:rPr lang="en-US" sz="2000" dirty="0"/>
              <a:t>Opening EC Meeting			08:00- 10:15 	Mon		</a:t>
            </a:r>
          </a:p>
          <a:p>
            <a:pPr marL="0" indent="0">
              <a:buNone/>
            </a:pPr>
            <a:r>
              <a:rPr lang="en-US" sz="2000" dirty="0"/>
              <a:t>Tutorial #1  Reliable &amp; Available Wireless at the IETF		18:15- 19:35 	Mon</a:t>
            </a:r>
          </a:p>
          <a:p>
            <a:pPr marL="0" indent="0">
              <a:buNone/>
            </a:pPr>
            <a:r>
              <a:rPr lang="en-US" sz="2000" dirty="0"/>
              <a:t>Tutorial #2 none				19:30- 20:50 	Mon</a:t>
            </a:r>
          </a:p>
          <a:p>
            <a:pPr marL="0" indent="0">
              <a:buNone/>
            </a:pPr>
            <a:r>
              <a:rPr lang="en-US" sz="2000" dirty="0"/>
              <a:t>Tutorial #3 none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802/ITU </a:t>
            </a:r>
            <a:r>
              <a:rPr lang="en-US" sz="2000" dirty="0" err="1"/>
              <a:t>Stdng</a:t>
            </a:r>
            <a:r>
              <a:rPr lang="en-US" sz="2000" dirty="0"/>
              <a:t> </a:t>
            </a:r>
            <a:r>
              <a:rPr lang="en-US" sz="2000" dirty="0" err="1"/>
              <a:t>Cmte</a:t>
            </a:r>
            <a:r>
              <a:rPr lang="en-US" sz="2000" dirty="0"/>
              <a:t>			16:00- 18:00 	Wed	</a:t>
            </a:r>
          </a:p>
          <a:p>
            <a:pPr marL="0" indent="0">
              <a:buNone/>
            </a:pPr>
            <a:r>
              <a:rPr lang="en-US" sz="2000" dirty="0"/>
              <a:t>802rev O&amp;A revision comment resolution	08:00- 10:00	Wed</a:t>
            </a:r>
          </a:p>
          <a:p>
            <a:pPr marL="0" indent="0">
              <a:buNone/>
            </a:pPr>
            <a:r>
              <a:rPr lang="en-US" sz="2000" dirty="0"/>
              <a:t>Future Venues Ad Hoc			07:30- 08:30 	Thu</a:t>
            </a:r>
          </a:p>
          <a:p>
            <a:pPr marL="0" indent="0">
              <a:buNone/>
            </a:pPr>
            <a:r>
              <a:rPr lang="en-US" sz="2000" dirty="0"/>
              <a:t>Long Term 802 Session structure discussion 08:30- 09:00 	Thu</a:t>
            </a:r>
          </a:p>
          <a:p>
            <a:pPr marL="0" indent="0">
              <a:buNone/>
            </a:pPr>
            <a:r>
              <a:rPr lang="en-US" sz="2000" dirty="0"/>
              <a:t>802 Chair Open Office Hours		09:00-10:00	Thu</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Tree>
    <p:extLst>
      <p:ext uri="{BB962C8B-B14F-4D97-AF65-F5344CB8AC3E}">
        <p14:creationId xmlns:p14="http://schemas.microsoft.com/office/powerpoint/2010/main" val="3410747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C868-79DA-171F-86D6-35AC39FFD5D0}"/>
              </a:ext>
            </a:extLst>
          </p:cNvPr>
          <p:cNvSpPr>
            <a:spLocks noGrp="1"/>
          </p:cNvSpPr>
          <p:nvPr>
            <p:ph type="title"/>
          </p:nvPr>
        </p:nvSpPr>
        <p:spPr/>
        <p:txBody>
          <a:bodyPr/>
          <a:lstStyle/>
          <a:p>
            <a:r>
              <a:rPr lang="en-US" dirty="0"/>
              <a:t>Parking Lot Items</a:t>
            </a:r>
          </a:p>
        </p:txBody>
      </p:sp>
      <p:sp>
        <p:nvSpPr>
          <p:cNvPr id="3" name="Content Placeholder 2">
            <a:extLst>
              <a:ext uri="{FF2B5EF4-FFF2-40B4-BE49-F238E27FC236}">
                <a16:creationId xmlns:a16="http://schemas.microsoft.com/office/drawing/2014/main" id="{4E7E182F-5F67-E052-9561-C6C4BD4FCBC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6D2B8D3-A4BA-6417-DD68-E4A7904B7357}"/>
              </a:ext>
            </a:extLst>
          </p:cNvPr>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spTree>
    <p:extLst>
      <p:ext uri="{BB962C8B-B14F-4D97-AF65-F5344CB8AC3E}">
        <p14:creationId xmlns:p14="http://schemas.microsoft.com/office/powerpoint/2010/main" val="4211879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pPr marL="0" indent="0">
              <a:buNone/>
            </a:pPr>
            <a:r>
              <a:rPr lang="en-US" sz="2800" dirty="0"/>
              <a:t>Future 802 meeting ad hoc update; </a:t>
            </a:r>
            <a:r>
              <a:rPr lang="en-US" sz="2800" dirty="0" err="1"/>
              <a:t>tbd</a:t>
            </a:r>
            <a:r>
              <a:rPr lang="en-US" sz="2800" dirty="0"/>
              <a:t>.  </a:t>
            </a:r>
          </a:p>
          <a:p>
            <a:pPr marL="0" indent="0">
              <a:buNone/>
            </a:pPr>
            <a:endParaRPr lang="en-US" sz="2800" dirty="0"/>
          </a:p>
          <a:p>
            <a:pPr marL="0" indent="0">
              <a:buNone/>
            </a:pPr>
            <a:r>
              <a:rPr lang="en-US" sz="2800" dirty="0"/>
              <a:t>We are also considering alternative mechanisms to make progress on this topic.</a:t>
            </a:r>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28</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Future 802 meeting ad hoc updates</a:t>
            </a:r>
          </a:p>
        </p:txBody>
      </p:sp>
    </p:spTree>
    <p:extLst>
      <p:ext uri="{BB962C8B-B14F-4D97-AF65-F5344CB8AC3E}">
        <p14:creationId xmlns:p14="http://schemas.microsoft.com/office/powerpoint/2010/main" val="384825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this LMSC plenary session registration fee for the following individuals:</a:t>
            </a:r>
          </a:p>
          <a:p>
            <a:pPr marL="0" indent="0">
              <a:buNone/>
            </a:pPr>
            <a:r>
              <a:rPr lang="en-US" sz="2000" dirty="0"/>
              <a:t>Mover: </a:t>
            </a:r>
            <a:r>
              <a:rPr lang="en-US" sz="2000" dirty="0" err="1"/>
              <a:t>tbd</a:t>
            </a:r>
            <a:r>
              <a:rPr lang="en-US" sz="2000" dirty="0"/>
              <a:t> 	Seconder: </a:t>
            </a:r>
            <a:r>
              <a:rPr lang="en-US" sz="2000" dirty="0" err="1"/>
              <a:t>tbd</a:t>
            </a:r>
            <a:endParaRPr lang="en-US" sz="2000" dirty="0"/>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812667418"/>
              </p:ext>
            </p:extLst>
          </p:nvPr>
        </p:nvGraphicFramePr>
        <p:xfrm>
          <a:off x="914400" y="2819400"/>
          <a:ext cx="9829801" cy="35814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2000" b="0">
                          <a:effectLst/>
                          <a:latin typeface="+mj-lt"/>
                        </a:rPr>
                        <a:t>Participant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Affiliation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2000" b="0">
                          <a:effectLst/>
                          <a:latin typeface="+mj-lt"/>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en-US" sz="1800" b="0" kern="1200" dirty="0">
                          <a:solidFill>
                            <a:schemeClr val="tx1"/>
                          </a:solidFill>
                          <a:effectLst/>
                          <a:latin typeface="+mn-lt"/>
                          <a:ea typeface="+mn-ea"/>
                          <a:cs typeface="+mn-cs"/>
                        </a:rPr>
                        <a:t>Daniele </a:t>
                      </a:r>
                      <a:r>
                        <a:rPr lang="en-US" sz="1800" b="0" kern="1200" dirty="0" err="1">
                          <a:solidFill>
                            <a:schemeClr val="tx1"/>
                          </a:solidFill>
                          <a:effectLst/>
                          <a:latin typeface="+mn-lt"/>
                          <a:ea typeface="+mn-ea"/>
                          <a:cs typeface="+mn-cs"/>
                        </a:rPr>
                        <a:t>Medda</a:t>
                      </a:r>
                      <a:endParaRPr lang="fr-FR" sz="2000" b="0" kern="1200" dirty="0">
                        <a:solidFill>
                          <a:schemeClr val="tx1"/>
                        </a:solidFill>
                        <a:effectLst/>
                        <a:latin typeface="+mj-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International Hellenic University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Student support, a PhD student, AR/VR and cloud applications, interest in 802.11/802.1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r>
                        <a:rPr lang="en-US" sz="2000" b="0" dirty="0" err="1">
                          <a:effectLst/>
                          <a:latin typeface="+mj-lt"/>
                        </a:rPr>
                        <a:t>Liangxiao</a:t>
                      </a:r>
                      <a:r>
                        <a:rPr lang="en-US" sz="2000" b="0" dirty="0">
                          <a:effectLst/>
                          <a:latin typeface="+mj-lt"/>
                        </a:rPr>
                        <a:t> Xin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Self/</a:t>
                      </a:r>
                      <a:r>
                        <a:rPr lang="en-US" sz="2000" b="0" dirty="0" err="1">
                          <a:effectLst/>
                          <a:latin typeface="+mj-lt"/>
                        </a:rPr>
                        <a:t>Zeku</a:t>
                      </a: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0" dirty="0">
                          <a:effectLst/>
                          <a:latin typeface="+mj-lt"/>
                        </a:rPr>
                        <a:t>Support for one meeting for affiliation transition. He is the AIML TIG Secretary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r h="1012372">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b="0" dirty="0">
                        <a:effectLst/>
                        <a:latin typeface="+mj-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87207"/>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supports dot01group</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Senior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 </a:t>
            </a:r>
            <a:br>
              <a:rPr lang="en-US" sz="1800" dirty="0"/>
            </a:br>
            <a:r>
              <a:rPr lang="en-US" sz="1800" dirty="0"/>
              <a:t>	title: Senior Program &amp; Special Project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Lisa Perry	role: 802 editorial support </a:t>
            </a:r>
            <a:br>
              <a:rPr lang="en-US" sz="1800" dirty="0"/>
            </a:br>
            <a:r>
              <a:rPr lang="en-US" sz="1800" dirty="0"/>
              <a:t>	title: Manager Content Production &amp; Management</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assist Jodi, Ron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endParaRPr lang="en-US" sz="1800" dirty="0"/>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Senior Manager, Content Production and Management</a:t>
            </a:r>
            <a:br>
              <a:rPr lang="en-US" sz="1800" dirty="0"/>
            </a:br>
            <a:br>
              <a:rPr lang="en-US" sz="1800" dirty="0"/>
            </a:br>
            <a:r>
              <a:rPr lang="en-US" sz="1400" dirty="0"/>
              <a:t>NOTE additional staff support: </a:t>
            </a:r>
            <a:br>
              <a:rPr lang="en-US" sz="1400" dirty="0"/>
            </a:br>
            <a:r>
              <a:rPr lang="en-US" sz="1400" dirty="0"/>
              <a:t>Erin Morales, Director, Operational Program Management (</a:t>
            </a:r>
            <a:r>
              <a:rPr lang="en-US" sz="1400" dirty="0">
                <a:hlinkClick r:id="rId2">
                  <a:extLst>
                    <a:ext uri="{A12FA001-AC4F-418D-AE19-62706E023703}">
                      <ahyp:hlinkClr xmlns:ahyp="http://schemas.microsoft.com/office/drawing/2018/hyperlinkcolor" val="tx"/>
                    </a:ext>
                  </a:extLst>
                </a:hlinkClick>
              </a:rPr>
              <a:t>e.spiewak@ieee.org</a:t>
            </a:r>
            <a:r>
              <a:rPr lang="en-US" sz="1400" dirty="0"/>
              <a: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19:00-21:00 UTC Tuesday 01 August (15:00-17:00 ET). </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11:00 UTC Wednesday 12 July 2023 (1300 CEST)</a:t>
            </a:r>
            <a:br>
              <a:rPr lang="en-US" sz="1800" dirty="0"/>
            </a:br>
            <a:r>
              <a:rPr lang="en-US" sz="1800" dirty="0"/>
              <a:t>  -- 48 hours prior to the start of the closing EC meeting.  </a:t>
            </a:r>
            <a:br>
              <a:rPr lang="en-US" sz="1800" dirty="0"/>
            </a:br>
            <a:r>
              <a:rPr lang="en-US" sz="1800" dirty="0"/>
              <a:t>vote tallies in support of consent agenda items due 09:00 UTC Friday 14 July 2023 (11:00 CEST)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802.19 WG Vice Chair, Tuncer </a:t>
            </a:r>
            <a:r>
              <a:rPr lang="en-US" sz="1800" dirty="0" err="1"/>
              <a:t>Baykas</a:t>
            </a:r>
            <a:r>
              <a:rPr lang="en-US" sz="1800" dirty="0"/>
              <a:t>, </a:t>
            </a:r>
            <a:r>
              <a:rPr lang="en-US" sz="1800" dirty="0" err="1"/>
              <a:t>Ofinno</a:t>
            </a:r>
            <a:r>
              <a:rPr lang="en-US" sz="1800" dirty="0"/>
              <a:t>, is representing the 802.19 WG at the plenary session</a:t>
            </a:r>
          </a:p>
          <a:p>
            <a:pPr marL="285750" lvl="1">
              <a:spcBef>
                <a:spcPts val="0"/>
              </a:spcBef>
              <a:spcAft>
                <a:spcPts val="1200"/>
              </a:spcAft>
              <a:buFont typeface="Arial" panose="020B0604020202020204" pitchFamily="34" charset="0"/>
              <a:buChar char="•"/>
            </a:pPr>
            <a:r>
              <a:rPr lang="en-US" sz="1800" dirty="0"/>
              <a:t>Reminder #5: </a:t>
            </a:r>
            <a:br>
              <a:rPr lang="en-US" sz="1800" dirty="0"/>
            </a:br>
            <a:r>
              <a:rPr lang="en-US" sz="1800" dirty="0"/>
              <a:t>2022-2024 is Paul </a:t>
            </a:r>
            <a:r>
              <a:rPr lang="en-US" sz="1800" dirty="0" err="1"/>
              <a:t>Nikolich’s</a:t>
            </a:r>
            <a:r>
              <a:rPr lang="en-US" sz="1800" dirty="0"/>
              <a:t> final term as 802 Chairman.  </a:t>
            </a:r>
            <a:br>
              <a:rPr lang="en-US" sz="1800" dirty="0"/>
            </a:br>
            <a:r>
              <a:rPr lang="en-US" sz="1800" dirty="0"/>
              <a:t>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0" lvl="1" indent="0">
              <a:spcBef>
                <a:spcPts val="0"/>
              </a:spcBef>
              <a:spcAft>
                <a:spcPts val="1200"/>
              </a:spcAft>
              <a:buNone/>
            </a:pPr>
            <a:r>
              <a:rPr lang="en-US" sz="1800" dirty="0"/>
              <a:t>Reminder #6: Please vote in upcoming IEEE Elections: </a:t>
            </a:r>
            <a:r>
              <a:rPr lang="en-US" sz="1800" dirty="0" err="1"/>
              <a:t>BoD</a:t>
            </a:r>
            <a:r>
              <a:rPr lang="en-US" sz="1800" dirty="0"/>
              <a:t>, Computer Society, Standards Association, etc.</a:t>
            </a:r>
            <a:br>
              <a:rPr lang="en-US" sz="1800" dirty="0"/>
            </a:br>
            <a:r>
              <a:rPr lang="en-US" sz="1800" dirty="0"/>
              <a:t>	Balloting begins 15 August 2023, closes 02 October 2023</a:t>
            </a:r>
            <a:br>
              <a:rPr lang="en-US" sz="1800" dirty="0"/>
            </a:br>
            <a:r>
              <a:rPr lang="en-US" sz="1800" dirty="0"/>
              <a:t>	(Communication Society BoG elections closes 20 July 2023)</a:t>
            </a:r>
          </a:p>
          <a:p>
            <a:pPr marL="0" lvl="1" indent="0">
              <a:spcBef>
                <a:spcPts val="0"/>
              </a:spcBef>
              <a:spcAft>
                <a:spcPts val="1200"/>
              </a:spcAft>
              <a:buNone/>
            </a:pPr>
            <a:r>
              <a:rPr lang="en-US" sz="1800" dirty="0"/>
              <a:t>A partial list of positions and candidates:</a:t>
            </a:r>
          </a:p>
          <a:p>
            <a:pPr marL="285750" lvl="1">
              <a:spcBef>
                <a:spcPts val="0"/>
              </a:spcBef>
              <a:spcAft>
                <a:spcPts val="1200"/>
              </a:spcAft>
              <a:buFont typeface="Arial" panose="020B0604020202020204" pitchFamily="34" charset="0"/>
              <a:buChar char="•"/>
            </a:pPr>
            <a:r>
              <a:rPr lang="en-US" sz="1800" dirty="0"/>
              <a:t>2024 IEEE President-Elect candidates</a:t>
            </a:r>
            <a:br>
              <a:rPr lang="en-US" sz="1800" dirty="0"/>
            </a:br>
            <a:r>
              <a:rPr lang="en-US" sz="1800" dirty="0"/>
              <a:t>Roger U. </a:t>
            </a:r>
            <a:r>
              <a:rPr lang="en-US" sz="1800" dirty="0" err="1"/>
              <a:t>Fujii</a:t>
            </a:r>
            <a:r>
              <a:rPr lang="en-US" sz="1800" dirty="0"/>
              <a:t>  and Kathleen A. Kramer</a:t>
            </a:r>
          </a:p>
          <a:p>
            <a:pPr marL="285750" lvl="1">
              <a:spcBef>
                <a:spcPts val="0"/>
              </a:spcBef>
              <a:spcAft>
                <a:spcPts val="1200"/>
              </a:spcAft>
              <a:buFont typeface="Arial" panose="020B0604020202020204" pitchFamily="34" charset="0"/>
              <a:buChar char="•"/>
            </a:pPr>
            <a:r>
              <a:rPr lang="en-US" sz="1800" dirty="0"/>
              <a:t>2024 IEEE Standards Association President-Elect candidates</a:t>
            </a:r>
            <a:br>
              <a:rPr lang="en-US" sz="1800" dirty="0"/>
            </a:br>
            <a:r>
              <a:rPr lang="en-US" sz="1800" dirty="0"/>
              <a:t>Mark Epstein, Gary R. Hoffman, and Robby Robson</a:t>
            </a:r>
          </a:p>
          <a:p>
            <a:pPr marL="285750" lvl="1">
              <a:spcBef>
                <a:spcPts val="0"/>
              </a:spcBef>
              <a:spcAft>
                <a:spcPts val="1200"/>
              </a:spcAft>
              <a:buFont typeface="Arial" panose="020B0604020202020204" pitchFamily="34" charset="0"/>
              <a:buChar char="•"/>
            </a:pPr>
            <a:r>
              <a:rPr lang="en-US" sz="1800" dirty="0"/>
              <a:t>2024-2025 IEEE Standards Association Board of Governors Member-at-Large candidates</a:t>
            </a:r>
            <a:br>
              <a:rPr lang="en-US" sz="1800" dirty="0"/>
            </a:br>
            <a:r>
              <a:rPr lang="en-US" sz="1800" dirty="0"/>
              <a:t>Position 1: Mehmet Ulema and Douglas N. Zuckerman</a:t>
            </a:r>
            <a:br>
              <a:rPr lang="en-US" sz="1800" dirty="0"/>
            </a:br>
            <a:r>
              <a:rPr lang="en-US" sz="1800" dirty="0"/>
              <a:t>Position 2: </a:t>
            </a:r>
            <a:r>
              <a:rPr lang="en-US" sz="1800" dirty="0" err="1"/>
              <a:t>Kishik</a:t>
            </a:r>
            <a:r>
              <a:rPr lang="en-US" sz="1800" dirty="0"/>
              <a:t> Park and Joseph S. Levy</a:t>
            </a:r>
          </a:p>
          <a:p>
            <a:pPr marL="285750" lvl="1">
              <a:spcBef>
                <a:spcPts val="0"/>
              </a:spcBef>
              <a:spcAft>
                <a:spcPts val="1200"/>
              </a:spcAft>
              <a:buFont typeface="Arial" panose="020B0604020202020204" pitchFamily="34" charset="0"/>
              <a:buChar char="•"/>
            </a:pPr>
            <a:r>
              <a:rPr lang="en-US" sz="1800" dirty="0"/>
              <a:t>2024 IEEE Technical Activities Vice President-Elect candidates</a:t>
            </a:r>
            <a:br>
              <a:rPr lang="en-US" sz="1800" dirty="0"/>
            </a:br>
            <a:r>
              <a:rPr lang="en-US" sz="1800" dirty="0"/>
              <a:t>Maciej J. </a:t>
            </a:r>
            <a:r>
              <a:rPr lang="en-US" sz="1800" dirty="0" err="1"/>
              <a:t>Ogorzalek</a:t>
            </a:r>
            <a:r>
              <a:rPr lang="en-US" sz="1800" dirty="0"/>
              <a:t>, </a:t>
            </a:r>
            <a:r>
              <a:rPr lang="en-US" sz="1800" dirty="0" err="1"/>
              <a:t>Dalma</a:t>
            </a:r>
            <a:r>
              <a:rPr lang="en-US" sz="1800" dirty="0"/>
              <a:t> Novak, and Rakesh Kumar</a:t>
            </a:r>
          </a:p>
          <a:p>
            <a:pPr marL="0" lvl="1" indent="0">
              <a:spcBef>
                <a:spcPts val="0"/>
              </a:spcBef>
              <a:spcAft>
                <a:spcPts val="1200"/>
              </a:spcAft>
              <a:buNone/>
            </a:pPr>
            <a:r>
              <a:rPr lang="en-US" sz="1800" dirty="0"/>
              <a:t>A full list of positions and candidates is available at </a:t>
            </a:r>
            <a:r>
              <a:rPr lang="en-US" sz="1800" dirty="0">
                <a:hlinkClick r:id="rId2"/>
              </a:rPr>
              <a:t>https://www.ieee.org/about/corporate/election/candidates.html</a:t>
            </a:r>
            <a:endParaRPr lang="en-US" sz="1800" dirty="0"/>
          </a:p>
          <a:p>
            <a:pPr marL="0" lvl="1" indent="0">
              <a:spcBef>
                <a:spcPts val="0"/>
              </a:spcBef>
              <a:spcAft>
                <a:spcPts val="1200"/>
              </a:spcAft>
              <a:buNone/>
            </a:pPr>
            <a:br>
              <a:rPr lang="en-US" sz="1800" dirty="0"/>
            </a:b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77431440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287106</TotalTime>
  <Words>2690</Words>
  <Application>Microsoft Office PowerPoint</Application>
  <PresentationFormat>Widescreen</PresentationFormat>
  <Paragraphs>324</Paragraphs>
  <Slides>28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133rd Plenary Session (4th mixed mode Plenary Session)  10-14 July 2023</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5.12 802 IEEE Milestone Project Status Update</vt:lpstr>
      <vt:lpstr>11.0 Cross 802 Activities EC Meeting Schedule  (all times/days CEST)</vt:lpstr>
      <vt:lpstr>End of Opening EC Meeting</vt:lpstr>
      <vt:lpstr>Parking Lot Items</vt:lpstr>
      <vt:lpstr>Future 802 meeting ad hoc updates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4267</cp:revision>
  <cp:lastPrinted>2022-03-04T19:16:52Z</cp:lastPrinted>
  <dcterms:created xsi:type="dcterms:W3CDTF">2002-03-10T15:43:16Z</dcterms:created>
  <dcterms:modified xsi:type="dcterms:W3CDTF">2023-07-10T07:15:14Z</dcterms:modified>
</cp:coreProperties>
</file>