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30"/>
  </p:notesMasterIdLst>
  <p:handoutMasterIdLst>
    <p:handoutMasterId r:id="rId31"/>
  </p:handoutMasterIdLst>
  <p:sldIdLst>
    <p:sldId id="256" r:id="rId2"/>
    <p:sldId id="257" r:id="rId3"/>
    <p:sldId id="262" r:id="rId4"/>
    <p:sldId id="381" r:id="rId5"/>
    <p:sldId id="382" r:id="rId6"/>
    <p:sldId id="383" r:id="rId7"/>
    <p:sldId id="386" r:id="rId8"/>
    <p:sldId id="385" r:id="rId9"/>
    <p:sldId id="405" r:id="rId10"/>
    <p:sldId id="406" r:id="rId11"/>
    <p:sldId id="384" r:id="rId12"/>
    <p:sldId id="400" r:id="rId13"/>
    <p:sldId id="399" r:id="rId14"/>
    <p:sldId id="394" r:id="rId15"/>
    <p:sldId id="395" r:id="rId16"/>
    <p:sldId id="396" r:id="rId17"/>
    <p:sldId id="389" r:id="rId18"/>
    <p:sldId id="265" r:id="rId19"/>
    <p:sldId id="397" r:id="rId20"/>
    <p:sldId id="398" r:id="rId21"/>
    <p:sldId id="388" r:id="rId22"/>
    <p:sldId id="390" r:id="rId23"/>
    <p:sldId id="403" r:id="rId24"/>
    <p:sldId id="402" r:id="rId25"/>
    <p:sldId id="401" r:id="rId26"/>
    <p:sldId id="264" r:id="rId27"/>
    <p:sldId id="407" r:id="rId28"/>
    <p:sldId id="40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83EF1-4125-4018-804B-DF4C19FBE855}" v="4" dt="2023-05-16T18:03:1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87741" autoAdjust="0"/>
  </p:normalViewPr>
  <p:slideViewPr>
    <p:cSldViewPr>
      <p:cViewPr varScale="1">
        <p:scale>
          <a:sx n="70" d="100"/>
          <a:sy n="70" d="100"/>
        </p:scale>
        <p:origin x="114" y="6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C483EF1-4125-4018-804B-DF4C19FBE855}"/>
    <pc:docChg chg="undo custSel modSld modMainMaster">
      <pc:chgData name="Jon Rosdahl" userId="2820f357-2dd4-4127-8713-e0bfde0fd756" providerId="ADAL" clId="{AC483EF1-4125-4018-804B-DF4C19FBE855}" dt="2023-05-16T18:04:34.544" v="229" actId="1076"/>
      <pc:docMkLst>
        <pc:docMk/>
      </pc:docMkLst>
      <pc:sldChg chg="modSp mod">
        <pc:chgData name="Jon Rosdahl" userId="2820f357-2dd4-4127-8713-e0bfde0fd756" providerId="ADAL" clId="{AC483EF1-4125-4018-804B-DF4C19FBE855}" dt="2023-05-16T18:02:35.079" v="224" actId="20577"/>
        <pc:sldMkLst>
          <pc:docMk/>
          <pc:sldMk cId="0" sldId="256"/>
        </pc:sldMkLst>
        <pc:spChg chg="mod">
          <ac:chgData name="Jon Rosdahl" userId="2820f357-2dd4-4127-8713-e0bfde0fd756" providerId="ADAL" clId="{AC483EF1-4125-4018-804B-DF4C19FBE855}" dt="2023-05-01T23:13:22.080" v="28" actId="6549"/>
          <ac:spMkLst>
            <pc:docMk/>
            <pc:sldMk cId="0" sldId="256"/>
            <ac:spMk id="3073" creationId="{00000000-0000-0000-0000-000000000000}"/>
          </ac:spMkLst>
        </pc:spChg>
        <pc:spChg chg="mod">
          <ac:chgData name="Jon Rosdahl" userId="2820f357-2dd4-4127-8713-e0bfde0fd756" providerId="ADAL" clId="{AC483EF1-4125-4018-804B-DF4C19FBE855}" dt="2023-05-16T18:02:35.079" v="224" actId="20577"/>
          <ac:spMkLst>
            <pc:docMk/>
            <pc:sldMk cId="0" sldId="256"/>
            <ac:spMk id="3074" creationId="{00000000-0000-0000-0000-000000000000}"/>
          </ac:spMkLst>
        </pc:spChg>
      </pc:sldChg>
      <pc:sldChg chg="modSp mod">
        <pc:chgData name="Jon Rosdahl" userId="2820f357-2dd4-4127-8713-e0bfde0fd756" providerId="ADAL" clId="{AC483EF1-4125-4018-804B-DF4C19FBE855}" dt="2023-05-16T18:04:34.544" v="229" actId="1076"/>
        <pc:sldMkLst>
          <pc:docMk/>
          <pc:sldMk cId="0" sldId="257"/>
        </pc:sldMkLst>
        <pc:spChg chg="mod">
          <ac:chgData name="Jon Rosdahl" userId="2820f357-2dd4-4127-8713-e0bfde0fd756" providerId="ADAL" clId="{AC483EF1-4125-4018-804B-DF4C19FBE855}" dt="2023-05-16T18:04:34.544" v="229" actId="1076"/>
          <ac:spMkLst>
            <pc:docMk/>
            <pc:sldMk cId="0" sldId="257"/>
            <ac:spMk id="4" creationId="{00000000-0000-0000-0000-000000000000}"/>
          </ac:spMkLst>
        </pc:spChg>
        <pc:spChg chg="mod">
          <ac:chgData name="Jon Rosdahl" userId="2820f357-2dd4-4127-8713-e0bfde0fd756" providerId="ADAL" clId="{AC483EF1-4125-4018-804B-DF4C19FBE855}" dt="2023-05-16T17:59:38.236" v="118" actId="207"/>
          <ac:spMkLst>
            <pc:docMk/>
            <pc:sldMk cId="0" sldId="257"/>
            <ac:spMk id="4098" creationId="{00000000-0000-0000-0000-000000000000}"/>
          </ac:spMkLst>
        </pc:spChg>
      </pc:sldChg>
      <pc:sldChg chg="modSp mod">
        <pc:chgData name="Jon Rosdahl" userId="2820f357-2dd4-4127-8713-e0bfde0fd756" providerId="ADAL" clId="{AC483EF1-4125-4018-804B-DF4C19FBE855}" dt="2023-05-16T18:00:50.395" v="220" actId="20577"/>
        <pc:sldMkLst>
          <pc:docMk/>
          <pc:sldMk cId="3606741644" sldId="384"/>
        </pc:sldMkLst>
        <pc:spChg chg="mod">
          <ac:chgData name="Jon Rosdahl" userId="2820f357-2dd4-4127-8713-e0bfde0fd756" providerId="ADAL" clId="{AC483EF1-4125-4018-804B-DF4C19FBE855}" dt="2023-05-16T18:00:50.395" v="220" actId="20577"/>
          <ac:spMkLst>
            <pc:docMk/>
            <pc:sldMk cId="3606741644" sldId="384"/>
            <ac:spMk id="3" creationId="{C83516C3-34E9-9304-2311-F921019D41A2}"/>
          </ac:spMkLst>
        </pc:spChg>
      </pc:sldChg>
      <pc:sldMasterChg chg="modSp mod">
        <pc:chgData name="Jon Rosdahl" userId="2820f357-2dd4-4127-8713-e0bfde0fd756" providerId="ADAL" clId="{AC483EF1-4125-4018-804B-DF4C19FBE855}" dt="2023-05-16T18:03:25.002" v="228" actId="20577"/>
        <pc:sldMasterMkLst>
          <pc:docMk/>
          <pc:sldMasterMk cId="1898644178" sldId="2147483690"/>
        </pc:sldMasterMkLst>
        <pc:spChg chg="mod">
          <ac:chgData name="Jon Rosdahl" userId="2820f357-2dd4-4127-8713-e0bfde0fd756" providerId="ADAL" clId="{AC483EF1-4125-4018-804B-DF4C19FBE855}" dt="2023-05-16T18:03:25.002" v="228" actId="20577"/>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EC-23/0089r0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EC-23/0089r0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EC-23/0089r0</a:t>
            </a:r>
          </a:p>
        </p:txBody>
      </p:sp>
      <p:sp>
        <p:nvSpPr>
          <p:cNvPr id="5" name="Rectangle 3"/>
          <p:cNvSpPr>
            <a:spLocks noGrp="1" noChangeArrowheads="1"/>
          </p:cNvSpPr>
          <p:nvPr>
            <p:ph type="dt"/>
          </p:nvPr>
        </p:nvSpPr>
        <p:spPr>
          <a:ln/>
        </p:spPr>
        <p:txBody>
          <a:bodyPr/>
          <a:lstStyle/>
          <a:p>
            <a:r>
              <a:rPr lang="en-US"/>
              <a:t>May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EC-23/0089r0</a:t>
            </a:r>
          </a:p>
        </p:txBody>
      </p:sp>
      <p:sp>
        <p:nvSpPr>
          <p:cNvPr id="5" name="Rectangle 3"/>
          <p:cNvSpPr>
            <a:spLocks noGrp="1" noChangeArrowheads="1"/>
          </p:cNvSpPr>
          <p:nvPr>
            <p:ph type="dt"/>
          </p:nvPr>
        </p:nvSpPr>
        <p:spPr>
          <a:ln/>
        </p:spPr>
        <p:txBody>
          <a:bodyPr/>
          <a:lstStyle/>
          <a:p>
            <a:r>
              <a:rPr lang="en-US"/>
              <a:t>May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EC-23/0089r0</a:t>
            </a:r>
          </a:p>
        </p:txBody>
      </p:sp>
      <p:sp>
        <p:nvSpPr>
          <p:cNvPr id="5" name="Rectangle 3"/>
          <p:cNvSpPr>
            <a:spLocks noGrp="1" noChangeArrowheads="1"/>
          </p:cNvSpPr>
          <p:nvPr>
            <p:ph type="dt"/>
          </p:nvPr>
        </p:nvSpPr>
        <p:spPr>
          <a:ln/>
        </p:spPr>
        <p:txBody>
          <a:bodyPr/>
          <a:lstStyle/>
          <a:p>
            <a:r>
              <a:rPr lang="en-US"/>
              <a:t>May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EC-23/0089r0</a:t>
            </a:r>
          </a:p>
        </p:txBody>
      </p:sp>
      <p:sp>
        <p:nvSpPr>
          <p:cNvPr id="5" name="Date Placeholder 4"/>
          <p:cNvSpPr>
            <a:spLocks noGrp="1"/>
          </p:cNvSpPr>
          <p:nvPr>
            <p:ph type="dt"/>
          </p:nvPr>
        </p:nvSpPr>
        <p:spPr/>
        <p:txBody>
          <a:bodyPr/>
          <a:lstStyle/>
          <a:p>
            <a:r>
              <a:rPr lang="en-US"/>
              <a:t>May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EC-23/0089r0</a:t>
            </a:r>
          </a:p>
        </p:txBody>
      </p:sp>
      <p:sp>
        <p:nvSpPr>
          <p:cNvPr id="5" name="Rectangle 3"/>
          <p:cNvSpPr>
            <a:spLocks noGrp="1" noChangeArrowheads="1"/>
          </p:cNvSpPr>
          <p:nvPr>
            <p:ph type="dt"/>
          </p:nvPr>
        </p:nvSpPr>
        <p:spPr>
          <a:ln/>
        </p:spPr>
        <p:txBody>
          <a:bodyPr/>
          <a:lstStyle/>
          <a:p>
            <a:r>
              <a:rPr lang="en-US"/>
              <a:t>May  2023</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EC-23/0089r0</a:t>
            </a:r>
          </a:p>
        </p:txBody>
      </p:sp>
      <p:sp>
        <p:nvSpPr>
          <p:cNvPr id="5" name="Rectangle 3"/>
          <p:cNvSpPr>
            <a:spLocks noGrp="1" noChangeArrowheads="1"/>
          </p:cNvSpPr>
          <p:nvPr>
            <p:ph type="dt"/>
          </p:nvPr>
        </p:nvSpPr>
        <p:spPr>
          <a:ln/>
        </p:spPr>
        <p:txBody>
          <a:bodyPr/>
          <a:lstStyle/>
          <a:p>
            <a:r>
              <a:rPr lang="en-US"/>
              <a:t>May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2023</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May 2023</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May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May 2023</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May 2023</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May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May 2023</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802 EC-23/0089r0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q=https://ieeesa.webex.com/ieeesa/j.php?MTID%3Dm2f27bb333736aeb6e87f71d0c1d08018&amp;sa=D&amp;source=calendar&amp;ust=1684691821850634&amp;usg=AOvVaw3VJL3Lng6W1gnrRqbgdFsJ"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2023 May 802W Mixed Mode Interim-Session</a:t>
            </a:r>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AV Training-Orlando</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2023-05-14</a:t>
            </a:r>
          </a:p>
        </p:txBody>
      </p:sp>
      <p:sp>
        <p:nvSpPr>
          <p:cNvPr id="6" name="Date Placeholder 3"/>
          <p:cNvSpPr>
            <a:spLocks noGrp="1"/>
          </p:cNvSpPr>
          <p:nvPr>
            <p:ph type="dt" idx="10"/>
          </p:nvPr>
        </p:nvSpPr>
        <p:spPr/>
        <p:txBody>
          <a:bodyPr/>
          <a:lstStyle/>
          <a:p>
            <a:r>
              <a:rPr lang="en-US" dirty="0"/>
              <a:t>May 2023</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F781-768A-2E83-A3DD-1F09F06538A3}"/>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4B7F5056-87ED-9388-E129-04FB23FAE8F3}"/>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3CEE5CF2-E33A-B5C7-D746-160799C469B4}"/>
              </a:ext>
            </a:extLst>
          </p:cNvPr>
          <p:cNvSpPr>
            <a:spLocks noGrp="1"/>
          </p:cNvSpPr>
          <p:nvPr>
            <p:ph type="sldNum" idx="12"/>
          </p:nvPr>
        </p:nvSpPr>
        <p:spPr/>
        <p:txBody>
          <a:bodyPr/>
          <a:lstStyle/>
          <a:p>
            <a:r>
              <a:rPr lang="en-GB"/>
              <a:t>Slide </a:t>
            </a:r>
            <a:fld id="{F5D8E26B-7BCF-4D25-9C89-0168A6618F18}" type="slidenum">
              <a:rPr lang="en-GB" smtClean="0"/>
              <a:pPr/>
              <a:t>10</a:t>
            </a:fld>
            <a:endParaRPr lang="en-GB"/>
          </a:p>
        </p:txBody>
      </p:sp>
      <p:pic>
        <p:nvPicPr>
          <p:cNvPr id="6" name="Picture 5" descr="Diagram, schematic&#10;&#10;Description automatically generated">
            <a:extLst>
              <a:ext uri="{FF2B5EF4-FFF2-40B4-BE49-F238E27FC236}">
                <a16:creationId xmlns:a16="http://schemas.microsoft.com/office/drawing/2014/main" id="{FB3E98D2-B3E6-3AE9-4E41-5853417AC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801753"/>
            <a:ext cx="5325687" cy="5641577"/>
          </a:xfrm>
          <a:prstGeom prst="rect">
            <a:avLst/>
          </a:prstGeom>
        </p:spPr>
      </p:pic>
      <p:sp>
        <p:nvSpPr>
          <p:cNvPr id="7" name="TextBox 6">
            <a:extLst>
              <a:ext uri="{FF2B5EF4-FFF2-40B4-BE49-F238E27FC236}">
                <a16:creationId xmlns:a16="http://schemas.microsoft.com/office/drawing/2014/main" id="{01B3358F-47E7-7788-2441-65C2EE4B0FA4}"/>
              </a:ext>
            </a:extLst>
          </p:cNvPr>
          <p:cNvSpPr txBox="1"/>
          <p:nvPr/>
        </p:nvSpPr>
        <p:spPr>
          <a:xfrm>
            <a:off x="7696200" y="990600"/>
            <a:ext cx="3581400" cy="2677656"/>
          </a:xfrm>
          <a:prstGeom prst="rect">
            <a:avLst/>
          </a:prstGeom>
          <a:noFill/>
        </p:spPr>
        <p:txBody>
          <a:bodyPr wrap="square" rtlCol="0">
            <a:spAutoFit/>
          </a:bodyPr>
          <a:lstStyle/>
          <a:p>
            <a:r>
              <a:rPr lang="en-US" dirty="0">
                <a:solidFill>
                  <a:schemeClr val="tx1"/>
                </a:solidFill>
              </a:rPr>
              <a:t>This wiring diagram is provided to assist the AV Engineer at the venue.  </a:t>
            </a:r>
          </a:p>
          <a:p>
            <a:endParaRPr lang="en-US" dirty="0">
              <a:solidFill>
                <a:schemeClr val="tx1"/>
              </a:solidFill>
            </a:endParaRPr>
          </a:p>
          <a:p>
            <a:r>
              <a:rPr lang="en-US" dirty="0">
                <a:solidFill>
                  <a:schemeClr val="tx1"/>
                </a:solidFill>
              </a:rPr>
              <a:t>Attendees should not adjust the sound mixing panel settings.</a:t>
            </a:r>
          </a:p>
        </p:txBody>
      </p:sp>
    </p:spTree>
    <p:extLst>
      <p:ext uri="{BB962C8B-B14F-4D97-AF65-F5344CB8AC3E}">
        <p14:creationId xmlns:p14="http://schemas.microsoft.com/office/powerpoint/2010/main" val="9170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761999"/>
          </a:xfrm>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27176"/>
            <a:ext cx="10361084" cy="4873624"/>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share the presentation via conferencing tool or have chair (central laptop) present for them.</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1800" dirty="0">
                <a:solidFill>
                  <a:schemeClr val="tx1"/>
                </a:solidFill>
              </a:rPr>
              <a:t>Select “Meeting” -&gt; “Meeting Options” -&gt; [Disable] “Allow Participant to turn on Video”</a:t>
            </a:r>
          </a:p>
          <a:p>
            <a:pPr marL="857250" lvl="1" indent="-457200">
              <a:buAutoNum type="arabicPeriod"/>
            </a:pPr>
            <a:r>
              <a:rPr lang="en-US" sz="1800" dirty="0">
                <a:solidFill>
                  <a:schemeClr val="tx1"/>
                </a:solidFill>
              </a:rPr>
              <a:t>Select “Participant” -&gt; [Enable] “Mute on Entry”.</a:t>
            </a:r>
          </a:p>
          <a:p>
            <a:pPr marL="457200" indent="-457200">
              <a:buAutoNum type="arabicPeriod"/>
            </a:pPr>
            <a:r>
              <a:rPr lang="en-US" sz="2000" dirty="0">
                <a:solidFill>
                  <a:schemeClr val="tx1"/>
                </a:solidFill>
              </a:rPr>
              <a:t>For those Remote Attendees connecting to Webex, Configure Webex Audio to use “Music Mode”.</a:t>
            </a:r>
          </a:p>
          <a:p>
            <a:pPr marL="457200" indent="-457200">
              <a:buAutoNum type="arabicPeriod"/>
            </a:pPr>
            <a:r>
              <a:rPr lang="en-US" sz="2000" dirty="0">
                <a:solidFill>
                  <a:schemeClr val="tx1"/>
                </a:solidFill>
              </a:rPr>
              <a:t>Treat All Microphones as hot and live – Conversations in a room may be heard online.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May 2023</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1752600" y="1508214"/>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200400" cy="830997"/>
          </a:xfrm>
          <a:prstGeom prst="rect">
            <a:avLst/>
          </a:prstGeom>
          <a:noFill/>
        </p:spPr>
        <p:txBody>
          <a:bodyPr wrap="square" rtlCol="0">
            <a:spAutoFit/>
          </a:bodyPr>
          <a:lstStyle/>
          <a:p>
            <a:r>
              <a:rPr lang="en-US" dirty="0">
                <a:solidFill>
                  <a:schemeClr val="tx1"/>
                </a:solidFill>
              </a:rPr>
              <a:t>For Atlanta, the option will be USB speaker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1540406" y="1564442"/>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830997"/>
          </a:xfrm>
          <a:prstGeom prst="rect">
            <a:avLst/>
          </a:prstGeom>
          <a:noFill/>
        </p:spPr>
        <p:txBody>
          <a:bodyPr wrap="square" rtlCol="0">
            <a:spAutoFit/>
          </a:bodyPr>
          <a:lstStyle/>
          <a:p>
            <a:r>
              <a:rPr lang="en-US" dirty="0">
                <a:solidFill>
                  <a:schemeClr val="tx1"/>
                </a:solidFill>
              </a:rPr>
              <a:t>For Atlanta, select USB Microphone.</a:t>
            </a:r>
          </a:p>
        </p:txBody>
      </p:sp>
    </p:spTree>
    <p:extLst>
      <p:ext uri="{BB962C8B-B14F-4D97-AF65-F5344CB8AC3E}">
        <p14:creationId xmlns:p14="http://schemas.microsoft.com/office/powerpoint/2010/main" val="17680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0" y="1981200"/>
            <a:ext cx="10515600" cy="43434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2023 March IEEE 802 Mixed-mode Interim Session will be the third time that IEEE 802 Plenary has provided for remote attendance to the Plenary session.  This Training deck is to help with the discussion on what to expect when running a meeting in this fashion.</a:t>
            </a:r>
            <a:br>
              <a:rPr lang="en-GB" b="0" dirty="0"/>
            </a:br>
            <a:r>
              <a:rPr lang="en-GB" b="0" dirty="0"/>
              <a:t>A Training session is planned for May 14</a:t>
            </a:r>
            <a:r>
              <a:rPr lang="en-GB" b="0" baseline="30000" dirty="0"/>
              <a:t> </a:t>
            </a:r>
            <a:r>
              <a:rPr lang="en-GB" b="0" dirty="0"/>
              <a:t>(13:30 ET), 2023 to be held in </a:t>
            </a:r>
            <a:r>
              <a:rPr lang="en-US" b="0" dirty="0"/>
              <a:t>Room Dogwood/Camille and online: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a:t>
            </a:r>
            <a:r>
              <a:rPr lang="en-US" dirty="0"/>
              <a:t>Meeting number (access code): 2347 838 5416</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		</a:t>
            </a:r>
            <a:r>
              <a:rPr lang="en-US" b="0" dirty="0"/>
              <a:t>– </a:t>
            </a:r>
            <a:r>
              <a:rPr lang="en-US" dirty="0"/>
              <a:t>Meeting password: training </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t>	 	</a:t>
            </a:r>
            <a:r>
              <a:rPr lang="en-US" sz="2400" b="0" dirty="0"/>
              <a:t>– </a:t>
            </a:r>
            <a:r>
              <a:rPr lang="en-US" sz="2400" dirty="0"/>
              <a:t>Meeting Link:</a:t>
            </a:r>
          </a:p>
          <a:p>
            <a:pPr lvl="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chemeClr val="accent2">
                    <a:lumMod val="75000"/>
                  </a:schemeClr>
                </a:solidFill>
                <a:hlinkClick r:id="rId3">
                  <a:extLst>
                    <a:ext uri="{A12FA001-AC4F-418D-AE19-62706E023703}">
                      <ahyp:hlinkClr xmlns:ahyp="http://schemas.microsoft.com/office/drawing/2018/hyperlinkcolor" val="tx"/>
                    </a:ext>
                  </a:extLst>
                </a:hlinkClick>
              </a:rPr>
              <a:t>https://ieeesa.webex.com/ieeesa/j.php?MTID=m2f27bb333736aeb6e87f71d0c1d08018 </a:t>
            </a:r>
            <a:endParaRPr lang="en-US" sz="2000" dirty="0">
              <a:solidFill>
                <a:schemeClr val="accent2">
                  <a:lumMod val="75000"/>
                </a:schemeClr>
              </a:solidFill>
            </a:endParaRPr>
          </a:p>
        </p:txBody>
      </p:sp>
      <p:sp>
        <p:nvSpPr>
          <p:cNvPr id="4" name="Date Placeholder 3"/>
          <p:cNvSpPr>
            <a:spLocks noGrp="1"/>
          </p:cNvSpPr>
          <p:nvPr>
            <p:ph type="dt" idx="10"/>
          </p:nvPr>
        </p:nvSpPr>
        <p:spPr>
          <a:xfrm>
            <a:off x="915198" y="298450"/>
            <a:ext cx="2589203" cy="273050"/>
          </a:xfrm>
        </p:spPr>
        <p:txBody>
          <a:bodyPr/>
          <a:lstStyle/>
          <a:p>
            <a:r>
              <a:rPr lang="en-US" dirty="0"/>
              <a:t>May 2023</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Tree>
    <p:extLst>
      <p:ext uri="{BB962C8B-B14F-4D97-AF65-F5344CB8AC3E}">
        <p14:creationId xmlns:p14="http://schemas.microsoft.com/office/powerpoint/2010/main" val="265707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May 2023</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6C52-94BC-0C8E-9981-1E6D73757850}"/>
              </a:ext>
            </a:extLst>
          </p:cNvPr>
          <p:cNvSpPr>
            <a:spLocks noGrp="1"/>
          </p:cNvSpPr>
          <p:nvPr>
            <p:ph type="title"/>
          </p:nvPr>
        </p:nvSpPr>
        <p:spPr/>
        <p:txBody>
          <a:bodyPr/>
          <a:lstStyle/>
          <a:p>
            <a:r>
              <a:rPr lang="en-US" dirty="0"/>
              <a:t>Instructions for Meeting Facilitator</a:t>
            </a:r>
          </a:p>
        </p:txBody>
      </p:sp>
      <p:sp>
        <p:nvSpPr>
          <p:cNvPr id="3" name="Content Placeholder 2">
            <a:extLst>
              <a:ext uri="{FF2B5EF4-FFF2-40B4-BE49-F238E27FC236}">
                <a16:creationId xmlns:a16="http://schemas.microsoft.com/office/drawing/2014/main" id="{0DE7060E-05B4-F893-AFA2-969B7AAE2CED}"/>
              </a:ext>
            </a:extLst>
          </p:cNvPr>
          <p:cNvSpPr>
            <a:spLocks noGrp="1"/>
          </p:cNvSpPr>
          <p:nvPr>
            <p:ph idx="1"/>
          </p:nvPr>
        </p:nvSpPr>
        <p:spPr/>
        <p:txBody>
          <a:bodyPr/>
          <a:lstStyle/>
          <a:p>
            <a:r>
              <a:rPr lang="en-US" sz="2000" dirty="0"/>
              <a:t>Host:</a:t>
            </a:r>
          </a:p>
          <a:p>
            <a:pPr lvl="1">
              <a:spcBef>
                <a:spcPts val="0"/>
              </a:spcBef>
            </a:pPr>
            <a:r>
              <a:rPr lang="en-US" sz="2200" b="0" dirty="0"/>
              <a:t>Set Disable Video for participants</a:t>
            </a:r>
          </a:p>
          <a:p>
            <a:pPr lvl="2">
              <a:spcBef>
                <a:spcPts val="0"/>
              </a:spcBef>
            </a:pPr>
            <a:r>
              <a:rPr lang="en-US" sz="2000" dirty="0">
                <a:solidFill>
                  <a:schemeClr val="tx1"/>
                </a:solidFill>
              </a:rPr>
              <a:t>Select “Meeting” -&gt; “Meeting Options” -&gt; [Disable] “Allow Participant to turn on Video”</a:t>
            </a:r>
          </a:p>
          <a:p>
            <a:pPr lvl="1">
              <a:spcBef>
                <a:spcPts val="0"/>
              </a:spcBef>
            </a:pPr>
            <a:r>
              <a:rPr lang="en-US" sz="2200" b="0" dirty="0"/>
              <a:t>Set participants to mute on entry</a:t>
            </a:r>
          </a:p>
          <a:p>
            <a:pPr lvl="2">
              <a:spcBef>
                <a:spcPts val="0"/>
              </a:spcBef>
            </a:pPr>
            <a:r>
              <a:rPr lang="en-US" sz="2000" dirty="0">
                <a:solidFill>
                  <a:schemeClr val="tx1"/>
                </a:solidFill>
              </a:rPr>
              <a:t>Select “Participant” -&gt; [Enable] “Mute on Entry”.</a:t>
            </a:r>
          </a:p>
          <a:p>
            <a:pPr lvl="1">
              <a:spcBef>
                <a:spcPts val="0"/>
              </a:spcBef>
            </a:pPr>
            <a:r>
              <a:rPr lang="en-US" b="0" dirty="0"/>
              <a:t>Set </a:t>
            </a:r>
            <a:r>
              <a:rPr lang="en-US" dirty="0"/>
              <a:t>Audio Options: </a:t>
            </a:r>
          </a:p>
          <a:p>
            <a:pPr lvl="1">
              <a:spcBef>
                <a:spcPts val="0"/>
              </a:spcBef>
            </a:pPr>
            <a:r>
              <a:rPr lang="en-US" b="0" dirty="0"/>
              <a:t>	Microphone -&gt; USB,  Speaker -&gt; USB,  Smart Audio -&gt; Music</a:t>
            </a:r>
          </a:p>
          <a:p>
            <a:pPr lvl="1">
              <a:spcBef>
                <a:spcPts val="0"/>
              </a:spcBef>
            </a:pPr>
            <a:r>
              <a:rPr lang="en-US" b="0" dirty="0"/>
              <a:t>Use a designated person to monitor speaking requests (manage the queue).</a:t>
            </a:r>
          </a:p>
          <a:p>
            <a:pPr lvl="1">
              <a:spcBef>
                <a:spcPts val="0"/>
              </a:spcBef>
            </a:pPr>
            <a:r>
              <a:rPr lang="en-US" dirty="0"/>
              <a:t>Present the next slide to help attendees.</a:t>
            </a:r>
            <a:endParaRPr lang="en-US" b="0" dirty="0"/>
          </a:p>
          <a:p>
            <a:endParaRPr lang="en-US" dirty="0"/>
          </a:p>
        </p:txBody>
      </p:sp>
      <p:sp>
        <p:nvSpPr>
          <p:cNvPr id="4" name="Date Placeholder 3">
            <a:extLst>
              <a:ext uri="{FF2B5EF4-FFF2-40B4-BE49-F238E27FC236}">
                <a16:creationId xmlns:a16="http://schemas.microsoft.com/office/drawing/2014/main" id="{12F13289-54AB-1722-CD2A-40111581F1CA}"/>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D333F349-1023-F1B3-2A40-AC85774449C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9E715E91-6B00-09B7-7B13-6CC9BDA30DA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67199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 meeting</a:t>
            </a:r>
          </a:p>
          <a:p>
            <a:pPr lvl="1">
              <a:spcBef>
                <a:spcPts val="0"/>
              </a:spcBef>
            </a:pPr>
            <a:r>
              <a:rPr lang="en-US" sz="1800" dirty="0"/>
              <a:t>Use the Webex chat window to indicate you want to speak or queue at microphone.</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Smart Audio as ‘music mode’</a:t>
            </a:r>
          </a:p>
          <a:p>
            <a:pPr lvl="1">
              <a:spcBef>
                <a:spcPts val="0"/>
              </a:spcBef>
            </a:pPr>
            <a:r>
              <a:rPr lang="en-US" sz="1800" dirty="0"/>
              <a:t>Use the Webex chat window to indicate you want to speak (“q”)</a:t>
            </a:r>
          </a:p>
          <a:p>
            <a:pPr lvl="1">
              <a:spcBef>
                <a:spcPts val="0"/>
              </a:spcBef>
            </a:pPr>
            <a:r>
              <a:rPr lang="en-US" sz="1800" dirty="0"/>
              <a:t>Wait to be called on to speak</a:t>
            </a:r>
          </a:p>
          <a:p>
            <a:pPr lvl="1">
              <a:spcBef>
                <a:spcPts val="0"/>
              </a:spcBef>
            </a:pPr>
            <a:r>
              <a:rPr lang="en-US" sz="1800" dirty="0"/>
              <a:t>Share your presentation in full presentation mode for better viewing quality</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Meetings are</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10" dirty="0">
                <a:latin typeface="Calibri"/>
                <a:cs typeface="Calibri"/>
              </a:rPr>
              <a:t>)</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May 2023</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600200"/>
            <a:ext cx="10361084" cy="4875213"/>
          </a:xfrm>
        </p:spPr>
        <p:txBody>
          <a:bodyPr wrap="square" anchor="t">
            <a:normAutofit fontScale="92500" lnSpcReduction="10000"/>
          </a:bodyPr>
          <a:lstStyle/>
          <a:p>
            <a:pPr>
              <a:lnSpc>
                <a:spcPct val="90000"/>
              </a:lnSpc>
            </a:pPr>
            <a:r>
              <a:rPr lang="en-US" dirty="0"/>
              <a:t>1. Local room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(the number of microphones required is determined by the size of room).</a:t>
            </a:r>
          </a:p>
          <a:p>
            <a:pPr marL="800100" lvl="1" indent="-342900">
              <a:lnSpc>
                <a:spcPct val="90000"/>
              </a:lnSpc>
              <a:buFont typeface="Wingdings" panose="05000000000000000000" pitchFamily="2" charset="2"/>
              <a:buChar char="Ø"/>
            </a:pPr>
            <a:r>
              <a:rPr lang="en-US" sz="2400" dirty="0"/>
              <a:t>See Local presentations </a:t>
            </a:r>
          </a:p>
          <a:p>
            <a:pPr lvl="2">
              <a:lnSpc>
                <a:spcPct val="90000"/>
              </a:lnSpc>
            </a:pPr>
            <a:r>
              <a:rPr lang="en-US" sz="2200" dirty="0"/>
              <a:t>(projection of a central laptop or chair’s laptop for local presentation on local screen).</a:t>
            </a:r>
          </a:p>
          <a:p>
            <a:pPr marL="800100" lvl="1" indent="-342900">
              <a:lnSpc>
                <a:spcPct val="90000"/>
              </a:lnSpc>
              <a:buFont typeface="Wingdings" panose="05000000000000000000" pitchFamily="2" charset="2"/>
              <a:buChar char="Ø"/>
            </a:pPr>
            <a:r>
              <a:rPr lang="en-US" sz="2400" dirty="0"/>
              <a:t>Local Queue management is facilitated by lining up to or passing a microphone.</a:t>
            </a:r>
          </a:p>
          <a:p>
            <a:pPr marL="800100" lvl="1" indent="-342900">
              <a:lnSpc>
                <a:spcPct val="90000"/>
              </a:lnSpc>
              <a:buFont typeface="Wingdings" panose="05000000000000000000" pitchFamily="2" charset="2"/>
              <a:buChar char="Ø"/>
            </a:pPr>
            <a:r>
              <a:rPr lang="en-US" sz="2400" dirty="0"/>
              <a:t>Hear remote participants </a:t>
            </a:r>
          </a:p>
          <a:p>
            <a:pPr lvl="1">
              <a:lnSpc>
                <a:spcPct val="90000"/>
              </a:lnSpc>
            </a:pPr>
            <a:r>
              <a:rPr lang="en-US" sz="2400" dirty="0"/>
              <a:t>	</a:t>
            </a:r>
            <a:r>
              <a:rPr lang="en-US" sz="2200" dirty="0"/>
              <a:t>(audio from remote should seamlessly be injected in the local room.)</a:t>
            </a:r>
          </a:p>
          <a:p>
            <a:pPr marL="800100" lvl="1" indent="-342900">
              <a:lnSpc>
                <a:spcPct val="90000"/>
              </a:lnSpc>
              <a:buFont typeface="Wingdings" panose="05000000000000000000" pitchFamily="2" charset="2"/>
              <a:buChar char="Ø"/>
            </a:pPr>
            <a:r>
              <a:rPr lang="en-US" sz="2400" dirty="0"/>
              <a:t>Remote Queue management to be integrated with local participants queueing </a:t>
            </a:r>
          </a:p>
          <a:p>
            <a:pPr lvl="1">
              <a:lnSpc>
                <a:spcPct val="90000"/>
              </a:lnSpc>
            </a:pPr>
            <a:r>
              <a:rPr lang="en-US" sz="2400" dirty="0"/>
              <a:t>	</a:t>
            </a:r>
            <a:r>
              <a:rPr lang="en-US" sz="2200" dirty="0"/>
              <a:t>(Chair may need a VP to watch and manage fair queue access)</a:t>
            </a:r>
          </a:p>
          <a:p>
            <a:pPr marL="800100" lvl="1" indent="-342900">
              <a:lnSpc>
                <a:spcPct val="90000"/>
              </a:lnSpc>
              <a:buFont typeface="Wingdings" panose="05000000000000000000" pitchFamily="2" charset="2"/>
              <a:buChar char="Ø"/>
            </a:pPr>
            <a:r>
              <a:rPr lang="en-US" sz="2400" dirty="0"/>
              <a:t>Remote presentations need to be presented in Local room. </a:t>
            </a:r>
          </a:p>
          <a:p>
            <a:pPr lvl="1">
              <a:lnSpc>
                <a:spcPct val="90000"/>
              </a:lnSpc>
            </a:pPr>
            <a:r>
              <a:rPr lang="en-US" sz="2400" dirty="0"/>
              <a:t>	</a:t>
            </a:r>
            <a:r>
              <a:rPr lang="en-US" sz="2200" dirty="0"/>
              <a:t>(central laptop or chair’s laptop to project remote shared screen).</a:t>
            </a:r>
            <a:endParaRPr lang="en-US" sz="2400" dirty="0"/>
          </a:p>
          <a:p>
            <a:pPr marL="800100" lvl="1" indent="-342900">
              <a:lnSpc>
                <a:spcPct val="90000"/>
              </a:lnSpc>
              <a:buFont typeface="Wingdings" panose="05000000000000000000" pitchFamily="2" charset="2"/>
              <a:buChar char="Ø"/>
            </a:pPr>
            <a:r>
              <a:rPr lang="en-US" sz="2400" dirty="0"/>
              <a:t>Provide local audio and screen presentation to remote participants </a:t>
            </a:r>
          </a:p>
          <a:p>
            <a:pPr lvl="1">
              <a:lnSpc>
                <a:spcPct val="90000"/>
              </a:lnSpc>
            </a:pPr>
            <a:r>
              <a:rPr lang="en-US" sz="2400" dirty="0"/>
              <a:t>	</a:t>
            </a:r>
            <a:r>
              <a:rPr lang="en-US" sz="2200" dirty="0"/>
              <a:t>(WebEx, Zoom, Teams, or other proprietary conferencing program)</a:t>
            </a:r>
          </a:p>
          <a:p>
            <a:pPr lvl="1">
              <a:lnSpc>
                <a:spcPct val="90000"/>
              </a:lnSpc>
            </a:pPr>
            <a:endParaRPr lang="en-US" sz="2400" dirty="0"/>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May 2023</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a:xfrm>
            <a:off x="914401" y="1751015"/>
            <a:ext cx="10361084" cy="4343400"/>
          </a:xfrm>
        </p:spPr>
        <p:txBody>
          <a:bodyPr wrap="square" anchor="t">
            <a:normAutofit fontScale="92500" lnSpcReduction="10000"/>
          </a:bodyPr>
          <a:lstStyle/>
          <a:p>
            <a:pPr>
              <a:lnSpc>
                <a:spcPct val="90000"/>
              </a:lnSpc>
            </a:pPr>
            <a:r>
              <a:rPr lang="en-US" sz="2600" dirty="0"/>
              <a:t>2. Remote access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(Local participants need to speak into microphone to ensure injected into remote system)</a:t>
            </a:r>
          </a:p>
          <a:p>
            <a:pPr marL="800100" lvl="1" indent="-342900">
              <a:lnSpc>
                <a:spcPct val="90000"/>
              </a:lnSpc>
              <a:buFont typeface="Wingdings" panose="05000000000000000000" pitchFamily="2" charset="2"/>
              <a:buChar char="Ø"/>
            </a:pPr>
            <a:r>
              <a:rPr lang="en-US" sz="2400" dirty="0"/>
              <a:t>Speak - Need to be able to speak to the Local and remote participants</a:t>
            </a:r>
          </a:p>
          <a:p>
            <a:pPr lvl="1">
              <a:lnSpc>
                <a:spcPct val="90000"/>
              </a:lnSpc>
            </a:pPr>
            <a:r>
              <a:rPr lang="en-US" sz="2400" dirty="0"/>
              <a:t>	</a:t>
            </a:r>
            <a:r>
              <a:rPr lang="en-US" sz="2200" dirty="0"/>
              <a:t>(Remote Audio is shared on conference system and locally.)</a:t>
            </a:r>
          </a:p>
          <a:p>
            <a:pPr marL="800100" lvl="1" indent="-342900">
              <a:lnSpc>
                <a:spcPct val="90000"/>
              </a:lnSpc>
              <a:buFont typeface="Wingdings" panose="05000000000000000000" pitchFamily="2" charset="2"/>
              <a:buChar char="Ø"/>
            </a:pPr>
            <a:r>
              <a:rPr lang="en-US" sz="2400" dirty="0"/>
              <a:t>Request remote queue  </a:t>
            </a:r>
          </a:p>
          <a:p>
            <a:pPr lvl="1">
              <a:lnSpc>
                <a:spcPct val="90000"/>
              </a:lnSpc>
            </a:pPr>
            <a:r>
              <a:rPr lang="en-US" sz="2800" dirty="0"/>
              <a:t>	</a:t>
            </a:r>
            <a:r>
              <a:rPr lang="en-US" sz="2200" dirty="0"/>
              <a:t>(Need to indicate desire to speak and respond when called on as appropriate) </a:t>
            </a:r>
          </a:p>
          <a:p>
            <a:pPr lvl="1">
              <a:lnSpc>
                <a:spcPct val="90000"/>
              </a:lnSpc>
            </a:pPr>
            <a:r>
              <a:rPr lang="en-US" sz="2200" dirty="0"/>
              <a:t>	(This can be done by electronic hand raise or indicate in chat window).</a:t>
            </a:r>
          </a:p>
          <a:p>
            <a:pPr marL="800100" lvl="1" indent="-342900">
              <a:lnSpc>
                <a:spcPct val="90000"/>
              </a:lnSpc>
              <a:buFont typeface="Wingdings" panose="05000000000000000000" pitchFamily="2" charset="2"/>
              <a:buChar char="Ø"/>
            </a:pPr>
            <a:r>
              <a:rPr lang="en-US" sz="2400" dirty="0"/>
              <a:t>See Local or Remote presentations </a:t>
            </a:r>
          </a:p>
          <a:p>
            <a:pPr lvl="1">
              <a:lnSpc>
                <a:spcPct val="90000"/>
              </a:lnSpc>
            </a:pPr>
            <a:r>
              <a:rPr lang="en-US" sz="2200" dirty="0"/>
              <a:t>	(projection of central laptop or chair’s laptop into remote access tool).</a:t>
            </a:r>
          </a:p>
          <a:p>
            <a:pPr marL="800100" lvl="1" indent="-342900">
              <a:lnSpc>
                <a:spcPct val="90000"/>
              </a:lnSpc>
              <a:buFont typeface="Wingdings" panose="05000000000000000000" pitchFamily="2" charset="2"/>
              <a:buChar char="Ø"/>
            </a:pPr>
            <a:r>
              <a:rPr lang="en-US" sz="2400" dirty="0"/>
              <a:t>Present - Need to be able to have a remote presenter </a:t>
            </a:r>
          </a:p>
          <a:p>
            <a:pPr lvl="1">
              <a:lnSpc>
                <a:spcPct val="90000"/>
              </a:lnSpc>
            </a:pPr>
            <a:r>
              <a:rPr lang="en-US" sz="2400" dirty="0"/>
              <a:t>	</a:t>
            </a:r>
            <a:r>
              <a:rPr lang="en-US" sz="2200" dirty="0"/>
              <a:t>(this can be done by the central laptop or chair’s laptop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May 2023</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a:xfrm>
            <a:off x="914401" y="1830390"/>
            <a:ext cx="10361084" cy="4570409"/>
          </a:xfrm>
        </p:spPr>
        <p:txBody>
          <a:bodyPr wrap="square" anchor="t">
            <a:normAutofit lnSpcReduction="10000"/>
          </a:bodyPr>
          <a:lstStyle/>
          <a:p>
            <a:pPr marL="0" indent="0">
              <a:lnSpc>
                <a:spcPct val="90000"/>
              </a:lnSpc>
            </a:pPr>
            <a:r>
              <a:rPr lang="en-US" dirty="0"/>
              <a:t>3. General requirements</a:t>
            </a:r>
          </a:p>
          <a:p>
            <a:pPr lvl="1" indent="-342900">
              <a:lnSpc>
                <a:spcPct val="90000"/>
              </a:lnSpc>
              <a:buFont typeface="Wingdings" panose="05000000000000000000" pitchFamily="2" charset="2"/>
              <a:buChar char="Ø"/>
            </a:pPr>
            <a:r>
              <a:rPr lang="en-US" sz="2400" dirty="0"/>
              <a:t>Local room to have sound mixer to integrate local and remote audio</a:t>
            </a:r>
          </a:p>
          <a:p>
            <a:pPr lvl="1" indent="-342900">
              <a:lnSpc>
                <a:spcPct val="90000"/>
              </a:lnSpc>
              <a:buFont typeface="Wingdings" panose="05000000000000000000" pitchFamily="2" charset="2"/>
              <a:buChar char="Ø"/>
            </a:pPr>
            <a:r>
              <a:rPr lang="en-US" sz="2400" dirty="0"/>
              <a:t>Local room to have a method of sharing remote info to local screen</a:t>
            </a:r>
          </a:p>
          <a:p>
            <a:pPr lvl="1" indent="-342900">
              <a:lnSpc>
                <a:spcPct val="90000"/>
              </a:lnSpc>
              <a:buFont typeface="Wingdings" panose="05000000000000000000" pitchFamily="2" charset="2"/>
              <a:buChar char="Ø"/>
            </a:pPr>
            <a:r>
              <a:rPr lang="en-US" sz="2400" dirty="0"/>
              <a:t>No requirement for local participants to login to "see" remote information.</a:t>
            </a:r>
          </a:p>
          <a:p>
            <a:pPr lvl="1" indent="-342900">
              <a:lnSpc>
                <a:spcPct val="90000"/>
              </a:lnSpc>
              <a:buFont typeface="Wingdings" panose="05000000000000000000" pitchFamily="2" charset="2"/>
              <a:buChar char="Ø"/>
            </a:pPr>
            <a:r>
              <a:rPr lang="en-US" sz="2400" dirty="0"/>
              <a:t>Explicitly preclude local participants from connecting audio to prevent audio feedback loop.</a:t>
            </a:r>
          </a:p>
          <a:p>
            <a:pPr lvl="1" indent="-342900">
              <a:lnSpc>
                <a:spcPct val="90000"/>
              </a:lnSpc>
              <a:buFont typeface="Wingdings" panose="05000000000000000000" pitchFamily="2" charset="2"/>
              <a:buChar char="Ø"/>
            </a:pPr>
            <a:r>
              <a:rPr lang="en-US" sz="2400" dirty="0"/>
              <a:t>Hardware connection expectations:</a:t>
            </a:r>
          </a:p>
          <a:p>
            <a:pPr lvl="2" indent="-342900">
              <a:lnSpc>
                <a:spcPct val="90000"/>
              </a:lnSpc>
              <a:buFont typeface="Wingdings" panose="05000000000000000000" pitchFamily="2" charset="2"/>
              <a:buChar char="§"/>
            </a:pPr>
            <a:r>
              <a:rPr lang="en-US" sz="2200" dirty="0"/>
              <a:t>4 Connections at head table to controlling laptop</a:t>
            </a:r>
          </a:p>
          <a:p>
            <a:pPr marL="1714500" lvl="3" indent="-457200">
              <a:lnSpc>
                <a:spcPct val="90000"/>
              </a:lnSpc>
              <a:buAutoNum type="arabicPeriod"/>
            </a:pPr>
            <a:r>
              <a:rPr lang="en-US" sz="2000" dirty="0"/>
              <a:t>Power</a:t>
            </a:r>
          </a:p>
          <a:p>
            <a:pPr marL="1714500" lvl="3" indent="-457200">
              <a:lnSpc>
                <a:spcPct val="90000"/>
              </a:lnSpc>
              <a:buAutoNum type="arabicPeriod"/>
            </a:pPr>
            <a:r>
              <a:rPr lang="en-US" sz="2000" dirty="0"/>
              <a:t>Ethernet (Wi-Fi alternative)</a:t>
            </a:r>
          </a:p>
          <a:p>
            <a:pPr marL="1714500" lvl="3" indent="-457200">
              <a:lnSpc>
                <a:spcPct val="90000"/>
              </a:lnSpc>
              <a:buAutoNum type="arabicPeriod"/>
            </a:pPr>
            <a:r>
              <a:rPr lang="en-US" sz="2000" dirty="0"/>
              <a:t>HDMI to local projector</a:t>
            </a:r>
          </a:p>
          <a:p>
            <a:pPr marL="1714500" lvl="3" indent="-457200">
              <a:lnSpc>
                <a:spcPct val="90000"/>
              </a:lnSpc>
              <a:buFont typeface="Times New Roman" pitchFamily="18" charset="0"/>
              <a:buAutoNum type="arabicPeriod"/>
            </a:pPr>
            <a:r>
              <a:rPr lang="en-US" sz="2000" dirty="0"/>
              <a:t>USB cable from Scarlett Audio Interface</a:t>
            </a:r>
          </a:p>
          <a:p>
            <a:pPr marL="2171700" lvl="4" indent="-457200">
              <a:lnSpc>
                <a:spcPct val="90000"/>
              </a:lnSpc>
              <a:buFont typeface="Arial" panose="020B0604020202020204" pitchFamily="34" charset="0"/>
              <a:buChar char="•"/>
            </a:pPr>
            <a:r>
              <a:rPr lang="en-US" sz="2000" dirty="0"/>
              <a:t>2 XLR cables for Audio in/out to local Sound mixer board.</a:t>
            </a: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May 2023</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May 2023</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83307" cy="2686889"/>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lang="en-US" sz="2000" dirty="0">
                <a:solidFill>
                  <a:schemeClr val="tx1"/>
                </a:solidFill>
                <a:latin typeface="Calibri"/>
                <a:cs typeface="Calibri"/>
              </a:rPr>
              <a:t>/</a:t>
            </a:r>
            <a:r>
              <a:rPr sz="2000" spc="-20" dirty="0">
                <a:solidFill>
                  <a:schemeClr val="tx1"/>
                </a:solidFill>
                <a:latin typeface="Calibri"/>
                <a:cs typeface="Calibri"/>
              </a:rPr>
              <a:t>board</a:t>
            </a:r>
            <a:r>
              <a:rPr lang="en-US" sz="2000" spc="-20" dirty="0">
                <a:solidFill>
                  <a:schemeClr val="tx1"/>
                </a:solidFill>
                <a:latin typeface="Calibri"/>
                <a:cs typeface="Calibri"/>
              </a:rPr>
              <a:t>room </a:t>
            </a:r>
            <a:r>
              <a:rPr sz="2000" spc="-10" dirty="0">
                <a:solidFill>
                  <a:schemeClr val="tx1"/>
                </a:solidFill>
                <a:latin typeface="Calibri"/>
                <a:cs typeface="Calibri"/>
              </a:rPr>
              <a:t>setup</a:t>
            </a:r>
            <a:endParaRPr lang="en-US" sz="2000" spc="-10" dirty="0">
              <a:solidFill>
                <a:schemeClr val="tx1"/>
              </a:solidFill>
              <a:latin typeface="Calibri"/>
              <a:cs typeface="Calibri"/>
            </a:endParaRPr>
          </a:p>
          <a:p>
            <a:pPr marL="334645" marR="509905" indent="-228600">
              <a:lnSpc>
                <a:spcPts val="2530"/>
              </a:lnSpc>
              <a:spcBef>
                <a:spcPts val="720"/>
              </a:spcBef>
              <a:buFontTx/>
              <a:buChar char="•"/>
              <a:tabLst>
                <a:tab pos="335280" algn="l"/>
              </a:tabLst>
            </a:pPr>
            <a:r>
              <a:rPr lang="en-US" sz="2000" dirty="0">
                <a:solidFill>
                  <a:schemeClr val="tx1"/>
                </a:solidFill>
                <a:latin typeface="Calibri"/>
                <a:cs typeface="Calibri"/>
              </a:rPr>
              <a:t>1</a:t>
            </a:r>
            <a:r>
              <a:rPr lang="en-US" sz="2000" spc="-15" dirty="0">
                <a:solidFill>
                  <a:schemeClr val="tx1"/>
                </a:solidFill>
                <a:latin typeface="Calibri"/>
                <a:cs typeface="Calibri"/>
              </a:rPr>
              <a:t> </a:t>
            </a:r>
            <a:r>
              <a:rPr lang="en-US" sz="2000" spc="-10" dirty="0">
                <a:solidFill>
                  <a:schemeClr val="tx1"/>
                </a:solidFill>
                <a:latin typeface="Calibri"/>
                <a:cs typeface="Calibri"/>
              </a:rPr>
              <a:t>projector &amp; screen</a:t>
            </a:r>
            <a:endParaRPr lang="en-US" sz="2000" dirty="0">
              <a:solidFill>
                <a:schemeClr val="tx1"/>
              </a:solidFill>
              <a:latin typeface="Calibri"/>
              <a:cs typeface="Calibri"/>
            </a:endParaRPr>
          </a:p>
          <a:p>
            <a:pPr marL="334645" indent="-229235">
              <a:lnSpc>
                <a:spcPct val="100000"/>
              </a:lnSpc>
              <a:spcBef>
                <a:spcPts val="140"/>
              </a:spcBef>
              <a:buChar char="•"/>
              <a:tabLst>
                <a:tab pos="335280" algn="l"/>
              </a:tabLst>
            </a:pPr>
            <a:r>
              <a:rPr lang="en-US" sz="2000" dirty="0">
                <a:solidFill>
                  <a:schemeClr val="tx1"/>
                </a:solidFill>
                <a:latin typeface="Calibri"/>
                <a:cs typeface="Calibri"/>
              </a:rPr>
              <a:t>2 Wireless</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May 2023</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err="1">
                <a:solidFill>
                  <a:schemeClr val="tx1"/>
                </a:solidFill>
              </a:rPr>
              <a:t>Focusrite</a:t>
            </a:r>
            <a:r>
              <a:rPr lang="en-US" dirty="0">
                <a:solidFill>
                  <a:schemeClr val="tx1"/>
                </a:solidFill>
              </a:rPr>
              <a:t> 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 Theme</Template>
  <TotalTime>2625</TotalTime>
  <Words>1863</Words>
  <Application>Microsoft Office PowerPoint</Application>
  <PresentationFormat>Widescreen</PresentationFormat>
  <Paragraphs>260</Paragraphs>
  <Slides>28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Times New Roman</vt:lpstr>
      <vt:lpstr>Verdana</vt:lpstr>
      <vt:lpstr>Wingdings</vt:lpstr>
      <vt:lpstr>802-11 Theme</vt:lpstr>
      <vt:lpstr>Document</vt:lpstr>
      <vt:lpstr>2023 May 802W Mixed Mode Interim-Session AV Training-Orlando</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Instructions for Meeting Facilitator</vt:lpstr>
      <vt:lpstr>Successful Mixed-mode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March IEEE 802 Mixed-mode Plenary - Meeting AV Training - Orlando</dc:title>
  <dc:subject>Mixed Mode A/V Training</dc:subject>
  <dc:creator>Jon Rosdahl</dc:creator>
  <dc:description>Jon Rosdahl, Qualcomm</dc:description>
  <cp:lastModifiedBy>Jon Rosdahl</cp:lastModifiedBy>
  <cp:revision>13</cp:revision>
  <cp:lastPrinted>1601-01-01T00:00:00Z</cp:lastPrinted>
  <dcterms:created xsi:type="dcterms:W3CDTF">2022-06-06T18:33:07Z</dcterms:created>
  <dcterms:modified xsi:type="dcterms:W3CDTF">2023-05-16T18:04:43Z</dcterms:modified>
  <cp:category>May 2023</cp:category>
</cp:coreProperties>
</file>