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72" r:id="rId2"/>
  </p:sldMasterIdLst>
  <p:notesMasterIdLst>
    <p:notesMasterId r:id="rId54"/>
  </p:notesMasterIdLst>
  <p:handoutMasterIdLst>
    <p:handoutMasterId r:id="rId55"/>
  </p:handoutMasterIdLst>
  <p:sldIdLst>
    <p:sldId id="278" r:id="rId3"/>
    <p:sldId id="488" r:id="rId4"/>
    <p:sldId id="489" r:id="rId5"/>
    <p:sldId id="342" r:id="rId6"/>
    <p:sldId id="532" r:id="rId7"/>
    <p:sldId id="257" r:id="rId8"/>
    <p:sldId id="258" r:id="rId9"/>
    <p:sldId id="259" r:id="rId10"/>
    <p:sldId id="260" r:id="rId11"/>
    <p:sldId id="261" r:id="rId12"/>
    <p:sldId id="262" r:id="rId13"/>
    <p:sldId id="263" r:id="rId14"/>
    <p:sldId id="264" r:id="rId15"/>
    <p:sldId id="265" r:id="rId16"/>
    <p:sldId id="266" r:id="rId17"/>
    <p:sldId id="524" r:id="rId18"/>
    <p:sldId id="386" r:id="rId19"/>
    <p:sldId id="385" r:id="rId20"/>
    <p:sldId id="517" r:id="rId21"/>
    <p:sldId id="518" r:id="rId22"/>
    <p:sldId id="519" r:id="rId23"/>
    <p:sldId id="353" r:id="rId24"/>
    <p:sldId id="504" r:id="rId25"/>
    <p:sldId id="344" r:id="rId26"/>
    <p:sldId id="350" r:id="rId27"/>
    <p:sldId id="520" r:id="rId28"/>
    <p:sldId id="523" r:id="rId29"/>
    <p:sldId id="422" r:id="rId30"/>
    <p:sldId id="404" r:id="rId31"/>
    <p:sldId id="502" r:id="rId32"/>
    <p:sldId id="405" r:id="rId33"/>
    <p:sldId id="500" r:id="rId34"/>
    <p:sldId id="503" r:id="rId35"/>
    <p:sldId id="533" r:id="rId36"/>
    <p:sldId id="534" r:id="rId37"/>
    <p:sldId id="354" r:id="rId38"/>
    <p:sldId id="539" r:id="rId39"/>
    <p:sldId id="358" r:id="rId40"/>
    <p:sldId id="361" r:id="rId41"/>
    <p:sldId id="535" r:id="rId42"/>
    <p:sldId id="530" r:id="rId43"/>
    <p:sldId id="531" r:id="rId44"/>
    <p:sldId id="540" r:id="rId45"/>
    <p:sldId id="541" r:id="rId46"/>
    <p:sldId id="365" r:id="rId47"/>
    <p:sldId id="536" r:id="rId48"/>
    <p:sldId id="538" r:id="rId49"/>
    <p:sldId id="367" r:id="rId50"/>
    <p:sldId id="506" r:id="rId51"/>
    <p:sldId id="343" r:id="rId52"/>
    <p:sldId id="377" r:id="rId5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 id="488"/>
            <p14:sldId id="489"/>
          </p14:sldIdLst>
        </p14:section>
        <p14:section name="Opening Plenary" id="{12A12E1B-8C3F-4A33-B548-A011E5170083}">
          <p14:sldIdLst>
            <p14:sldId id="342"/>
            <p14:sldId id="532"/>
            <p14:sldId id="257"/>
            <p14:sldId id="258"/>
            <p14:sldId id="259"/>
            <p14:sldId id="260"/>
            <p14:sldId id="261"/>
            <p14:sldId id="262"/>
            <p14:sldId id="263"/>
            <p14:sldId id="264"/>
            <p14:sldId id="265"/>
            <p14:sldId id="266"/>
            <p14:sldId id="524"/>
            <p14:sldId id="386"/>
            <p14:sldId id="385"/>
            <p14:sldId id="517"/>
            <p14:sldId id="518"/>
            <p14:sldId id="519"/>
            <p14:sldId id="353"/>
            <p14:sldId id="504"/>
            <p14:sldId id="344"/>
            <p14:sldId id="350"/>
            <p14:sldId id="520"/>
            <p14:sldId id="523"/>
          </p14:sldIdLst>
        </p14:section>
        <p14:section name="Future Venue AdHocs" id="{D785BA9C-5AF9-4B7F-9282-C376B319A4AD}">
          <p14:sldIdLst>
            <p14:sldId id="422"/>
            <p14:sldId id="404"/>
            <p14:sldId id="502"/>
            <p14:sldId id="405"/>
            <p14:sldId id="500"/>
            <p14:sldId id="503"/>
            <p14:sldId id="533"/>
            <p14:sldId id="534"/>
          </p14:sldIdLst>
        </p14:section>
        <p14:section name="Closing Plenary" id="{89B946F5-47D4-47BE-80B4-BBD366E37181}">
          <p14:sldIdLst>
            <p14:sldId id="354"/>
            <p14:sldId id="539"/>
            <p14:sldId id="358"/>
            <p14:sldId id="361"/>
            <p14:sldId id="535"/>
            <p14:sldId id="530"/>
            <p14:sldId id="531"/>
            <p14:sldId id="540"/>
            <p14:sldId id="541"/>
            <p14:sldId id="365"/>
            <p14:sldId id="536"/>
            <p14:sldId id="538"/>
            <p14:sldId id="367"/>
            <p14:sldId id="506"/>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66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688908-1F10-4E69-BDA8-65388269D8F0}" v="1" dt="2023-03-20T23:33:26.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70" autoAdjust="0"/>
    <p:restoredTop sz="87207" autoAdjust="0"/>
  </p:normalViewPr>
  <p:slideViewPr>
    <p:cSldViewPr>
      <p:cViewPr varScale="1">
        <p:scale>
          <a:sx n="58" d="100"/>
          <a:sy n="58" d="100"/>
        </p:scale>
        <p:origin x="228" y="60"/>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A688908-1F10-4E69-BDA8-65388269D8F0}"/>
    <pc:docChg chg="undo custSel addSld modSld">
      <pc:chgData name="Jon Rosdahl" userId="2820f357-2dd4-4127-8713-e0bfde0fd756" providerId="ADAL" clId="{5A688908-1F10-4E69-BDA8-65388269D8F0}" dt="2023-04-05T21:54:04.074" v="690" actId="14100"/>
      <pc:docMkLst>
        <pc:docMk/>
      </pc:docMkLst>
      <pc:sldChg chg="modSp mod">
        <pc:chgData name="Jon Rosdahl" userId="2820f357-2dd4-4127-8713-e0bfde0fd756" providerId="ADAL" clId="{5A688908-1F10-4E69-BDA8-65388269D8F0}" dt="2023-04-05T21:46:35.122" v="519" actId="20577"/>
        <pc:sldMkLst>
          <pc:docMk/>
          <pc:sldMk cId="3327692416" sldId="358"/>
        </pc:sldMkLst>
        <pc:spChg chg="mod">
          <ac:chgData name="Jon Rosdahl" userId="2820f357-2dd4-4127-8713-e0bfde0fd756" providerId="ADAL" clId="{5A688908-1F10-4E69-BDA8-65388269D8F0}" dt="2023-04-05T21:46:35.122" v="519" actId="20577"/>
          <ac:spMkLst>
            <pc:docMk/>
            <pc:sldMk cId="3327692416" sldId="358"/>
            <ac:spMk id="3" creationId="{BC86539C-A47B-4496-8F6C-68136BCFE6C3}"/>
          </ac:spMkLst>
        </pc:spChg>
      </pc:sldChg>
      <pc:sldChg chg="modSp mod">
        <pc:chgData name="Jon Rosdahl" userId="2820f357-2dd4-4127-8713-e0bfde0fd756" providerId="ADAL" clId="{5A688908-1F10-4E69-BDA8-65388269D8F0}" dt="2023-04-05T21:45:18.783" v="502" actId="20577"/>
        <pc:sldMkLst>
          <pc:docMk/>
          <pc:sldMk cId="3930213174" sldId="361"/>
        </pc:sldMkLst>
        <pc:spChg chg="mod">
          <ac:chgData name="Jon Rosdahl" userId="2820f357-2dd4-4127-8713-e0bfde0fd756" providerId="ADAL" clId="{5A688908-1F10-4E69-BDA8-65388269D8F0}" dt="2023-04-04T18:21:17.736" v="235" actId="6549"/>
          <ac:spMkLst>
            <pc:docMk/>
            <pc:sldMk cId="3930213174" sldId="361"/>
            <ac:spMk id="2" creationId="{3B456A26-5AC0-460A-B58C-483C046095D4}"/>
          </ac:spMkLst>
        </pc:spChg>
        <pc:spChg chg="mod">
          <ac:chgData name="Jon Rosdahl" userId="2820f357-2dd4-4127-8713-e0bfde0fd756" providerId="ADAL" clId="{5A688908-1F10-4E69-BDA8-65388269D8F0}" dt="2023-04-05T21:45:18.783" v="502" actId="20577"/>
          <ac:spMkLst>
            <pc:docMk/>
            <pc:sldMk cId="3930213174" sldId="361"/>
            <ac:spMk id="3" creationId="{9BF971EA-11F7-4220-82C3-C7DF638F2823}"/>
          </ac:spMkLst>
        </pc:spChg>
      </pc:sldChg>
      <pc:sldChg chg="modSp mod">
        <pc:chgData name="Jon Rosdahl" userId="2820f357-2dd4-4127-8713-e0bfde0fd756" providerId="ADAL" clId="{5A688908-1F10-4E69-BDA8-65388269D8F0}" dt="2023-04-05T21:52:52.438" v="679" actId="20577"/>
        <pc:sldMkLst>
          <pc:docMk/>
          <pc:sldMk cId="1248015820" sldId="365"/>
        </pc:sldMkLst>
        <pc:spChg chg="mod">
          <ac:chgData name="Jon Rosdahl" userId="2820f357-2dd4-4127-8713-e0bfde0fd756" providerId="ADAL" clId="{5A688908-1F10-4E69-BDA8-65388269D8F0}" dt="2023-04-05T21:52:52.438" v="679" actId="20577"/>
          <ac:spMkLst>
            <pc:docMk/>
            <pc:sldMk cId="1248015820" sldId="365"/>
            <ac:spMk id="3" creationId="{4C45BFD7-8CF1-4EB5-8BF7-81C3C0B9BC6E}"/>
          </ac:spMkLst>
        </pc:spChg>
      </pc:sldChg>
      <pc:sldChg chg="addSp delSp modSp mod modClrScheme chgLayout modNotesTx">
        <pc:chgData name="Jon Rosdahl" userId="2820f357-2dd4-4127-8713-e0bfde0fd756" providerId="ADAL" clId="{5A688908-1F10-4E69-BDA8-65388269D8F0}" dt="2023-04-05T21:54:04.074" v="690" actId="14100"/>
        <pc:sldMkLst>
          <pc:docMk/>
          <pc:sldMk cId="3004092026" sldId="506"/>
        </pc:sldMkLst>
        <pc:spChg chg="mod ord">
          <ac:chgData name="Jon Rosdahl" userId="2820f357-2dd4-4127-8713-e0bfde0fd756" providerId="ADAL" clId="{5A688908-1F10-4E69-BDA8-65388269D8F0}" dt="2023-04-04T18:04:13.045" v="20" actId="700"/>
          <ac:spMkLst>
            <pc:docMk/>
            <pc:sldMk cId="3004092026" sldId="506"/>
            <ac:spMk id="2" creationId="{418CA4C7-77D6-42A1-4FCE-6D984EA08541}"/>
          </ac:spMkLst>
        </pc:spChg>
        <pc:spChg chg="add mod ord">
          <ac:chgData name="Jon Rosdahl" userId="2820f357-2dd4-4127-8713-e0bfde0fd756" providerId="ADAL" clId="{5A688908-1F10-4E69-BDA8-65388269D8F0}" dt="2023-04-05T21:54:04.074" v="690" actId="14100"/>
          <ac:spMkLst>
            <pc:docMk/>
            <pc:sldMk cId="3004092026" sldId="506"/>
            <ac:spMk id="3" creationId="{EB8175D4-759E-0E16-48A2-8565A79C0E05}"/>
          </ac:spMkLst>
        </pc:spChg>
        <pc:spChg chg="del">
          <ac:chgData name="Jon Rosdahl" userId="2820f357-2dd4-4127-8713-e0bfde0fd756" providerId="ADAL" clId="{5A688908-1F10-4E69-BDA8-65388269D8F0}" dt="2023-03-20T23:33:26.734" v="0" actId="478"/>
          <ac:spMkLst>
            <pc:docMk/>
            <pc:sldMk cId="3004092026" sldId="506"/>
            <ac:spMk id="4" creationId="{314B9AD4-B33D-8864-3DB1-45D6DF2406FA}"/>
          </ac:spMkLst>
        </pc:spChg>
        <pc:spChg chg="mod">
          <ac:chgData name="Jon Rosdahl" userId="2820f357-2dd4-4127-8713-e0bfde0fd756" providerId="ADAL" clId="{5A688908-1F10-4E69-BDA8-65388269D8F0}" dt="2023-04-05T21:53:52.881" v="687" actId="207"/>
          <ac:spMkLst>
            <pc:docMk/>
            <pc:sldMk cId="3004092026" sldId="506"/>
            <ac:spMk id="5" creationId="{525E58E7-18E6-1E47-E9B7-0A722E8E0C9D}"/>
          </ac:spMkLst>
        </pc:spChg>
      </pc:sldChg>
      <pc:sldChg chg="modSp mod">
        <pc:chgData name="Jon Rosdahl" userId="2820f357-2dd4-4127-8713-e0bfde0fd756" providerId="ADAL" clId="{5A688908-1F10-4E69-BDA8-65388269D8F0}" dt="2023-04-05T21:50:43.250" v="605" actId="6549"/>
        <pc:sldMkLst>
          <pc:docMk/>
          <pc:sldMk cId="4239473631" sldId="530"/>
        </pc:sldMkLst>
        <pc:spChg chg="mod">
          <ac:chgData name="Jon Rosdahl" userId="2820f357-2dd4-4127-8713-e0bfde0fd756" providerId="ADAL" clId="{5A688908-1F10-4E69-BDA8-65388269D8F0}" dt="2023-04-05T21:50:43.250" v="605" actId="6549"/>
          <ac:spMkLst>
            <pc:docMk/>
            <pc:sldMk cId="4239473631" sldId="530"/>
            <ac:spMk id="3" creationId="{F765FBB1-8726-3CCA-6886-1D31F005E534}"/>
          </ac:spMkLst>
        </pc:spChg>
      </pc:sldChg>
      <pc:sldChg chg="modSp mod">
        <pc:chgData name="Jon Rosdahl" userId="2820f357-2dd4-4127-8713-e0bfde0fd756" providerId="ADAL" clId="{5A688908-1F10-4E69-BDA8-65388269D8F0}" dt="2023-04-05T21:51:06.310" v="615" actId="6549"/>
        <pc:sldMkLst>
          <pc:docMk/>
          <pc:sldMk cId="3851745269" sldId="531"/>
        </pc:sldMkLst>
        <pc:spChg chg="mod">
          <ac:chgData name="Jon Rosdahl" userId="2820f357-2dd4-4127-8713-e0bfde0fd756" providerId="ADAL" clId="{5A688908-1F10-4E69-BDA8-65388269D8F0}" dt="2023-04-04T18:21:32.216" v="236" actId="20577"/>
          <ac:spMkLst>
            <pc:docMk/>
            <pc:sldMk cId="3851745269" sldId="531"/>
            <ac:spMk id="2" creationId="{CBC72FDA-4397-9357-806F-B56C1C2988D5}"/>
          </ac:spMkLst>
        </pc:spChg>
        <pc:spChg chg="mod">
          <ac:chgData name="Jon Rosdahl" userId="2820f357-2dd4-4127-8713-e0bfde0fd756" providerId="ADAL" clId="{5A688908-1F10-4E69-BDA8-65388269D8F0}" dt="2023-04-05T21:51:06.310" v="615" actId="6549"/>
          <ac:spMkLst>
            <pc:docMk/>
            <pc:sldMk cId="3851745269" sldId="531"/>
            <ac:spMk id="3" creationId="{4CDA1341-1445-C281-9307-9E543CC84EC0}"/>
          </ac:spMkLst>
        </pc:spChg>
      </pc:sldChg>
      <pc:sldChg chg="modSp mod">
        <pc:chgData name="Jon Rosdahl" userId="2820f357-2dd4-4127-8713-e0bfde0fd756" providerId="ADAL" clId="{5A688908-1F10-4E69-BDA8-65388269D8F0}" dt="2023-04-05T21:47:48.914" v="537" actId="20577"/>
        <pc:sldMkLst>
          <pc:docMk/>
          <pc:sldMk cId="2500909744" sldId="535"/>
        </pc:sldMkLst>
        <pc:spChg chg="mod">
          <ac:chgData name="Jon Rosdahl" userId="2820f357-2dd4-4127-8713-e0bfde0fd756" providerId="ADAL" clId="{5A688908-1F10-4E69-BDA8-65388269D8F0}" dt="2023-04-05T21:47:48.914" v="537" actId="20577"/>
          <ac:spMkLst>
            <pc:docMk/>
            <pc:sldMk cId="2500909744" sldId="535"/>
            <ac:spMk id="3" creationId="{DB3F7C76-EEE1-8A88-5E1B-5CA496CDD126}"/>
          </ac:spMkLst>
        </pc:spChg>
      </pc:sldChg>
      <pc:sldChg chg="modSp">
        <pc:chgData name="Jon Rosdahl" userId="2820f357-2dd4-4127-8713-e0bfde0fd756" providerId="ADAL" clId="{5A688908-1F10-4E69-BDA8-65388269D8F0}" dt="2023-04-05T21:30:52.821" v="405" actId="14100"/>
        <pc:sldMkLst>
          <pc:docMk/>
          <pc:sldMk cId="450806170" sldId="536"/>
        </pc:sldMkLst>
        <pc:spChg chg="mod">
          <ac:chgData name="Jon Rosdahl" userId="2820f357-2dd4-4127-8713-e0bfde0fd756" providerId="ADAL" clId="{5A688908-1F10-4E69-BDA8-65388269D8F0}" dt="2023-04-05T21:30:52.821" v="405" actId="14100"/>
          <ac:spMkLst>
            <pc:docMk/>
            <pc:sldMk cId="450806170" sldId="536"/>
            <ac:spMk id="3" creationId="{4CA990E5-15CE-777A-8C93-E8AF52617766}"/>
          </ac:spMkLst>
        </pc:spChg>
      </pc:sldChg>
      <pc:sldChg chg="modSp mod">
        <pc:chgData name="Jon Rosdahl" userId="2820f357-2dd4-4127-8713-e0bfde0fd756" providerId="ADAL" clId="{5A688908-1F10-4E69-BDA8-65388269D8F0}" dt="2023-04-05T21:31:02.393" v="413" actId="20577"/>
        <pc:sldMkLst>
          <pc:docMk/>
          <pc:sldMk cId="2468133349" sldId="538"/>
        </pc:sldMkLst>
        <pc:spChg chg="mod">
          <ac:chgData name="Jon Rosdahl" userId="2820f357-2dd4-4127-8713-e0bfde0fd756" providerId="ADAL" clId="{5A688908-1F10-4E69-BDA8-65388269D8F0}" dt="2023-04-05T21:31:02.393" v="413" actId="20577"/>
          <ac:spMkLst>
            <pc:docMk/>
            <pc:sldMk cId="2468133349" sldId="538"/>
            <ac:spMk id="2" creationId="{26A1D804-058D-251D-5109-780D3D4814FD}"/>
          </ac:spMkLst>
        </pc:spChg>
      </pc:sldChg>
      <pc:sldChg chg="modSp add mod">
        <pc:chgData name="Jon Rosdahl" userId="2820f357-2dd4-4127-8713-e0bfde0fd756" providerId="ADAL" clId="{5A688908-1F10-4E69-BDA8-65388269D8F0}" dt="2023-04-05T21:51:47.476" v="621" actId="20577"/>
        <pc:sldMkLst>
          <pc:docMk/>
          <pc:sldMk cId="3108194689" sldId="540"/>
        </pc:sldMkLst>
        <pc:spChg chg="mod">
          <ac:chgData name="Jon Rosdahl" userId="2820f357-2dd4-4127-8713-e0bfde0fd756" providerId="ADAL" clId="{5A688908-1F10-4E69-BDA8-65388269D8F0}" dt="2023-04-04T18:21:38.032" v="237" actId="20577"/>
          <ac:spMkLst>
            <pc:docMk/>
            <pc:sldMk cId="3108194689" sldId="540"/>
            <ac:spMk id="2" creationId="{7CD971AA-38D0-4010-8C09-DA2982B39DF7}"/>
          </ac:spMkLst>
        </pc:spChg>
        <pc:spChg chg="mod">
          <ac:chgData name="Jon Rosdahl" userId="2820f357-2dd4-4127-8713-e0bfde0fd756" providerId="ADAL" clId="{5A688908-1F10-4E69-BDA8-65388269D8F0}" dt="2023-04-05T21:51:47.476" v="621" actId="20577"/>
          <ac:spMkLst>
            <pc:docMk/>
            <pc:sldMk cId="3108194689" sldId="540"/>
            <ac:spMk id="3" creationId="{BC86539C-A47B-4496-8F6C-68136BCFE6C3}"/>
          </ac:spMkLst>
        </pc:spChg>
      </pc:sldChg>
      <pc:sldChg chg="modSp add mod">
        <pc:chgData name="Jon Rosdahl" userId="2820f357-2dd4-4127-8713-e0bfde0fd756" providerId="ADAL" clId="{5A688908-1F10-4E69-BDA8-65388269D8F0}" dt="2023-04-05T21:52:35.702" v="640" actId="20577"/>
        <pc:sldMkLst>
          <pc:docMk/>
          <pc:sldMk cId="2625589646" sldId="541"/>
        </pc:sldMkLst>
        <pc:spChg chg="mod">
          <ac:chgData name="Jon Rosdahl" userId="2820f357-2dd4-4127-8713-e0bfde0fd756" providerId="ADAL" clId="{5A688908-1F10-4E69-BDA8-65388269D8F0}" dt="2023-04-04T18:21:43.339" v="238" actId="20577"/>
          <ac:spMkLst>
            <pc:docMk/>
            <pc:sldMk cId="2625589646" sldId="541"/>
            <ac:spMk id="2" creationId="{3B456A26-5AC0-460A-B58C-483C046095D4}"/>
          </ac:spMkLst>
        </pc:spChg>
        <pc:spChg chg="mod">
          <ac:chgData name="Jon Rosdahl" userId="2820f357-2dd4-4127-8713-e0bfde0fd756" providerId="ADAL" clId="{5A688908-1F10-4E69-BDA8-65388269D8F0}" dt="2023-04-05T21:52:35.702" v="640" actId="20577"/>
          <ac:spMkLst>
            <pc:docMk/>
            <pc:sldMk cId="2625589646" sldId="541"/>
            <ac:spMk id="3" creationId="{9BF971EA-11F7-4220-82C3-C7DF638F282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EC-23-0049-00-00EC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EC-23-0049-00-00EC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5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March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EC-23-0049-00-00EC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19512d86b7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g219512d86b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802 EC-23-0049-00-00EC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EC-23-0049-00-00EC</a:t>
            </a:r>
          </a:p>
        </p:txBody>
      </p:sp>
    </p:spTree>
    <p:extLst>
      <p:ext uri="{BB962C8B-B14F-4D97-AF65-F5344CB8AC3E}">
        <p14:creationId xmlns:p14="http://schemas.microsoft.com/office/powerpoint/2010/main" val="1254087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29</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2023</a:t>
            </a:r>
          </a:p>
        </p:txBody>
      </p:sp>
      <p:sp>
        <p:nvSpPr>
          <p:cNvPr id="6" name="Footer Placeholder 5"/>
          <p:cNvSpPr>
            <a:spLocks noGrp="1"/>
          </p:cNvSpPr>
          <p:nvPr>
            <p:ph type="ftr" sz="quarter" idx="4"/>
          </p:nvPr>
        </p:nvSpPr>
        <p:spPr/>
        <p:txBody>
          <a:bodyPr/>
          <a:lstStyle/>
          <a:p>
            <a:pPr>
              <a:defRPr/>
            </a:pPr>
            <a:r>
              <a:rPr lang="en-US"/>
              <a:t>802 EC-23-0049-00-00EC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31</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EC-23-0049-00-00EC</a:t>
            </a:r>
          </a:p>
        </p:txBody>
      </p:sp>
    </p:spTree>
    <p:extLst>
      <p:ext uri="{BB962C8B-B14F-4D97-AF65-F5344CB8AC3E}">
        <p14:creationId xmlns:p14="http://schemas.microsoft.com/office/powerpoint/2010/main" val="2812452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The option to have Mixed mode reduces the number of In Person attendance.</a:t>
            </a:r>
          </a:p>
          <a:p>
            <a:pPr marL="228600" indent="-228600">
              <a:buAutoNum type="arabicParenR"/>
            </a:pPr>
            <a:r>
              <a:rPr lang="en-US" dirty="0"/>
              <a:t>We want to determine #1 as a priority.</a:t>
            </a:r>
          </a:p>
          <a:p>
            <a:pPr marL="228600" indent="-228600">
              <a:buAutoNum type="arabicParenR"/>
            </a:pPr>
            <a:r>
              <a:rPr lang="en-US" dirty="0"/>
              <a:t>Many Companies are indicating that virtual is viable, so you don’t need to travel.</a:t>
            </a:r>
          </a:p>
          <a:p>
            <a:pPr marL="228600" indent="-228600">
              <a:buAutoNum type="arabicParenR"/>
            </a:pPr>
            <a:r>
              <a:rPr lang="en-US" dirty="0"/>
              <a:t>There is a challenge in the consensus building with the Mixed-mode setting.</a:t>
            </a:r>
          </a:p>
          <a:p>
            <a:pPr marL="228600" indent="-228600">
              <a:buAutoNum type="arabicParenR"/>
            </a:pPr>
            <a:r>
              <a:rPr lang="en-US" dirty="0"/>
              <a:t>The quality of meeting is at different level depending on the Mode.</a:t>
            </a:r>
          </a:p>
          <a:p>
            <a:pPr marL="228600" indent="-228600">
              <a:buAutoNum type="arabicParenR"/>
            </a:pPr>
            <a:r>
              <a:rPr lang="en-US" dirty="0"/>
              <a:t>Remote Consensus is more difficult in virtual mode or mixed-mode.  In Person is a more efficient method.</a:t>
            </a:r>
          </a:p>
          <a:p>
            <a:pPr marL="228600" indent="-228600">
              <a:buAutoNum type="arabicParenR"/>
            </a:pPr>
            <a:r>
              <a:rPr lang="en-US" dirty="0"/>
              <a:t>Concern that the constituents are looking for more of a mixed-mode.</a:t>
            </a:r>
          </a:p>
          <a:p>
            <a:pPr marL="228600" indent="-228600">
              <a:buAutoNum type="arabicParenR"/>
            </a:pPr>
            <a:r>
              <a:rPr lang="en-US" dirty="0"/>
              <a:t>Not considering Virtual only at 802 level. – 100% In-Person or 100% Mixed-mode.</a:t>
            </a:r>
          </a:p>
          <a:p>
            <a:pPr marL="228600" indent="-228600">
              <a:buAutoNum type="arabicParenR"/>
            </a:pPr>
            <a:r>
              <a:rPr lang="en-US" dirty="0"/>
              <a:t>What Data can we collect to give the 802 for the April Telecon. – </a:t>
            </a:r>
          </a:p>
          <a:p>
            <a:pPr marL="228600" indent="-228600">
              <a:buAutoNum type="arabicParenR"/>
            </a:pPr>
            <a:r>
              <a:rPr lang="en-US" dirty="0"/>
              <a:t>What is the Data that we should collect – what is the rate of delivery before and after pandemic.</a:t>
            </a:r>
          </a:p>
          <a:p>
            <a:pPr marL="228600" indent="-228600">
              <a:buAutoNum type="arabicParenR"/>
            </a:pPr>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33</a:t>
            </a:fld>
            <a:endParaRPr lang="en-US" altLang="en-US"/>
          </a:p>
        </p:txBody>
      </p:sp>
    </p:spTree>
    <p:extLst>
      <p:ext uri="{BB962C8B-B14F-4D97-AF65-F5344CB8AC3E}">
        <p14:creationId xmlns:p14="http://schemas.microsoft.com/office/powerpoint/2010/main" val="107671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March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EC-23-0049-00-00EC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numbers are to show prior to pandemic and what we have since.</a:t>
            </a:r>
          </a:p>
          <a:p>
            <a:endParaRPr lang="en-US" dirty="0"/>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35</a:t>
            </a:fld>
            <a:endParaRPr lang="en-US" altLang="en-US"/>
          </a:p>
        </p:txBody>
      </p:sp>
    </p:spTree>
    <p:extLst>
      <p:ext uri="{BB962C8B-B14F-4D97-AF65-F5344CB8AC3E}">
        <p14:creationId xmlns:p14="http://schemas.microsoft.com/office/powerpoint/2010/main" val="13741370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37</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38</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39</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43</a:t>
            </a:fld>
            <a:endParaRPr lang="en-US" altLang="en-US"/>
          </a:p>
        </p:txBody>
      </p:sp>
    </p:spTree>
    <p:extLst>
      <p:ext uri="{BB962C8B-B14F-4D97-AF65-F5344CB8AC3E}">
        <p14:creationId xmlns:p14="http://schemas.microsoft.com/office/powerpoint/2010/main" val="887846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44</a:t>
            </a:fld>
            <a:endParaRPr lang="en-US" altLang="en-US"/>
          </a:p>
        </p:txBody>
      </p:sp>
    </p:spTree>
    <p:extLst>
      <p:ext uri="{BB962C8B-B14F-4D97-AF65-F5344CB8AC3E}">
        <p14:creationId xmlns:p14="http://schemas.microsoft.com/office/powerpoint/2010/main" val="3555437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$1500</a:t>
            </a:r>
          </a:p>
          <a:p>
            <a:r>
              <a:rPr lang="en-US" dirty="0"/>
              <a:t>Transfers = $300</a:t>
            </a:r>
          </a:p>
          <a:p>
            <a:r>
              <a:rPr lang="en-US" dirty="0"/>
              <a:t>Food = $250</a:t>
            </a:r>
          </a:p>
          <a:p>
            <a:r>
              <a:rPr lang="en-US" dirty="0"/>
              <a:t>Hotel = $800</a:t>
            </a:r>
          </a:p>
          <a:p>
            <a:r>
              <a:rPr lang="en-US" dirty="0" err="1"/>
              <a:t>Misc</a:t>
            </a:r>
            <a:r>
              <a:rPr lang="en-US" dirty="0"/>
              <a:t> = $150</a:t>
            </a:r>
          </a:p>
          <a:p>
            <a:r>
              <a:rPr lang="en-US" dirty="0"/>
              <a:t>Total = $3,000 per person</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45</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t>Future Meeting Structure:</a:t>
            </a:r>
          </a:p>
          <a:p>
            <a:pPr marL="971550" lvl="1" indent="-514350">
              <a:buFont typeface="+mj-lt"/>
              <a:buAutoNum type="arabicParenR"/>
            </a:pPr>
            <a:r>
              <a:rPr lang="en-US" sz="2000" dirty="0"/>
              <a:t>Mixed-mode vs In-Person vs Virtual?</a:t>
            </a:r>
          </a:p>
          <a:p>
            <a:pPr marL="1371600" lvl="2" indent="-514350">
              <a:buFont typeface="+mj-lt"/>
              <a:buAutoNum type="alphaLcParenR"/>
            </a:pPr>
            <a:r>
              <a:rPr lang="en-US" sz="1800" dirty="0"/>
              <a:t>History of the raw numbers of attendance</a:t>
            </a:r>
          </a:p>
          <a:p>
            <a:pPr marL="1371600" lvl="2" indent="-514350">
              <a:buFont typeface="+mj-lt"/>
              <a:buAutoNum type="alphaLcParenR"/>
            </a:pPr>
            <a:r>
              <a:rPr lang="en-US" sz="1800" dirty="0"/>
              <a:t>Meeting needs of membership</a:t>
            </a:r>
          </a:p>
          <a:p>
            <a:pPr marL="1371600" lvl="2" indent="-514350">
              <a:buFont typeface="+mj-lt"/>
              <a:buAutoNum type="alphaLcParenR"/>
            </a:pPr>
            <a:r>
              <a:rPr lang="en-US" sz="1800" dirty="0"/>
              <a:t>Successful meetings are possible in any mode possible</a:t>
            </a:r>
          </a:p>
          <a:p>
            <a:pPr marL="1371600" lvl="2" indent="-514350">
              <a:buFont typeface="+mj-lt"/>
              <a:buAutoNum type="alphaLcParenR"/>
            </a:pPr>
            <a:endParaRPr lang="en-US" sz="1800" dirty="0"/>
          </a:p>
          <a:p>
            <a:pPr marL="971550" lvl="1" indent="-514350">
              <a:buFont typeface="+mj-lt"/>
              <a:buAutoNum type="arabicParenR"/>
            </a:pPr>
            <a:r>
              <a:rPr lang="en-US" sz="2000" dirty="0"/>
              <a:t>How Many per year?</a:t>
            </a:r>
          </a:p>
          <a:p>
            <a:pPr marL="971550" lvl="1" indent="-514350">
              <a:buFont typeface="+mj-lt"/>
              <a:buAutoNum type="arabicParenR"/>
            </a:pPr>
            <a:r>
              <a:rPr lang="en-US" sz="2000" dirty="0"/>
              <a:t>Location rotation?</a:t>
            </a:r>
          </a:p>
          <a:p>
            <a:pPr marL="971550" lvl="1" indent="-514350">
              <a:buFont typeface="+mj-lt"/>
              <a:buAutoNum type="arabicParenR"/>
            </a:pPr>
            <a:r>
              <a:rPr lang="en-US" sz="2000" dirty="0"/>
              <a:t>Lunches at Plenary?</a:t>
            </a:r>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46</a:t>
            </a:fld>
            <a:endParaRPr lang="en-US" altLang="en-US"/>
          </a:p>
        </p:txBody>
      </p:sp>
    </p:spTree>
    <p:extLst>
      <p:ext uri="{BB962C8B-B14F-4D97-AF65-F5344CB8AC3E}">
        <p14:creationId xmlns:p14="http://schemas.microsoft.com/office/powerpoint/2010/main" val="26332685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numbers are to show prior to pandemic and what we have since.</a:t>
            </a:r>
          </a:p>
          <a:p>
            <a:endParaRPr lang="en-US" dirty="0"/>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47</a:t>
            </a:fld>
            <a:endParaRPr lang="en-US" altLang="en-US"/>
          </a:p>
        </p:txBody>
      </p:sp>
    </p:spTree>
    <p:extLst>
      <p:ext uri="{BB962C8B-B14F-4D97-AF65-F5344CB8AC3E}">
        <p14:creationId xmlns:p14="http://schemas.microsoft.com/office/powerpoint/2010/main" val="39087208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49</a:t>
            </a:fld>
            <a:endParaRPr lang="en-US" altLang="en-US"/>
          </a:p>
        </p:txBody>
      </p:sp>
    </p:spTree>
    <p:extLst>
      <p:ext uri="{BB962C8B-B14F-4D97-AF65-F5344CB8AC3E}">
        <p14:creationId xmlns:p14="http://schemas.microsoft.com/office/powerpoint/2010/main" val="1512564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50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51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EC-23-0049-00-00EC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March IEEE 802 Mixed Mode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ec-23-0049-01-00EC</a:t>
            </a:r>
            <a:endParaRPr lang="en-US" sz="11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66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22907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65516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81322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56077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95613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7963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13441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638581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526069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481411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22579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March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a:t>802 </a:t>
            </a:r>
            <a:r>
              <a:rPr lang="en-US" sz="1000" b="1" i="0">
                <a:solidFill>
                  <a:srgbClr val="000000"/>
                </a:solidFill>
                <a:effectLst/>
                <a:latin typeface="Verdana" panose="020B0604030504040204" pitchFamily="34" charset="0"/>
              </a:rPr>
              <a:t>ec-23-0049-01-00EC</a:t>
            </a:r>
            <a:endParaRPr lang="en-US" sz="1100" dirty="0"/>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95721870"/>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https://www.georgiaaquarium.org/"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ieee802.org/Univ_Outreach.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ec/dcn/23/ec-23-0062-00-00EC-network-serivices-report-2023-march-plenary-atlanta.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hyperlink" Target="https://cvent.me/AwPbAx"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March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2" name="Google Shape;102;p6"/>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2nd Floor - Near Escalators</a:t>
            </a:r>
            <a:endParaRPr sz="1733"/>
          </a:p>
          <a:p>
            <a:pPr indent="-414856">
              <a:buSzPts val="1300"/>
            </a:pPr>
            <a:r>
              <a:rPr lang="en" sz="1733"/>
              <a:t>Event Office: 201</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may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629200" y="431927"/>
            <a:ext cx="10962800" cy="1023600"/>
          </a:xfrm>
          <a:prstGeom prst="rect">
            <a:avLst/>
          </a:prstGeom>
          <a:noFill/>
          <a:ln>
            <a:noFill/>
          </a:ln>
        </p:spPr>
        <p:txBody>
          <a:bodyPr spcFirstLastPara="1" wrap="square" lIns="121900" tIns="121900" rIns="121900" bIns="121900" anchor="b" anchorCtr="0">
            <a:noAutofit/>
          </a:bodyPr>
          <a:lstStyle/>
          <a:p>
            <a:r>
              <a:rPr lang="en" dirty="0"/>
              <a:t>Network Access Information and Support </a:t>
            </a:r>
            <a:endParaRPr dirty="0"/>
          </a:p>
        </p:txBody>
      </p:sp>
      <p:sp>
        <p:nvSpPr>
          <p:cNvPr id="108" name="Google Shape;108;p7"/>
          <p:cNvSpPr txBox="1">
            <a:spLocks noGrp="1"/>
          </p:cNvSpPr>
          <p:nvPr>
            <p:ph type="body" idx="1"/>
          </p:nvPr>
        </p:nvSpPr>
        <p:spPr>
          <a:xfrm>
            <a:off x="629200" y="2170759"/>
            <a:ext cx="10776800" cy="4586688"/>
          </a:xfrm>
          <a:prstGeom prst="rect">
            <a:avLst/>
          </a:prstGeom>
          <a:noFill/>
          <a:ln>
            <a:noFill/>
          </a:ln>
        </p:spPr>
        <p:txBody>
          <a:bodyPr spcFirstLastPara="1" wrap="square" lIns="121900" tIns="121900" rIns="121900" bIns="121900" anchor="t" anchorCtr="0">
            <a:noAutofit/>
          </a:bodyPr>
          <a:lstStyle/>
          <a:p>
            <a:pPr marL="0" indent="0">
              <a:buNone/>
            </a:pPr>
            <a:r>
              <a:rPr lang="en" sz="2133" b="1" dirty="0"/>
              <a:t>IEEE 802 Wireless Secure Network Access </a:t>
            </a:r>
            <a:endParaRPr sz="2133" b="1" dirty="0"/>
          </a:p>
          <a:p>
            <a:pPr indent="-440256">
              <a:lnSpc>
                <a:spcPct val="100000"/>
              </a:lnSpc>
              <a:spcBef>
                <a:spcPts val="1333"/>
              </a:spcBef>
              <a:buSzPts val="1600"/>
            </a:pPr>
            <a:r>
              <a:rPr lang="en" sz="2133" dirty="0"/>
              <a:t>Wireless Encryption Protocol:  WPA2/WPA3</a:t>
            </a:r>
            <a:endParaRPr sz="2133" dirty="0"/>
          </a:p>
          <a:p>
            <a:pPr lvl="1" indent="-440256">
              <a:lnSpc>
                <a:spcPct val="100000"/>
              </a:lnSpc>
              <a:spcBef>
                <a:spcPts val="0"/>
              </a:spcBef>
              <a:buSzPts val="1600"/>
              <a:buChar char="●"/>
            </a:pPr>
            <a:r>
              <a:rPr lang="en" sz="2133" dirty="0"/>
              <a:t>SSIDS: IEEE802 </a:t>
            </a:r>
            <a:endParaRPr sz="2133" dirty="0"/>
          </a:p>
          <a:p>
            <a:pPr lvl="1" indent="-440256">
              <a:lnSpc>
                <a:spcPct val="100000"/>
              </a:lnSpc>
              <a:spcBef>
                <a:spcPts val="0"/>
              </a:spcBef>
              <a:buSzPts val="1600"/>
              <a:buChar char="●"/>
            </a:pPr>
            <a:r>
              <a:rPr lang="en" sz="2133" dirty="0"/>
              <a:t>Password: ieeeieee</a:t>
            </a:r>
          </a:p>
          <a:p>
            <a:pPr marL="778914" lvl="1" indent="0">
              <a:lnSpc>
                <a:spcPct val="100000"/>
              </a:lnSpc>
              <a:spcBef>
                <a:spcPts val="0"/>
              </a:spcBef>
              <a:buSzPts val="1600"/>
              <a:buNone/>
            </a:pPr>
            <a:endParaRPr lang="en" sz="2133" dirty="0"/>
          </a:p>
          <a:p>
            <a:pPr indent="-440256">
              <a:lnSpc>
                <a:spcPct val="100000"/>
              </a:lnSpc>
              <a:buSzPts val="1600"/>
            </a:pPr>
            <a:r>
              <a:rPr lang="en" sz="2133" b="1" dirty="0"/>
              <a:t>Local File Access: </a:t>
            </a:r>
            <a:r>
              <a:rPr lang="en" sz="2133" dirty="0"/>
              <a:t>(must be on local LAN)</a:t>
            </a:r>
          </a:p>
          <a:p>
            <a:pPr lvl="1" indent="-440256">
              <a:lnSpc>
                <a:spcPct val="100000"/>
              </a:lnSpc>
              <a:spcBef>
                <a:spcPts val="0"/>
              </a:spcBef>
              <a:buSzPts val="1600"/>
            </a:pPr>
            <a:r>
              <a:rPr lang="en" sz="2133" dirty="0"/>
              <a:t>IEEE 802 Document Server: </a:t>
            </a:r>
            <a:r>
              <a:rPr lang="en" sz="2133" dirty="0">
                <a:hlinkClick r:id="rId3"/>
              </a:rPr>
              <a:t>http://ieee802.linespeed.com</a:t>
            </a:r>
            <a:endParaRPr lang="en" sz="2133" dirty="0"/>
          </a:p>
          <a:p>
            <a:pPr lvl="1" indent="-440256">
              <a:lnSpc>
                <a:spcPct val="100000"/>
              </a:lnSpc>
              <a:spcBef>
                <a:spcPts val="0"/>
              </a:spcBef>
              <a:buSzPts val="1600"/>
            </a:pPr>
            <a:endParaRPr sz="2133" dirty="0"/>
          </a:p>
          <a:p>
            <a:pPr marL="0" indent="0">
              <a:buNone/>
            </a:pPr>
            <a:r>
              <a:rPr lang="en" sz="2133" b="1" dirty="0"/>
              <a:t>Onsite Network Support </a:t>
            </a:r>
            <a:endParaRPr sz="2133" b="1" dirty="0"/>
          </a:p>
          <a:p>
            <a:pPr marL="609585" lvl="1" indent="0">
              <a:spcBef>
                <a:spcPts val="0"/>
              </a:spcBef>
              <a:buSzPts val="1800"/>
              <a:buNone/>
            </a:pPr>
            <a:r>
              <a:rPr lang="en" sz="2133" dirty="0"/>
              <a:t>The March 2023 IEEE 802 Plenary Session Network Provider is Linespeed. </a:t>
            </a:r>
            <a:endParaRPr sz="2133" dirty="0"/>
          </a:p>
          <a:p>
            <a:pPr marL="609585" lvl="1" indent="0">
              <a:spcBef>
                <a:spcPts val="1333"/>
              </a:spcBef>
              <a:buSzPts val="1800"/>
              <a:buNone/>
            </a:pPr>
            <a:r>
              <a:rPr lang="en" sz="2133" dirty="0"/>
              <a:t>Members of the Linespeed team can be dispatched by contacting the Meeting Planner directly or by placing a request at the event registration desk</a:t>
            </a:r>
            <a:r>
              <a:rPr lang="en" sz="1600" dirty="0"/>
              <a:t>.</a:t>
            </a:r>
            <a:endParaRPr sz="1467" dirty="0"/>
          </a:p>
          <a:p>
            <a:pPr marL="0" indent="0" algn="ctr">
              <a:spcBef>
                <a:spcPts val="1333"/>
              </a:spcBef>
              <a:spcAft>
                <a:spcPts val="2133"/>
              </a:spcAft>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dirty="0"/>
          </a:p>
          <a:p>
            <a:pPr algn="ctr"/>
            <a:endParaRPr sz="3867" b="1" i="1" dirty="0"/>
          </a:p>
          <a:p>
            <a:pPr algn="ctr"/>
            <a:r>
              <a:rPr lang="en" sz="3867" b="1" i="1" dirty="0"/>
              <a:t>IEEE 802 LMSC 43rd Anniversary Social</a:t>
            </a:r>
            <a:endParaRPr sz="3867" b="1" i="1" dirty="0"/>
          </a:p>
          <a:p>
            <a:pPr algn="ctr"/>
            <a:endParaRPr sz="2400" b="1" i="1" dirty="0"/>
          </a:p>
          <a:p>
            <a:pPr algn="ctr"/>
            <a:r>
              <a:rPr lang="en" sz="3867" dirty="0"/>
              <a:t>GEORGIA AQUARIUM</a:t>
            </a:r>
            <a:endParaRPr sz="3867" dirty="0"/>
          </a:p>
        </p:txBody>
      </p:sp>
      <p:sp>
        <p:nvSpPr>
          <p:cNvPr id="114" name="Google Shape;114;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have purchased tickets.</a:t>
            </a:r>
            <a:endParaRPr sz="1600" dirty="0"/>
          </a:p>
          <a:p>
            <a:pPr indent="-406390">
              <a:buSzPts val="1200"/>
            </a:pPr>
            <a:r>
              <a:rPr lang="en" sz="1600" dirty="0"/>
              <a:t>To comply with  guarantee requirements of the venue (Georgia Aquarium) ticket sales closed on February 28, 2023.</a:t>
            </a:r>
            <a:endParaRPr sz="1600" dirty="0"/>
          </a:p>
          <a:p>
            <a:pPr indent="-406390">
              <a:buSzPts val="1200"/>
            </a:pPr>
            <a:r>
              <a:rPr lang="en" sz="1600" dirty="0"/>
              <a:t>Attendee and Guest Badges shall be distributed at the registration desk when picking up event badge.</a:t>
            </a:r>
            <a:endParaRPr sz="1600" dirty="0"/>
          </a:p>
          <a:p>
            <a:pPr indent="0">
              <a:buNone/>
            </a:pPr>
            <a:endParaRPr sz="1600" dirty="0"/>
          </a:p>
          <a:p>
            <a:pPr marL="0" indent="0">
              <a:buNone/>
            </a:pPr>
            <a:r>
              <a:rPr lang="en" sz="1600" b="1" dirty="0"/>
              <a:t>WHEN</a:t>
            </a:r>
            <a:endParaRPr sz="1600" b="1" dirty="0"/>
          </a:p>
          <a:p>
            <a:pPr indent="-406390">
              <a:buSzPts val="1200"/>
            </a:pPr>
            <a:r>
              <a:rPr lang="en" sz="1600" dirty="0"/>
              <a:t>Wednesday March 18th , 6:30 PM - 9:00 PM</a:t>
            </a:r>
            <a:endParaRPr sz="1600" dirty="0"/>
          </a:p>
          <a:p>
            <a:pPr marL="0" indent="0">
              <a:buNone/>
            </a:pPr>
            <a:endParaRPr sz="1600" dirty="0"/>
          </a:p>
          <a:p>
            <a:pPr marL="0" indent="0">
              <a:buNone/>
            </a:pPr>
            <a:r>
              <a:rPr lang="en" sz="1600" b="1" dirty="0"/>
              <a:t>WHERE</a:t>
            </a:r>
            <a:endParaRPr sz="1600" b="1" dirty="0"/>
          </a:p>
          <a:p>
            <a:pPr indent="-406390">
              <a:buSzPts val="1200"/>
            </a:pPr>
            <a:r>
              <a:rPr lang="en" sz="1600" u="sng" dirty="0">
                <a:solidFill>
                  <a:schemeClr val="hlink"/>
                </a:solidFill>
                <a:hlinkClick r:id="rId3"/>
              </a:rPr>
              <a:t>Georgia Aquarium</a:t>
            </a:r>
            <a:r>
              <a:rPr lang="en" sz="1600" dirty="0"/>
              <a:t>, Oceans Ballroom and Exhibits</a:t>
            </a:r>
            <a:endParaRPr sz="1600" dirty="0"/>
          </a:p>
          <a:p>
            <a:pPr marL="0" indent="0">
              <a:buNone/>
            </a:pPr>
            <a:endParaRPr sz="1600" dirty="0"/>
          </a:p>
          <a:p>
            <a:pPr marL="0" indent="0">
              <a:buNone/>
            </a:pPr>
            <a:r>
              <a:rPr lang="en" sz="1600" b="1" dirty="0"/>
              <a:t>WHAT</a:t>
            </a:r>
            <a:endParaRPr sz="1600" b="1" dirty="0"/>
          </a:p>
          <a:p>
            <a:pPr indent="-406390">
              <a:buSzPts val="1200"/>
            </a:pPr>
            <a:r>
              <a:rPr lang="en" sz="1600" dirty="0"/>
              <a:t>Food, Drinks, Aquarium Exhibits</a:t>
            </a:r>
            <a:endParaRPr sz="1600"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219512d86b7_0_1"/>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LMSC 43rd Anniversary Social</a:t>
            </a:r>
            <a:endParaRPr sz="3867" b="1" i="1"/>
          </a:p>
          <a:p>
            <a:pPr algn="ctr"/>
            <a:endParaRPr sz="2400" b="1" i="1"/>
          </a:p>
          <a:p>
            <a:pPr algn="ctr"/>
            <a:r>
              <a:rPr lang="en" sz="3867"/>
              <a:t>GEORGIA AQUARIUM - TRANSPORTATION</a:t>
            </a:r>
            <a:endParaRPr sz="3867"/>
          </a:p>
        </p:txBody>
      </p:sp>
      <p:sp>
        <p:nvSpPr>
          <p:cNvPr id="120" name="Google Shape;120;g219512d86b7_0_1"/>
          <p:cNvSpPr txBox="1">
            <a:spLocks noGrp="1"/>
          </p:cNvSpPr>
          <p:nvPr>
            <p:ph type="body" idx="1"/>
          </p:nvPr>
        </p:nvSpPr>
        <p:spPr>
          <a:xfrm>
            <a:off x="629200" y="2291033"/>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purchased tickets.</a:t>
            </a:r>
            <a:endParaRPr sz="1600" dirty="0"/>
          </a:p>
          <a:p>
            <a:pPr indent="-406390">
              <a:buSzPts val="1200"/>
            </a:pPr>
            <a:r>
              <a:rPr lang="en" sz="1600" dirty="0"/>
              <a:t>Please ensure your social event badge is visible.</a:t>
            </a:r>
            <a:endParaRPr sz="1600" dirty="0"/>
          </a:p>
          <a:p>
            <a:pPr indent="0">
              <a:buNone/>
            </a:pPr>
            <a:endParaRPr sz="667" dirty="0"/>
          </a:p>
          <a:p>
            <a:pPr marL="0" indent="0">
              <a:buNone/>
            </a:pPr>
            <a:r>
              <a:rPr lang="en" sz="1600" b="1" dirty="0"/>
              <a:t>WHEN</a:t>
            </a:r>
            <a:endParaRPr sz="1600" b="1" dirty="0"/>
          </a:p>
          <a:p>
            <a:pPr indent="-406390">
              <a:lnSpc>
                <a:spcPct val="100000"/>
              </a:lnSpc>
              <a:buSzPts val="1200"/>
            </a:pPr>
            <a:r>
              <a:rPr lang="en" sz="1600" b="1" dirty="0"/>
              <a:t>GOING TO THE  AQUARIUM</a:t>
            </a:r>
            <a:endParaRPr sz="1600" b="1" dirty="0"/>
          </a:p>
          <a:p>
            <a:pPr lvl="1">
              <a:lnSpc>
                <a:spcPct val="100000"/>
              </a:lnSpc>
              <a:spcBef>
                <a:spcPts val="0"/>
              </a:spcBef>
            </a:pPr>
            <a:r>
              <a:rPr lang="en" dirty="0"/>
              <a:t>Starting at 6:00 PM Charter Bus Transportation to the Aquarium will leave from John Portman Street beside the hotel. </a:t>
            </a:r>
            <a:endParaRPr dirty="0"/>
          </a:p>
          <a:p>
            <a:pPr lvl="1">
              <a:lnSpc>
                <a:spcPct val="75000"/>
              </a:lnSpc>
              <a:spcBef>
                <a:spcPts val="1067"/>
              </a:spcBef>
            </a:pPr>
            <a:r>
              <a:rPr lang="en" dirty="0"/>
              <a:t>3 Busses will run as a shuttle and will depart as full, returning from the aquarium to collect additional attendees.</a:t>
            </a:r>
            <a:endParaRPr dirty="0"/>
          </a:p>
          <a:p>
            <a:pPr lvl="1">
              <a:lnSpc>
                <a:spcPct val="75000"/>
              </a:lnSpc>
              <a:spcBef>
                <a:spcPts val="1067"/>
              </a:spcBef>
            </a:pPr>
            <a:r>
              <a:rPr lang="en" dirty="0"/>
              <a:t>John Portman street can be accessed from a side access near the front desk on the hotel lobby level. </a:t>
            </a:r>
            <a:endParaRPr dirty="0"/>
          </a:p>
          <a:p>
            <a:pPr lvl="1">
              <a:lnSpc>
                <a:spcPct val="75000"/>
              </a:lnSpc>
              <a:spcBef>
                <a:spcPts val="1067"/>
              </a:spcBef>
            </a:pPr>
            <a:r>
              <a:rPr lang="en" dirty="0"/>
              <a:t>Signage and Staff will be available to direct attendees to busses.</a:t>
            </a:r>
            <a:endParaRPr dirty="0"/>
          </a:p>
          <a:p>
            <a:pPr indent="0">
              <a:buNone/>
            </a:pPr>
            <a:endParaRPr sz="667" dirty="0"/>
          </a:p>
          <a:p>
            <a:pPr indent="-406390">
              <a:lnSpc>
                <a:spcPct val="100000"/>
              </a:lnSpc>
              <a:buSzPts val="1200"/>
            </a:pPr>
            <a:r>
              <a:rPr lang="en" sz="1600" b="1" dirty="0"/>
              <a:t>LEAVING THE  AQUARIUM FOR THE HOTEL</a:t>
            </a:r>
            <a:endParaRPr sz="1600" b="1" dirty="0"/>
          </a:p>
          <a:p>
            <a:pPr lvl="1">
              <a:lnSpc>
                <a:spcPct val="100000"/>
              </a:lnSpc>
              <a:spcBef>
                <a:spcPts val="0"/>
              </a:spcBef>
            </a:pPr>
            <a:r>
              <a:rPr lang="en" dirty="0"/>
              <a:t>Starting at 8:15 PM  busses will leave the Aquarium departing as full.</a:t>
            </a:r>
            <a:endParaRPr dirty="0"/>
          </a:p>
          <a:p>
            <a:pPr lvl="1">
              <a:lnSpc>
                <a:spcPct val="75000"/>
              </a:lnSpc>
              <a:spcBef>
                <a:spcPts val="1067"/>
              </a:spcBef>
            </a:pPr>
            <a:r>
              <a:rPr lang="en" dirty="0"/>
              <a:t>Last shuttle to the Hilton will leave at 9:30 PM.</a:t>
            </a:r>
            <a:endParaRPr dirty="0"/>
          </a:p>
          <a:p>
            <a:pPr marL="0" indent="0">
              <a:buNone/>
            </a:pPr>
            <a:endParaRPr sz="1467"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0"/>
          <p:cNvSpPr txBox="1">
            <a:spLocks noGrp="1"/>
          </p:cNvSpPr>
          <p:nvPr>
            <p:ph type="title"/>
          </p:nvPr>
        </p:nvSpPr>
        <p:spPr>
          <a:xfrm>
            <a:off x="629200" y="307534"/>
            <a:ext cx="10962800" cy="1213324"/>
          </a:xfrm>
          <a:prstGeom prst="rect">
            <a:avLst/>
          </a:prstGeom>
          <a:noFill/>
          <a:ln>
            <a:noFill/>
          </a:ln>
        </p:spPr>
        <p:txBody>
          <a:bodyPr spcFirstLastPara="1" wrap="square" lIns="121900" tIns="121900" rIns="121900" bIns="121900" anchor="b" anchorCtr="0">
            <a:noAutofit/>
          </a:bodyPr>
          <a:lstStyle/>
          <a:p>
            <a:r>
              <a:rPr lang="en" dirty="0"/>
              <a:t>40th Anniversary Polo Shirts</a:t>
            </a:r>
            <a:endParaRPr dirty="0"/>
          </a:p>
        </p:txBody>
      </p:sp>
      <p:sp>
        <p:nvSpPr>
          <p:cNvPr id="126" name="Google Shape;126;p10"/>
          <p:cNvSpPr txBox="1">
            <a:spLocks noGrp="1"/>
          </p:cNvSpPr>
          <p:nvPr>
            <p:ph type="body" idx="1"/>
          </p:nvPr>
        </p:nvSpPr>
        <p:spPr>
          <a:xfrm>
            <a:off x="641769" y="2275002"/>
            <a:ext cx="11097744" cy="4487159"/>
          </a:xfrm>
          <a:prstGeom prst="rect">
            <a:avLst/>
          </a:prstGeom>
          <a:noFill/>
          <a:ln>
            <a:noFill/>
          </a:ln>
        </p:spPr>
        <p:txBody>
          <a:bodyPr spcFirstLastPara="1" wrap="square" lIns="121900" tIns="121900" rIns="121900" bIns="121900" anchor="t" anchorCtr="0">
            <a:noAutofit/>
          </a:bodyPr>
          <a:lstStyle/>
          <a:p>
            <a:pPr marL="0" indent="0" algn="just">
              <a:buNone/>
            </a:pPr>
            <a:r>
              <a:rPr lang="en" dirty="0"/>
              <a:t>Commemorative shirts honoring 40 years of IEEE 802 Standards (1980 - 2020) were produced for the 2020 March Plenary.  These limited quantity shirts are available to In-person attendees who requested one during their 2023 M</a:t>
            </a:r>
            <a:r>
              <a:rPr lang="en-US" dirty="0"/>
              <a:t>a</a:t>
            </a:r>
            <a:r>
              <a:rPr lang="en" dirty="0"/>
              <a:t>rch event registration.  Please collect your shirt when you pickup your badge.</a:t>
            </a:r>
            <a:endParaRPr dirty="0"/>
          </a:p>
          <a:p>
            <a:pPr marL="0" indent="0" algn="just">
              <a:spcBef>
                <a:spcPts val="2133"/>
              </a:spcBef>
              <a:buNone/>
            </a:pPr>
            <a:r>
              <a:rPr lang="en" dirty="0"/>
              <a:t>The Shirts are free and come in a variety of sizes. As the sizes available are based on requests from 2020 we will do our best to accommodate current requests but cannot guarantee everyone's first choice size will be available.</a:t>
            </a:r>
          </a:p>
          <a:p>
            <a:pPr marL="0" indent="0" algn="just">
              <a:spcBef>
                <a:spcPts val="2133"/>
              </a:spcBef>
              <a:buNone/>
            </a:pPr>
            <a:r>
              <a:rPr lang="en" dirty="0"/>
              <a:t>In-person attendees that have changed their mind and now would like a shirt, may check for any leftover sizes starting on Tuesday afternoon.</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1"/>
          <p:cNvSpPr txBox="1">
            <a:spLocks noGrp="1"/>
          </p:cNvSpPr>
          <p:nvPr>
            <p:ph type="title"/>
          </p:nvPr>
        </p:nvSpPr>
        <p:spPr>
          <a:xfrm>
            <a:off x="629200" y="515333"/>
            <a:ext cx="10962800" cy="1493335"/>
          </a:xfrm>
          <a:prstGeom prst="rect">
            <a:avLst/>
          </a:prstGeom>
          <a:noFill/>
          <a:ln>
            <a:noFill/>
          </a:ln>
        </p:spPr>
        <p:txBody>
          <a:bodyPr spcFirstLastPara="1" wrap="square" lIns="121900" tIns="121900" rIns="121900" bIns="121900" anchor="b" anchorCtr="0">
            <a:noAutofit/>
          </a:bodyPr>
          <a:lstStyle/>
          <a:p>
            <a:pPr algn="ctr"/>
            <a:r>
              <a:rPr lang="en" sz="3600" dirty="0"/>
              <a:t>Thanks for helping us make this session a success, we look forward to working with you again!</a:t>
            </a:r>
            <a:endParaRPr sz="3600" dirty="0"/>
          </a:p>
        </p:txBody>
      </p:sp>
      <p:sp>
        <p:nvSpPr>
          <p:cNvPr id="132" name="Google Shape;132;p11"/>
          <p:cNvSpPr txBox="1">
            <a:spLocks noGrp="1"/>
          </p:cNvSpPr>
          <p:nvPr>
            <p:ph type="body" idx="1"/>
          </p:nvPr>
        </p:nvSpPr>
        <p:spPr>
          <a:xfrm>
            <a:off x="629200" y="2362985"/>
            <a:ext cx="11336557" cy="4298623"/>
          </a:xfrm>
          <a:prstGeom prst="rect">
            <a:avLst/>
          </a:prstGeom>
          <a:noFill/>
          <a:ln>
            <a:noFill/>
          </a:ln>
        </p:spPr>
        <p:txBody>
          <a:bodyPr spcFirstLastPara="1" wrap="square" lIns="121900" tIns="121900" rIns="121900" bIns="121900" anchor="t" anchorCtr="0">
            <a:noAutofit/>
          </a:bodyPr>
          <a:lstStyle/>
          <a:p>
            <a:pPr marL="0" indent="0">
              <a:buNone/>
            </a:pPr>
            <a:r>
              <a:rPr lang="en" sz="2133" dirty="0"/>
              <a:t>The next IEEE 802 Plenary Session will be July 9-14, 2023. The session will be a Mixed Mode with In-Person participation at the Estrel Berlin in Berlin, Germany.</a:t>
            </a:r>
            <a:endParaRPr sz="2133" dirty="0"/>
          </a:p>
          <a:p>
            <a:pPr marL="0" indent="0" algn="ctr">
              <a:spcBef>
                <a:spcPts val="2133"/>
              </a:spcBef>
              <a:buNone/>
            </a:pPr>
            <a:r>
              <a:rPr lang="en" sz="2133" b="1" dirty="0"/>
              <a:t>Session Information and Registration Link will be available in April 2023</a:t>
            </a:r>
            <a:endParaRPr sz="2133" b="1" dirty="0"/>
          </a:p>
          <a:p>
            <a:pPr marL="0" indent="0">
              <a:spcBef>
                <a:spcPts val="2133"/>
              </a:spcBef>
              <a:buNone/>
            </a:pPr>
            <a:r>
              <a:rPr lang="en" sz="2133" dirty="0"/>
              <a:t>If you have any questions about the current session or the July 2023 IEEE 802 Plenary please contact us:</a:t>
            </a:r>
            <a:endParaRPr sz="2133" dirty="0"/>
          </a:p>
          <a:p>
            <a:pPr marL="0" indent="0">
              <a:spcBef>
                <a:spcPts val="2133"/>
              </a:spcBef>
              <a:buNone/>
            </a:pPr>
            <a:r>
              <a:rPr lang="en" sz="2133" dirty="0"/>
              <a:t>Face to Face Events</a:t>
            </a:r>
            <a:endParaRPr sz="2133" dirty="0"/>
          </a:p>
          <a:p>
            <a:pPr marL="0" indent="0">
              <a:buNone/>
            </a:pPr>
            <a:r>
              <a:rPr lang="en" sz="2133" dirty="0"/>
              <a:t>IEEE 802 Wireless Meeting Planner</a:t>
            </a:r>
            <a:endParaRPr sz="2133" dirty="0"/>
          </a:p>
          <a:p>
            <a:pPr marL="0" indent="0">
              <a:spcBef>
                <a:spcPts val="2133"/>
              </a:spcBef>
              <a:buNone/>
            </a:pPr>
            <a:r>
              <a:rPr lang="en" sz="2133" dirty="0"/>
              <a:t>Email: </a:t>
            </a:r>
            <a:r>
              <a:rPr lang="en" sz="2133" u="sng" dirty="0">
                <a:solidFill>
                  <a:schemeClr val="hlink"/>
                </a:solidFill>
                <a:hlinkClick r:id="rId3"/>
              </a:rPr>
              <a:t>802info@facetoface-events.com</a:t>
            </a:r>
            <a:endParaRPr sz="2133" dirty="0"/>
          </a:p>
          <a:p>
            <a:pPr marL="0" indent="0">
              <a:buNone/>
            </a:pPr>
            <a:endParaRPr dirty="0"/>
          </a:p>
          <a:p>
            <a:pPr marL="0" indent="0">
              <a:buNone/>
            </a:pPr>
            <a:endParaRPr dirty="0"/>
          </a:p>
          <a:p>
            <a:pPr marL="0" indent="0">
              <a:buNone/>
            </a:pPr>
            <a:r>
              <a:rPr lang="en" dirty="0"/>
              <a:t>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2023 March 802 Plenary Registration report</a:t>
            </a:r>
            <a:br>
              <a:rPr lang="en-US" sz="3200" dirty="0"/>
            </a:br>
            <a:r>
              <a:rPr lang="en-US" sz="3200" dirty="0"/>
              <a:t>as </a:t>
            </a:r>
            <a:r>
              <a:rPr lang="en-US" sz="3200"/>
              <a:t>of 03/12/23 – 8:00 ET</a:t>
            </a:r>
            <a:endParaRPr lang="en-US" sz="3200" dirty="0"/>
          </a:p>
        </p:txBody>
      </p:sp>
      <p:pic>
        <p:nvPicPr>
          <p:cNvPr id="7" name="Picture 6">
            <a:extLst>
              <a:ext uri="{FF2B5EF4-FFF2-40B4-BE49-F238E27FC236}">
                <a16:creationId xmlns:a16="http://schemas.microsoft.com/office/drawing/2014/main" id="{61C5113B-BEFD-D47C-F935-130BD1A5AFAF}"/>
              </a:ext>
            </a:extLst>
          </p:cNvPr>
          <p:cNvPicPr>
            <a:picLocks noChangeAspect="1"/>
          </p:cNvPicPr>
          <p:nvPr/>
        </p:nvPicPr>
        <p:blipFill>
          <a:blip r:embed="rId2"/>
          <a:stretch>
            <a:fillRect/>
          </a:stretch>
        </p:blipFill>
        <p:spPr>
          <a:xfrm>
            <a:off x="2212082" y="1429922"/>
            <a:ext cx="7922517" cy="4818478"/>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7AB2-E673-0446-B7FD-07E2C8F3C4C6}"/>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dirty="0"/>
          </a:p>
        </p:txBody>
      </p:sp>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Tree>
    <p:extLst>
      <p:ext uri="{BB962C8B-B14F-4D97-AF65-F5344CB8AC3E}">
        <p14:creationId xmlns:p14="http://schemas.microsoft.com/office/powerpoint/2010/main" val="2066374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066800" y="1295400"/>
            <a:ext cx="9982200" cy="5356224"/>
          </a:xfrm>
        </p:spPr>
        <p:txBody>
          <a:bodyPr/>
          <a:lstStyle/>
          <a:p>
            <a:r>
              <a:rPr lang="en-US" sz="2000" b="1" dirty="0"/>
              <a:t>802 WG Chairs, Please Straw Poll your membership:</a:t>
            </a:r>
          </a:p>
          <a:p>
            <a:pPr marL="400050" lvl="1" indent="0">
              <a:buNone/>
            </a:pPr>
            <a:r>
              <a:rPr lang="en-US" sz="2000" dirty="0"/>
              <a:t>1.If the 2023 July Plenary Session were held at the </a:t>
            </a:r>
            <a:r>
              <a:rPr lang="en-US" sz="2000" dirty="0" err="1"/>
              <a:t>Estrel</a:t>
            </a:r>
            <a:r>
              <a:rPr lang="en-US" sz="2000" dirty="0"/>
              <a:t> Hotel Berlin, Germany as an in-person only session, would you attend?</a:t>
            </a:r>
          </a:p>
          <a:p>
            <a:pPr lvl="2"/>
            <a:r>
              <a:rPr lang="en-US" sz="2000" dirty="0"/>
              <a:t>Yes/No</a:t>
            </a:r>
          </a:p>
          <a:p>
            <a:pPr marL="457200" lvl="1" indent="0">
              <a:buNone/>
            </a:pPr>
            <a:r>
              <a:rPr lang="en-US" sz="2000" dirty="0"/>
              <a:t>2. If the 2023 July Plenary Session is held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000" b="1" dirty="0"/>
              <a:t>802 Wireless WGs please ask similar question for the 2023 May 802 Wireless Interim in Orlando, Florida:</a:t>
            </a:r>
          </a:p>
          <a:p>
            <a:pPr lvl="2"/>
            <a:r>
              <a:rPr lang="en-US" sz="2000" dirty="0"/>
              <a:t>3. If the 2023 May Interim Session is held in Orlando, Florida, as a mixed-mode session, will you attend: Attend In-person / Attend Virtually (remotely) /</a:t>
            </a:r>
          </a:p>
          <a:p>
            <a:pPr marL="914400" lvl="2" indent="0">
              <a:buNone/>
            </a:pPr>
            <a:r>
              <a:rPr lang="en-US" sz="2000" dirty="0"/>
              <a:t> Will not attend plenary </a:t>
            </a:r>
          </a:p>
          <a:p>
            <a:pPr marL="400050" lvl="1" indent="0">
              <a:buNone/>
            </a:pPr>
            <a:endParaRPr lang="en-US" sz="2000" dirty="0"/>
          </a:p>
          <a:p>
            <a:endParaRPr lang="en-US" sz="2000" dirty="0"/>
          </a:p>
        </p:txBody>
      </p:sp>
    </p:spTree>
    <p:extLst>
      <p:ext uri="{BB962C8B-B14F-4D97-AF65-F5344CB8AC3E}">
        <p14:creationId xmlns:p14="http://schemas.microsoft.com/office/powerpoint/2010/main" val="302269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371-2C78-832C-9C5D-1A292A510683}"/>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011231FD-EAFA-D6F9-00D6-EA9244920959}"/>
              </a:ext>
            </a:extLst>
          </p:cNvPr>
          <p:cNvSpPr>
            <a:spLocks noGrp="1"/>
          </p:cNvSpPr>
          <p:nvPr>
            <p:ph idx="1"/>
          </p:nvPr>
        </p:nvSpPr>
        <p:spPr/>
        <p:txBody>
          <a:bodyPr/>
          <a:lstStyle/>
          <a:p>
            <a:r>
              <a:rPr lang="en-US" sz="2400" dirty="0"/>
              <a:t>Request for WG SP about current Venue</a:t>
            </a:r>
          </a:p>
          <a:p>
            <a:pPr lvl="1"/>
            <a:r>
              <a:rPr lang="en-US" sz="2000" dirty="0"/>
              <a:t>How many people would like to come back to this venue? </a:t>
            </a:r>
          </a:p>
          <a:p>
            <a:pPr lvl="2"/>
            <a:r>
              <a:rPr lang="en-US" sz="2000" dirty="0"/>
              <a:t>Yes/No</a:t>
            </a:r>
          </a:p>
          <a:p>
            <a:pPr lvl="1"/>
            <a:r>
              <a:rPr lang="en-US" sz="2000" dirty="0"/>
              <a:t>Did you go to the social?</a:t>
            </a:r>
          </a:p>
          <a:p>
            <a:pPr lvl="2"/>
            <a:r>
              <a:rPr lang="en-US" sz="2000" dirty="0"/>
              <a:t>Yes/No</a:t>
            </a:r>
          </a:p>
          <a:p>
            <a:pPr lvl="1"/>
            <a:r>
              <a:rPr lang="en-US" sz="2000" dirty="0"/>
              <a:t>Did you like the social?</a:t>
            </a:r>
          </a:p>
          <a:p>
            <a:pPr lvl="2"/>
            <a:r>
              <a:rPr lang="en-US" sz="2000" dirty="0"/>
              <a:t>Yes/No</a:t>
            </a:r>
          </a:p>
        </p:txBody>
      </p:sp>
    </p:spTree>
    <p:extLst>
      <p:ext uri="{BB962C8B-B14F-4D97-AF65-F5344CB8AC3E}">
        <p14:creationId xmlns:p14="http://schemas.microsoft.com/office/powerpoint/2010/main" val="200011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 </a:t>
            </a:r>
            <a:r>
              <a:rPr lang="en-US" dirty="0" err="1"/>
              <a:t>AdHocs</a:t>
            </a:r>
            <a:endParaRPr lang="en-US" dirty="0"/>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r>
              <a:rPr lang="en-US" sz="2400" dirty="0"/>
              <a:t>All potential New Future Venues not already approved are on hold.</a:t>
            </a:r>
          </a:p>
          <a:p>
            <a:r>
              <a:rPr lang="en-US" sz="2400" dirty="0"/>
              <a:t>Negotiations on Madrid (2025 July) on Hold </a:t>
            </a:r>
          </a:p>
          <a:p>
            <a:r>
              <a:rPr lang="en-US" sz="2400" dirty="0"/>
              <a:t>Negotiations on Chicago (2026 March) expect to complete by year end.</a:t>
            </a:r>
          </a:p>
          <a:p>
            <a:endParaRPr lang="en-US" sz="2400" dirty="0"/>
          </a:p>
          <a:p>
            <a:r>
              <a:rPr lang="en-US" sz="2400" dirty="0"/>
              <a:t>Future Venue </a:t>
            </a:r>
            <a:r>
              <a:rPr lang="en-US" sz="2400" dirty="0" err="1"/>
              <a:t>AdHoc</a:t>
            </a:r>
            <a:r>
              <a:rPr lang="en-US" sz="2400" dirty="0"/>
              <a:t>: Next Plenary </a:t>
            </a:r>
          </a:p>
          <a:p>
            <a:pPr lvl="1"/>
            <a:r>
              <a:rPr lang="en-US" sz="2400" dirty="0"/>
              <a:t>Thursday 16 March 2023 7:30am Room 202 - 2nd FL</a:t>
            </a:r>
          </a:p>
          <a:p>
            <a:pPr lvl="2"/>
            <a:r>
              <a:rPr lang="en-US" dirty="0"/>
              <a:t>Review Resources for 2023 July Plenary</a:t>
            </a:r>
          </a:p>
          <a:p>
            <a:pPr lvl="2"/>
            <a:r>
              <a:rPr lang="en-US" dirty="0"/>
              <a:t>Review requirement expectations/actuals for this week</a:t>
            </a:r>
          </a:p>
          <a:p>
            <a:r>
              <a:rPr lang="en-US" sz="2400" dirty="0"/>
              <a:t>Future Venue Ad-Hoc: Futures</a:t>
            </a:r>
          </a:p>
          <a:p>
            <a:pPr lvl="1"/>
            <a:r>
              <a:rPr lang="en-US" sz="2400" dirty="0"/>
              <a:t>Thursday 16 March 2023 8:00 am Room 202 - 2nd FL</a:t>
            </a:r>
          </a:p>
          <a:p>
            <a:pPr lvl="2"/>
            <a:r>
              <a:rPr lang="en-US" dirty="0"/>
              <a:t>Review requirements for future sessions.</a:t>
            </a:r>
          </a:p>
          <a:p>
            <a:pPr marL="914400" lvl="2" indent="0">
              <a:buNone/>
            </a:pPr>
            <a:endParaRPr lang="en-US" dirty="0"/>
          </a:p>
          <a:p>
            <a:endParaRPr lang="en-US" sz="2400" dirty="0"/>
          </a:p>
        </p:txBody>
      </p:sp>
    </p:spTree>
    <p:extLst>
      <p:ext uri="{BB962C8B-B14F-4D97-AF65-F5344CB8AC3E}">
        <p14:creationId xmlns:p14="http://schemas.microsoft.com/office/powerpoint/2010/main" val="2843269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60C9-3397-6795-4C02-E00289EE5965}"/>
              </a:ext>
            </a:extLst>
          </p:cNvPr>
          <p:cNvSpPr>
            <a:spLocks noGrp="1"/>
          </p:cNvSpPr>
          <p:nvPr>
            <p:ph type="title"/>
          </p:nvPr>
        </p:nvSpPr>
        <p:spPr>
          <a:xfrm>
            <a:off x="609600" y="228600"/>
            <a:ext cx="10972800" cy="1112837"/>
          </a:xfrm>
        </p:spPr>
        <p:txBody>
          <a:bodyPr/>
          <a:lstStyle/>
          <a:p>
            <a:r>
              <a:rPr lang="en-US" sz="3200" b="1" dirty="0"/>
              <a:t>IEEE 802 University Outreach Program</a:t>
            </a:r>
            <a:br>
              <a:rPr lang="en-US" sz="3200" b="1" dirty="0"/>
            </a:br>
            <a:r>
              <a:rPr lang="en-US" altLang="en-US" sz="3200" dirty="0"/>
              <a:t>for Berlin July 2023</a:t>
            </a:r>
            <a:endParaRPr lang="en-US" sz="3200" dirty="0"/>
          </a:p>
        </p:txBody>
      </p:sp>
      <p:sp>
        <p:nvSpPr>
          <p:cNvPr id="3" name="Content Placeholder 2">
            <a:extLst>
              <a:ext uri="{FF2B5EF4-FFF2-40B4-BE49-F238E27FC236}">
                <a16:creationId xmlns:a16="http://schemas.microsoft.com/office/drawing/2014/main" id="{846810C4-E47D-B21F-C2A1-DD10A0CA19BC}"/>
              </a:ext>
            </a:extLst>
          </p:cNvPr>
          <p:cNvSpPr>
            <a:spLocks noGrp="1"/>
          </p:cNvSpPr>
          <p:nvPr>
            <p:ph idx="1"/>
          </p:nvPr>
        </p:nvSpPr>
        <p:spPr>
          <a:xfrm>
            <a:off x="334433" y="1341437"/>
            <a:ext cx="10972800" cy="5111749"/>
          </a:xfrm>
        </p:spPr>
        <p:txBody>
          <a:bodyPr/>
          <a:lstStyle/>
          <a:p>
            <a:pPr marL="457200" lvl="1" indent="0">
              <a:buNone/>
            </a:pPr>
            <a:r>
              <a:rPr lang="en-US" altLang="en-US" sz="2000" b="1" dirty="0"/>
              <a:t>Student Outreach Program for Berlin July 2023</a:t>
            </a:r>
          </a:p>
          <a:p>
            <a:r>
              <a:rPr lang="en-US" sz="2000" dirty="0"/>
              <a:t>The purpose of our Student Outreach program is to give students a chance to see firsthand how the Standards process works.  We realize it is like getting a drink from a fire-hose, but it does give a good first look into the process.  </a:t>
            </a:r>
          </a:p>
          <a:p>
            <a:endParaRPr lang="en-US" sz="2000" dirty="0"/>
          </a:p>
          <a:p>
            <a:r>
              <a:rPr lang="en-US" sz="2000" dirty="0"/>
              <a:t>It is a one-day event Tuesday of the Plenary Week:</a:t>
            </a:r>
          </a:p>
          <a:p>
            <a:pPr lvl="1"/>
            <a:r>
              <a:rPr lang="en-US" sz="2000" dirty="0"/>
              <a:t>7:30-9:00 – sign in and get badge</a:t>
            </a:r>
          </a:p>
          <a:p>
            <a:pPr lvl="1"/>
            <a:r>
              <a:rPr lang="en-US" sz="2000" dirty="0"/>
              <a:t>9:00am Start with an introduction meeting with a couple of the 802 Leadership members to orient the students to what activities may be of most interest to them that day</a:t>
            </a:r>
          </a:p>
          <a:p>
            <a:pPr lvl="1"/>
            <a:r>
              <a:rPr lang="en-US" sz="2000" dirty="0"/>
              <a:t>10:30am (AM2) the students attend actual working meetings and can meet and participate in the discussions.  </a:t>
            </a:r>
            <a:br>
              <a:rPr lang="en-US" sz="2800" kern="1200" dirty="0">
                <a:solidFill>
                  <a:schemeClr val="tx1"/>
                </a:solidFill>
                <a:effectLst/>
                <a:latin typeface="+mn-lt"/>
                <a:ea typeface="+mn-ea"/>
                <a:cs typeface="+mn-cs"/>
              </a:rPr>
            </a:br>
            <a:br>
              <a:rPr lang="en-US" sz="2800" kern="1200" dirty="0">
                <a:solidFill>
                  <a:schemeClr val="tx1"/>
                </a:solidFill>
                <a:effectLst/>
                <a:latin typeface="+mn-lt"/>
                <a:ea typeface="+mn-ea"/>
                <a:cs typeface="+mn-cs"/>
              </a:rPr>
            </a:br>
            <a:br>
              <a:rPr lang="en-US" sz="2000" dirty="0"/>
            </a:br>
            <a:endParaRPr lang="en-US" sz="2000" dirty="0"/>
          </a:p>
        </p:txBody>
      </p:sp>
    </p:spTree>
    <p:extLst>
      <p:ext uri="{BB962C8B-B14F-4D97-AF65-F5344CB8AC3E}">
        <p14:creationId xmlns:p14="http://schemas.microsoft.com/office/powerpoint/2010/main" val="3368590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4454-78C5-4553-F5B9-F453EB93BCDC}"/>
              </a:ext>
            </a:extLst>
          </p:cNvPr>
          <p:cNvSpPr>
            <a:spLocks noGrp="1"/>
          </p:cNvSpPr>
          <p:nvPr>
            <p:ph type="title"/>
          </p:nvPr>
        </p:nvSpPr>
        <p:spPr/>
        <p:txBody>
          <a:bodyPr/>
          <a:lstStyle/>
          <a:p>
            <a:r>
              <a:rPr lang="en-US" altLang="en-US" dirty="0"/>
              <a:t>Student Outreach Program for Berlin July 2023 (2)</a:t>
            </a:r>
            <a:endParaRPr lang="en-US" dirty="0"/>
          </a:p>
        </p:txBody>
      </p:sp>
      <p:sp>
        <p:nvSpPr>
          <p:cNvPr id="3" name="Content Placeholder 2">
            <a:extLst>
              <a:ext uri="{FF2B5EF4-FFF2-40B4-BE49-F238E27FC236}">
                <a16:creationId xmlns:a16="http://schemas.microsoft.com/office/drawing/2014/main" id="{40322537-9945-1BCD-A1DB-8ED4B444BE13}"/>
              </a:ext>
            </a:extLst>
          </p:cNvPr>
          <p:cNvSpPr>
            <a:spLocks noGrp="1"/>
          </p:cNvSpPr>
          <p:nvPr>
            <p:ph idx="1"/>
          </p:nvPr>
        </p:nvSpPr>
        <p:spPr>
          <a:xfrm>
            <a:off x="334433" y="1341438"/>
            <a:ext cx="10972800" cy="4830762"/>
          </a:xfrm>
        </p:spPr>
        <p:txBody>
          <a:bodyPr/>
          <a:lstStyle/>
          <a:p>
            <a:pPr rtl="0" eaLnBrk="1" fontAlgn="base" hangingPunct="1"/>
            <a:r>
              <a:rPr lang="en-US" sz="2000" dirty="0"/>
              <a:t> 17:00 (5pm) Debrief: </a:t>
            </a:r>
          </a:p>
          <a:p>
            <a:pPr lvl="1"/>
            <a:r>
              <a:rPr lang="en-US" sz="2000" dirty="0"/>
              <a:t> A short debrief meeting at the end of the day is provided to answer questions and help provide closure to the experience.</a:t>
            </a:r>
          </a:p>
          <a:p>
            <a:pPr marL="457200" lvl="1" indent="0">
              <a:buNone/>
            </a:pPr>
            <a:endParaRPr lang="en-US" sz="2000" dirty="0"/>
          </a:p>
          <a:p>
            <a:pPr rtl="0" eaLnBrk="1" fontAlgn="base" hangingPunct="1"/>
            <a:r>
              <a:rPr lang="en-US" sz="2000" kern="1200" dirty="0">
                <a:solidFill>
                  <a:schemeClr val="tx1"/>
                </a:solidFill>
                <a:effectLst/>
              </a:rPr>
              <a:t>The Outreach Student fee is USD$25 per student </a:t>
            </a:r>
            <a:endParaRPr lang="en-US" sz="2000" dirty="0">
              <a:effectLst/>
            </a:endParaRPr>
          </a:p>
          <a:p>
            <a:pPr rtl="0" eaLnBrk="1" fontAlgn="base" hangingPunct="1"/>
            <a:r>
              <a:rPr lang="en-US" sz="2000" kern="1200" dirty="0">
                <a:solidFill>
                  <a:schemeClr val="tx1"/>
                </a:solidFill>
                <a:effectLst/>
              </a:rPr>
              <a:t>The program is limited to 25 Students.</a:t>
            </a:r>
            <a:endParaRPr lang="en-US" sz="2000" dirty="0">
              <a:effectLst/>
            </a:endParaRPr>
          </a:p>
          <a:p>
            <a:r>
              <a:rPr lang="en-US" sz="2000" kern="1200" dirty="0">
                <a:solidFill>
                  <a:schemeClr val="tx1"/>
                </a:solidFill>
                <a:effectLst/>
              </a:rPr>
              <a:t>Note that membership attendance credit is not granted for student activities.</a:t>
            </a:r>
          </a:p>
          <a:p>
            <a:r>
              <a:rPr lang="en-US" sz="2000" dirty="0"/>
              <a:t>The Students are invited to join for Lunch and breaks as our guests.</a:t>
            </a:r>
          </a:p>
          <a:p>
            <a:pPr marL="0" indent="0">
              <a:buNone/>
            </a:pPr>
            <a:br>
              <a:rPr lang="en-US" sz="2000" dirty="0"/>
            </a:br>
            <a:r>
              <a:rPr lang="en-US" altLang="en-US" sz="2000" b="1" dirty="0"/>
              <a:t>Previous material prepared for 2015 and 2017 programs:</a:t>
            </a:r>
          </a:p>
          <a:p>
            <a:pPr lvl="1"/>
            <a:r>
              <a:rPr lang="en-US" altLang="en-US" sz="1600" dirty="0">
                <a:hlinkClick r:id="rId2"/>
              </a:rPr>
              <a:t>https://www.ieee802.org/Univ_Outreach.shtml</a:t>
            </a:r>
            <a:endParaRPr lang="en-US" altLang="en-US" sz="1600" dirty="0"/>
          </a:p>
          <a:p>
            <a:endParaRPr lang="en-US" sz="2000" dirty="0"/>
          </a:p>
          <a:p>
            <a:pPr marL="0" indent="0">
              <a:buNone/>
            </a:pPr>
            <a:r>
              <a:rPr lang="en-US" sz="2000" dirty="0"/>
              <a:t>A motion to approve program for July 2023 will be made during the 802 Closing Plenary Nov 17.</a:t>
            </a:r>
          </a:p>
        </p:txBody>
      </p:sp>
    </p:spTree>
    <p:extLst>
      <p:ext uri="{BB962C8B-B14F-4D97-AF65-F5344CB8AC3E}">
        <p14:creationId xmlns:p14="http://schemas.microsoft.com/office/powerpoint/2010/main" val="2142990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2023 July Plenary</a:t>
            </a:r>
          </a:p>
          <a:p>
            <a:pPr lvl="2" fontAlgn="b"/>
            <a:r>
              <a:rPr lang="en-US" dirty="0" err="1"/>
              <a:t>Estrel</a:t>
            </a:r>
            <a:r>
              <a:rPr lang="en-US" dirty="0"/>
              <a:t>, Berlin</a:t>
            </a:r>
          </a:p>
          <a:p>
            <a:pPr lvl="2" fontAlgn="b"/>
            <a:endParaRPr lang="en-US" dirty="0"/>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A543-FAE8-1D32-FA44-ACB6293B9E59}"/>
              </a:ext>
            </a:extLst>
          </p:cNvPr>
          <p:cNvSpPr>
            <a:spLocks noGrp="1"/>
          </p:cNvSpPr>
          <p:nvPr>
            <p:ph type="title"/>
          </p:nvPr>
        </p:nvSpPr>
        <p:spPr/>
        <p:txBody>
          <a:bodyPr/>
          <a:lstStyle/>
          <a:p>
            <a:r>
              <a:rPr lang="en-US" dirty="0"/>
              <a:t>Notes from Discussion</a:t>
            </a:r>
          </a:p>
        </p:txBody>
      </p:sp>
      <p:sp>
        <p:nvSpPr>
          <p:cNvPr id="3" name="Content Placeholder 2">
            <a:extLst>
              <a:ext uri="{FF2B5EF4-FFF2-40B4-BE49-F238E27FC236}">
                <a16:creationId xmlns:a16="http://schemas.microsoft.com/office/drawing/2014/main" id="{BAC00CC7-5AF8-61EC-6128-1B9D67EFF211}"/>
              </a:ext>
            </a:extLst>
          </p:cNvPr>
          <p:cNvSpPr>
            <a:spLocks noGrp="1"/>
          </p:cNvSpPr>
          <p:nvPr>
            <p:ph idx="1"/>
          </p:nvPr>
        </p:nvSpPr>
        <p:spPr>
          <a:xfrm>
            <a:off x="334433" y="1341438"/>
            <a:ext cx="10972800" cy="4906962"/>
          </a:xfrm>
        </p:spPr>
        <p:txBody>
          <a:bodyPr/>
          <a:lstStyle/>
          <a:p>
            <a:r>
              <a:rPr lang="en-US" dirty="0"/>
              <a:t>Berlin Social: </a:t>
            </a:r>
          </a:p>
          <a:p>
            <a:pPr lvl="1"/>
            <a:r>
              <a:rPr lang="en-US" dirty="0"/>
              <a:t>Beer Garden - 5 </a:t>
            </a:r>
          </a:p>
          <a:p>
            <a:pPr lvl="1"/>
            <a:r>
              <a:rPr lang="en-US" dirty="0"/>
              <a:t>River Trip - 3</a:t>
            </a:r>
          </a:p>
          <a:p>
            <a:pPr lvl="1"/>
            <a:r>
              <a:rPr lang="en-US" dirty="0"/>
              <a:t>In hotel Eat and Talk – 1</a:t>
            </a:r>
          </a:p>
          <a:p>
            <a:pPr lvl="1"/>
            <a:r>
              <a:rPr lang="en-US" dirty="0"/>
              <a:t>Night off - 3</a:t>
            </a:r>
          </a:p>
          <a:p>
            <a:endParaRPr lang="en-US" dirty="0"/>
          </a:p>
        </p:txBody>
      </p:sp>
    </p:spTree>
    <p:extLst>
      <p:ext uri="{BB962C8B-B14F-4D97-AF65-F5344CB8AC3E}">
        <p14:creationId xmlns:p14="http://schemas.microsoft.com/office/powerpoint/2010/main" val="518087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Agenda:</a:t>
            </a:r>
          </a:p>
          <a:p>
            <a:pPr lvl="1"/>
            <a:r>
              <a:rPr lang="en-US" dirty="0"/>
              <a:t>Start time – 8:00 am</a:t>
            </a:r>
          </a:p>
          <a:p>
            <a:pPr lvl="2"/>
            <a:r>
              <a:rPr lang="en-US" sz="2000" dirty="0"/>
              <a:t>Review Contract Status</a:t>
            </a:r>
          </a:p>
          <a:p>
            <a:pPr lvl="2"/>
            <a:r>
              <a:rPr lang="en-US" sz="2000" dirty="0"/>
              <a:t>Review requirements for future sessions.</a:t>
            </a:r>
          </a:p>
          <a:p>
            <a:pPr lvl="2"/>
            <a:r>
              <a:rPr lang="en-US" sz="2000" dirty="0"/>
              <a:t>Review requirement expectations/actuals for this week.</a:t>
            </a:r>
          </a:p>
          <a:p>
            <a:pPr marL="914400" lvl="2" indent="0">
              <a:buNone/>
            </a:pPr>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504578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3357-DC43-AD74-067E-BC60FDA9E820}"/>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8A7D349B-0F4A-65C0-A99D-9B8D755A0896}"/>
              </a:ext>
            </a:extLst>
          </p:cNvPr>
          <p:cNvSpPr>
            <a:spLocks noGrp="1"/>
          </p:cNvSpPr>
          <p:nvPr>
            <p:ph idx="1"/>
          </p:nvPr>
        </p:nvSpPr>
        <p:spPr>
          <a:xfrm>
            <a:off x="334433" y="1341437"/>
            <a:ext cx="10972800" cy="5111749"/>
          </a:xfrm>
        </p:spPr>
        <p:txBody>
          <a:bodyPr/>
          <a:lstStyle/>
          <a:p>
            <a:r>
              <a:rPr lang="en-US" sz="2400" dirty="0"/>
              <a:t>Request for Lunch in Plenary if possible.</a:t>
            </a:r>
          </a:p>
          <a:p>
            <a:r>
              <a:rPr lang="en-US" sz="2400" dirty="0"/>
              <a:t>Sound Quality is improved when in-house</a:t>
            </a:r>
          </a:p>
          <a:p>
            <a:r>
              <a:rPr lang="en-US" sz="2400" dirty="0"/>
              <a:t>Future Meeting Structure:</a:t>
            </a:r>
          </a:p>
          <a:p>
            <a:pPr marL="971550" lvl="1" indent="-514350">
              <a:buFont typeface="+mj-lt"/>
              <a:buAutoNum type="arabicParenR"/>
            </a:pPr>
            <a:r>
              <a:rPr lang="en-US" sz="2000" dirty="0"/>
              <a:t>Mixed-mode vs In-Person vs Virtual?</a:t>
            </a:r>
          </a:p>
          <a:p>
            <a:pPr marL="1371600" lvl="2" indent="-514350">
              <a:buFont typeface="+mj-lt"/>
              <a:buAutoNum type="alphaLcParenR"/>
            </a:pPr>
            <a:r>
              <a:rPr lang="en-US" sz="1800" dirty="0"/>
              <a:t>History of the raw numbers of attendance</a:t>
            </a:r>
          </a:p>
          <a:p>
            <a:pPr marL="1371600" lvl="2" indent="-514350">
              <a:buFont typeface="+mj-lt"/>
              <a:buAutoNum type="alphaLcParenR"/>
            </a:pPr>
            <a:r>
              <a:rPr lang="en-US" sz="1800" dirty="0"/>
              <a:t>Meeting needs of membership</a:t>
            </a:r>
          </a:p>
          <a:p>
            <a:pPr marL="1371600" lvl="2" indent="-514350">
              <a:buFont typeface="+mj-lt"/>
              <a:buAutoNum type="alphaLcParenR"/>
            </a:pPr>
            <a:r>
              <a:rPr lang="en-US" sz="1800" dirty="0"/>
              <a:t>Successful meetings are possible in any mode possible</a:t>
            </a:r>
          </a:p>
          <a:p>
            <a:pPr marL="1371600" lvl="2" indent="-514350">
              <a:buFont typeface="+mj-lt"/>
              <a:buAutoNum type="alphaLcParenR"/>
            </a:pPr>
            <a:endParaRPr lang="en-US" sz="1800" dirty="0"/>
          </a:p>
          <a:p>
            <a:pPr marL="971550" lvl="1" indent="-514350">
              <a:buFont typeface="+mj-lt"/>
              <a:buAutoNum type="arabicParenR"/>
            </a:pPr>
            <a:r>
              <a:rPr lang="en-US" sz="2000" dirty="0"/>
              <a:t>How Many per year?</a:t>
            </a:r>
          </a:p>
          <a:p>
            <a:pPr marL="971550" lvl="1" indent="-514350">
              <a:buFont typeface="+mj-lt"/>
              <a:buAutoNum type="arabicParenR"/>
            </a:pPr>
            <a:r>
              <a:rPr lang="en-US" sz="2000" dirty="0"/>
              <a:t>Location rotation?</a:t>
            </a:r>
          </a:p>
          <a:p>
            <a:pPr marL="971550" lvl="1" indent="-514350">
              <a:buFont typeface="+mj-lt"/>
              <a:buAutoNum type="arabicParenR"/>
            </a:pPr>
            <a:r>
              <a:rPr lang="en-US" sz="2000" dirty="0"/>
              <a:t>Lunches at Plenary?</a:t>
            </a:r>
          </a:p>
          <a:p>
            <a:endParaRPr lang="en-US" sz="2400" dirty="0"/>
          </a:p>
        </p:txBody>
      </p:sp>
    </p:spTree>
    <p:extLst>
      <p:ext uri="{BB962C8B-B14F-4D97-AF65-F5344CB8AC3E}">
        <p14:creationId xmlns:p14="http://schemas.microsoft.com/office/powerpoint/2010/main" val="3341178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B3CAA-4D00-7612-38EA-A1516067068B}"/>
              </a:ext>
            </a:extLst>
          </p:cNvPr>
          <p:cNvSpPr>
            <a:spLocks noGrp="1"/>
          </p:cNvSpPr>
          <p:nvPr>
            <p:ph type="title"/>
          </p:nvPr>
        </p:nvSpPr>
        <p:spPr/>
        <p:txBody>
          <a:bodyPr/>
          <a:lstStyle/>
          <a:p>
            <a:r>
              <a:rPr lang="en-US" dirty="0"/>
              <a:t>Notes (</a:t>
            </a:r>
            <a:r>
              <a:rPr lang="en-US" dirty="0" err="1"/>
              <a:t>cont</a:t>
            </a:r>
            <a:r>
              <a:rPr lang="en-US" dirty="0"/>
              <a:t>)</a:t>
            </a:r>
          </a:p>
        </p:txBody>
      </p:sp>
      <p:sp>
        <p:nvSpPr>
          <p:cNvPr id="3" name="Content Placeholder 2">
            <a:extLst>
              <a:ext uri="{FF2B5EF4-FFF2-40B4-BE49-F238E27FC236}">
                <a16:creationId xmlns:a16="http://schemas.microsoft.com/office/drawing/2014/main" id="{51954DD7-AB34-1C1E-0A7F-E76B28C35885}"/>
              </a:ext>
            </a:extLst>
          </p:cNvPr>
          <p:cNvSpPr>
            <a:spLocks noGrp="1"/>
          </p:cNvSpPr>
          <p:nvPr>
            <p:ph idx="1"/>
          </p:nvPr>
        </p:nvSpPr>
        <p:spPr>
          <a:xfrm>
            <a:off x="334433" y="1341437"/>
            <a:ext cx="10972800" cy="5111749"/>
          </a:xfrm>
        </p:spPr>
        <p:txBody>
          <a:bodyPr/>
          <a:lstStyle/>
          <a:p>
            <a:pPr marL="228600" indent="-228600">
              <a:buAutoNum type="arabicParenR"/>
            </a:pPr>
            <a:r>
              <a:rPr lang="en-US" sz="2000" dirty="0"/>
              <a:t>The option to have Mixed mode reduces the number of In Person attendance.</a:t>
            </a:r>
          </a:p>
          <a:p>
            <a:pPr marL="228600" indent="-228600">
              <a:buAutoNum type="arabicParenR"/>
            </a:pPr>
            <a:r>
              <a:rPr lang="en-US" sz="2000" dirty="0"/>
              <a:t>We want to determine #1 as a priority.</a:t>
            </a:r>
          </a:p>
          <a:p>
            <a:pPr marL="228600" indent="-228600">
              <a:buAutoNum type="arabicParenR"/>
            </a:pPr>
            <a:r>
              <a:rPr lang="en-US" sz="2000" dirty="0"/>
              <a:t>Many Companies are indicating that virtual is viable, so you don’t need to travel.</a:t>
            </a:r>
          </a:p>
          <a:p>
            <a:pPr marL="228600" indent="-228600">
              <a:buAutoNum type="arabicParenR"/>
            </a:pPr>
            <a:r>
              <a:rPr lang="en-US" sz="2000" dirty="0"/>
              <a:t>There is a challenge in the consensus building with the Mixed-mode setting.</a:t>
            </a:r>
          </a:p>
          <a:p>
            <a:pPr marL="228600" indent="-228600">
              <a:buAutoNum type="arabicParenR"/>
            </a:pPr>
            <a:r>
              <a:rPr lang="en-US" sz="2000" dirty="0"/>
              <a:t>The quality of meeting is at different level depending on the Mode.</a:t>
            </a:r>
          </a:p>
          <a:p>
            <a:pPr marL="228600" indent="-228600">
              <a:buAutoNum type="arabicParenR"/>
            </a:pPr>
            <a:r>
              <a:rPr lang="en-US" sz="2000" dirty="0"/>
              <a:t>Remote Consensus is more difficult in virtual mode or mixed-mode.  In Person is a more efficient method.</a:t>
            </a:r>
          </a:p>
          <a:p>
            <a:pPr marL="228600" indent="-228600">
              <a:buAutoNum type="arabicParenR"/>
            </a:pPr>
            <a:r>
              <a:rPr lang="en-US" sz="2000" dirty="0"/>
              <a:t>Concern that the constituents are looking for more of a mixed-mode.</a:t>
            </a:r>
          </a:p>
          <a:p>
            <a:pPr marL="228600" indent="-228600">
              <a:buAutoNum type="arabicParenR"/>
            </a:pPr>
            <a:r>
              <a:rPr lang="en-US" sz="2000" dirty="0"/>
              <a:t>Not considering Virtual only at 802 level. – 100% In-Person or 100% Mixed-mode.</a:t>
            </a:r>
          </a:p>
          <a:p>
            <a:pPr marL="228600" indent="-228600">
              <a:buAutoNum type="arabicParenR"/>
            </a:pPr>
            <a:r>
              <a:rPr lang="en-US" sz="2000" dirty="0"/>
              <a:t>What Data can we collect to give the 802 for the April Telecon. – </a:t>
            </a:r>
          </a:p>
          <a:p>
            <a:pPr marL="228600" indent="-228600">
              <a:buAutoNum type="arabicParenR"/>
            </a:pPr>
            <a:r>
              <a:rPr lang="en-US" sz="2000" dirty="0"/>
              <a:t>What is the Data that we should collect – what is the rate of delivery before and after pandemic.</a:t>
            </a:r>
          </a:p>
          <a:p>
            <a:pPr marL="228600" indent="-228600">
              <a:buAutoNum type="arabicParenR"/>
            </a:pPr>
            <a:r>
              <a:rPr lang="en-US" sz="2000" dirty="0"/>
              <a:t>What do we really need to be successful as a group.</a:t>
            </a:r>
          </a:p>
          <a:p>
            <a:endParaRPr lang="en-US" sz="2000" dirty="0"/>
          </a:p>
        </p:txBody>
      </p:sp>
    </p:spTree>
    <p:extLst>
      <p:ext uri="{BB962C8B-B14F-4D97-AF65-F5344CB8AC3E}">
        <p14:creationId xmlns:p14="http://schemas.microsoft.com/office/powerpoint/2010/main" val="1066076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D804-058D-251D-5109-780D3D4814FD}"/>
              </a:ext>
            </a:extLst>
          </p:cNvPr>
          <p:cNvSpPr>
            <a:spLocks noGrp="1"/>
          </p:cNvSpPr>
          <p:nvPr>
            <p:ph type="title"/>
          </p:nvPr>
        </p:nvSpPr>
        <p:spPr/>
        <p:txBody>
          <a:bodyPr/>
          <a:lstStyle/>
          <a:p>
            <a:r>
              <a:rPr lang="en-US" sz="3600" dirty="0"/>
              <a:t>Items to bring:</a:t>
            </a:r>
            <a:br>
              <a:rPr lang="en-US" sz="3600" dirty="0"/>
            </a:br>
            <a:endParaRPr lang="en-US" dirty="0"/>
          </a:p>
        </p:txBody>
      </p:sp>
      <p:sp>
        <p:nvSpPr>
          <p:cNvPr id="3" name="Content Placeholder 2">
            <a:extLst>
              <a:ext uri="{FF2B5EF4-FFF2-40B4-BE49-F238E27FC236}">
                <a16:creationId xmlns:a16="http://schemas.microsoft.com/office/drawing/2014/main" id="{74328DD4-77E5-7A78-B577-AED35E2A2CF9}"/>
              </a:ext>
            </a:extLst>
          </p:cNvPr>
          <p:cNvSpPr>
            <a:spLocks noGrp="1"/>
          </p:cNvSpPr>
          <p:nvPr>
            <p:ph idx="1"/>
          </p:nvPr>
        </p:nvSpPr>
        <p:spPr/>
        <p:txBody>
          <a:bodyPr/>
          <a:lstStyle/>
          <a:p>
            <a:r>
              <a:rPr lang="en-US" dirty="0"/>
              <a:t>What is the Attendance number for last 6 years.</a:t>
            </a:r>
          </a:p>
          <a:p>
            <a:r>
              <a:rPr lang="en-US" dirty="0"/>
              <a:t>What is the poll numbers that we have collected last 6 years.</a:t>
            </a:r>
          </a:p>
          <a:p>
            <a:r>
              <a:rPr lang="en-US" dirty="0"/>
              <a:t>What is the velocity of drafts? –</a:t>
            </a:r>
          </a:p>
          <a:p>
            <a:pPr lvl="1"/>
            <a:r>
              <a:rPr lang="en-US" dirty="0"/>
              <a:t> Average time per project.</a:t>
            </a:r>
          </a:p>
          <a:p>
            <a:pPr lvl="1"/>
            <a:r>
              <a:rPr lang="en-US" dirty="0"/>
              <a:t>Need 6 years.</a:t>
            </a:r>
          </a:p>
          <a:p>
            <a:r>
              <a:rPr lang="en-US" dirty="0"/>
              <a:t>What considerations for addressing the question?</a:t>
            </a:r>
          </a:p>
          <a:p>
            <a:r>
              <a:rPr lang="en-US" dirty="0"/>
              <a:t>What is the number of Members over the last 6 years.</a:t>
            </a:r>
          </a:p>
        </p:txBody>
      </p:sp>
    </p:spTree>
    <p:extLst>
      <p:ext uri="{BB962C8B-B14F-4D97-AF65-F5344CB8AC3E}">
        <p14:creationId xmlns:p14="http://schemas.microsoft.com/office/powerpoint/2010/main" val="1939270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March 17</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dirty="0"/>
              <a:t>802 Closing EC Agenda Items:</a:t>
            </a:r>
          </a:p>
          <a:p>
            <a:pPr lvl="1"/>
            <a:r>
              <a:rPr lang="en-US" altLang="en-US" dirty="0"/>
              <a:t>4.02 MI Future Meetings					10 mins</a:t>
            </a:r>
          </a:p>
          <a:p>
            <a:pPr lvl="1"/>
            <a:r>
              <a:rPr lang="en-US" altLang="en-US" dirty="0"/>
              <a:t>4.02-1 MI Student Outreach Program July 2023		2 mins</a:t>
            </a:r>
          </a:p>
          <a:p>
            <a:pPr lvl="1"/>
            <a:r>
              <a:rPr lang="en-US" altLang="en-US" dirty="0"/>
              <a:t>8.033 II Executive Secretary Report			  	0 mins</a:t>
            </a:r>
          </a:p>
          <a:p>
            <a:pPr lvl="1"/>
            <a:r>
              <a:rPr lang="en-US" altLang="en-US" dirty="0"/>
              <a:t>8.04 MI Announcement of 802 EC Interim Telecon	5 mins</a:t>
            </a:r>
          </a:p>
          <a:p>
            <a:pPr lvl="1"/>
            <a:r>
              <a:rPr lang="en-US" altLang="en-US" dirty="0"/>
              <a:t>8.05 II Call for Tutorials for July 2023 Plenary	  	3 mins</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37</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#1 for 2023 July 802 Plenary</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828800" y="1554163"/>
            <a:ext cx="8054975" cy="4899024"/>
          </a:xfrm>
        </p:spPr>
        <p:txBody>
          <a:bodyPr>
            <a:normAutofit/>
          </a:bodyPr>
          <a:lstStyle/>
          <a:p>
            <a:pPr marL="0" indent="0">
              <a:buNone/>
            </a:pPr>
            <a:r>
              <a:rPr lang="en-US" sz="2400" dirty="0"/>
              <a:t>1. If the 2023 July 802 Plenary Session is held in Berlin, Germany as an </a:t>
            </a:r>
            <a:r>
              <a:rPr lang="en-US" sz="2400" b="1" u="sng" dirty="0"/>
              <a:t>in-person</a:t>
            </a:r>
            <a:r>
              <a:rPr lang="en-US" sz="2400" dirty="0"/>
              <a:t> only session, will you attend?</a:t>
            </a:r>
          </a:p>
          <a:p>
            <a:r>
              <a:rPr lang="en-US" sz="2400" dirty="0"/>
              <a:t>	         Yes		No		Minimum Viable</a:t>
            </a:r>
          </a:p>
          <a:p>
            <a:r>
              <a:rPr lang="en-US" sz="2400" dirty="0"/>
              <a:t>802.1	 44		 13			  </a:t>
            </a:r>
            <a:r>
              <a:rPr lang="en-US" sz="2400" dirty="0">
                <a:solidFill>
                  <a:srgbClr val="C00000"/>
                </a:solidFill>
              </a:rPr>
              <a:t>90</a:t>
            </a:r>
          </a:p>
          <a:p>
            <a:r>
              <a:rPr lang="en-US" sz="2400" dirty="0"/>
              <a:t>802.3	  74		 52			</a:t>
            </a:r>
            <a:r>
              <a:rPr lang="en-US" sz="2400" dirty="0">
                <a:solidFill>
                  <a:srgbClr val="C00000"/>
                </a:solidFill>
              </a:rPr>
              <a:t>150</a:t>
            </a:r>
          </a:p>
          <a:p>
            <a:r>
              <a:rPr lang="en-US" sz="2400" dirty="0"/>
              <a:t>802.11	112		 98			</a:t>
            </a:r>
            <a:r>
              <a:rPr lang="en-US" sz="2400" dirty="0">
                <a:solidFill>
                  <a:srgbClr val="C00000"/>
                </a:solidFill>
              </a:rPr>
              <a:t>175</a:t>
            </a:r>
          </a:p>
          <a:p>
            <a:r>
              <a:rPr lang="en-US" sz="2400" dirty="0"/>
              <a:t>802.15	  34		  21			  </a:t>
            </a:r>
            <a:r>
              <a:rPr lang="en-US" sz="2400" dirty="0">
                <a:solidFill>
                  <a:srgbClr val="C00000"/>
                </a:solidFill>
              </a:rPr>
              <a:t>45</a:t>
            </a:r>
          </a:p>
          <a:p>
            <a:r>
              <a:rPr lang="en-US" sz="2400" dirty="0"/>
              <a:t>802.18	  19	  	   6   			  </a:t>
            </a:r>
            <a:r>
              <a:rPr lang="en-US" sz="2400" dirty="0">
                <a:solidFill>
                  <a:srgbClr val="C00000"/>
                </a:solidFill>
              </a:rPr>
              <a:t>20</a:t>
            </a:r>
          </a:p>
          <a:p>
            <a:r>
              <a:rPr lang="en-US" sz="2400" dirty="0"/>
              <a:t>802.19	  13		   6			  </a:t>
            </a:r>
            <a:r>
              <a:rPr lang="en-US" sz="2400" dirty="0">
                <a:solidFill>
                  <a:srgbClr val="FF0000"/>
                </a:solidFill>
              </a:rPr>
              <a:t>10</a:t>
            </a:r>
          </a:p>
          <a:p>
            <a:endParaRPr lang="en-US" sz="2400" dirty="0"/>
          </a:p>
          <a:p>
            <a:r>
              <a:rPr lang="en-US" sz="2400" dirty="0"/>
              <a:t>Totals	296		193			</a:t>
            </a:r>
            <a:r>
              <a:rPr lang="en-US" sz="2400" b="1" dirty="0">
                <a:solidFill>
                  <a:srgbClr val="FF0000"/>
                </a:solidFill>
              </a:rPr>
              <a:t>490</a:t>
            </a:r>
          </a:p>
        </p:txBody>
      </p:sp>
    </p:spTree>
    <p:extLst>
      <p:ext uri="{BB962C8B-B14F-4D97-AF65-F5344CB8AC3E}">
        <p14:creationId xmlns:p14="http://schemas.microsoft.com/office/powerpoint/2010/main" val="3327692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#2 for 2023 July 802 Plenary</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000" dirty="0"/>
              <a:t>2. If the 2023 July 802 Plenary Session is held in Berlin, Germany as a </a:t>
            </a:r>
            <a:r>
              <a:rPr lang="en-US" sz="2000" b="1" u="sng" dirty="0"/>
              <a:t>mixed-mode</a:t>
            </a:r>
            <a:r>
              <a:rPr lang="en-US" sz="2000" dirty="0"/>
              <a:t> session, will you attend:</a:t>
            </a:r>
          </a:p>
          <a:p>
            <a:pPr marL="0" indent="0">
              <a:buNone/>
            </a:pPr>
            <a:r>
              <a:rPr lang="en-US" sz="2000" dirty="0"/>
              <a:t>        Attend In-person   Attend Virtually (remotely)   Will not attend plenary </a:t>
            </a:r>
          </a:p>
          <a:p>
            <a:r>
              <a:rPr lang="en-US" sz="2000" dirty="0"/>
              <a:t>802.1	38		  20			1</a:t>
            </a:r>
          </a:p>
          <a:p>
            <a:r>
              <a:rPr lang="en-US" sz="2000" dirty="0"/>
              <a:t>802.3	67		  52			7</a:t>
            </a:r>
          </a:p>
          <a:p>
            <a:r>
              <a:rPr lang="en-US" sz="2000" dirty="0"/>
              <a:t>802.11	97		108		 	7</a:t>
            </a:r>
          </a:p>
          <a:p>
            <a:r>
              <a:rPr lang="en-US" sz="2000" dirty="0"/>
              <a:t>802.15	31		  21		 	3</a:t>
            </a:r>
          </a:p>
          <a:p>
            <a:r>
              <a:rPr lang="en-US" sz="2000" dirty="0"/>
              <a:t>802.18	19		    8			0</a:t>
            </a:r>
          </a:p>
          <a:p>
            <a:r>
              <a:rPr lang="en-US" sz="2000" dirty="0"/>
              <a:t>802.19	12		    6		 	2</a:t>
            </a:r>
          </a:p>
          <a:p>
            <a:pPr marL="0" indent="0">
              <a:buNone/>
            </a:pPr>
            <a:r>
              <a:rPr lang="en-US" sz="2000" dirty="0"/>
              <a:t>	Totals:   264		215			20</a:t>
            </a:r>
          </a:p>
        </p:txBody>
      </p:sp>
    </p:spTree>
    <p:extLst>
      <p:ext uri="{BB962C8B-B14F-4D97-AF65-F5344CB8AC3E}">
        <p14:creationId xmlns:p14="http://schemas.microsoft.com/office/powerpoint/2010/main" val="3930213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March 13</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6.02 - II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March 2023 – Hilton Atlanta – 40</a:t>
            </a:r>
            <a:r>
              <a:rPr lang="en-US" baseline="30000" dirty="0"/>
              <a:t>th</a:t>
            </a:r>
            <a:r>
              <a:rPr lang="en-US" dirty="0"/>
              <a:t> Anniversary Celebration</a:t>
            </a:r>
          </a:p>
          <a:p>
            <a:pPr marL="1371600" lvl="2" indent="-514350">
              <a:buAutoNum type="alphaLcPeriod"/>
            </a:pPr>
            <a:r>
              <a:rPr lang="en-US" dirty="0"/>
              <a:t>Other Future Sessions</a:t>
            </a: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CB56-DF7E-9A14-1DD3-735E7459BC74}"/>
              </a:ext>
            </a:extLst>
          </p:cNvPr>
          <p:cNvSpPr>
            <a:spLocks noGrp="1"/>
          </p:cNvSpPr>
          <p:nvPr>
            <p:ph type="title"/>
          </p:nvPr>
        </p:nvSpPr>
        <p:spPr/>
        <p:txBody>
          <a:bodyPr/>
          <a:lstStyle/>
          <a:p>
            <a:r>
              <a:rPr lang="en-US" dirty="0"/>
              <a:t>Straw Poll #3: Return to this Venue (Hilton Atlanta)</a:t>
            </a:r>
          </a:p>
        </p:txBody>
      </p:sp>
      <p:sp>
        <p:nvSpPr>
          <p:cNvPr id="3" name="Content Placeholder 2">
            <a:extLst>
              <a:ext uri="{FF2B5EF4-FFF2-40B4-BE49-F238E27FC236}">
                <a16:creationId xmlns:a16="http://schemas.microsoft.com/office/drawing/2014/main" id="{DB3F7C76-EEE1-8A88-5E1B-5CA496CDD126}"/>
              </a:ext>
            </a:extLst>
          </p:cNvPr>
          <p:cNvSpPr>
            <a:spLocks noGrp="1"/>
          </p:cNvSpPr>
          <p:nvPr>
            <p:ph idx="1"/>
          </p:nvPr>
        </p:nvSpPr>
        <p:spPr/>
        <p:txBody>
          <a:bodyPr/>
          <a:lstStyle/>
          <a:p>
            <a:pPr marL="2286000" lvl="5" indent="0">
              <a:buNone/>
            </a:pPr>
            <a:r>
              <a:rPr lang="en-US" sz="2400" dirty="0"/>
              <a:t>	Yes 		No		N/A</a:t>
            </a:r>
          </a:p>
          <a:p>
            <a:pPr lvl="2"/>
            <a:r>
              <a:rPr lang="en-US" dirty="0"/>
              <a:t>1		26		21		19</a:t>
            </a:r>
          </a:p>
          <a:p>
            <a:pPr lvl="2"/>
            <a:r>
              <a:rPr lang="en-US" dirty="0"/>
              <a:t>3		-		-</a:t>
            </a:r>
          </a:p>
          <a:p>
            <a:pPr lvl="2"/>
            <a:r>
              <a:rPr lang="en-US" dirty="0"/>
              <a:t>11		34		27</a:t>
            </a:r>
          </a:p>
          <a:p>
            <a:pPr lvl="2"/>
            <a:r>
              <a:rPr lang="en-US" dirty="0"/>
              <a:t>15 		- 		-		</a:t>
            </a:r>
          </a:p>
          <a:p>
            <a:pPr lvl="2"/>
            <a:r>
              <a:rPr lang="en-US" dirty="0"/>
              <a:t>18		-		-</a:t>
            </a:r>
          </a:p>
          <a:p>
            <a:pPr lvl="2"/>
            <a:r>
              <a:rPr lang="en-US" dirty="0"/>
              <a:t>19		-		-</a:t>
            </a:r>
          </a:p>
          <a:p>
            <a:pPr marL="0" indent="0">
              <a:buNone/>
            </a:pPr>
            <a:r>
              <a:rPr lang="en-US" sz="2400" dirty="0"/>
              <a:t>	Poll total	60		49	</a:t>
            </a:r>
          </a:p>
          <a:p>
            <a:endParaRPr lang="en-US" dirty="0"/>
          </a:p>
        </p:txBody>
      </p:sp>
    </p:spTree>
    <p:extLst>
      <p:ext uri="{BB962C8B-B14F-4D97-AF65-F5344CB8AC3E}">
        <p14:creationId xmlns:p14="http://schemas.microsoft.com/office/powerpoint/2010/main" val="25009097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78F7-872B-E975-EB67-EB9FDF890FB8}"/>
              </a:ext>
            </a:extLst>
          </p:cNvPr>
          <p:cNvSpPr>
            <a:spLocks noGrp="1"/>
          </p:cNvSpPr>
          <p:nvPr>
            <p:ph type="title"/>
          </p:nvPr>
        </p:nvSpPr>
        <p:spPr/>
        <p:txBody>
          <a:bodyPr/>
          <a:lstStyle/>
          <a:p>
            <a:r>
              <a:rPr lang="en-US" sz="3200" dirty="0"/>
              <a:t>Straw Poll #4 2023 March Attend Social</a:t>
            </a:r>
          </a:p>
        </p:txBody>
      </p:sp>
      <p:sp>
        <p:nvSpPr>
          <p:cNvPr id="3" name="Content Placeholder 2">
            <a:extLst>
              <a:ext uri="{FF2B5EF4-FFF2-40B4-BE49-F238E27FC236}">
                <a16:creationId xmlns:a16="http://schemas.microsoft.com/office/drawing/2014/main" id="{F765FBB1-8726-3CCA-6886-1D31F005E534}"/>
              </a:ext>
            </a:extLst>
          </p:cNvPr>
          <p:cNvSpPr>
            <a:spLocks noGrp="1"/>
          </p:cNvSpPr>
          <p:nvPr>
            <p:ph idx="1"/>
          </p:nvPr>
        </p:nvSpPr>
        <p:spPr>
          <a:xfrm>
            <a:off x="334433" y="1341437"/>
            <a:ext cx="10972800" cy="5111749"/>
          </a:xfrm>
        </p:spPr>
        <p:txBody>
          <a:bodyPr/>
          <a:lstStyle/>
          <a:p>
            <a:pPr marL="0" lvl="0" indent="0">
              <a:buNone/>
            </a:pPr>
            <a:r>
              <a:rPr lang="en-US" sz="2400" dirty="0"/>
              <a:t>6. Did you go to the social?</a:t>
            </a:r>
          </a:p>
          <a:p>
            <a:pPr marL="2286000" lvl="5" indent="0">
              <a:buNone/>
            </a:pPr>
            <a:r>
              <a:rPr lang="en-US" sz="2400" dirty="0"/>
              <a:t>	Yes 		No		</a:t>
            </a:r>
          </a:p>
          <a:p>
            <a:pPr lvl="2"/>
            <a:r>
              <a:rPr lang="en-US" dirty="0"/>
              <a:t>1		32		20		</a:t>
            </a:r>
          </a:p>
          <a:p>
            <a:pPr lvl="2"/>
            <a:r>
              <a:rPr lang="en-US" dirty="0"/>
              <a:t>3		-		-</a:t>
            </a:r>
          </a:p>
          <a:p>
            <a:pPr lvl="2"/>
            <a:r>
              <a:rPr lang="en-US" dirty="0"/>
              <a:t>11		72		5</a:t>
            </a:r>
          </a:p>
          <a:p>
            <a:pPr lvl="2"/>
            <a:r>
              <a:rPr lang="en-US" dirty="0"/>
              <a:t>15 		 -		-		</a:t>
            </a:r>
          </a:p>
          <a:p>
            <a:pPr lvl="2"/>
            <a:r>
              <a:rPr lang="en-US" dirty="0"/>
              <a:t>18		-		-</a:t>
            </a:r>
          </a:p>
          <a:p>
            <a:pPr lvl="2"/>
            <a:r>
              <a:rPr lang="en-US" dirty="0"/>
              <a:t>19		-		-</a:t>
            </a:r>
          </a:p>
          <a:p>
            <a:pPr marL="0" indent="0">
              <a:buNone/>
            </a:pPr>
            <a:r>
              <a:rPr lang="en-US" sz="2400" dirty="0"/>
              <a:t>	Poll total	104		25	</a:t>
            </a:r>
          </a:p>
          <a:p>
            <a:pPr marL="0" indent="0">
              <a:buNone/>
            </a:pPr>
            <a:r>
              <a:rPr lang="en-US" sz="2400" dirty="0"/>
              <a:t>Total Attendance counted at the door = 385</a:t>
            </a:r>
          </a:p>
          <a:p>
            <a:pPr marL="0" indent="0">
              <a:buNone/>
            </a:pPr>
            <a:r>
              <a:rPr lang="en-US" sz="2400" dirty="0"/>
              <a:t>Total that went to Aquarium = 358</a:t>
            </a:r>
          </a:p>
        </p:txBody>
      </p:sp>
    </p:spTree>
    <p:extLst>
      <p:ext uri="{BB962C8B-B14F-4D97-AF65-F5344CB8AC3E}">
        <p14:creationId xmlns:p14="http://schemas.microsoft.com/office/powerpoint/2010/main" val="42394736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2FDA-4397-9357-806F-B56C1C2988D5}"/>
              </a:ext>
            </a:extLst>
          </p:cNvPr>
          <p:cNvSpPr>
            <a:spLocks noGrp="1"/>
          </p:cNvSpPr>
          <p:nvPr>
            <p:ph type="title"/>
          </p:nvPr>
        </p:nvSpPr>
        <p:spPr/>
        <p:txBody>
          <a:bodyPr/>
          <a:lstStyle/>
          <a:p>
            <a:pPr marL="0" lvl="0" indent="0">
              <a:buNone/>
            </a:pPr>
            <a:r>
              <a:rPr lang="en-US" sz="3200" dirty="0"/>
              <a:t>Straw Poll #5 </a:t>
            </a:r>
            <a:r>
              <a:rPr lang="en-US" sz="3200" baseline="0" dirty="0"/>
              <a:t> 2023 March “Like” social</a:t>
            </a:r>
            <a:endParaRPr lang="en-US" sz="3200" dirty="0"/>
          </a:p>
        </p:txBody>
      </p:sp>
      <p:sp>
        <p:nvSpPr>
          <p:cNvPr id="3" name="Content Placeholder 2">
            <a:extLst>
              <a:ext uri="{FF2B5EF4-FFF2-40B4-BE49-F238E27FC236}">
                <a16:creationId xmlns:a16="http://schemas.microsoft.com/office/drawing/2014/main" id="{4CDA1341-1445-C281-9307-9E543CC84EC0}"/>
              </a:ext>
            </a:extLst>
          </p:cNvPr>
          <p:cNvSpPr>
            <a:spLocks noGrp="1"/>
          </p:cNvSpPr>
          <p:nvPr>
            <p:ph idx="1"/>
          </p:nvPr>
        </p:nvSpPr>
        <p:spPr/>
        <p:txBody>
          <a:bodyPr/>
          <a:lstStyle/>
          <a:p>
            <a:pPr marL="0" lvl="0" indent="0">
              <a:buNone/>
            </a:pPr>
            <a:r>
              <a:rPr lang="en-US" sz="2400" dirty="0"/>
              <a:t>7. Did you like the social?</a:t>
            </a:r>
          </a:p>
          <a:p>
            <a:pPr marL="2286000" lvl="5" indent="0">
              <a:buNone/>
            </a:pPr>
            <a:r>
              <a:rPr lang="en-US" sz="2400" dirty="0"/>
              <a:t>	Yes 		No		</a:t>
            </a:r>
          </a:p>
          <a:p>
            <a:pPr lvl="2"/>
            <a:r>
              <a:rPr lang="en-US" dirty="0"/>
              <a:t>1		33		 0		</a:t>
            </a:r>
          </a:p>
          <a:p>
            <a:pPr lvl="2"/>
            <a:r>
              <a:rPr lang="en-US" dirty="0"/>
              <a:t>3		-		 -</a:t>
            </a:r>
          </a:p>
          <a:p>
            <a:pPr lvl="2"/>
            <a:r>
              <a:rPr lang="en-US" dirty="0"/>
              <a:t>11		70		1</a:t>
            </a:r>
          </a:p>
          <a:p>
            <a:pPr lvl="2"/>
            <a:r>
              <a:rPr lang="en-US" dirty="0"/>
              <a:t>15 		- 		-		</a:t>
            </a:r>
          </a:p>
          <a:p>
            <a:pPr lvl="2"/>
            <a:r>
              <a:rPr lang="en-US" dirty="0"/>
              <a:t>18		-		-</a:t>
            </a:r>
          </a:p>
          <a:p>
            <a:pPr lvl="2"/>
            <a:r>
              <a:rPr lang="en-US" dirty="0"/>
              <a:t>19		-		-</a:t>
            </a:r>
          </a:p>
          <a:p>
            <a:pPr marL="0" indent="0">
              <a:buNone/>
            </a:pPr>
            <a:r>
              <a:rPr lang="en-US" sz="2400" dirty="0"/>
              <a:t>	Poll Total	103		1</a:t>
            </a:r>
          </a:p>
        </p:txBody>
      </p:sp>
    </p:spTree>
    <p:extLst>
      <p:ext uri="{BB962C8B-B14F-4D97-AF65-F5344CB8AC3E}">
        <p14:creationId xmlns:p14="http://schemas.microsoft.com/office/powerpoint/2010/main" val="38517452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#6 for 2023 May 802W Interim</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828800" y="1554163"/>
            <a:ext cx="8054975" cy="4899024"/>
          </a:xfrm>
        </p:spPr>
        <p:txBody>
          <a:bodyPr>
            <a:normAutofit/>
          </a:bodyPr>
          <a:lstStyle/>
          <a:p>
            <a:pPr marL="0" indent="0">
              <a:buNone/>
            </a:pPr>
            <a:r>
              <a:rPr lang="en-US" sz="2400" dirty="0"/>
              <a:t>1. If the 2023 May 802W Interim Session is held in Orlando, Florida as an </a:t>
            </a:r>
            <a:r>
              <a:rPr lang="en-US" sz="2400" b="1" u="sng" dirty="0"/>
              <a:t>in-person</a:t>
            </a:r>
            <a:r>
              <a:rPr lang="en-US" sz="2400" dirty="0"/>
              <a:t> only session, will you attend?</a:t>
            </a:r>
          </a:p>
          <a:p>
            <a:r>
              <a:rPr lang="en-US" sz="2400" dirty="0"/>
              <a:t>	         Yes,		No		Minimum Viable</a:t>
            </a:r>
          </a:p>
          <a:p>
            <a:r>
              <a:rPr lang="en-US" sz="2400" dirty="0"/>
              <a:t>802.11	 87		 125			</a:t>
            </a:r>
            <a:r>
              <a:rPr lang="en-US" sz="2400" dirty="0">
                <a:solidFill>
                  <a:srgbClr val="C00000"/>
                </a:solidFill>
              </a:rPr>
              <a:t>175</a:t>
            </a:r>
          </a:p>
          <a:p>
            <a:r>
              <a:rPr lang="en-US" sz="2400" dirty="0"/>
              <a:t>802.15	 25		   30			  </a:t>
            </a:r>
            <a:r>
              <a:rPr lang="en-US" sz="2400" dirty="0">
                <a:solidFill>
                  <a:srgbClr val="C00000"/>
                </a:solidFill>
              </a:rPr>
              <a:t>45</a:t>
            </a:r>
          </a:p>
          <a:p>
            <a:r>
              <a:rPr lang="en-US" sz="2400" dirty="0"/>
              <a:t>802.18	  -	  	     - 			  </a:t>
            </a:r>
            <a:r>
              <a:rPr lang="en-US" sz="2400" dirty="0">
                <a:solidFill>
                  <a:srgbClr val="C00000"/>
                </a:solidFill>
              </a:rPr>
              <a:t>20</a:t>
            </a:r>
          </a:p>
          <a:p>
            <a:r>
              <a:rPr lang="en-US" sz="2400" dirty="0"/>
              <a:t>802.19	  11		     8			  </a:t>
            </a:r>
            <a:r>
              <a:rPr lang="en-US" sz="2400" dirty="0">
                <a:solidFill>
                  <a:srgbClr val="FF0000"/>
                </a:solidFill>
              </a:rPr>
              <a:t>10</a:t>
            </a:r>
          </a:p>
          <a:p>
            <a:endParaRPr lang="en-US" sz="2400" dirty="0"/>
          </a:p>
          <a:p>
            <a:r>
              <a:rPr lang="en-US" sz="2400" dirty="0"/>
              <a:t>Totals	123		163			</a:t>
            </a:r>
            <a:r>
              <a:rPr lang="en-US" sz="2400" b="1" dirty="0">
                <a:solidFill>
                  <a:srgbClr val="FF0000"/>
                </a:solidFill>
              </a:rPr>
              <a:t>250</a:t>
            </a:r>
          </a:p>
        </p:txBody>
      </p:sp>
    </p:spTree>
    <p:extLst>
      <p:ext uri="{BB962C8B-B14F-4D97-AF65-F5344CB8AC3E}">
        <p14:creationId xmlns:p14="http://schemas.microsoft.com/office/powerpoint/2010/main" val="31081946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#7 for 2023 May 802W Interim</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400" dirty="0"/>
              <a:t>2. If the 2023 May 802W Interim Session is held in Orlando, Florida as a </a:t>
            </a:r>
            <a:r>
              <a:rPr lang="en-US" sz="2400" b="1" u="sng" dirty="0"/>
              <a:t>mixed-mode</a:t>
            </a:r>
            <a:r>
              <a:rPr lang="en-US" sz="2400" dirty="0"/>
              <a:t> session, will you attend:</a:t>
            </a:r>
          </a:p>
          <a:p>
            <a:pPr marL="0" indent="0">
              <a:buNone/>
            </a:pPr>
            <a:r>
              <a:rPr lang="en-US" sz="2400" dirty="0"/>
              <a:t>        Attend In-person   Attend Virtually (remotely)   Will not attend plenary </a:t>
            </a:r>
          </a:p>
          <a:p>
            <a:r>
              <a:rPr lang="en-US" sz="2400" dirty="0"/>
              <a:t>802.11	97		108		 	  7</a:t>
            </a:r>
          </a:p>
          <a:p>
            <a:r>
              <a:rPr lang="en-US" sz="2400" dirty="0"/>
              <a:t>802.15	26		  26		 	  3</a:t>
            </a:r>
          </a:p>
          <a:p>
            <a:r>
              <a:rPr lang="en-US" sz="2400" dirty="0"/>
              <a:t>802.18	16		    7			  2</a:t>
            </a:r>
          </a:p>
          <a:p>
            <a:r>
              <a:rPr lang="en-US" sz="2400" dirty="0"/>
              <a:t>802.19	10		    4		 	  6</a:t>
            </a:r>
          </a:p>
          <a:p>
            <a:pPr marL="0" indent="0">
              <a:buNone/>
            </a:pPr>
            <a:r>
              <a:rPr lang="en-US" sz="2400" dirty="0"/>
              <a:t>	Totals: 149		145			18</a:t>
            </a:r>
          </a:p>
        </p:txBody>
      </p:sp>
    </p:spTree>
    <p:extLst>
      <p:ext uri="{BB962C8B-B14F-4D97-AF65-F5344CB8AC3E}">
        <p14:creationId xmlns:p14="http://schemas.microsoft.com/office/powerpoint/2010/main" val="26255896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4.02 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1066800" y="1341438"/>
            <a:ext cx="9982200" cy="4983162"/>
          </a:xfrm>
        </p:spPr>
        <p:txBody>
          <a:bodyPr/>
          <a:lstStyle/>
          <a:p>
            <a:r>
              <a:rPr lang="en-US" sz="2400" dirty="0"/>
              <a:t>Site Visits are included in the SOW for the Meeting Planner and Network Service Providers, the IEEE 802 Executive Secretary is requesting approval to attend potential Site visit.</a:t>
            </a:r>
          </a:p>
          <a:p>
            <a:r>
              <a:rPr lang="en-US" sz="2400" dirty="0"/>
              <a:t>Move to approve Hawaiian Village Hotel Site Visit for IEEE 802 Executive Secretary not to exceed $5,000.</a:t>
            </a:r>
          </a:p>
          <a:p>
            <a:r>
              <a:rPr lang="en-US" sz="2400" dirty="0"/>
              <a:t>Move: Rosdahl</a:t>
            </a:r>
          </a:p>
          <a:p>
            <a:r>
              <a:rPr lang="en-US" sz="2400" dirty="0"/>
              <a:t>Second: Zimmerman</a:t>
            </a:r>
          </a:p>
          <a:p>
            <a:r>
              <a:rPr lang="en-US" sz="2400" dirty="0"/>
              <a:t>Results: No Objection – Unanimous – Motion Passes</a:t>
            </a:r>
          </a:p>
        </p:txBody>
      </p:sp>
    </p:spTree>
    <p:extLst>
      <p:ext uri="{BB962C8B-B14F-4D97-AF65-F5344CB8AC3E}">
        <p14:creationId xmlns:p14="http://schemas.microsoft.com/office/powerpoint/2010/main" val="12480158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4ED9-5D39-22C4-059D-E5576BFBEA0F}"/>
              </a:ext>
            </a:extLst>
          </p:cNvPr>
          <p:cNvSpPr>
            <a:spLocks noGrp="1"/>
          </p:cNvSpPr>
          <p:nvPr>
            <p:ph type="title"/>
          </p:nvPr>
        </p:nvSpPr>
        <p:spPr/>
        <p:txBody>
          <a:bodyPr/>
          <a:lstStyle/>
          <a:p>
            <a:r>
              <a:rPr lang="en-US" dirty="0"/>
              <a:t>4.04 IEEE 802 Restructuring Ad Hoc Status Update</a:t>
            </a:r>
          </a:p>
        </p:txBody>
      </p:sp>
      <p:sp>
        <p:nvSpPr>
          <p:cNvPr id="3" name="Content Placeholder 2">
            <a:extLst>
              <a:ext uri="{FF2B5EF4-FFF2-40B4-BE49-F238E27FC236}">
                <a16:creationId xmlns:a16="http://schemas.microsoft.com/office/drawing/2014/main" id="{4CA990E5-15CE-777A-8C93-E8AF52617766}"/>
              </a:ext>
            </a:extLst>
          </p:cNvPr>
          <p:cNvSpPr>
            <a:spLocks noGrp="1"/>
          </p:cNvSpPr>
          <p:nvPr>
            <p:ph idx="1"/>
          </p:nvPr>
        </p:nvSpPr>
        <p:spPr>
          <a:xfrm>
            <a:off x="334433" y="1241425"/>
            <a:ext cx="10714567" cy="5211762"/>
          </a:xfrm>
        </p:spPr>
        <p:txBody>
          <a:bodyPr/>
          <a:lstStyle/>
          <a:p>
            <a:r>
              <a:rPr lang="en-US" sz="2800" dirty="0"/>
              <a:t>Discussion on Ad Hoc Status.</a:t>
            </a:r>
          </a:p>
          <a:p>
            <a:pPr lvl="1"/>
            <a:r>
              <a:rPr lang="en-US" sz="2400" dirty="0"/>
              <a:t>There are several Questions that have bogged the </a:t>
            </a:r>
            <a:r>
              <a:rPr lang="en-US" sz="2400" dirty="0" err="1"/>
              <a:t>AdHoc</a:t>
            </a:r>
            <a:r>
              <a:rPr lang="en-US" sz="2400" dirty="0"/>
              <a:t> down in discussion in the past.</a:t>
            </a:r>
          </a:p>
          <a:p>
            <a:pPr lvl="1"/>
            <a:r>
              <a:rPr lang="en-US" sz="2400" dirty="0"/>
              <a:t>In Order to close this item out, we have 3 basic Questions that need to be addressed.</a:t>
            </a:r>
          </a:p>
          <a:p>
            <a:pPr lvl="1"/>
            <a:r>
              <a:rPr lang="en-US" sz="2400" dirty="0"/>
              <a:t>For the 802 LMSC (802 EC)Telecon on April 4</a:t>
            </a:r>
            <a:r>
              <a:rPr lang="en-US" sz="2400" baseline="30000" dirty="0"/>
              <a:t>th</a:t>
            </a:r>
            <a:r>
              <a:rPr lang="en-US" sz="2400" dirty="0"/>
              <a:t>, we would like to Address Question #1</a:t>
            </a:r>
          </a:p>
          <a:p>
            <a:pPr marL="457200" lvl="1" indent="0">
              <a:buNone/>
            </a:pPr>
            <a:endParaRPr lang="en-US" sz="1200" dirty="0"/>
          </a:p>
          <a:p>
            <a:r>
              <a:rPr lang="en-US" sz="2800" dirty="0"/>
              <a:t>Future Session Structure:</a:t>
            </a:r>
          </a:p>
          <a:p>
            <a:pPr marL="971550" lvl="1" indent="-514350">
              <a:buFont typeface="+mj-lt"/>
              <a:buAutoNum type="arabicPeriod"/>
            </a:pPr>
            <a:r>
              <a:rPr lang="en-US" sz="2400" dirty="0"/>
              <a:t>Mixed-mode vs In-Person vs Virtual Plenary Sessions?</a:t>
            </a:r>
          </a:p>
          <a:p>
            <a:pPr marL="1371600" lvl="2" indent="-514350">
              <a:buFont typeface="+mj-lt"/>
              <a:buAutoNum type="alphaLcParenR"/>
            </a:pPr>
            <a:r>
              <a:rPr lang="en-US" sz="2000" dirty="0"/>
              <a:t>History of the raw numbers of attendance</a:t>
            </a:r>
          </a:p>
          <a:p>
            <a:pPr marL="971550" lvl="1" indent="-514350">
              <a:buFont typeface="+mj-lt"/>
              <a:buAutoNum type="arabicPeriod"/>
            </a:pPr>
            <a:r>
              <a:rPr lang="en-US" sz="2400" dirty="0"/>
              <a:t>How Many Plenary Sessions per year?</a:t>
            </a:r>
          </a:p>
          <a:p>
            <a:pPr marL="971550" lvl="1" indent="-514350">
              <a:buFont typeface="+mj-lt"/>
              <a:buAutoNum type="arabicPeriod"/>
            </a:pPr>
            <a:r>
              <a:rPr lang="en-US" sz="2400" dirty="0"/>
              <a:t>Location rotation?</a:t>
            </a:r>
          </a:p>
          <a:p>
            <a:endParaRPr lang="en-US" sz="3600" dirty="0"/>
          </a:p>
        </p:txBody>
      </p:sp>
    </p:spTree>
    <p:extLst>
      <p:ext uri="{BB962C8B-B14F-4D97-AF65-F5344CB8AC3E}">
        <p14:creationId xmlns:p14="http://schemas.microsoft.com/office/powerpoint/2010/main" val="4508061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D804-058D-251D-5109-780D3D4814FD}"/>
              </a:ext>
            </a:extLst>
          </p:cNvPr>
          <p:cNvSpPr>
            <a:spLocks noGrp="1"/>
          </p:cNvSpPr>
          <p:nvPr>
            <p:ph type="title"/>
          </p:nvPr>
        </p:nvSpPr>
        <p:spPr/>
        <p:txBody>
          <a:bodyPr/>
          <a:lstStyle/>
          <a:p>
            <a:r>
              <a:rPr lang="en-US" sz="3600" dirty="0"/>
              <a:t>Data Items to bring to 4 April EC Telecon:</a:t>
            </a:r>
            <a:endParaRPr lang="en-US" dirty="0"/>
          </a:p>
        </p:txBody>
      </p:sp>
      <p:sp>
        <p:nvSpPr>
          <p:cNvPr id="3" name="Content Placeholder 2">
            <a:extLst>
              <a:ext uri="{FF2B5EF4-FFF2-40B4-BE49-F238E27FC236}">
                <a16:creationId xmlns:a16="http://schemas.microsoft.com/office/drawing/2014/main" id="{74328DD4-77E5-7A78-B577-AED35E2A2CF9}"/>
              </a:ext>
            </a:extLst>
          </p:cNvPr>
          <p:cNvSpPr>
            <a:spLocks noGrp="1"/>
          </p:cNvSpPr>
          <p:nvPr>
            <p:ph idx="1"/>
          </p:nvPr>
        </p:nvSpPr>
        <p:spPr>
          <a:xfrm>
            <a:off x="334433" y="1341437"/>
            <a:ext cx="10972800" cy="5111749"/>
          </a:xfrm>
        </p:spPr>
        <p:txBody>
          <a:bodyPr/>
          <a:lstStyle/>
          <a:p>
            <a:r>
              <a:rPr lang="en-US" dirty="0"/>
              <a:t>What is the number of Members over the last 6 years?.</a:t>
            </a:r>
          </a:p>
          <a:p>
            <a:r>
              <a:rPr lang="en-US" dirty="0"/>
              <a:t>What is the Attendance number for last 6 years?</a:t>
            </a:r>
          </a:p>
          <a:p>
            <a:r>
              <a:rPr lang="en-US" dirty="0"/>
              <a:t>What is the poll numbers that we have collected last 6 years.</a:t>
            </a:r>
          </a:p>
          <a:p>
            <a:r>
              <a:rPr lang="en-US" dirty="0"/>
              <a:t>What is the velocity of drafts? –</a:t>
            </a:r>
          </a:p>
          <a:p>
            <a:pPr lvl="1"/>
            <a:r>
              <a:rPr lang="en-US" dirty="0"/>
              <a:t> Average time per project. – </a:t>
            </a:r>
          </a:p>
          <a:p>
            <a:pPr lvl="2"/>
            <a:r>
              <a:rPr lang="en-US" dirty="0"/>
              <a:t>From SASB Project Approval to SASB Standard approval.</a:t>
            </a:r>
          </a:p>
          <a:p>
            <a:pPr lvl="1"/>
            <a:r>
              <a:rPr lang="en-US" dirty="0"/>
              <a:t>Need comparison over 6 years.</a:t>
            </a:r>
          </a:p>
          <a:p>
            <a:r>
              <a:rPr lang="en-US" dirty="0"/>
              <a:t>What considerations for addressing the question?</a:t>
            </a:r>
          </a:p>
        </p:txBody>
      </p:sp>
    </p:spTree>
    <p:extLst>
      <p:ext uri="{BB962C8B-B14F-4D97-AF65-F5344CB8AC3E}">
        <p14:creationId xmlns:p14="http://schemas.microsoft.com/office/powerpoint/2010/main" val="24681333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Meetings efficiency</a:t>
            </a:r>
          </a:p>
          <a:p>
            <a:pPr lvl="1"/>
            <a:r>
              <a:rPr lang="en-US" dirty="0"/>
              <a:t>Network Report</a:t>
            </a:r>
          </a:p>
          <a:p>
            <a:r>
              <a:rPr lang="en-US" dirty="0"/>
              <a:t>Meeting venue management</a:t>
            </a:r>
          </a:p>
          <a:p>
            <a:r>
              <a:rPr lang="en-US" dirty="0"/>
              <a:t>Assist Chair as requested</a:t>
            </a:r>
          </a:p>
          <a:p>
            <a:endParaRPr lang="en-US" dirty="0"/>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A4C7-77D6-42A1-4FCE-6D984EA08541}"/>
              </a:ext>
            </a:extLst>
          </p:cNvPr>
          <p:cNvSpPr>
            <a:spLocks noGrp="1"/>
          </p:cNvSpPr>
          <p:nvPr>
            <p:ph type="title"/>
          </p:nvPr>
        </p:nvSpPr>
        <p:spPr/>
        <p:txBody>
          <a:bodyPr/>
          <a:lstStyle/>
          <a:p>
            <a:r>
              <a:rPr lang="en-US" dirty="0"/>
              <a:t>Network Report – </a:t>
            </a:r>
            <a:r>
              <a:rPr lang="en-US" dirty="0" err="1"/>
              <a:t>Linespeed</a:t>
            </a:r>
            <a:endParaRPr lang="en-US" dirty="0"/>
          </a:p>
        </p:txBody>
      </p:sp>
      <p:sp>
        <p:nvSpPr>
          <p:cNvPr id="3" name="Content Placeholder 2">
            <a:extLst>
              <a:ext uri="{FF2B5EF4-FFF2-40B4-BE49-F238E27FC236}">
                <a16:creationId xmlns:a16="http://schemas.microsoft.com/office/drawing/2014/main" id="{EB8175D4-759E-0E16-48A2-8565A79C0E05}"/>
              </a:ext>
            </a:extLst>
          </p:cNvPr>
          <p:cNvSpPr>
            <a:spLocks noGrp="1"/>
          </p:cNvSpPr>
          <p:nvPr>
            <p:ph idx="1"/>
          </p:nvPr>
        </p:nvSpPr>
        <p:spPr>
          <a:xfrm>
            <a:off x="334433" y="2133600"/>
            <a:ext cx="10714567" cy="4437821"/>
          </a:xfrm>
        </p:spPr>
        <p:txBody>
          <a:bodyPr/>
          <a:lstStyle/>
          <a:p>
            <a:pPr algn="l"/>
            <a:r>
              <a:rPr lang="en-US" sz="1800" b="1" i="0" u="none" strike="noStrike" baseline="0" dirty="0">
                <a:latin typeface="Arial-BoldMT"/>
              </a:rPr>
              <a:t>FINAL STATISTICS (as of 9AM 3/17/23)</a:t>
            </a:r>
          </a:p>
          <a:p>
            <a:pPr marL="457200" lvl="1" indent="0">
              <a:buNone/>
            </a:pPr>
            <a:r>
              <a:rPr lang="en-US" sz="2000" b="0" i="0" u="none" strike="noStrike" baseline="0" dirty="0">
                <a:latin typeface="Arial" panose="020B0604020202020204" pitchFamily="34" charset="0"/>
                <a:cs typeface="Arial" panose="020B0604020202020204" pitchFamily="34" charset="0"/>
              </a:rPr>
              <a:t>• Total Internet data: 3.56 TB</a:t>
            </a:r>
          </a:p>
          <a:p>
            <a:pPr marL="457200" lvl="1" indent="0">
              <a:buNone/>
            </a:pPr>
            <a:r>
              <a:rPr lang="en-US" sz="2000" b="0" i="0" u="none" strike="noStrike" baseline="0" dirty="0">
                <a:latin typeface="Arial" panose="020B0604020202020204" pitchFamily="34" charset="0"/>
                <a:cs typeface="Arial" panose="020B0604020202020204" pitchFamily="34" charset="0"/>
              </a:rPr>
              <a:t>• Total Internet data inbound: 2.94 TB</a:t>
            </a:r>
          </a:p>
          <a:p>
            <a:pPr marL="457200" lvl="1" indent="0">
              <a:buNone/>
            </a:pPr>
            <a:r>
              <a:rPr lang="en-US" sz="2000" b="0" i="0" u="none" strike="noStrike" baseline="0" dirty="0">
                <a:latin typeface="Arial" panose="020B0604020202020204" pitchFamily="34" charset="0"/>
                <a:cs typeface="Arial" panose="020B0604020202020204" pitchFamily="34" charset="0"/>
              </a:rPr>
              <a:t>• Total Internet data outbound: 0.628 TB</a:t>
            </a:r>
          </a:p>
          <a:p>
            <a:pPr marL="457200" lvl="1" indent="0">
              <a:buNone/>
            </a:pPr>
            <a:r>
              <a:rPr lang="en-US" sz="2000" b="0" i="0" u="none" strike="noStrike" baseline="0" dirty="0">
                <a:latin typeface="Arial" panose="020B0604020202020204" pitchFamily="34" charset="0"/>
                <a:cs typeface="Arial" panose="020B0604020202020204" pitchFamily="34" charset="0"/>
              </a:rPr>
              <a:t>• Inbound Internet bandwidth utilization</a:t>
            </a:r>
          </a:p>
          <a:p>
            <a:pPr marL="457200" lvl="1" indent="0">
              <a:buNone/>
            </a:pPr>
            <a:r>
              <a:rPr lang="en-US" sz="2000" b="0" i="0" u="none" strike="noStrike" baseline="0" dirty="0">
                <a:latin typeface="Arial" panose="020B0604020202020204" pitchFamily="34" charset="0"/>
                <a:cs typeface="Arial" panose="020B0604020202020204" pitchFamily="34" charset="0"/>
              </a:rPr>
              <a:t>o Peak: 382.55 Mb/s</a:t>
            </a:r>
          </a:p>
          <a:p>
            <a:pPr marL="457200" lvl="1" indent="0">
              <a:buNone/>
            </a:pPr>
            <a:r>
              <a:rPr lang="en-US" sz="2000" b="0" i="0" u="none" strike="noStrike" baseline="0" dirty="0">
                <a:latin typeface="Arial" panose="020B0604020202020204" pitchFamily="34" charset="0"/>
                <a:cs typeface="Arial" panose="020B0604020202020204" pitchFamily="34" charset="0"/>
              </a:rPr>
              <a:t>o 95th Percentile: 177.81 Mb/s</a:t>
            </a:r>
          </a:p>
          <a:p>
            <a:pPr marL="457200" lvl="1" indent="0">
              <a:buNone/>
            </a:pPr>
            <a:r>
              <a:rPr lang="en-US" sz="2000" b="0" i="0" u="none" strike="noStrike" baseline="0" dirty="0">
                <a:latin typeface="Arial" panose="020B0604020202020204" pitchFamily="34" charset="0"/>
                <a:cs typeface="Arial" panose="020B0604020202020204" pitchFamily="34" charset="0"/>
              </a:rPr>
              <a:t>• Outbound Internet bandwidth utilization</a:t>
            </a:r>
          </a:p>
          <a:p>
            <a:pPr marL="457200" lvl="1" indent="0">
              <a:buNone/>
            </a:pPr>
            <a:r>
              <a:rPr lang="en-US" sz="2000" b="0" i="0" u="none" strike="noStrike" baseline="0" dirty="0">
                <a:latin typeface="Arial" panose="020B0604020202020204" pitchFamily="34" charset="0"/>
                <a:cs typeface="Arial" panose="020B0604020202020204" pitchFamily="34" charset="0"/>
              </a:rPr>
              <a:t>o Peak: 138.96 Mb/s</a:t>
            </a:r>
          </a:p>
          <a:p>
            <a:pPr marL="457200" lvl="1" indent="0">
              <a:buNone/>
            </a:pPr>
            <a:r>
              <a:rPr lang="en-US" sz="2000" b="0" i="0" u="none" strike="noStrike" baseline="0" dirty="0">
                <a:latin typeface="Arial" panose="020B0604020202020204" pitchFamily="34" charset="0"/>
                <a:cs typeface="Arial" panose="020B0604020202020204" pitchFamily="34" charset="0"/>
              </a:rPr>
              <a:t>o 95th Percentile: 32.89 Mb/s</a:t>
            </a:r>
          </a:p>
          <a:p>
            <a:pPr marL="457200" lvl="1" indent="0">
              <a:buNone/>
            </a:pPr>
            <a:r>
              <a:rPr lang="fr-FR" sz="2000" b="0" i="0" u="none" strike="noStrike" baseline="0" dirty="0">
                <a:latin typeface="Arial" panose="020B0604020202020204" pitchFamily="34" charset="0"/>
                <a:cs typeface="Arial" panose="020B0604020202020204" pitchFamily="34" charset="0"/>
              </a:rPr>
              <a:t>• Wireless network associations: 1100 unique </a:t>
            </a:r>
            <a:r>
              <a:rPr lang="fr-FR" sz="2000" b="0" i="0" u="none" strike="noStrike" baseline="0" dirty="0" err="1">
                <a:latin typeface="Arial" panose="020B0604020202020204" pitchFamily="34" charset="0"/>
                <a:cs typeface="Arial" panose="020B0604020202020204" pitchFamily="34" charset="0"/>
              </a:rPr>
              <a:t>devices</a:t>
            </a:r>
            <a:endParaRPr lang="fr-FR" sz="2000" b="0" i="0" u="none" strike="noStrike" baseline="0" dirty="0">
              <a:latin typeface="Arial" panose="020B0604020202020204" pitchFamily="34" charset="0"/>
              <a:cs typeface="Arial" panose="020B0604020202020204" pitchFamily="34" charset="0"/>
            </a:endParaRPr>
          </a:p>
          <a:p>
            <a:pPr marL="457200" lvl="1" indent="0">
              <a:buNone/>
            </a:pPr>
            <a:r>
              <a:rPr lang="en-US" sz="2000" b="0" i="0" u="none" strike="noStrike" baseline="0" dirty="0">
                <a:latin typeface="Arial" panose="020B0604020202020204" pitchFamily="34" charset="0"/>
                <a:cs typeface="Arial" panose="020B0604020202020204" pitchFamily="34" charset="0"/>
              </a:rPr>
              <a:t>• Wired network clients: 58 unique devices</a:t>
            </a:r>
            <a:endParaRPr lang="en-US" sz="4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25E58E7-18E6-1E47-E9B7-0A722E8E0C9D}"/>
              </a:ext>
            </a:extLst>
          </p:cNvPr>
          <p:cNvSpPr txBox="1"/>
          <p:nvPr/>
        </p:nvSpPr>
        <p:spPr>
          <a:xfrm>
            <a:off x="1295400" y="1267616"/>
            <a:ext cx="9601200" cy="677108"/>
          </a:xfrm>
          <a:prstGeom prst="rect">
            <a:avLst/>
          </a:prstGeom>
          <a:noFill/>
        </p:spPr>
        <p:txBody>
          <a:bodyPr wrap="square" rtlCol="0">
            <a:spAutoFit/>
          </a:bodyPr>
          <a:lstStyle/>
          <a:p>
            <a:pPr algn="ctr"/>
            <a:r>
              <a:rPr lang="en-US" sz="2400" dirty="0"/>
              <a:t>Network Report posted to mentor: 802 EC-23/0062r0:</a:t>
            </a:r>
          </a:p>
          <a:p>
            <a:pPr algn="ctr"/>
            <a:r>
              <a:rPr lang="en-US" sz="1400" dirty="0">
                <a:solidFill>
                  <a:schemeClr val="accent2"/>
                </a:solidFill>
                <a:hlinkClick r:id="rId3">
                  <a:extLst>
                    <a:ext uri="{A12FA001-AC4F-418D-AE19-62706E023703}">
                      <ahyp:hlinkClr xmlns:ahyp="http://schemas.microsoft.com/office/drawing/2018/hyperlinkcolor" val="tx"/>
                    </a:ext>
                  </a:extLst>
                </a:hlinkClick>
              </a:rPr>
              <a:t>https://mentor.ieee.org/802-ec/dcn/23/ec-23-0062-00-00EC-network-serivices-report-2023-march-plenary-atlanta.pdf</a:t>
            </a:r>
            <a:r>
              <a:rPr lang="en-US" sz="1400" dirty="0">
                <a:solidFill>
                  <a:schemeClr val="accent2"/>
                </a:solidFill>
              </a:rPr>
              <a:t> </a:t>
            </a:r>
          </a:p>
        </p:txBody>
      </p:sp>
    </p:spTree>
    <p:extLst>
      <p:ext uri="{BB962C8B-B14F-4D97-AF65-F5344CB8AC3E}">
        <p14:creationId xmlns:p14="http://schemas.microsoft.com/office/powerpoint/2010/main" val="300409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dirty="0"/>
              <a:t>2023 March IEEE 802 Plenary Session</a:t>
            </a:r>
            <a:endParaRPr sz="4800"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dirty="0"/>
              <a:t>Event Summary and Important Information</a:t>
            </a:r>
            <a:endParaRPr sz="3200" dirty="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defTabSz="1219170" eaLnBrk="1" fontAlgn="auto" hangingPunct="1">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March 11, 2023</a:t>
            </a:r>
            <a:endParaRPr sz="1867" kern="0" dirty="0">
              <a:solidFill>
                <a:srgbClr val="FFFFFF"/>
              </a:solidFill>
              <a:latin typeface="Roboto"/>
              <a:ea typeface="Roboto"/>
              <a:cs typeface="Roboto"/>
              <a:sym typeface="Roboto"/>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400" dirty="0"/>
              <a:t>Announcement of 802 EC Interim Telecon </a:t>
            </a:r>
          </a:p>
          <a:p>
            <a:r>
              <a:rPr lang="en-US" sz="2400" dirty="0"/>
              <a:t>     Tuesday 4 April 2022, 19:00-21:00 UTC</a:t>
            </a:r>
          </a:p>
          <a:p>
            <a:r>
              <a:rPr lang="en-US" sz="2400" dirty="0"/>
              <a:t>     Tuesday 2 May 2023, 19:00-21:00 UTC</a:t>
            </a:r>
          </a:p>
          <a:p>
            <a:r>
              <a:rPr lang="en-US" sz="2400" dirty="0"/>
              <a:t>     Tuesday 06 June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July to be Scheduled during 2023 July IEEE 802 EC Closing Plenary meeting.</a:t>
            </a:r>
            <a:br>
              <a:rPr lang="en-US" sz="2400" dirty="0"/>
            </a:br>
            <a:endParaRPr lang="en-US"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July </a:t>
            </a:r>
            <a:r>
              <a:rPr lang="en-US" sz="2000" dirty="0"/>
              <a:t>10 or 11 (Mon/Tues)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a:solidFill>
                  <a:srgbClr val="000000"/>
                </a:solidFill>
                <a:highlight>
                  <a:srgbClr val="FFFF00"/>
                </a:highlight>
              </a:rPr>
              <a:t>26 May </a:t>
            </a:r>
            <a:r>
              <a:rPr lang="en-US" sz="2000" kern="0" dirty="0">
                <a:solidFill>
                  <a:srgbClr val="000000"/>
                </a:solidFill>
                <a:highlight>
                  <a:srgbClr val="FFFF00"/>
                </a:highlight>
              </a:rPr>
              <a:t>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900" b="1" dirty="0"/>
          </a:p>
          <a:p>
            <a:pPr marL="0" indent="0">
              <a:lnSpc>
                <a:spcPct val="100000"/>
              </a:lnSpc>
              <a:spcBef>
                <a:spcPts val="1333"/>
              </a:spcBef>
              <a:buNone/>
            </a:pPr>
            <a:r>
              <a:rPr lang="en" sz="2000" b="1" dirty="0"/>
              <a:t>Dawn </a:t>
            </a:r>
            <a:r>
              <a:rPr lang="en" sz="2400" b="1" dirty="0"/>
              <a:t>Slykhouse</a:t>
            </a:r>
            <a:r>
              <a:rPr lang="en" sz="2000" b="1" dirty="0"/>
              <a:t>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9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14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Office: </a:t>
            </a:r>
            <a:r>
              <a:rPr lang="en" sz="2000" dirty="0"/>
              <a:t>Room 201, 2nd Floor</a:t>
            </a:r>
            <a:endParaRPr sz="2000" dirty="0"/>
          </a:p>
          <a:p>
            <a:pPr marL="0" indent="0">
              <a:lnSpc>
                <a:spcPct val="100000"/>
              </a:lnSpc>
              <a:spcBef>
                <a:spcPts val="1333"/>
              </a:spcBef>
              <a:buNone/>
            </a:pPr>
            <a:r>
              <a:rPr lang="en" sz="2000" b="1" dirty="0"/>
              <a:t>Network Office: </a:t>
            </a:r>
            <a:r>
              <a:rPr lang="en" sz="2000" dirty="0"/>
              <a:t>Room 315, 3rd Floor</a:t>
            </a: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sz="2000" b="1" dirty="0"/>
              <a:t>Sunday</a:t>
            </a:r>
            <a:r>
              <a:rPr lang="en" sz="2000" dirty="0"/>
              <a:t> </a:t>
            </a:r>
            <a:endParaRPr sz="2000" dirty="0"/>
          </a:p>
          <a:p>
            <a:pPr lvl="1" indent="-457189">
              <a:spcBef>
                <a:spcPts val="0"/>
              </a:spcBef>
              <a:buSzPts val="1800"/>
            </a:pPr>
            <a:r>
              <a:rPr lang="en" sz="2000" dirty="0"/>
              <a:t>Registration Counter, Pre-Function Area 2nd Floor at Hilton Atlanta</a:t>
            </a:r>
            <a:endParaRPr sz="2000" dirty="0"/>
          </a:p>
          <a:p>
            <a:pPr lvl="1" indent="-457189">
              <a:spcBef>
                <a:spcPts val="0"/>
              </a:spcBef>
              <a:buSzPts val="1800"/>
            </a:pPr>
            <a:r>
              <a:rPr lang="en" sz="2000" dirty="0"/>
              <a:t>3:30 PM - 7:30 PM</a:t>
            </a:r>
            <a:endParaRPr sz="2000" dirty="0"/>
          </a:p>
          <a:p>
            <a:r>
              <a:rPr lang="en" sz="2000" b="1" dirty="0"/>
              <a:t>Monday - Wednesday</a:t>
            </a:r>
            <a:r>
              <a:rPr lang="en" sz="2000" dirty="0"/>
              <a:t> </a:t>
            </a:r>
            <a:endParaRPr sz="2000" dirty="0"/>
          </a:p>
          <a:p>
            <a:pPr lvl="1" indent="-457189">
              <a:spcBef>
                <a:spcPts val="0"/>
              </a:spcBef>
              <a:buSzPts val="1800"/>
            </a:pPr>
            <a:r>
              <a:rPr lang="en" sz="2000" dirty="0"/>
              <a:t>Registration Counter, </a:t>
            </a:r>
            <a:r>
              <a:rPr lang="en-US" sz="2000" dirty="0"/>
              <a:t>Pre-Function</a:t>
            </a:r>
            <a:r>
              <a:rPr lang="en" sz="2000" dirty="0"/>
              <a:t> Area 2nd Floor at Hilton Atlanta</a:t>
            </a:r>
            <a:endParaRPr sz="2000" dirty="0"/>
          </a:p>
          <a:p>
            <a:pPr lvl="1" indent="-457189">
              <a:spcBef>
                <a:spcPts val="0"/>
              </a:spcBef>
              <a:buSzPts val="1800"/>
            </a:pPr>
            <a:r>
              <a:rPr lang="en" sz="2000" dirty="0"/>
              <a:t>7:30 AM - 5:00 PM</a:t>
            </a:r>
            <a:endParaRPr sz="2000" dirty="0"/>
          </a:p>
          <a:p>
            <a:r>
              <a:rPr lang="en" sz="2000" b="1" dirty="0"/>
              <a:t>Thursday - Friday</a:t>
            </a:r>
            <a:r>
              <a:rPr lang="en" sz="2000" dirty="0"/>
              <a:t> </a:t>
            </a:r>
            <a:endParaRPr sz="2000" dirty="0"/>
          </a:p>
          <a:p>
            <a:pPr lvl="1" indent="-457189">
              <a:spcBef>
                <a:spcPts val="0"/>
              </a:spcBef>
              <a:buSzPts val="1800"/>
            </a:pPr>
            <a:r>
              <a:rPr lang="en" sz="2000" dirty="0"/>
              <a:t>Event Office, Room 201</a:t>
            </a:r>
          </a:p>
          <a:p>
            <a:pPr lvl="1" indent="-457189">
              <a:spcBef>
                <a:spcPts val="0"/>
              </a:spcBef>
              <a:buSzPts val="1800"/>
            </a:pPr>
            <a:r>
              <a:rPr lang="en-US" sz="2000" dirty="0"/>
              <a:t>8:00 AM - 5:00 PM</a:t>
            </a:r>
          </a:p>
          <a:p>
            <a:pPr lvl="1" indent="-457189">
              <a:spcBef>
                <a:spcPts val="0"/>
              </a:spcBef>
              <a:buSzPts val="1800"/>
            </a:pPr>
            <a:endParaRPr sz="2000" dirty="0"/>
          </a:p>
          <a:p>
            <a:pPr marL="0" indent="0">
              <a:buNone/>
            </a:pPr>
            <a:endParaRPr sz="2000" dirty="0"/>
          </a:p>
          <a:p>
            <a:pPr marL="0" indent="0">
              <a:spcBef>
                <a:spcPts val="1333"/>
              </a:spcBef>
              <a:spcAft>
                <a:spcPts val="2133"/>
              </a:spcAft>
              <a:buNone/>
            </a:pP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8" name="Google Shape;88;p4"/>
          <p:cNvSpPr txBox="1">
            <a:spLocks noGrp="1"/>
          </p:cNvSpPr>
          <p:nvPr>
            <p:ph type="body" idx="1"/>
          </p:nvPr>
        </p:nvSpPr>
        <p:spPr>
          <a:xfrm>
            <a:off x="629200" y="30367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buNone/>
            </a:pPr>
            <a:endParaRPr sz="2000" b="1" dirty="0"/>
          </a:p>
          <a:p>
            <a:pPr marL="0" indent="0" algn="ctr">
              <a:lnSpc>
                <a:spcPct val="50000"/>
              </a:lnSpc>
              <a:spcBef>
                <a:spcPts val="1333"/>
              </a:spcBef>
              <a:buNone/>
            </a:pPr>
            <a:r>
              <a:rPr lang="en" sz="2000" b="1" dirty="0"/>
              <a:t>Light Breakfast</a:t>
            </a:r>
            <a:endParaRPr sz="2000" b="1" dirty="0"/>
          </a:p>
          <a:p>
            <a:pPr marL="0" indent="0" algn="ctr">
              <a:lnSpc>
                <a:spcPct val="50000"/>
              </a:lnSpc>
              <a:spcBef>
                <a:spcPts val="1333"/>
              </a:spcBef>
              <a:buNone/>
            </a:pPr>
            <a:r>
              <a:rPr lang="en" sz="2000" b="1" dirty="0"/>
              <a:t>Pre Function Area, 2nd Floor</a:t>
            </a:r>
            <a:endParaRPr sz="2000" b="1" dirty="0"/>
          </a:p>
          <a:p>
            <a:pPr marL="0" indent="0" algn="ctr">
              <a:lnSpc>
                <a:spcPct val="50000"/>
              </a:lnSpc>
              <a:spcBef>
                <a:spcPts val="1333"/>
              </a:spcBef>
              <a:buNone/>
            </a:pPr>
            <a:r>
              <a:rPr lang="en" sz="2000" dirty="0"/>
              <a:t>Monday - Friday </a:t>
            </a:r>
            <a:endParaRPr sz="2000" dirty="0"/>
          </a:p>
          <a:p>
            <a:pPr marL="0" indent="0" algn="ctr">
              <a:lnSpc>
                <a:spcPct val="50000"/>
              </a:lnSpc>
              <a:spcBef>
                <a:spcPts val="1333"/>
              </a:spcBef>
              <a:buNone/>
            </a:pPr>
            <a:r>
              <a:rPr lang="en" sz="2000" dirty="0"/>
              <a:t>7:15 AM - 8:30 AM</a:t>
            </a:r>
            <a:endParaRPr sz="2000" dirty="0"/>
          </a:p>
          <a:p>
            <a:pPr marL="0" indent="0" algn="ctr">
              <a:lnSpc>
                <a:spcPct val="50000"/>
              </a:lnSpc>
              <a:spcBef>
                <a:spcPts val="1333"/>
              </a:spcBef>
              <a:buNone/>
            </a:pPr>
            <a:endParaRPr sz="2000" dirty="0"/>
          </a:p>
          <a:p>
            <a:pPr marL="0" indent="0" algn="ctr">
              <a:lnSpc>
                <a:spcPct val="50000"/>
              </a:lnSpc>
              <a:spcBef>
                <a:spcPts val="1333"/>
              </a:spcBef>
              <a:buClr>
                <a:srgbClr val="000000"/>
              </a:buClr>
              <a:buNone/>
            </a:pPr>
            <a:r>
              <a:rPr lang="en" b="1" dirty="0"/>
              <a:t>Morning Coffee &amp; Tea Break</a:t>
            </a:r>
            <a:endParaRPr b="1" dirty="0"/>
          </a:p>
          <a:p>
            <a:pPr marL="0" indent="0" algn="ctr">
              <a:lnSpc>
                <a:spcPct val="50000"/>
              </a:lnSpc>
              <a:spcBef>
                <a:spcPts val="1333"/>
              </a:spcBef>
              <a:buClr>
                <a:srgbClr val="000000"/>
              </a:buClr>
              <a:buNone/>
            </a:pPr>
            <a:r>
              <a:rPr lang="en" sz="2000" b="1" dirty="0"/>
              <a:t>Pre Function Area, 2nd Floor</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buNone/>
            </a:pPr>
            <a:r>
              <a:rPr lang="en" dirty="0"/>
              <a:t>9:50 AM - 10:35 AM</a:t>
            </a:r>
            <a:endParaRPr sz="2000" dirty="0"/>
          </a:p>
          <a:p>
            <a:pPr marL="0" indent="0">
              <a:spcBef>
                <a:spcPts val="1333"/>
              </a:spcBef>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
        <p:nvSpPr>
          <p:cNvPr id="89" name="Google Shape;89;p4"/>
          <p:cNvSpPr txBox="1">
            <a:spLocks noGrp="1"/>
          </p:cNvSpPr>
          <p:nvPr>
            <p:ph type="body" idx="2"/>
          </p:nvPr>
        </p:nvSpPr>
        <p:spPr>
          <a:xfrm>
            <a:off x="6259000" y="3109333"/>
            <a:ext cx="5110000" cy="3062800"/>
          </a:xfrm>
          <a:prstGeom prst="rect">
            <a:avLst/>
          </a:prstGeom>
          <a:noFill/>
          <a:ln>
            <a:noFill/>
          </a:ln>
        </p:spPr>
        <p:txBody>
          <a:bodyPr spcFirstLastPara="1" wrap="square" lIns="121900" tIns="121900" rIns="121900" bIns="121900" anchor="t" anchorCtr="0">
            <a:noAutofit/>
          </a:bodyPr>
          <a:lstStyle/>
          <a:p>
            <a:pPr marL="0" indent="0" algn="ctr">
              <a:buNone/>
            </a:pPr>
            <a:endParaRPr sz="267" dirty="0"/>
          </a:p>
          <a:p>
            <a:pPr marL="0" indent="0" algn="ctr">
              <a:lnSpc>
                <a:spcPct val="50000"/>
              </a:lnSpc>
              <a:spcBef>
                <a:spcPts val="1333"/>
              </a:spcBef>
              <a:buNone/>
            </a:pPr>
            <a:r>
              <a:rPr lang="en" b="1" dirty="0"/>
              <a:t>Lunch</a:t>
            </a:r>
            <a:endParaRPr b="1" dirty="0"/>
          </a:p>
          <a:p>
            <a:pPr marL="0" indent="0" algn="ctr">
              <a:lnSpc>
                <a:spcPct val="50000"/>
              </a:lnSpc>
              <a:spcBef>
                <a:spcPts val="1333"/>
              </a:spcBef>
              <a:buNone/>
            </a:pPr>
            <a:r>
              <a:rPr lang="en" b="1" dirty="0"/>
              <a:t>Crystal Ballroom, Lobby Level</a:t>
            </a:r>
            <a:endParaRPr b="1" dirty="0"/>
          </a:p>
          <a:p>
            <a:pPr marL="0" indent="0" algn="ctr">
              <a:lnSpc>
                <a:spcPct val="50000"/>
              </a:lnSpc>
              <a:spcBef>
                <a:spcPts val="1333"/>
              </a:spcBef>
              <a:buClr>
                <a:srgbClr val="000000"/>
              </a:buClr>
              <a:buNone/>
            </a:pPr>
            <a:r>
              <a:rPr lang="en" dirty="0"/>
              <a:t>Monday - Thursday </a:t>
            </a:r>
            <a:endParaRPr dirty="0"/>
          </a:p>
          <a:p>
            <a:pPr marL="0" indent="0" algn="ctr">
              <a:lnSpc>
                <a:spcPct val="50000"/>
              </a:lnSpc>
              <a:spcBef>
                <a:spcPts val="1333"/>
              </a:spcBef>
              <a:buClr>
                <a:srgbClr val="000000"/>
              </a:buClr>
              <a:buNone/>
            </a:pPr>
            <a:r>
              <a:rPr lang="en" dirty="0"/>
              <a:t>12:00 PM - 1:30 PM</a:t>
            </a:r>
            <a:endParaRPr dirty="0"/>
          </a:p>
          <a:p>
            <a:pPr marL="0" indent="0" algn="ctr">
              <a:lnSpc>
                <a:spcPct val="50000"/>
              </a:lnSpc>
              <a:spcBef>
                <a:spcPts val="1333"/>
              </a:spcBef>
              <a:buNone/>
            </a:pPr>
            <a:endParaRPr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sz="2000" b="1" dirty="0"/>
              <a:t>Pre Function Area, 2nd Floor</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3:00 PM - 4:00 PM</a:t>
            </a:r>
            <a:endParaRPr dirty="0"/>
          </a:p>
        </p:txBody>
      </p:sp>
      <p:sp>
        <p:nvSpPr>
          <p:cNvPr id="90" name="Google Shape;90;p4"/>
          <p:cNvSpPr txBox="1"/>
          <p:nvPr/>
        </p:nvSpPr>
        <p:spPr>
          <a:xfrm>
            <a:off x="2074400" y="2362200"/>
            <a:ext cx="8369200" cy="546263"/>
          </a:xfrm>
          <a:prstGeom prst="rect">
            <a:avLst/>
          </a:prstGeom>
          <a:noFill/>
          <a:ln>
            <a:noFill/>
          </a:ln>
        </p:spPr>
        <p:txBody>
          <a:bodyPr spcFirstLastPara="1" wrap="square" lIns="121900" tIns="121900" rIns="121900" bIns="121900" anchor="t" anchorCtr="0">
            <a:spAutoFit/>
          </a:bodyPr>
          <a:lstStyle/>
          <a:p>
            <a:pPr algn="ctr" defTabSz="1219170" eaLnBrk="1" fontAlgn="auto" hangingPunct="1">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96" name="Google Shape;96;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highlight>
                  <a:srgbClr val="FFFF00"/>
                </a:highlight>
              </a:rPr>
              <a:t>REGISTRATION FEE REQUIREMENT REMINDER</a:t>
            </a:r>
            <a:endParaRPr sz="2000" b="1" dirty="0">
              <a:highlight>
                <a:srgbClr val="FFFF00"/>
              </a:highlight>
            </a:endParaRPr>
          </a:p>
          <a:p>
            <a:pPr marL="0" indent="0">
              <a:spcBef>
                <a:spcPts val="1333"/>
              </a:spcBef>
              <a:buNone/>
            </a:pPr>
            <a:r>
              <a:rPr lang="en" sz="1733" dirty="0"/>
              <a:t>Payment of the session registration fee is required for all individuals who participate in any session associated with the March 2023 IEEE 802 Plenary. Registration: </a:t>
            </a:r>
            <a:r>
              <a:rPr lang="en" sz="1733" u="sng" dirty="0">
                <a:solidFill>
                  <a:schemeClr val="hlink"/>
                </a:solidFill>
                <a:hlinkClick r:id="rId6"/>
              </a:rPr>
              <a:t>https://cvent.me/AwPbAx</a:t>
            </a:r>
            <a:endParaRPr sz="1733"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37566</TotalTime>
  <Words>5504</Words>
  <Application>Microsoft Office PowerPoint</Application>
  <PresentationFormat>Widescreen</PresentationFormat>
  <Paragraphs>649</Paragraphs>
  <Slides>51</Slides>
  <Notes>31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51</vt:i4>
      </vt:variant>
    </vt:vector>
  </HeadingPairs>
  <TitlesOfParts>
    <vt:vector size="60" baseType="lpstr">
      <vt:lpstr>Arial</vt:lpstr>
      <vt:lpstr>Arial-BoldMT</vt:lpstr>
      <vt:lpstr>Calibri</vt:lpstr>
      <vt:lpstr>Roboto</vt:lpstr>
      <vt:lpstr>Times New Roman</vt:lpstr>
      <vt:lpstr>Verdana</vt:lpstr>
      <vt:lpstr>Wingdings</vt:lpstr>
      <vt:lpstr>Title slide</vt:lpstr>
      <vt:lpstr>Material</vt:lpstr>
      <vt:lpstr>Executive Secretary Agenda Items  2023 March Plenary</vt:lpstr>
      <vt:lpstr>Event Conduct and Safety Statement </vt:lpstr>
      <vt:lpstr>Event Conduct and Safety Statement</vt:lpstr>
      <vt:lpstr>IEEE 802 Opening EC Mtg – March 13</vt:lpstr>
      <vt:lpstr>2023 March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LMSC 43rd Anniversary Social  GEORGIA AQUARIUM</vt:lpstr>
      <vt:lpstr>  IEEE 802 LMSC 43rd Anniversary Social  GEORGIA AQUARIUM - TRANSPORTATION</vt:lpstr>
      <vt:lpstr>40th Anniversary Polo Shirts</vt:lpstr>
      <vt:lpstr>Thanks for helping us make this session a success, we look forward to working with you again!</vt:lpstr>
      <vt:lpstr>2023 March 802 Plenary Registration report as of 03/12/23 – 8:00 ET</vt:lpstr>
      <vt:lpstr>PowerPoint Presentation</vt:lpstr>
      <vt:lpstr>PowerPoint Presentation</vt:lpstr>
      <vt:lpstr>PowerPoint Presentation</vt:lpstr>
      <vt:lpstr>Suggested best practices</vt:lpstr>
      <vt:lpstr>Mixed-mode Meeting Protocol</vt:lpstr>
      <vt:lpstr>Request for 802 WG Straw Polls -1</vt:lpstr>
      <vt:lpstr>Request for 802 WG Straw Polls -1</vt:lpstr>
      <vt:lpstr>Future Venue Contract Status</vt:lpstr>
      <vt:lpstr>Future Session AdHocs</vt:lpstr>
      <vt:lpstr>IEEE 802 University Outreach Program for Berlin July 2023</vt:lpstr>
      <vt:lpstr>Student Outreach Program for Berlin July 2023 (2)</vt:lpstr>
      <vt:lpstr>Future Venue AdHocs  --</vt:lpstr>
      <vt:lpstr>Next Venue Meeting planning – Thurs 7:30 am</vt:lpstr>
      <vt:lpstr>Notes from Discussion</vt:lpstr>
      <vt:lpstr>Future Venues AdHoc – Thurs 8 am</vt:lpstr>
      <vt:lpstr>Future Venue Contract Status</vt:lpstr>
      <vt:lpstr>Notes</vt:lpstr>
      <vt:lpstr>Notes (cont)</vt:lpstr>
      <vt:lpstr>Items to bring: </vt:lpstr>
      <vt:lpstr>IEEE 802 Closing EC Mtg – March 17</vt:lpstr>
      <vt:lpstr>Future Venue Contract Status</vt:lpstr>
      <vt:lpstr>Straw Poll #1 for 2023 July 802 Plenary</vt:lpstr>
      <vt:lpstr>Straw Poll #2 for 2023 July 802 Plenary</vt:lpstr>
      <vt:lpstr>Straw Poll #3: Return to this Venue (Hilton Atlanta)</vt:lpstr>
      <vt:lpstr>Straw Poll #4 2023 March Attend Social</vt:lpstr>
      <vt:lpstr>Straw Poll #5  2023 March “Like” social</vt:lpstr>
      <vt:lpstr>Straw Poll #6 for 2023 May 802W Interim</vt:lpstr>
      <vt:lpstr>Straw Poll #7 for 2023 May 802W Interim</vt:lpstr>
      <vt:lpstr>4.02 Motion to Approve Exec Site Visit</vt:lpstr>
      <vt:lpstr>4.04 IEEE 802 Restructuring Ad Hoc Status Update</vt:lpstr>
      <vt:lpstr>Data Items to bring to 4 April EC Telecon:</vt:lpstr>
      <vt:lpstr>8.033 – Executive Secretary Report</vt:lpstr>
      <vt:lpstr>Network Report – Linespeed</vt:lpstr>
      <vt:lpstr>8.04 Monthly IEEE 802 EC Telecons</vt:lpstr>
      <vt:lpstr>8.05 Call for Tutorials for July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2023 March Plenary</dc:title>
  <dc:subject>2023 March IEEE 802 Mixed Mode Plenary</dc:subject>
  <dc:creator>Jon Rosdahl</dc:creator>
  <cp:keywords>Mixed-mode Plenary</cp:keywords>
  <dc:description>Jon Rosdahl, Qualcomm</dc:description>
  <cp:lastModifiedBy>Jon Rosdahl</cp:lastModifiedBy>
  <cp:revision>19</cp:revision>
  <dcterms:created xsi:type="dcterms:W3CDTF">2021-09-07T16:57:28Z</dcterms:created>
  <dcterms:modified xsi:type="dcterms:W3CDTF">2023-04-05T21:54:12Z</dcterms:modified>
  <cp:category>March 2023</cp:category>
</cp:coreProperties>
</file>