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30"/>
  </p:notesMasterIdLst>
  <p:handoutMasterIdLst>
    <p:handoutMasterId r:id="rId31"/>
  </p:handoutMasterIdLst>
  <p:sldIdLst>
    <p:sldId id="361" r:id="rId3"/>
    <p:sldId id="287" r:id="rId4"/>
    <p:sldId id="288" r:id="rId5"/>
    <p:sldId id="289" r:id="rId6"/>
    <p:sldId id="692" r:id="rId7"/>
    <p:sldId id="619" r:id="rId8"/>
    <p:sldId id="677" r:id="rId9"/>
    <p:sldId id="682" r:id="rId10"/>
    <p:sldId id="672" r:id="rId11"/>
    <p:sldId id="697" r:id="rId12"/>
    <p:sldId id="649" r:id="rId13"/>
    <p:sldId id="381" r:id="rId14"/>
    <p:sldId id="366" r:id="rId15"/>
    <p:sldId id="670" r:id="rId16"/>
    <p:sldId id="671" r:id="rId17"/>
    <p:sldId id="293" r:id="rId18"/>
    <p:sldId id="294" r:id="rId19"/>
    <p:sldId id="650" r:id="rId20"/>
    <p:sldId id="310" r:id="rId21"/>
    <p:sldId id="641" r:id="rId22"/>
    <p:sldId id="673" r:id="rId23"/>
    <p:sldId id="668" r:id="rId24"/>
    <p:sldId id="661" r:id="rId25"/>
    <p:sldId id="687" r:id="rId26"/>
    <p:sldId id="698" r:id="rId27"/>
    <p:sldId id="696" r:id="rId28"/>
    <p:sldId id="359" r:id="rId29"/>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10" autoAdjust="0"/>
    <p:restoredTop sz="95488" autoAdjust="0"/>
  </p:normalViewPr>
  <p:slideViewPr>
    <p:cSldViewPr>
      <p:cViewPr varScale="1">
        <p:scale>
          <a:sx n="103" d="100"/>
          <a:sy n="103" d="100"/>
        </p:scale>
        <p:origin x="150" y="330"/>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95337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057951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2785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843443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6"/>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2783691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24727165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415376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6345379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2970171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2" y="823388"/>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08" indent="-128585">
              <a:buFont typeface="Lucida Grande"/>
              <a:buChar char="﹣"/>
              <a:defRPr>
                <a:latin typeface="Calibri" panose="020F0502020204030204" pitchFamily="34" charset="0"/>
                <a:cs typeface="Calibri" panose="020F0502020204030204" pitchFamily="34" charset="0"/>
              </a:defRPr>
            </a:lvl4pPr>
            <a:lvl5pPr marL="298840" indent="-82152" defTabSz="513147">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1"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2"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1192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2" y="68580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2"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20" y="6475416"/>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912286" y="6475415"/>
            <a:ext cx="31418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6667505"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802.11-19/1753r0</a:t>
            </a:r>
          </a:p>
        </p:txBody>
      </p:sp>
    </p:spTree>
    <p:extLst>
      <p:ext uri="{BB962C8B-B14F-4D97-AF65-F5344CB8AC3E}">
        <p14:creationId xmlns:p14="http://schemas.microsoft.com/office/powerpoint/2010/main" val="10285798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4.xml"/><Relationship Id="rId4" Type="http://schemas.openxmlformats.org/officeDocument/2006/relationships/hyperlink" Target="http://www.ieee.org/about/corporate/governanc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a.f.moran@ieee.org" TargetMode="External"/><Relationship Id="rId7" Type="http://schemas.openxmlformats.org/officeDocument/2006/relationships/hyperlink" Target="mailto:thomas.thompson@ieee.org" TargetMode="External"/><Relationship Id="rId2" Type="http://schemas.openxmlformats.org/officeDocument/2006/relationships/hyperlink" Target="mailto:e.spiewak@ieee.org" TargetMode="External"/><Relationship Id="rId1" Type="http://schemas.openxmlformats.org/officeDocument/2006/relationships/slideLayout" Target="../slideLayouts/slideLayout2.xml"/><Relationship Id="rId6" Type="http://schemas.openxmlformats.org/officeDocument/2006/relationships/hyperlink" Target="mailto:j.santulli@ieee.org" TargetMode="External"/><Relationship Id="rId5" Type="http://schemas.openxmlformats.org/officeDocument/2006/relationships/hyperlink" Target="mailto:m.zaman@ieee.org" TargetMode="External"/><Relationship Id="rId4" Type="http://schemas.openxmlformats.org/officeDocument/2006/relationships/hyperlink" Target="mailto:p.roder@ieee.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1048410" y="733245"/>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5257800" y="3124200"/>
            <a:ext cx="6781800" cy="1143000"/>
          </a:xfrm>
        </p:spPr>
        <p:txBody>
          <a:bodyPr/>
          <a:lstStyle/>
          <a:p>
            <a:pPr eaLnBrk="1" hangingPunct="1"/>
            <a:r>
              <a:rPr lang="en-US" sz="4000" dirty="0"/>
              <a:t>IEEE 802 LMSC </a:t>
            </a:r>
            <a:br>
              <a:rPr lang="en-US" sz="4000" dirty="0"/>
            </a:br>
            <a:r>
              <a:rPr lang="en-US" sz="4000" dirty="0"/>
              <a:t>132nd Plenary Session</a:t>
            </a:r>
            <a:br>
              <a:rPr lang="en-US" sz="4000" dirty="0"/>
            </a:br>
            <a:r>
              <a:rPr lang="en-US" sz="2800" dirty="0"/>
              <a:t>(3rd mixed mode Plenary Session)</a:t>
            </a:r>
            <a:br>
              <a:rPr lang="en-US" sz="4000" dirty="0"/>
            </a:br>
            <a:br>
              <a:rPr lang="en-US" sz="4000" dirty="0"/>
            </a:br>
            <a:r>
              <a:rPr lang="en-US" sz="4000" dirty="0"/>
              <a:t>13 -17 March 2023</a:t>
            </a: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DCN ec-23-0038-00-00EC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762000" y="1447800"/>
            <a:ext cx="10744200" cy="4114800"/>
          </a:xfrm>
        </p:spPr>
        <p:txBody>
          <a:bodyPr/>
          <a:lstStyle/>
          <a:p>
            <a:r>
              <a:rPr lang="en-US" sz="2800" dirty="0"/>
              <a:t>SA BoG December 2022</a:t>
            </a:r>
            <a:endParaRPr lang="en-US" sz="2000" dirty="0"/>
          </a:p>
          <a:p>
            <a:pPr lvl="1"/>
            <a:r>
              <a:rPr lang="en-US" sz="2000" dirty="0"/>
              <a:t>    Approved the consolidation of the IEEE SA Products and Services Innovation and Standards Market and Business Development groups into a single Strategic Management and Delivery Committee (SMDC) with an initial working title of “Global IEEE SA Products, Services, and Marketing (GPSM) SMDC” along with the chair of the new SMDC as proposed by the incoming IEEE SA President.</a:t>
            </a:r>
          </a:p>
          <a:p>
            <a:pPr lvl="1"/>
            <a:r>
              <a:rPr lang="en-US" sz="2000" dirty="0"/>
              <a:t>    The IEEE SA BOG approved donating $25,000 to the International MOVE Fund held by the IEEE Foundation during fiscal year 2022.</a:t>
            </a:r>
          </a:p>
          <a:p>
            <a:pPr lvl="1"/>
            <a:endParaRPr lang="en-US" sz="2000" dirty="0"/>
          </a:p>
          <a:p>
            <a:r>
              <a:rPr lang="en-US" sz="2800" dirty="0">
                <a:solidFill>
                  <a:schemeClr val="tx1">
                    <a:lumMod val="95000"/>
                    <a:lumOff val="5000"/>
                  </a:schemeClr>
                </a:solidFill>
              </a:rPr>
              <a:t>802 EC members that are members of the 2023 SA BoG</a:t>
            </a:r>
          </a:p>
          <a:p>
            <a:pPr lvl="1"/>
            <a:r>
              <a:rPr lang="en-US" sz="2000" dirty="0">
                <a:solidFill>
                  <a:schemeClr val="tx1">
                    <a:lumMod val="95000"/>
                    <a:lumOff val="5000"/>
                  </a:schemeClr>
                </a:solidFill>
              </a:rPr>
              <a:t>David Law, SASB Chair, George Zimmerman </a:t>
            </a:r>
            <a:r>
              <a:rPr lang="en-US" sz="2000" dirty="0" err="1">
                <a:solidFill>
                  <a:schemeClr val="tx1">
                    <a:lumMod val="95000"/>
                    <a:lumOff val="5000"/>
                  </a:schemeClr>
                </a:solidFill>
              </a:rPr>
              <a:t>MaL</a:t>
            </a:r>
            <a:r>
              <a:rPr lang="en-US" sz="2000" dirty="0">
                <a:solidFill>
                  <a:schemeClr val="tx1">
                    <a:lumMod val="95000"/>
                    <a:lumOff val="5000"/>
                  </a:schemeClr>
                </a:solidFill>
              </a:rPr>
              <a:t> and Glenn Parson </a:t>
            </a:r>
            <a:r>
              <a:rPr lang="en-US" sz="2000" dirty="0" err="1">
                <a:solidFill>
                  <a:schemeClr val="tx1">
                    <a:lumMod val="95000"/>
                    <a:lumOff val="5000"/>
                  </a:schemeClr>
                </a:solidFill>
              </a:rPr>
              <a:t>MaL</a:t>
            </a:r>
            <a:r>
              <a:rPr lang="en-US" sz="2000" dirty="0">
                <a:solidFill>
                  <a:schemeClr val="tx1">
                    <a:lumMod val="95000"/>
                    <a:lumOff val="5000"/>
                  </a:schemeClr>
                </a:solidFill>
              </a:rPr>
              <a:t>, Dorothy Stanley </a:t>
            </a:r>
            <a:r>
              <a:rPr lang="en-US" sz="2000" dirty="0" err="1">
                <a:solidFill>
                  <a:schemeClr val="tx1">
                    <a:lumMod val="95000"/>
                    <a:lumOff val="5000"/>
                  </a:schemeClr>
                </a:solidFill>
              </a:rPr>
              <a:t>MaL</a:t>
            </a:r>
            <a:r>
              <a:rPr lang="en-US" sz="2000" dirty="0">
                <a:solidFill>
                  <a:schemeClr val="tx1">
                    <a:lumMod val="95000"/>
                    <a:lumOff val="5000"/>
                  </a:schemeClr>
                </a:solidFill>
              </a:rPr>
              <a:t>, Paul Nikolich IEEE SA Treasurer</a:t>
            </a:r>
          </a:p>
          <a:p>
            <a:pPr lvl="1"/>
            <a:endParaRPr lang="en-US" sz="20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10</a:t>
            </a:fld>
            <a:endParaRPr lang="en-US"/>
          </a:p>
        </p:txBody>
      </p:sp>
      <p:sp>
        <p:nvSpPr>
          <p:cNvPr id="6" name="Rectangle 7"/>
          <p:cNvSpPr txBox="1">
            <a:spLocks noChangeArrowheads="1"/>
          </p:cNvSpPr>
          <p:nvPr/>
        </p:nvSpPr>
        <p:spPr>
          <a:xfrm>
            <a:off x="2133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SA </a:t>
            </a:r>
            <a:r>
              <a:rPr lang="en-US" sz="4000" kern="0" dirty="0" err="1"/>
              <a:t>BoG</a:t>
            </a:r>
            <a:r>
              <a:rPr lang="en-US" sz="4000" kern="0" dirty="0"/>
              <a:t> Update</a:t>
            </a:r>
          </a:p>
        </p:txBody>
      </p:sp>
    </p:spTree>
    <p:extLst>
      <p:ext uri="{BB962C8B-B14F-4D97-AF65-F5344CB8AC3E}">
        <p14:creationId xmlns:p14="http://schemas.microsoft.com/office/powerpoint/2010/main" val="1916508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723900" y="1066800"/>
            <a:ext cx="10744200" cy="4114800"/>
          </a:xfrm>
        </p:spPr>
        <p:txBody>
          <a:bodyPr/>
          <a:lstStyle/>
          <a:p>
            <a:r>
              <a:rPr lang="en-US" sz="2800" dirty="0"/>
              <a:t>Standards Association Standards Board February 2023</a:t>
            </a:r>
            <a:endParaRPr lang="en-US" sz="1600" dirty="0"/>
          </a:p>
          <a:p>
            <a:pPr lvl="1"/>
            <a:r>
              <a:rPr lang="en-US" sz="1600" dirty="0"/>
              <a:t>The SASB resolved that the Understanding IEEE SA’s Antitrust, Competition, and Commercial Terms Policies training shall be completed by Standards Committee/Working Group Officers within 90 days of appointment as such or by 31 December 2023, whichever is later.</a:t>
            </a:r>
          </a:p>
          <a:p>
            <a:pPr lvl="1"/>
            <a:r>
              <a:rPr lang="en-US" sz="1600" dirty="0"/>
              <a:t>802 Members on SASB:</a:t>
            </a:r>
            <a:br>
              <a:rPr lang="en-US" sz="1600" dirty="0"/>
            </a:br>
            <a:r>
              <a:rPr lang="en-US" sz="1600" dirty="0"/>
              <a:t> David Law, Joseph Levey, Guido </a:t>
            </a:r>
            <a:r>
              <a:rPr lang="en-US" sz="1600" dirty="0" err="1"/>
              <a:t>Hiertz</a:t>
            </a:r>
            <a:r>
              <a:rPr lang="en-US" sz="1600" dirty="0"/>
              <a:t>, Andrew Myles, Lei Wang, Karl Weber, Paul Nikolich</a:t>
            </a:r>
          </a:p>
          <a:p>
            <a:r>
              <a:rPr lang="en-US" sz="2800" dirty="0"/>
              <a:t>Computer Society BoG &amp; SAB December 2022</a:t>
            </a:r>
          </a:p>
          <a:p>
            <a:pPr lvl="1"/>
            <a:r>
              <a:rPr lang="en-US" sz="1600" dirty="0"/>
              <a:t>SA Staff internally met with legal, risk, and a few key volunteers to discuss the definition of a “Standards Development Meeting” and if there is a difference between standards development and other SA meetings. Matt Ceglia, SA staff, will continue to provide updates related to the discussion.  No update available at this time.</a:t>
            </a:r>
            <a:endParaRPr lang="en-US" sz="1800" dirty="0"/>
          </a:p>
          <a:p>
            <a:r>
              <a:rPr lang="en-US" sz="2800" dirty="0"/>
              <a:t>IEEE Technical Activities and </a:t>
            </a:r>
            <a:r>
              <a:rPr lang="en-US" sz="2800" dirty="0" err="1"/>
              <a:t>BoD</a:t>
            </a:r>
            <a:r>
              <a:rPr lang="en-US" sz="2800" dirty="0"/>
              <a:t> meetings February 2023</a:t>
            </a:r>
            <a:endParaRPr lang="en-US" dirty="0"/>
          </a:p>
          <a:p>
            <a:pPr lvl="1"/>
            <a:r>
              <a:rPr lang="en-US" sz="1600" dirty="0">
                <a:solidFill>
                  <a:schemeClr val="tx1">
                    <a:lumMod val="95000"/>
                    <a:lumOff val="5000"/>
                  </a:schemeClr>
                </a:solidFill>
              </a:rPr>
              <a:t>Technical Activities Board (TAB) Committee on Standards (CoS) encourages initiation of standards activities across all TAB Societies and Councils. It is developing/curating Standards Process Education materials, developing a OpsMan, and participating in IEEE Strategic Planning.  Please contact Edward Au, 2023 TAB CoS chair for details.</a:t>
            </a:r>
          </a:p>
          <a:p>
            <a:pPr lvl="1"/>
            <a:r>
              <a:rPr lang="en-US" sz="1600" dirty="0">
                <a:solidFill>
                  <a:schemeClr val="tx1">
                    <a:lumMod val="95000"/>
                    <a:lumOff val="5000"/>
                  </a:schemeClr>
                </a:solidFill>
              </a:rPr>
              <a:t>IEEE New Initiatives Committee (NIC) considers proposals for new initiatives and seed grants, reviews continuing initiatives, and manages the IEEE New Initiatives Process.  NIC is a potential source of funding – check it out.</a:t>
            </a:r>
          </a:p>
          <a:p>
            <a:pPr lvl="1"/>
            <a:r>
              <a:rPr lang="en-US" sz="1600" dirty="0">
                <a:solidFill>
                  <a:schemeClr val="tx1">
                    <a:lumMod val="95000"/>
                    <a:lumOff val="5000"/>
                  </a:schemeClr>
                </a:solidFill>
              </a:rPr>
              <a:t>IEEE has a new President &amp; CEO, </a:t>
            </a:r>
            <a:r>
              <a:rPr lang="en-US" sz="1600" dirty="0" err="1">
                <a:solidFill>
                  <a:schemeClr val="tx1">
                    <a:lumMod val="95000"/>
                    <a:lumOff val="5000"/>
                  </a:schemeClr>
                </a:solidFill>
              </a:rPr>
              <a:t>Saufur</a:t>
            </a:r>
            <a:r>
              <a:rPr lang="en-US" sz="1600" dirty="0">
                <a:solidFill>
                  <a:schemeClr val="tx1">
                    <a:lumMod val="95000"/>
                    <a:lumOff val="5000"/>
                  </a:schemeClr>
                </a:solidFill>
              </a:rPr>
              <a:t> Rahman, and Executive Director &amp; COO, Sophie </a:t>
            </a:r>
            <a:r>
              <a:rPr lang="en-US" sz="1600" dirty="0" err="1">
                <a:solidFill>
                  <a:schemeClr val="tx1">
                    <a:lumMod val="95000"/>
                    <a:lumOff val="5000"/>
                  </a:schemeClr>
                </a:solidFill>
              </a:rPr>
              <a:t>Muirhead</a:t>
            </a:r>
            <a:r>
              <a:rPr lang="en-US" sz="1600" dirty="0">
                <a:solidFill>
                  <a:schemeClr val="tx1">
                    <a:lumMod val="95000"/>
                    <a:lumOff val="5000"/>
                  </a:schemeClr>
                </a:solidFill>
              </a:rPr>
              <a:t>, as of 01 January 2023 </a:t>
            </a:r>
            <a:endParaRPr lang="en-US" sz="2000" dirty="0">
              <a:solidFill>
                <a:schemeClr val="tx1">
                  <a:lumMod val="95000"/>
                  <a:lumOff val="5000"/>
                </a:schemeClr>
              </a:solidFill>
            </a:endParaRPr>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11</a:t>
            </a:fld>
            <a:endParaRPr lang="en-US"/>
          </a:p>
        </p:txBody>
      </p:sp>
      <p:sp>
        <p:nvSpPr>
          <p:cNvPr id="6" name="Rectangle 7"/>
          <p:cNvSpPr txBox="1">
            <a:spLocks noChangeArrowheads="1"/>
          </p:cNvSpPr>
          <p:nvPr/>
        </p:nvSpPr>
        <p:spPr>
          <a:xfrm>
            <a:off x="2133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Boards Updates</a:t>
            </a:r>
          </a:p>
        </p:txBody>
      </p:sp>
    </p:spTree>
    <p:extLst>
      <p:ext uri="{BB962C8B-B14F-4D97-AF65-F5344CB8AC3E}">
        <p14:creationId xmlns:p14="http://schemas.microsoft.com/office/powerpoint/2010/main" val="1917892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12</a:t>
            </a:fld>
            <a:endParaRPr lang="en-US"/>
          </a:p>
        </p:txBody>
      </p:sp>
      <p:sp>
        <p:nvSpPr>
          <p:cNvPr id="6147" name="Text Box 2"/>
          <p:cNvSpPr txBox="1">
            <a:spLocks noChangeArrowheads="1"/>
          </p:cNvSpPr>
          <p:nvPr/>
        </p:nvSpPr>
        <p:spPr bwMode="auto">
          <a:xfrm>
            <a:off x="304800" y="1350288"/>
            <a:ext cx="11963400" cy="4431983"/>
          </a:xfrm>
          <a:prstGeom prst="rect">
            <a:avLst/>
          </a:prstGeom>
          <a:noFill/>
          <a:ln w="9525">
            <a:noFill/>
            <a:miter lim="800000"/>
            <a:headEnd/>
            <a:tailEnd/>
          </a:ln>
        </p:spPr>
        <p:txBody>
          <a:bodyPr wrap="square">
            <a:spAutoFit/>
          </a:bodyPr>
          <a:lstStyle/>
          <a:p>
            <a:r>
              <a:rPr lang="en-US" sz="2800" u="sng" dirty="0"/>
              <a:t>802 Project Authorization SASB Approvals December 2022</a:t>
            </a:r>
            <a:endParaRPr lang="en-US" sz="2800" dirty="0"/>
          </a:p>
          <a:p>
            <a:pPr marL="342900" lvl="0" indent="-342900">
              <a:buFont typeface="Arial" panose="020B0604020202020204" pitchFamily="34" charset="0"/>
              <a:buChar char="•"/>
            </a:pPr>
            <a:r>
              <a:rPr lang="en-US" sz="2000" dirty="0"/>
              <a:t>P802.3df Ethernet Amendment: MAC for 800 Gb/s and PHY for 400 Gb/s and 800 Gb/s</a:t>
            </a:r>
          </a:p>
          <a:p>
            <a:pPr marL="342900" lvl="0" indent="-342900">
              <a:buFont typeface="Arial" panose="020B0604020202020204" pitchFamily="34" charset="0"/>
              <a:buChar char="•"/>
            </a:pPr>
            <a:r>
              <a:rPr lang="en-US" sz="2000" dirty="0"/>
              <a:t>P802.3dj Ethernet Amendment: MAC for 1.6 Tb/s and PHY for 200 Gb/s, 400 Gb/s, 800 Gb/s, and 1.6 Tb/s</a:t>
            </a:r>
          </a:p>
          <a:p>
            <a:pPr marL="342900" lvl="0" indent="-342900">
              <a:buFont typeface="Arial" panose="020B0604020202020204" pitchFamily="34" charset="0"/>
              <a:buChar char="•"/>
            </a:pPr>
            <a:r>
              <a:rPr lang="en-US" sz="2000" dirty="0"/>
              <a:t>P802.3dk Ethernet Amendment: Greater than 50 Gb/s Bidirectional Optical Access PHYs</a:t>
            </a:r>
          </a:p>
          <a:p>
            <a:pPr marL="342900" indent="-342900">
              <a:buFont typeface="Arial" panose="020B0604020202020204" pitchFamily="34" charset="0"/>
              <a:buChar char="•"/>
            </a:pPr>
            <a:r>
              <a:rPr lang="en-US" sz="2000" dirty="0"/>
              <a:t>P802.11bk Wireless LAN MAC and PHY Amendment: 320MHz Positioning</a:t>
            </a:r>
          </a:p>
          <a:p>
            <a:pPr lvl="0"/>
            <a:r>
              <a:rPr lang="en-US" sz="2000" dirty="0"/>
              <a:t>- Corrigenda: none</a:t>
            </a:r>
          </a:p>
          <a:p>
            <a:pPr lvl="0"/>
            <a:r>
              <a:rPr lang="en-US" sz="2000" dirty="0"/>
              <a:t>- PAR Modifications: none</a:t>
            </a:r>
          </a:p>
          <a:p>
            <a:endParaRPr lang="en-US" sz="1400" b="1" u="sng" dirty="0"/>
          </a:p>
          <a:p>
            <a:r>
              <a:rPr lang="en-US" sz="2800" u="sng" dirty="0"/>
              <a:t>SASB 802 Standards Approved in DEC 2022 &amp; FEB 2023</a:t>
            </a:r>
          </a:p>
          <a:p>
            <a:r>
              <a:rPr lang="nl-NL" sz="1800" b="0" i="0" u="none" strike="noStrike" baseline="0" dirty="0">
                <a:solidFill>
                  <a:srgbClr val="000000"/>
                </a:solidFill>
                <a:latin typeface="Times New Roman" panose="02020603050405020304" pitchFamily="18" charset="0"/>
              </a:rPr>
              <a:t>Std. 802.15.13-2023 IEEE Multi-Gigabit per Second Optical Wireless Communications (OWC)</a:t>
            </a:r>
          </a:p>
          <a:p>
            <a:r>
              <a:rPr lang="nl-NL" sz="1800" b="0" i="0" u="none" strike="noStrike" baseline="0" dirty="0">
                <a:solidFill>
                  <a:srgbClr val="000000"/>
                </a:solidFill>
                <a:latin typeface="Times New Roman" panose="02020603050405020304" pitchFamily="18" charset="0"/>
              </a:rPr>
              <a:t>Std. 802.11az-2022 WLAN MAC &amp; PHY Amendment 4: Enhancements for Positioning</a:t>
            </a:r>
          </a:p>
          <a:p>
            <a:r>
              <a:rPr lang="nl-NL" sz="1800" b="0" i="0" u="none" strike="noStrike" baseline="0" dirty="0">
                <a:solidFill>
                  <a:srgbClr val="000000"/>
                </a:solidFill>
                <a:latin typeface="Times New Roman" panose="02020603050405020304" pitchFamily="18" charset="0"/>
              </a:rPr>
              <a:t>Std. 802.11bd-2022 WLAN MAC &amp; PHY Amendment 5: Enhancements for Next Generation V2X</a:t>
            </a:r>
          </a:p>
          <a:p>
            <a:r>
              <a:rPr lang="en-US" sz="1800" b="0" i="0" u="none" strike="noStrike" baseline="0" dirty="0">
                <a:solidFill>
                  <a:srgbClr val="000000"/>
                </a:solidFill>
                <a:latin typeface="Times New Roman" panose="02020603050405020304" pitchFamily="18" charset="0"/>
              </a:rPr>
              <a:t>	</a:t>
            </a:r>
          </a:p>
          <a:p>
            <a:pPr marL="285750" lvl="0" indent="-285750">
              <a:buFontTx/>
              <a:buChar char="-"/>
            </a:pPr>
            <a:endParaRPr lang="en-US" sz="2000" dirty="0"/>
          </a:p>
        </p:txBody>
      </p:sp>
      <p:sp>
        <p:nvSpPr>
          <p:cNvPr id="6148" name="Rectangle 3"/>
          <p:cNvSpPr>
            <a:spLocks noGrp="1" noChangeArrowheads="1"/>
          </p:cNvSpPr>
          <p:nvPr>
            <p:ph type="title"/>
          </p:nvPr>
        </p:nvSpPr>
        <p:spPr>
          <a:xfrm>
            <a:off x="1524000" y="0"/>
            <a:ext cx="9144000" cy="1143000"/>
          </a:xfrm>
        </p:spPr>
        <p:txBody>
          <a:bodyPr/>
          <a:lstStyle/>
          <a:p>
            <a:pPr eaLnBrk="1" hangingPunct="1"/>
            <a:r>
              <a:rPr lang="en-US" sz="4000" dirty="0"/>
              <a:t>5.03 SA Standards Board Actions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13</a:t>
            </a:fld>
            <a:endParaRPr lang="en-US"/>
          </a:p>
        </p:txBody>
      </p:sp>
      <p:sp>
        <p:nvSpPr>
          <p:cNvPr id="14339" name="Rectangle 2"/>
          <p:cNvSpPr>
            <a:spLocks noGrp="1" noChangeArrowheads="1"/>
          </p:cNvSpPr>
          <p:nvPr>
            <p:ph type="title"/>
          </p:nvPr>
        </p:nvSpPr>
        <p:spPr/>
        <p:txBody>
          <a:bodyPr/>
          <a:lstStyle/>
          <a:p>
            <a:pPr eaLnBrk="1" hangingPunct="1"/>
            <a:r>
              <a:rPr lang="en-US" sz="4000" dirty="0"/>
              <a:t>5.04</a:t>
            </a:r>
            <a:br>
              <a:rPr lang="en-US" sz="4000" dirty="0"/>
            </a:br>
            <a:r>
              <a:rPr lang="en-US" sz="4000" dirty="0"/>
              <a:t> LMSC Email Ballot Recap</a:t>
            </a:r>
          </a:p>
        </p:txBody>
      </p:sp>
      <p:sp>
        <p:nvSpPr>
          <p:cNvPr id="14340" name="Rectangle 3"/>
          <p:cNvSpPr>
            <a:spLocks noGrp="1" noChangeArrowheads="1"/>
          </p:cNvSpPr>
          <p:nvPr>
            <p:ph type="body" idx="1"/>
          </p:nvPr>
        </p:nvSpPr>
        <p:spPr>
          <a:xfrm>
            <a:off x="533400" y="1981200"/>
            <a:ext cx="10363200" cy="4114800"/>
          </a:xfrm>
        </p:spPr>
        <p:txBody>
          <a:bodyPr/>
          <a:lstStyle/>
          <a:p>
            <a:pPr eaLnBrk="1" hangingPunct="1">
              <a:buNone/>
              <a:tabLst>
                <a:tab pos="1141413" algn="l"/>
              </a:tabLst>
            </a:pPr>
            <a:r>
              <a:rPr lang="en-US" sz="2000" dirty="0"/>
              <a:t>	</a:t>
            </a:r>
            <a:r>
              <a:rPr lang="en-US" sz="2000" u="sng" dirty="0"/>
              <a:t>open date	          topic			yes/no/abs/</a:t>
            </a:r>
            <a:r>
              <a:rPr lang="en-US" sz="2000" u="sng" dirty="0" err="1"/>
              <a:t>dnv</a:t>
            </a:r>
            <a:r>
              <a:rPr lang="en-US" sz="2000" u="sng" dirty="0"/>
              <a:t>*	result</a:t>
            </a:r>
          </a:p>
          <a:p>
            <a:pPr eaLnBrk="1" hangingPunct="1">
              <a:buFont typeface="+mj-lt"/>
              <a:buAutoNum type="arabicParenR"/>
              <a:tabLst>
                <a:tab pos="1141413" algn="l"/>
              </a:tabLst>
            </a:pPr>
            <a:r>
              <a:rPr lang="en-US" sz="2000" dirty="0"/>
              <a:t>22NOV Australia ACMA submission approval	07/00/01/05	pass</a:t>
            </a:r>
          </a:p>
          <a:p>
            <a:pPr eaLnBrk="1" hangingPunct="1">
              <a:buFont typeface="+mj-lt"/>
              <a:buAutoNum type="arabicParenR"/>
              <a:tabLst>
                <a:tab pos="1141413" algn="l"/>
              </a:tabLst>
            </a:pPr>
            <a:r>
              <a:rPr lang="en-US" sz="2000" dirty="0"/>
              <a:t>25JAN China MIIT submission approval		10/00/01/02	pass</a:t>
            </a:r>
          </a:p>
          <a:p>
            <a:pPr eaLnBrk="1" hangingPunct="1">
              <a:buFont typeface="+mj-lt"/>
              <a:buAutoNum type="arabicParenR"/>
              <a:tabLst>
                <a:tab pos="1141413" algn="l"/>
              </a:tabLst>
            </a:pPr>
            <a:r>
              <a:rPr lang="en-US" sz="2000" dirty="0"/>
              <a:t>23FEB Singapore IMDA submission approval	06/00/01/06	fail</a:t>
            </a:r>
          </a:p>
          <a:p>
            <a:pPr eaLnBrk="1" hangingPunct="1">
              <a:buFont typeface="+mj-lt"/>
              <a:buAutoNum type="arabicParenR"/>
              <a:tabLst>
                <a:tab pos="1141413" algn="l"/>
              </a:tabLst>
            </a:pPr>
            <a:endParaRPr lang="en-US" sz="2000" dirty="0"/>
          </a:p>
          <a:p>
            <a:pPr eaLnBrk="1" hangingPunct="1">
              <a:buFont typeface="+mj-lt"/>
              <a:buAutoNum type="arabicParenR"/>
              <a:tabLst>
                <a:tab pos="1141413" algn="l"/>
              </a:tabLst>
            </a:pPr>
            <a:endParaRPr lang="en-US" sz="2000" dirty="0"/>
          </a:p>
          <a:p>
            <a:pPr eaLnBrk="1" hangingPunct="1">
              <a:buFont typeface="+mj-lt"/>
              <a:buAutoNum type="arabicParenR"/>
              <a:tabLst>
                <a:tab pos="1141413" algn="l"/>
              </a:tabLst>
            </a:pPr>
            <a:endParaRPr lang="en-US" sz="2000" dirty="0"/>
          </a:p>
          <a:p>
            <a:pPr marL="0" indent="0" eaLnBrk="1" hangingPunct="1">
              <a:buNone/>
              <a:tabLst>
                <a:tab pos="1141413" algn="l"/>
              </a:tabLst>
            </a:pPr>
            <a:r>
              <a:rPr lang="en-US" sz="2000" dirty="0"/>
              <a:t>* 802 chair is counted as DNV unless his vote is required</a:t>
            </a:r>
          </a:p>
          <a:p>
            <a:pPr marL="0" indent="0" eaLnBrk="1" hangingPunct="1">
              <a:buNone/>
            </a:pPr>
            <a:endParaRPr lang="en-US" sz="2000" dirty="0"/>
          </a:p>
          <a:p>
            <a:pPr eaLnBrk="1" hangingPunct="1"/>
            <a:endParaRPr lang="en-US" sz="2000" dirty="0"/>
          </a:p>
          <a:p>
            <a:pPr eaLnBrk="1" hangingPunct="1"/>
            <a:endParaRPr 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14</a:t>
            </a:fld>
            <a:endParaRPr lang="en-US"/>
          </a:p>
        </p:txBody>
      </p:sp>
      <p:sp>
        <p:nvSpPr>
          <p:cNvPr id="7" name="Title 1"/>
          <p:cNvSpPr>
            <a:spLocks noGrp="1"/>
          </p:cNvSpPr>
          <p:nvPr>
            <p:ph type="title"/>
          </p:nvPr>
        </p:nvSpPr>
        <p:spPr>
          <a:xfrm>
            <a:off x="1981200" y="14177"/>
            <a:ext cx="7772400" cy="1143000"/>
          </a:xfrm>
        </p:spPr>
        <p:txBody>
          <a:bodyPr/>
          <a:lstStyle/>
          <a:p>
            <a:r>
              <a:rPr lang="en-US" dirty="0"/>
              <a:t>5.05 EC Affiliation Update</a:t>
            </a:r>
          </a:p>
        </p:txBody>
      </p:sp>
      <p:graphicFrame>
        <p:nvGraphicFramePr>
          <p:cNvPr id="5" name="Table 4">
            <a:extLst>
              <a:ext uri="{FF2B5EF4-FFF2-40B4-BE49-F238E27FC236}">
                <a16:creationId xmlns:a16="http://schemas.microsoft.com/office/drawing/2014/main" id="{E1462E6A-084D-4450-8167-8F85C305529F}"/>
              </a:ext>
            </a:extLst>
          </p:cNvPr>
          <p:cNvGraphicFramePr>
            <a:graphicFrameLocks noGrp="1"/>
          </p:cNvGraphicFramePr>
          <p:nvPr>
            <p:extLst>
              <p:ext uri="{D42A27DB-BD31-4B8C-83A1-F6EECF244321}">
                <p14:modId xmlns:p14="http://schemas.microsoft.com/office/powerpoint/2010/main" val="1629977864"/>
              </p:ext>
            </p:extLst>
          </p:nvPr>
        </p:nvGraphicFramePr>
        <p:xfrm>
          <a:off x="1104900" y="1354720"/>
          <a:ext cx="9982200" cy="4890460"/>
        </p:xfrm>
        <a:graphic>
          <a:graphicData uri="http://schemas.openxmlformats.org/drawingml/2006/table">
            <a:tbl>
              <a:tblPr>
                <a:tableStyleId>{5C22544A-7EE6-4342-B048-85BDC9FD1C3A}</a:tableStyleId>
              </a:tblPr>
              <a:tblGrid>
                <a:gridCol w="3776838">
                  <a:extLst>
                    <a:ext uri="{9D8B030D-6E8A-4147-A177-3AD203B41FA5}">
                      <a16:colId xmlns:a16="http://schemas.microsoft.com/office/drawing/2014/main" val="20000"/>
                    </a:ext>
                  </a:extLst>
                </a:gridCol>
                <a:gridCol w="1694138">
                  <a:extLst>
                    <a:ext uri="{9D8B030D-6E8A-4147-A177-3AD203B41FA5}">
                      <a16:colId xmlns:a16="http://schemas.microsoft.com/office/drawing/2014/main" val="20001"/>
                    </a:ext>
                  </a:extLst>
                </a:gridCol>
                <a:gridCol w="4511224">
                  <a:extLst>
                    <a:ext uri="{9D8B030D-6E8A-4147-A177-3AD203B41FA5}">
                      <a16:colId xmlns:a16="http://schemas.microsoft.com/office/drawing/2014/main" val="20002"/>
                    </a:ext>
                  </a:extLst>
                </a:gridCol>
              </a:tblGrid>
              <a:tr h="225755">
                <a:tc gridSpan="3">
                  <a:txBody>
                    <a:bodyPr/>
                    <a:lstStyle/>
                    <a:p>
                      <a:pPr algn="l" fontAlgn="ctr"/>
                      <a:r>
                        <a:rPr lang="en-US" sz="1600" u="none" strike="noStrike" dirty="0">
                          <a:effectLst/>
                          <a:latin typeface="+mj-lt"/>
                        </a:rPr>
                        <a:t>IEEE 802 Executive Committee Members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ctr" fontAlgn="ctr"/>
                      <a:r>
                        <a:rPr lang="en-US" sz="1200" u="none" strike="noStrike" dirty="0">
                          <a:effectLst/>
                          <a:latin typeface="+mj-lt"/>
                        </a:rPr>
                        <a:t>Position</a:t>
                      </a:r>
                      <a:endParaRPr lang="en-US" sz="1200" b="1" i="0" u="none" strike="noStrike" dirty="0">
                        <a:effectLst/>
                        <a:latin typeface="+mj-lt"/>
                      </a:endParaRPr>
                    </a:p>
                  </a:txBody>
                  <a:tcPr marL="9081" marR="9081" marT="9080" marB="0" anchor="ctr">
                    <a:noFill/>
                  </a:tcPr>
                </a:tc>
                <a:tc>
                  <a:txBody>
                    <a:bodyPr/>
                    <a:lstStyle/>
                    <a:p>
                      <a:pPr algn="ctr" fontAlgn="ctr"/>
                      <a:r>
                        <a:rPr lang="en-US" sz="1200" u="none" strike="noStrike">
                          <a:effectLst/>
                          <a:latin typeface="+mj-lt"/>
                        </a:rPr>
                        <a:t>Name</a:t>
                      </a:r>
                      <a:endParaRPr lang="en-US" sz="1200" b="1" i="0" u="none" strike="noStrike">
                        <a:effectLst/>
                        <a:latin typeface="+mj-lt"/>
                      </a:endParaRPr>
                    </a:p>
                  </a:txBody>
                  <a:tcPr marL="9081" marR="9081" marT="9080" marB="0" anchor="ctr">
                    <a:noFill/>
                  </a:tcPr>
                </a:tc>
                <a:tc>
                  <a:txBody>
                    <a:bodyPr/>
                    <a:lstStyle/>
                    <a:p>
                      <a:pPr algn="ctr" fontAlgn="ctr"/>
                      <a:r>
                        <a:rPr lang="en-US" sz="1200" u="none" strike="noStrike">
                          <a:effectLst/>
                          <a:latin typeface="+mj-lt"/>
                        </a:rPr>
                        <a:t>Affiliation</a:t>
                      </a:r>
                      <a:endParaRPr lang="en-US" sz="1200" b="1" i="0" u="none" strike="noStrike">
                        <a:effectLst/>
                        <a:latin typeface="+mj-lt"/>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200" u="none" strike="noStrike" dirty="0">
                          <a:effectLst/>
                          <a:latin typeface="+mj-lt"/>
                        </a:rPr>
                        <a:t>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Paul Nikolich</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Self,  HPE, YAS BBV, </a:t>
                      </a:r>
                      <a:r>
                        <a:rPr lang="en-US" sz="1200" u="none" strike="noStrike" baseline="0" dirty="0">
                          <a:effectLst/>
                          <a:latin typeface="+mj-lt"/>
                        </a:rPr>
                        <a:t>Origin Wireless, </a:t>
                      </a:r>
                      <a:r>
                        <a:rPr lang="en-US" sz="1200" u="none" strike="noStrike" baseline="0" dirty="0" err="1">
                          <a:effectLst/>
                          <a:latin typeface="+mj-lt"/>
                        </a:rPr>
                        <a:t>Wyebot</a:t>
                      </a:r>
                      <a:endParaRPr lang="en-US" sz="1200" u="none" strike="noStrike" baseline="0" dirty="0">
                        <a:effectLst/>
                        <a:latin typeface="+mj-lt"/>
                      </a:endParaRP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200" u="none" strike="noStrike" dirty="0">
                          <a:effectLst/>
                          <a:latin typeface="+mj-lt"/>
                        </a:rPr>
                        <a:t>First Vice 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James P. K. </a:t>
                      </a:r>
                      <a:r>
                        <a:rPr lang="en-US" sz="1200" u="none" strike="noStrike" dirty="0" err="1">
                          <a:effectLst/>
                          <a:latin typeface="+mj-lt"/>
                        </a:rPr>
                        <a:t>Gilb</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General Atomics Aeronautical Systems Inc., USD</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200" u="none" strike="noStrike" dirty="0">
                          <a:effectLst/>
                          <a:latin typeface="+mj-l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EthAirNet</a:t>
                      </a:r>
                      <a:r>
                        <a:rPr lang="en-US" sz="1200" b="0" i="0" u="none" strike="noStrike" dirty="0">
                          <a:effectLst/>
                          <a:latin typeface="+mj-lt"/>
                        </a:rPr>
                        <a:t> Associates</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200" u="none" strike="noStrike">
                          <a:effectLst/>
                          <a:latin typeface="+mj-lt"/>
                        </a:rPr>
                        <a:t>Treasurer</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George Zimmerman</a:t>
                      </a:r>
                    </a:p>
                  </a:txBody>
                  <a:tcPr marL="9081" marR="9081" marT="9080" marB="0" anchor="ctr">
                    <a:noFill/>
                  </a:tcPr>
                </a:tc>
                <a:tc>
                  <a:txBody>
                    <a:bodyPr/>
                    <a:lstStyle/>
                    <a:p>
                      <a:pPr algn="l" fontAlgn="ctr"/>
                      <a:r>
                        <a:rPr lang="en-US" sz="1200" b="0" i="0" u="none" strike="noStrike" dirty="0">
                          <a:effectLst/>
                          <a:latin typeface="+mj-lt"/>
                        </a:rPr>
                        <a:t>CME Consulting, On Semi, Marvell, Cisco Systems, CommScope, Sen </a:t>
                      </a:r>
                      <a:r>
                        <a:rPr lang="en-US" sz="1200" b="0" i="0" u="none" strike="noStrike" dirty="0" err="1">
                          <a:effectLst/>
                          <a:latin typeface="+mj-lt"/>
                        </a:rPr>
                        <a:t>Tekse</a:t>
                      </a:r>
                      <a:r>
                        <a:rPr lang="en-US" sz="1200" b="0" i="0" u="none" strike="noStrike" dirty="0">
                          <a:effectLst/>
                          <a:latin typeface="+mj-lt"/>
                        </a:rPr>
                        <a:t> LLC, APL Group </a:t>
                      </a: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200" u="none" strike="noStrike">
                          <a:effectLst/>
                          <a:latin typeface="+mj-lt"/>
                        </a:rPr>
                        <a:t>Recording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John </a:t>
                      </a:r>
                      <a:r>
                        <a:rPr lang="en-US" sz="1200" u="none" strike="noStrike" dirty="0" err="1">
                          <a:effectLst/>
                          <a:latin typeface="+mj-lt"/>
                        </a:rPr>
                        <a:t>D'Ambrosia</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Futurewei</a:t>
                      </a:r>
                      <a:r>
                        <a:rPr lang="en-US" sz="1200" b="0" i="0" u="none" strike="noStrike" dirty="0">
                          <a:effectLst/>
                          <a:latin typeface="+mj-lt"/>
                        </a:rPr>
                        <a:t>, a U.S. subsidiary of Huawei</a:t>
                      </a: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200" u="none" strike="noStrike">
                          <a:effectLst/>
                          <a:latin typeface="+mj-lt"/>
                        </a:rPr>
                        <a:t>Executive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Jon </a:t>
                      </a:r>
                      <a:r>
                        <a:rPr lang="en-US" sz="1200" u="none" strike="noStrike" dirty="0" err="1">
                          <a:effectLst/>
                          <a:latin typeface="+mj-lt"/>
                        </a:rPr>
                        <a:t>Rosdahl</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Qualcomm</a:t>
                      </a:r>
                      <a:r>
                        <a:rPr lang="en-US" sz="1200" b="0" i="0" u="none" strike="noStrike" baseline="0" dirty="0">
                          <a:effectLst/>
                          <a:latin typeface="+mj-lt"/>
                        </a:rPr>
                        <a:t> Technologies, Inc.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200" u="none" strike="noStrike" dirty="0">
                          <a:effectLst/>
                          <a:latin typeface="+mj-lt"/>
                        </a:rPr>
                        <a:t>P802.1 High Level Interface (HILI)</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Glenn Parsons</a:t>
                      </a:r>
                    </a:p>
                  </a:txBody>
                  <a:tcPr marL="9081" marR="9081" marT="9080" marB="0" anchor="ctr">
                    <a:noFill/>
                  </a:tcPr>
                </a:tc>
                <a:tc>
                  <a:txBody>
                    <a:bodyPr/>
                    <a:lstStyle/>
                    <a:p>
                      <a:pPr algn="l" fontAlgn="ctr"/>
                      <a:r>
                        <a:rPr lang="en-US" sz="1200" b="0" i="0" u="none" strike="noStrike" dirty="0">
                          <a:effectLst/>
                          <a:latin typeface="+mj-lt"/>
                        </a:rPr>
                        <a:t>Ericsson</a:t>
                      </a: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200" u="none" strike="noStrike" dirty="0">
                          <a:effectLst/>
                          <a:latin typeface="+mj-lt"/>
                        </a:rPr>
                        <a:t>P802.3 Ethernet</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David Law</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Hewlett Packard Enterprise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200" u="none" strike="noStrike">
                          <a:effectLst/>
                          <a:latin typeface="+mj-lt"/>
                        </a:rPr>
                        <a:t>P802.11 Wireless Local Area Network (WLAN)</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Dorothy Stanley</a:t>
                      </a:r>
                    </a:p>
                  </a:txBody>
                  <a:tcPr marL="9081" marR="9081" marT="9080" marB="0" anchor="ctr">
                    <a:noFill/>
                  </a:tcPr>
                </a:tc>
                <a:tc>
                  <a:txBody>
                    <a:bodyPr/>
                    <a:lstStyle/>
                    <a:p>
                      <a:pPr algn="l" fontAlgn="ctr"/>
                      <a:r>
                        <a:rPr lang="en-US" sz="1200" b="0" i="0" u="none" strike="noStrike" dirty="0">
                          <a:effectLst/>
                          <a:latin typeface="+mj-lt"/>
                        </a:rPr>
                        <a:t>Hewlett Packard Enterprise</a:t>
                      </a: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200" u="none" strike="noStrike" dirty="0">
                          <a:effectLst/>
                          <a:latin typeface="+mj-lt"/>
                        </a:rPr>
                        <a:t>P802.15 Wireless Specialty Networks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Clint Powell</a:t>
                      </a:r>
                    </a:p>
                  </a:txBody>
                  <a:tcPr marL="9081" marR="9081" marT="9080" marB="0" anchor="ctr">
                    <a:noFill/>
                  </a:tcPr>
                </a:tc>
                <a:tc>
                  <a:txBody>
                    <a:bodyPr/>
                    <a:lstStyle/>
                    <a:p>
                      <a:pPr algn="l" fontAlgn="ctr"/>
                      <a:r>
                        <a:rPr lang="en-US" sz="1200" u="none" strike="noStrike" dirty="0">
                          <a:effectLst/>
                          <a:latin typeface="+mj-lt"/>
                        </a:rPr>
                        <a:t>Powell Wireless Consulting, Meta.</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200" u="none" strike="noStrike" dirty="0">
                          <a:effectLst/>
                          <a:latin typeface="+mj-lt"/>
                        </a:rPr>
                        <a:t>P802.18 Radio Regulatory TAG</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Edward Au</a:t>
                      </a:r>
                    </a:p>
                  </a:txBody>
                  <a:tcPr marL="9081" marR="9081" marT="9080" marB="0" anchor="ctr">
                    <a:noFill/>
                  </a:tcPr>
                </a:tc>
                <a:tc>
                  <a:txBody>
                    <a:bodyPr/>
                    <a:lstStyle/>
                    <a:p>
                      <a:pPr algn="l" fontAlgn="ctr"/>
                      <a:r>
                        <a:rPr lang="en-US" sz="1200" b="0" i="0" u="none" strike="noStrike" dirty="0">
                          <a:effectLst/>
                          <a:latin typeface="+mj-lt"/>
                        </a:rPr>
                        <a:t>Huawei</a:t>
                      </a: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200" u="none" strike="noStrike" dirty="0">
                          <a:effectLst/>
                          <a:latin typeface="+mj-lt"/>
                        </a:rPr>
                        <a:t>P802.19 Wireless Coexistence</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Steve Shellhammer</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Qualcomm</a:t>
                      </a:r>
                      <a:r>
                        <a:rPr lang="en-US" sz="1200" u="none" strike="noStrike" baseline="0" dirty="0">
                          <a:effectLst/>
                          <a:latin typeface="+mj-lt"/>
                        </a:rPr>
                        <a:t> Technologies, </a:t>
                      </a:r>
                      <a:r>
                        <a:rPr lang="en-US" sz="1200" u="none" strike="noStrike" dirty="0">
                          <a:effectLst/>
                          <a:latin typeface="+mj-lt"/>
                        </a:rPr>
                        <a:t>Inc.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200" u="none" strike="noStrike" dirty="0">
                          <a:effectLst/>
                          <a:latin typeface="+mj-lt"/>
                        </a:rPr>
                        <a:t>P802.24 Vertical</a:t>
                      </a:r>
                      <a:r>
                        <a:rPr lang="en-US" sz="1200" u="none" strike="noStrike" baseline="0" dirty="0">
                          <a:effectLst/>
                          <a:latin typeface="+mj-lt"/>
                        </a:rPr>
                        <a:t> Network Applications</a:t>
                      </a:r>
                      <a:r>
                        <a:rPr lang="en-US" sz="1200" u="none" strike="noStrike" dirty="0">
                          <a:effectLst/>
                          <a:latin typeface="+mj-lt"/>
                        </a:rPr>
                        <a:t> TAG</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Tim</a:t>
                      </a:r>
                      <a:r>
                        <a:rPr lang="en-US" sz="1200" u="none" strike="noStrike" baseline="0" dirty="0">
                          <a:effectLst/>
                          <a:latin typeface="+mj-lt"/>
                        </a:rPr>
                        <a:t> </a:t>
                      </a:r>
                      <a:r>
                        <a:rPr lang="en-US" sz="1200" u="none" strike="noStrike" dirty="0">
                          <a:effectLst/>
                          <a:latin typeface="+mj-lt"/>
                        </a:rPr>
                        <a:t>Godfrey</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Electric Power Research Institute</a:t>
                      </a: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200" u="none" strike="noStrike" dirty="0">
                          <a:effectLst/>
                          <a:latin typeface="+mj-lt"/>
                        </a:rPr>
                        <a:t>Member Emeritus</a:t>
                      </a:r>
                    </a:p>
                    <a:p>
                      <a:pPr algn="l" fontAlgn="ctr"/>
                      <a:r>
                        <a:rPr lang="en-US" sz="1200" u="none" strike="noStrike" dirty="0">
                          <a:effectLst/>
                          <a:latin typeface="+mj-lt"/>
                        </a:rPr>
                        <a:t>Member Emeritus</a:t>
                      </a:r>
                    </a:p>
                  </a:txBody>
                  <a:tcPr marL="9081" marR="9081" marT="9080" marB="0" anchor="ctr">
                    <a:noFill/>
                  </a:tcPr>
                </a:tc>
                <a:tc>
                  <a:txBody>
                    <a:bodyPr/>
                    <a:lstStyle/>
                    <a:p>
                      <a:pPr algn="l" fontAlgn="ctr"/>
                      <a:r>
                        <a:rPr lang="en-US" sz="1200" u="none" strike="noStrike" dirty="0">
                          <a:effectLst/>
                          <a:latin typeface="+mj-lt"/>
                        </a:rPr>
                        <a:t>Geoff Thompson</a:t>
                      </a:r>
                    </a:p>
                    <a:p>
                      <a:pPr algn="l" fontAlgn="ctr"/>
                      <a:r>
                        <a:rPr lang="en-US" sz="1200" b="0" i="0" u="none" strike="noStrike" dirty="0">
                          <a:effectLst/>
                          <a:latin typeface="+mj-lt"/>
                        </a:rPr>
                        <a:t>Clint Chaplin</a:t>
                      </a:r>
                    </a:p>
                  </a:txBody>
                  <a:tcPr marL="9081" marR="9081" marT="9080" marB="0" anchor="ctr">
                    <a:noFill/>
                  </a:tcPr>
                </a:tc>
                <a:tc>
                  <a:txBody>
                    <a:bodyPr/>
                    <a:lstStyle/>
                    <a:p>
                      <a:pPr algn="l" fontAlgn="ctr"/>
                      <a:r>
                        <a:rPr lang="en-US" sz="1200" u="none" strike="noStrike" dirty="0">
                          <a:effectLst/>
                          <a:latin typeface="+mj-lt"/>
                        </a:rPr>
                        <a:t>Self, </a:t>
                      </a:r>
                      <a:r>
                        <a:rPr lang="en-US" sz="1200" u="none" strike="noStrike" dirty="0" err="1">
                          <a:effectLst/>
                          <a:latin typeface="+mj-lt"/>
                        </a:rPr>
                        <a:t>GraCaSI</a:t>
                      </a:r>
                      <a:r>
                        <a:rPr lang="en-US" sz="1200" u="none" strike="noStrike" dirty="0">
                          <a:effectLst/>
                          <a:latin typeface="+mj-lt"/>
                        </a:rPr>
                        <a:t> Standards Advisors</a:t>
                      </a:r>
                    </a:p>
                    <a:p>
                      <a:pPr algn="l" fontAlgn="ctr"/>
                      <a:r>
                        <a:rPr lang="en-US" sz="1200" u="none" strike="noStrike" dirty="0">
                          <a:effectLst/>
                          <a:latin typeface="+mj-lt"/>
                        </a:rPr>
                        <a:t>Self, Samsung Research America</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200" u="none" strike="noStrike" dirty="0">
                        <a:effectLst/>
                        <a:latin typeface="+mj-lt"/>
                      </a:endParaRPr>
                    </a:p>
                  </a:txBody>
                  <a:tcPr marL="9081" marR="9081" marT="9080" marB="0" anchor="ctr">
                    <a:noFill/>
                  </a:tcPr>
                </a:tc>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ctr"/>
                      <a:endParaRPr lang="en-US" sz="1200" u="none" strike="noStrike" dirty="0">
                        <a:effectLst/>
                        <a:latin typeface="+mj-l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b"/>
                      <a:endParaRPr lang="en-US" sz="1200" b="0" i="0" u="none" strike="noStrike" dirty="0">
                        <a:effectLst/>
                        <a:latin typeface="+mj-lt"/>
                      </a:endParaRPr>
                    </a:p>
                  </a:txBody>
                  <a:tcPr marL="9081" marR="9081" marT="9080" marB="0" anchor="b">
                    <a:noFill/>
                  </a:tcPr>
                </a:tc>
                <a:tc>
                  <a:txBody>
                    <a:bodyPr/>
                    <a:lstStyle/>
                    <a:p>
                      <a:pPr algn="l" fontAlgn="b"/>
                      <a:endParaRPr lang="en-US" sz="1200" b="0" i="0" u="none" strike="noStrike" dirty="0">
                        <a:effectLst/>
                        <a:latin typeface="+mj-lt"/>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600" u="none" strike="noStrike" dirty="0">
                          <a:effectLst/>
                          <a:latin typeface="+mj-lt"/>
                        </a:rPr>
                        <a:t>Hibernating Working Groups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a:txBody>
                    <a:bodyPr/>
                    <a:lstStyle/>
                    <a:p>
                      <a:pPr algn="l" fontAlgn="b"/>
                      <a:endParaRPr lang="en-US" sz="1200" b="0" i="0" u="none" strike="noStrike">
                        <a:effectLst/>
                        <a:latin typeface="+mj-lt"/>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200" u="none" strike="noStrike" dirty="0">
                          <a:effectLst/>
                          <a:latin typeface="+mj-lt"/>
                        </a:rPr>
                        <a:t>P802.16 Broadband Wireless Access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err="1">
                          <a:effectLst/>
                          <a:latin typeface="+mj-lt"/>
                        </a:rPr>
                        <a:t>EthAirNet</a:t>
                      </a:r>
                      <a:r>
                        <a:rPr lang="en-US" sz="1200" u="none" strike="noStrike" dirty="0">
                          <a:effectLst/>
                          <a:latin typeface="+mj-lt"/>
                        </a:rPr>
                        <a:t> Associates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r>
                        <a:rPr lang="en-US" sz="1200" u="none" strike="noStrike" dirty="0">
                          <a:effectLst/>
                          <a:latin typeface="+mj-lt"/>
                        </a:rPr>
                        <a:t>P802.21 Media-independent Handover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Subir Das</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baseline="0" dirty="0" err="1">
                          <a:effectLst/>
                          <a:latin typeface="+mj-lt"/>
                        </a:rPr>
                        <a:t>Peraton</a:t>
                      </a:r>
                      <a:r>
                        <a:rPr lang="en-US" sz="1200" b="0" i="0" u="none" strike="noStrike" baseline="0" dirty="0">
                          <a:effectLst/>
                          <a:latin typeface="+mj-lt"/>
                        </a:rPr>
                        <a:t> Labs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3"/>
                  </a:ext>
                </a:extLst>
              </a:tr>
              <a:tr h="191185">
                <a:tc>
                  <a:txBody>
                    <a:bodyPr/>
                    <a:lstStyle/>
                    <a:p>
                      <a:pPr algn="l" fontAlgn="ctr"/>
                      <a:r>
                        <a:rPr lang="en-US" sz="1200" u="none" strike="noStrike" dirty="0">
                          <a:effectLst/>
                          <a:latin typeface="+mj-lt"/>
                        </a:rPr>
                        <a:t>P802.22 Wireless Regional Area Networks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Apurva </a:t>
                      </a:r>
                      <a:r>
                        <a:rPr lang="en-US" sz="1200" u="none" strike="noStrike" dirty="0" err="1">
                          <a:effectLst/>
                          <a:latin typeface="+mj-lt"/>
                        </a:rPr>
                        <a:t>Mody</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A5 Systems, </a:t>
                      </a:r>
                      <a:r>
                        <a:rPr lang="en-US" sz="1200" u="none" strike="noStrike" dirty="0" err="1">
                          <a:effectLst/>
                          <a:latin typeface="+mj-lt"/>
                        </a:rPr>
                        <a:t>AiRANACULUS</a:t>
                      </a:r>
                      <a:r>
                        <a:rPr lang="en-US" sz="1200" u="none" strike="noStrike" dirty="0">
                          <a:effectLst/>
                          <a:latin typeface="+mj-lt"/>
                        </a:rPr>
                        <a:t>, White Space Alliance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66198"/>
                  </a:ext>
                </a:extLst>
              </a:tr>
            </a:tbl>
          </a:graphicData>
        </a:graphic>
      </p:graphicFrame>
    </p:spTree>
    <p:extLst>
      <p:ext uri="{BB962C8B-B14F-4D97-AF65-F5344CB8AC3E}">
        <p14:creationId xmlns:p14="http://schemas.microsoft.com/office/powerpoint/2010/main" val="3636422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09800" y="609600"/>
            <a:ext cx="7772400" cy="1143000"/>
          </a:xfrm>
        </p:spPr>
        <p:txBody>
          <a:bodyPr/>
          <a:lstStyle/>
          <a:p>
            <a:r>
              <a:rPr lang="en-US" dirty="0"/>
              <a:t>5.05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15</a:t>
            </a:fld>
            <a:endParaRPr lang="en-US"/>
          </a:p>
        </p:txBody>
      </p:sp>
    </p:spTree>
    <p:extLst>
      <p:ext uri="{BB962C8B-B14F-4D97-AF65-F5344CB8AC3E}">
        <p14:creationId xmlns:p14="http://schemas.microsoft.com/office/powerpoint/2010/main" val="1781827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16</a:t>
            </a:fld>
            <a:endParaRPr lang="en-US"/>
          </a:p>
        </p:txBody>
      </p:sp>
      <p:sp>
        <p:nvSpPr>
          <p:cNvPr id="9219" name="Rectangle 2"/>
          <p:cNvSpPr>
            <a:spLocks noGrp="1" noChangeArrowheads="1"/>
          </p:cNvSpPr>
          <p:nvPr>
            <p:ph type="title"/>
          </p:nvPr>
        </p:nvSpPr>
        <p:spPr/>
        <p:txBody>
          <a:bodyPr/>
          <a:lstStyle/>
          <a:p>
            <a:pPr eaLnBrk="1" hangingPunct="1"/>
            <a:r>
              <a:rPr lang="en-US" dirty="0"/>
              <a:t>5.06 Drafts to SA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2400" dirty="0"/>
              <a:t>802.01: </a:t>
            </a:r>
            <a:r>
              <a:rPr lang="en-US" sz="2400" dirty="0" err="1"/>
              <a:t>tbd</a:t>
            </a:r>
            <a:endParaRPr lang="en-US" sz="2400" dirty="0"/>
          </a:p>
          <a:p>
            <a:pPr eaLnBrk="1" hangingPunct="1">
              <a:buFont typeface="+mj-lt"/>
              <a:buAutoNum type="arabicPeriod"/>
            </a:pPr>
            <a:r>
              <a:rPr lang="en-US" sz="2400" dirty="0"/>
              <a:t>802.03: none</a:t>
            </a:r>
            <a:endParaRPr lang="en-US" sz="1800" dirty="0"/>
          </a:p>
          <a:p>
            <a:pPr eaLnBrk="1" hangingPunct="1">
              <a:buFont typeface="+mj-lt"/>
              <a:buAutoNum type="arabicPeriod"/>
            </a:pPr>
            <a:r>
              <a:rPr lang="en-US" sz="2400" dirty="0"/>
              <a:t>802.11: none</a:t>
            </a:r>
            <a:endParaRPr lang="en-US" sz="1800" dirty="0"/>
          </a:p>
          <a:p>
            <a:pPr eaLnBrk="1" hangingPunct="1">
              <a:buFont typeface="+mj-lt"/>
              <a:buAutoNum type="arabicPeriod"/>
            </a:pPr>
            <a:r>
              <a:rPr lang="en-US" sz="2400" dirty="0"/>
              <a:t>802.15: none</a:t>
            </a:r>
            <a:endParaRPr lang="en-US" sz="1800" dirty="0"/>
          </a:p>
          <a:p>
            <a:pPr eaLnBrk="1" hangingPunct="1">
              <a:buFont typeface="+mj-lt"/>
              <a:buAutoNum type="arabicPeriod"/>
            </a:pPr>
            <a:r>
              <a:rPr lang="en-US" sz="2400" dirty="0"/>
              <a:t>802.19: none</a:t>
            </a:r>
          </a:p>
          <a:p>
            <a:pPr marL="457200" indent="-457200" eaLnBrk="1" hangingPunct="1">
              <a:buFont typeface="+mj-lt"/>
              <a:buAutoNum type="arabicPeriod"/>
            </a:pPr>
            <a:endParaRPr lang="en-US" sz="2400" dirty="0"/>
          </a:p>
          <a:p>
            <a:pPr marL="457200" indent="-457200" eaLnBrk="1" hangingPunct="1">
              <a:buFont typeface="+mj-lt"/>
              <a:buAutoNum type="arabicPeriod"/>
            </a:pPr>
            <a:endParaRPr lang="en-US" sz="2400" dirty="0"/>
          </a:p>
          <a:p>
            <a:pPr marL="457200" indent="-457200" eaLnBrk="1" hangingPunct="1">
              <a:buFont typeface="+mj-lt"/>
              <a:buAutoNum type="arabicPeriod"/>
            </a:pPr>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17</a:t>
            </a:fld>
            <a:endParaRPr lang="en-US"/>
          </a:p>
        </p:txBody>
      </p:sp>
      <p:sp>
        <p:nvSpPr>
          <p:cNvPr id="10243" name="Rectangle 2"/>
          <p:cNvSpPr>
            <a:spLocks noGrp="1" noChangeArrowheads="1"/>
          </p:cNvSpPr>
          <p:nvPr>
            <p:ph type="title"/>
          </p:nvPr>
        </p:nvSpPr>
        <p:spPr/>
        <p:txBody>
          <a:bodyPr/>
          <a:lstStyle/>
          <a:p>
            <a:pPr eaLnBrk="1" hangingPunct="1"/>
            <a:r>
              <a:rPr lang="en-US" dirty="0"/>
              <a:t>5.07 Drafts to </a:t>
            </a:r>
            <a:r>
              <a:rPr lang="en-US" dirty="0" err="1"/>
              <a:t>RevCom</a:t>
            </a:r>
            <a:endParaRPr lang="en-US" dirty="0"/>
          </a:p>
        </p:txBody>
      </p:sp>
      <p:sp>
        <p:nvSpPr>
          <p:cNvPr id="10244" name="Rectangle 3"/>
          <p:cNvSpPr>
            <a:spLocks noGrp="1" noChangeArrowheads="1"/>
          </p:cNvSpPr>
          <p:nvPr>
            <p:ph type="body" idx="1"/>
          </p:nvPr>
        </p:nvSpPr>
        <p:spPr>
          <a:xfrm>
            <a:off x="533400" y="1981200"/>
            <a:ext cx="11049000" cy="4114800"/>
          </a:xfrm>
        </p:spPr>
        <p:txBody>
          <a:bodyPr/>
          <a:lstStyle/>
          <a:p>
            <a:pPr eaLnBrk="1" hangingPunct="1">
              <a:buFont typeface="+mj-lt"/>
              <a:buAutoNum type="arabicPeriod"/>
            </a:pPr>
            <a:r>
              <a:rPr lang="en-US" sz="2400" dirty="0"/>
              <a:t>802.01: </a:t>
            </a:r>
            <a:r>
              <a:rPr lang="en-US" sz="2400" dirty="0" err="1"/>
              <a:t>tbd</a:t>
            </a:r>
            <a:endParaRPr lang="en-US" sz="2400" dirty="0"/>
          </a:p>
          <a:p>
            <a:pPr eaLnBrk="1" hangingPunct="1">
              <a:buFont typeface="+mj-lt"/>
              <a:buAutoNum type="arabicPeriod"/>
            </a:pPr>
            <a:r>
              <a:rPr lang="en-US" sz="2400" dirty="0"/>
              <a:t>802.03: P802.3cy Greater than 10 Gb/s Electrical Automotive Ethernet (conditional)</a:t>
            </a:r>
          </a:p>
          <a:p>
            <a:pPr eaLnBrk="1" hangingPunct="1">
              <a:buFont typeface="+mj-lt"/>
              <a:buAutoNum type="arabicPeriod"/>
            </a:pPr>
            <a:r>
              <a:rPr lang="en-US" sz="2400" dirty="0"/>
              <a:t>802.11: none</a:t>
            </a:r>
          </a:p>
          <a:p>
            <a:pPr eaLnBrk="1" hangingPunct="1">
              <a:buFont typeface="+mj-lt"/>
              <a:buAutoNum type="arabicPeriod"/>
            </a:pPr>
            <a:r>
              <a:rPr lang="en-US" sz="2400" dirty="0"/>
              <a:t>802.15: none </a:t>
            </a:r>
          </a:p>
          <a:p>
            <a:pPr eaLnBrk="1" hangingPunct="1">
              <a:buFont typeface="+mj-lt"/>
              <a:buAutoNum type="arabicPeriod"/>
            </a:pPr>
            <a:r>
              <a:rPr lang="en-US" sz="2400" dirty="0"/>
              <a:t>802.19: none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18</a:t>
            </a:fld>
            <a:endParaRPr lang="en-US"/>
          </a:p>
        </p:txBody>
      </p:sp>
      <p:sp>
        <p:nvSpPr>
          <p:cNvPr id="8" name="Slide Number Placeholder 5"/>
          <p:cNvSpPr txBox="1">
            <a:spLocks/>
          </p:cNvSpPr>
          <p:nvPr/>
        </p:nvSpPr>
        <p:spPr bwMode="auto">
          <a:xfrm>
            <a:off x="8077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a:pPr>
                <a:defRPr/>
              </a:pPr>
              <a:t>18</a:t>
            </a:fld>
            <a:endParaRPr lang="en-US"/>
          </a:p>
        </p:txBody>
      </p:sp>
      <p:sp>
        <p:nvSpPr>
          <p:cNvPr id="9" name="Rectangle 2"/>
          <p:cNvSpPr>
            <a:spLocks noGrp="1" noChangeArrowheads="1"/>
          </p:cNvSpPr>
          <p:nvPr>
            <p:ph type="title"/>
          </p:nvPr>
        </p:nvSpPr>
        <p:spPr>
          <a:xfrm>
            <a:off x="2209800" y="609600"/>
            <a:ext cx="7772400" cy="1143000"/>
          </a:xfrm>
        </p:spPr>
        <p:txBody>
          <a:bodyPr/>
          <a:lstStyle/>
          <a:p>
            <a:pPr eaLnBrk="1" hangingPunct="1"/>
            <a:r>
              <a:rPr lang="en-US" dirty="0"/>
              <a:t>5.08 Draft Documents or Actions</a:t>
            </a:r>
            <a:br>
              <a:rPr lang="en-US" dirty="0"/>
            </a:br>
            <a:r>
              <a:rPr lang="en-US" dirty="0"/>
              <a:t>for EC to consider</a:t>
            </a:r>
          </a:p>
        </p:txBody>
      </p:sp>
      <p:sp>
        <p:nvSpPr>
          <p:cNvPr id="10" name="Rectangle 3"/>
          <p:cNvSpPr txBox="1">
            <a:spLocks noChangeArrowheads="1"/>
          </p:cNvSpPr>
          <p:nvPr/>
        </p:nvSpPr>
        <p:spPr bwMode="auto">
          <a:xfrm>
            <a:off x="609600" y="1752600"/>
            <a:ext cx="103632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800" kern="0" dirty="0"/>
              <a:t>802.EC: reminder regarding Student outreach for July</a:t>
            </a:r>
          </a:p>
          <a:p>
            <a:pPr eaLnBrk="1" hangingPunct="1">
              <a:buFont typeface="+mj-lt"/>
              <a:buAutoNum type="arabicPeriod"/>
            </a:pPr>
            <a:r>
              <a:rPr lang="en-US" sz="1800" kern="0" dirty="0"/>
              <a:t>802.01: </a:t>
            </a:r>
            <a:r>
              <a:rPr lang="en-US" sz="1800" kern="0" dirty="0" err="1"/>
              <a:t>tbd</a:t>
            </a:r>
            <a:endParaRPr lang="en-US" sz="1800" kern="0" dirty="0"/>
          </a:p>
          <a:p>
            <a:pPr eaLnBrk="1" hangingPunct="1">
              <a:buFont typeface="+mj-lt"/>
              <a:buAutoNum type="arabicPeriod"/>
            </a:pPr>
            <a:r>
              <a:rPr lang="en-US" sz="1800" kern="0" dirty="0"/>
              <a:t>802.03: </a:t>
            </a:r>
            <a:r>
              <a:rPr lang="en-US" sz="1800" kern="0" dirty="0" err="1"/>
              <a:t>tbd</a:t>
            </a:r>
            <a:endParaRPr lang="en-US" sz="1800" kern="0" dirty="0"/>
          </a:p>
          <a:p>
            <a:pPr eaLnBrk="1" hangingPunct="1">
              <a:buFont typeface="+mj-lt"/>
              <a:buAutoNum type="arabicPeriod"/>
            </a:pPr>
            <a:r>
              <a:rPr lang="en-US" sz="1800" kern="0" dirty="0"/>
              <a:t>802.11: </a:t>
            </a:r>
            <a:r>
              <a:rPr lang="en-US" sz="1800" kern="0" dirty="0" err="1"/>
              <a:t>tbd</a:t>
            </a:r>
            <a:endParaRPr lang="en-US" sz="1800" kern="0" dirty="0"/>
          </a:p>
          <a:p>
            <a:pPr eaLnBrk="1" hangingPunct="1">
              <a:buFont typeface="+mj-lt"/>
              <a:buAutoNum type="arabicPeriod"/>
            </a:pPr>
            <a:r>
              <a:rPr lang="en-US" sz="1800" kern="0" dirty="0"/>
              <a:t>802.15: </a:t>
            </a:r>
            <a:r>
              <a:rPr lang="en-US" sz="1800" kern="0" dirty="0" err="1"/>
              <a:t>tbd</a:t>
            </a:r>
            <a:endParaRPr lang="en-US" sz="1800" kern="0" dirty="0"/>
          </a:p>
          <a:p>
            <a:pPr eaLnBrk="1" hangingPunct="1">
              <a:buFont typeface="+mj-lt"/>
              <a:buAutoNum type="arabicPeriod"/>
            </a:pPr>
            <a:r>
              <a:rPr lang="en-US" sz="1800" kern="0" dirty="0"/>
              <a:t>802.18: IEEE 802 Regulatory Report,  Approval of draft Position Statement on 802 Wireless</a:t>
            </a:r>
          </a:p>
          <a:p>
            <a:pPr eaLnBrk="1" hangingPunct="1">
              <a:buFont typeface="+mj-lt"/>
              <a:buAutoNum type="arabicPeriod"/>
            </a:pPr>
            <a:r>
              <a:rPr lang="en-US" sz="1800" kern="0" dirty="0"/>
              <a:t>802.19: none</a:t>
            </a:r>
          </a:p>
          <a:p>
            <a:pPr>
              <a:buFont typeface="+mj-lt"/>
              <a:buAutoNum type="arabicPeriod"/>
            </a:pPr>
            <a:r>
              <a:rPr lang="en-US" sz="1800" kern="0" dirty="0">
                <a:solidFill>
                  <a:schemeClr val="tx2"/>
                </a:solidFill>
              </a:rPr>
              <a:t>802.24: none</a:t>
            </a:r>
            <a:endParaRPr lang="en-US" sz="1800" dirty="0"/>
          </a:p>
          <a:p>
            <a:pPr>
              <a:buFont typeface="+mj-lt"/>
              <a:buAutoNum type="arabicPeriod"/>
            </a:pPr>
            <a:r>
              <a:rPr lang="en-US" sz="1800" kern="0" dirty="0">
                <a:solidFill>
                  <a:schemeClr val="tx2"/>
                </a:solidFill>
              </a:rPr>
              <a:t>802/JTC1 SC: </a:t>
            </a:r>
            <a:r>
              <a:rPr lang="en-US" sz="1800" kern="0" dirty="0"/>
              <a:t>report</a:t>
            </a:r>
            <a:endParaRPr lang="en-US" sz="1800" kern="0" dirty="0">
              <a:solidFill>
                <a:schemeClr val="tx2"/>
              </a:solidFill>
            </a:endParaRPr>
          </a:p>
          <a:p>
            <a:pPr>
              <a:buFont typeface="+mj-lt"/>
              <a:buAutoNum type="arabicPeriod"/>
            </a:pPr>
            <a:r>
              <a:rPr lang="en-US" sz="1800" kern="0" dirty="0">
                <a:solidFill>
                  <a:schemeClr val="tx2"/>
                </a:solidFill>
              </a:rPr>
              <a:t>802/ITU SC: report</a:t>
            </a:r>
          </a:p>
          <a:p>
            <a:pPr>
              <a:buFont typeface="+mj-lt"/>
              <a:buAutoNum type="arabicPeriod"/>
            </a:pPr>
            <a:r>
              <a:rPr lang="en-US" sz="1800" kern="0" dirty="0">
                <a:solidFill>
                  <a:schemeClr val="tx2"/>
                </a:solidFill>
              </a:rPr>
              <a:t>802/IETF SC: report</a:t>
            </a:r>
          </a:p>
          <a:p>
            <a:pPr>
              <a:buFont typeface="+mj-lt"/>
              <a:buAutoNum type="arabicPeriod"/>
            </a:pPr>
            <a:r>
              <a:rPr lang="en-US" sz="1800" kern="0" dirty="0">
                <a:solidFill>
                  <a:schemeClr val="tx2"/>
                </a:solidFill>
              </a:rPr>
              <a:t>802/Wireless Chairs SC: none</a:t>
            </a:r>
          </a:p>
          <a:p>
            <a:pPr>
              <a:buFont typeface="+mj-lt"/>
              <a:buAutoNum type="arabicPeriod"/>
            </a:pPr>
            <a:r>
              <a:rPr lang="en-US" sz="1800" kern="0" dirty="0">
                <a:solidFill>
                  <a:schemeClr val="tx2"/>
                </a:solidFill>
              </a:rPr>
              <a:t>802 Public Visibility Standing Committee: verbal update</a:t>
            </a:r>
          </a:p>
          <a:p>
            <a:pPr marL="457200" indent="-457200" eaLnBrk="1" hangingPunct="1">
              <a:buFont typeface="+mj-lt"/>
              <a:buAutoNum type="arabicPeriod"/>
            </a:pPr>
            <a:endParaRPr lang="en-US" sz="1800" kern="0" dirty="0"/>
          </a:p>
          <a:p>
            <a:pPr marL="457200" indent="-457200" eaLnBrk="1" hangingPunct="1">
              <a:buFont typeface="+mj-lt"/>
              <a:buAutoNum type="arabicPeriod"/>
            </a:pPr>
            <a:endParaRPr lang="en-US" sz="1800" kern="0" dirty="0"/>
          </a:p>
          <a:p>
            <a:pPr marL="457200" indent="-457200" eaLnBrk="1" hangingPunct="1">
              <a:buFont typeface="+mj-lt"/>
              <a:buAutoNum type="arabicPeriod"/>
            </a:pPr>
            <a:endParaRPr lang="en-US" sz="1800" kern="0" dirty="0"/>
          </a:p>
          <a:p>
            <a:pPr marL="457200" indent="-457200" eaLnBrk="1" hangingPunct="1">
              <a:buFont typeface="+mj-lt"/>
              <a:buAutoNum type="arabicPeriod"/>
            </a:pPr>
            <a:endParaRPr lang="en-US" sz="1800" kern="0" dirty="0"/>
          </a:p>
        </p:txBody>
      </p:sp>
    </p:spTree>
    <p:extLst>
      <p:ext uri="{BB962C8B-B14F-4D97-AF65-F5344CB8AC3E}">
        <p14:creationId xmlns:p14="http://schemas.microsoft.com/office/powerpoint/2010/main" val="32026562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19</a:t>
            </a:fld>
            <a:endParaRPr lang="en-US"/>
          </a:p>
        </p:txBody>
      </p:sp>
      <p:sp>
        <p:nvSpPr>
          <p:cNvPr id="7171" name="Rectangle 2"/>
          <p:cNvSpPr>
            <a:spLocks noGrp="1" noChangeArrowheads="1"/>
          </p:cNvSpPr>
          <p:nvPr>
            <p:ph type="title"/>
          </p:nvPr>
        </p:nvSpPr>
        <p:spPr>
          <a:xfrm>
            <a:off x="2209800" y="0"/>
            <a:ext cx="7772400" cy="1143000"/>
          </a:xfrm>
        </p:spPr>
        <p:txBody>
          <a:bodyPr/>
          <a:lstStyle/>
          <a:p>
            <a:pPr eaLnBrk="1" hangingPunct="1"/>
            <a:r>
              <a:rPr lang="en-US" dirty="0"/>
              <a:t>5.09 Draft PARs to </a:t>
            </a:r>
            <a:r>
              <a:rPr lang="en-US" dirty="0" err="1"/>
              <a:t>NesCom</a:t>
            </a:r>
            <a:endParaRPr lang="en-US" dirty="0"/>
          </a:p>
        </p:txBody>
      </p:sp>
      <p:sp>
        <p:nvSpPr>
          <p:cNvPr id="7172" name="Rectangle 5"/>
          <p:cNvSpPr>
            <a:spLocks noGrp="1" noChangeArrowheads="1"/>
          </p:cNvSpPr>
          <p:nvPr>
            <p:ph type="body" idx="1"/>
          </p:nvPr>
        </p:nvSpPr>
        <p:spPr>
          <a:xfrm>
            <a:off x="190500" y="1121044"/>
            <a:ext cx="11811000" cy="4114800"/>
          </a:xfrm>
        </p:spPr>
        <p:txBody>
          <a:bodyPr/>
          <a:lstStyle/>
          <a:p>
            <a:pPr marL="231775" indent="-231775">
              <a:buFont typeface="+mj-lt"/>
              <a:buAutoNum type="arabicPeriod"/>
            </a:pPr>
            <a:r>
              <a:rPr lang="en-US" sz="2000" dirty="0"/>
              <a:t>802.1CS-2020/Cor 1- Link-local Registration Protocol - Corrigendum 1 Corrections to Management Modules and Protocol Encoding, PAR modification</a:t>
            </a:r>
          </a:p>
          <a:p>
            <a:pPr marL="231775" indent="-231775">
              <a:buFont typeface="+mj-lt"/>
              <a:buAutoNum type="arabicPeriod"/>
            </a:pPr>
            <a:r>
              <a:rPr lang="en-US" sz="2000" dirty="0"/>
              <a:t>802.1ASdm - Amendment: Hot Standby and Clock Drift Error Reduction, PAR modification and CSD</a:t>
            </a:r>
          </a:p>
          <a:p>
            <a:pPr marL="231775" indent="-231775">
              <a:buFont typeface="+mj-lt"/>
              <a:buAutoNum type="arabicPeriod"/>
            </a:pPr>
            <a:r>
              <a:rPr lang="en-US" sz="2000" dirty="0"/>
              <a:t>802.1Qdt - Amendment: Priority-based Flow Control Enhancements, PAR modification and CSD</a:t>
            </a:r>
          </a:p>
          <a:p>
            <a:pPr marL="231775" indent="-231775">
              <a:buFont typeface="+mj-lt"/>
              <a:buAutoNum type="arabicPeriod"/>
            </a:pPr>
            <a:r>
              <a:rPr lang="en-US" sz="2000" dirty="0"/>
              <a:t>802.1Qdx - Amendment: YANG Data Models for the Credit-Based Shaper, PAR and CSD</a:t>
            </a:r>
          </a:p>
          <a:p>
            <a:pPr marL="231775" indent="-231775">
              <a:buFont typeface="+mj-lt"/>
              <a:buAutoNum type="arabicPeriod"/>
            </a:pPr>
            <a:r>
              <a:rPr lang="en-US" sz="2000" dirty="0"/>
              <a:t>802.1DU - Standard: Cut-Through Forwarding Bridges and Bridged Networks, PAR and CSD</a:t>
            </a:r>
          </a:p>
          <a:p>
            <a:pPr marL="231775" indent="-231775">
              <a:buFont typeface="+mj-lt"/>
              <a:buAutoNum type="arabicPeriod"/>
            </a:pPr>
            <a:r>
              <a:rPr lang="en-US" sz="2000" dirty="0"/>
              <a:t>802.15.4 - Amendment: Privacy Enhancements, PAR and CSD</a:t>
            </a:r>
          </a:p>
          <a:p>
            <a:pPr marL="231775" indent="-231775">
              <a:buFont typeface="+mj-lt"/>
              <a:buAutoNum type="arabicPeriod"/>
            </a:pPr>
            <a:endParaRPr lang="en-US" sz="2000" dirty="0"/>
          </a:p>
          <a:p>
            <a:pPr marL="0" indent="0">
              <a:buNone/>
            </a:pPr>
            <a:r>
              <a:rPr lang="en-US" sz="2000" dirty="0"/>
              <a:t>48 hour maintenance policy PARs</a:t>
            </a:r>
          </a:p>
          <a:p>
            <a:pPr>
              <a:buFont typeface="+mj-lt"/>
              <a:buAutoNum type="arabicPeriod"/>
            </a:pPr>
            <a:r>
              <a:rPr lang="en-US" sz="2000" dirty="0"/>
              <a:t>None</a:t>
            </a:r>
            <a:endParaRPr lang="en-US" sz="2000" kern="0" dirty="0"/>
          </a:p>
          <a:p>
            <a:pPr>
              <a:buFont typeface="+mj-lt"/>
              <a:buAutoNum type="arabicPeriod"/>
            </a:pPr>
            <a:endParaRPr lang="en-US" sz="2000" dirty="0"/>
          </a:p>
          <a:p>
            <a:pPr marL="0" indent="0">
              <a:buNone/>
            </a:pPr>
            <a:r>
              <a:rPr lang="en-US" sz="2000" dirty="0"/>
              <a:t>PAR withdrawal requests: </a:t>
            </a:r>
          </a:p>
          <a:p>
            <a:pPr>
              <a:buFont typeface="+mj-lt"/>
              <a:buAutoNum type="arabicPeriod"/>
            </a:pPr>
            <a:r>
              <a:rPr lang="en-US" sz="2000" dirty="0"/>
              <a:t>None</a:t>
            </a:r>
            <a:endParaRPr lang="en-US"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dirty="0"/>
              <a:t>Uphold the highest standards of integrity, responsible behavior, and ethical and professional conduct</a:t>
            </a:r>
          </a:p>
          <a:p>
            <a:pPr lvl="1">
              <a:buFont typeface="Arial" panose="020B0604020202020204" pitchFamily="34" charset="0"/>
              <a:buChar char="•"/>
            </a:pPr>
            <a:r>
              <a:rPr lang="en-US" sz="1350" dirty="0"/>
              <a:t>Treat people fairly and with respect, to not engage in harassment, discrimination, or retaliation, and to protect people's privacy.</a:t>
            </a:r>
          </a:p>
          <a:p>
            <a:pPr lvl="1">
              <a:buFont typeface="Arial" panose="020B0604020202020204" pitchFamily="34" charset="0"/>
              <a:buChar char="•"/>
            </a:pPr>
            <a:r>
              <a:rPr lang="en-US" sz="135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2</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l</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dirty="0">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152400"/>
            <a:ext cx="7772400" cy="685800"/>
          </a:xfrm>
        </p:spPr>
        <p:txBody>
          <a:bodyPr/>
          <a:lstStyle/>
          <a:p>
            <a:r>
              <a:rPr lang="en-US" dirty="0"/>
              <a:t>5.10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64598570"/>
              </p:ext>
            </p:extLst>
          </p:nvPr>
        </p:nvGraphicFramePr>
        <p:xfrm>
          <a:off x="762000" y="1329332"/>
          <a:ext cx="10515600" cy="3135988"/>
        </p:xfrm>
        <a:graphic>
          <a:graphicData uri="http://schemas.openxmlformats.org/drawingml/2006/table">
            <a:tbl>
              <a:tblPr>
                <a:tableStyleId>{073A0DAA-6AF3-43AB-8588-CEC1D06C72B9}</a:tableStyleId>
              </a:tblPr>
              <a:tblGrid>
                <a:gridCol w="1068729">
                  <a:extLst>
                    <a:ext uri="{9D8B030D-6E8A-4147-A177-3AD203B41FA5}">
                      <a16:colId xmlns:a16="http://schemas.microsoft.com/office/drawing/2014/main" val="20000"/>
                    </a:ext>
                  </a:extLst>
                </a:gridCol>
                <a:gridCol w="3579471">
                  <a:extLst>
                    <a:ext uri="{9D8B030D-6E8A-4147-A177-3AD203B41FA5}">
                      <a16:colId xmlns:a16="http://schemas.microsoft.com/office/drawing/2014/main" val="20001"/>
                    </a:ext>
                  </a:extLst>
                </a:gridCol>
                <a:gridCol w="5867400">
                  <a:extLst>
                    <a:ext uri="{9D8B030D-6E8A-4147-A177-3AD203B41FA5}">
                      <a16:colId xmlns:a16="http://schemas.microsoft.com/office/drawing/2014/main" val="20002"/>
                    </a:ext>
                  </a:extLst>
                </a:gridCol>
              </a:tblGrid>
              <a:tr h="423268">
                <a:tc>
                  <a:txBody>
                    <a:bodyPr/>
                    <a:lstStyle/>
                    <a:p>
                      <a:pPr algn="ctr"/>
                      <a:r>
                        <a:rPr lang="en-US" sz="20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975359">
                <a:tc>
                  <a:txBody>
                    <a:bodyPr/>
                    <a:lstStyle/>
                    <a:p>
                      <a:pPr algn="ctr"/>
                      <a:r>
                        <a:rPr lang="en-US" sz="20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0" dirty="0">
                          <a:solidFill>
                            <a:schemeClr val="tx1"/>
                          </a:solidFill>
                        </a:rPr>
                        <a:t>none</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SG: none</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IC: IEEE 802 Network Enhancements for the Next Decade IC Activity (</a:t>
                      </a:r>
                      <a:r>
                        <a:rPr lang="en-US" sz="2000" dirty="0" err="1">
                          <a:solidFill>
                            <a:schemeClr val="tx1"/>
                          </a:solidFill>
                        </a:rPr>
                        <a:t>Nendica</a:t>
                      </a:r>
                      <a:r>
                        <a:rPr lang="en-US" sz="20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89116">
                <a:tc>
                  <a:txBody>
                    <a:bodyPr/>
                    <a:lstStyle/>
                    <a:p>
                      <a:pPr algn="ctr"/>
                      <a:r>
                        <a:rPr lang="en-US" sz="20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Tx/>
                        <a:buNone/>
                      </a:pPr>
                      <a:r>
                        <a:rPr lang="en-US" sz="2000" dirty="0">
                          <a:solidFill>
                            <a:schemeClr val="tx1"/>
                          </a:solidFill>
                        </a:rPr>
                        <a:t>SG: none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IC: </a:t>
                      </a:r>
                      <a:r>
                        <a:rPr lang="en-US" sz="2000" baseline="0" dirty="0"/>
                        <a:t>New Ethernet Applications (NEA)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915836">
                <a:tc>
                  <a:txBody>
                    <a:bodyPr/>
                    <a:lstStyle/>
                    <a:p>
                      <a:pPr algn="ctr"/>
                      <a:r>
                        <a:rPr lang="en-US" sz="20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SG: Ultra High Reliability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SC: WNG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TIG: AI/ML, Ambient Power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20</a:t>
            </a:fld>
            <a:endParaRPr lang="en-US" dirty="0"/>
          </a:p>
        </p:txBody>
      </p:sp>
      <p:sp>
        <p:nvSpPr>
          <p:cNvPr id="3" name="TextBox 2">
            <a:extLst>
              <a:ext uri="{FF2B5EF4-FFF2-40B4-BE49-F238E27FC236}">
                <a16:creationId xmlns:a16="http://schemas.microsoft.com/office/drawing/2014/main" id="{1A6C02BB-FEBA-61D4-8303-A2844448F663}"/>
              </a:ext>
            </a:extLst>
          </p:cNvPr>
          <p:cNvSpPr txBox="1"/>
          <p:nvPr/>
        </p:nvSpPr>
        <p:spPr>
          <a:xfrm>
            <a:off x="762000" y="5325070"/>
            <a:ext cx="7003520" cy="923330"/>
          </a:xfrm>
          <a:prstGeom prst="rect">
            <a:avLst/>
          </a:prstGeom>
          <a:noFill/>
        </p:spPr>
        <p:txBody>
          <a:bodyPr wrap="none" rtlCol="0">
            <a:spAutoFit/>
          </a:bodyPr>
          <a:lstStyle/>
          <a:p>
            <a:r>
              <a:rPr lang="en-US" dirty="0"/>
              <a:t>Legend: </a:t>
            </a:r>
            <a:br>
              <a:rPr lang="en-US" dirty="0"/>
            </a:br>
            <a:r>
              <a:rPr lang="en-US" dirty="0"/>
              <a:t>IC – Industry Connection, SC – Standing Committee,</a:t>
            </a:r>
            <a:br>
              <a:rPr lang="en-US" dirty="0"/>
            </a:br>
            <a:r>
              <a:rPr lang="en-US" dirty="0"/>
              <a:t>SG – Study Group, TIG – Topic Interest Group, WNG Wireless Next Gen</a:t>
            </a:r>
          </a:p>
        </p:txBody>
      </p:sp>
    </p:spTree>
    <p:extLst>
      <p:ext uri="{BB962C8B-B14F-4D97-AF65-F5344CB8AC3E}">
        <p14:creationId xmlns:p14="http://schemas.microsoft.com/office/powerpoint/2010/main" val="17837360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667311869"/>
              </p:ext>
            </p:extLst>
          </p:nvPr>
        </p:nvGraphicFramePr>
        <p:xfrm>
          <a:off x="914400" y="1981200"/>
          <a:ext cx="10363200" cy="2590800"/>
        </p:xfrm>
        <a:graphic>
          <a:graphicData uri="http://schemas.openxmlformats.org/drawingml/2006/table">
            <a:tbl>
              <a:tblPr>
                <a:tableStyleId>{073A0DAA-6AF3-43AB-8588-CEC1D06C72B9}</a:tableStyleId>
              </a:tblPr>
              <a:tblGrid>
                <a:gridCol w="1295400">
                  <a:extLst>
                    <a:ext uri="{9D8B030D-6E8A-4147-A177-3AD203B41FA5}">
                      <a16:colId xmlns:a16="http://schemas.microsoft.com/office/drawing/2014/main" val="4270207754"/>
                    </a:ext>
                  </a:extLst>
                </a:gridCol>
                <a:gridCol w="3886200">
                  <a:extLst>
                    <a:ext uri="{9D8B030D-6E8A-4147-A177-3AD203B41FA5}">
                      <a16:colId xmlns:a16="http://schemas.microsoft.com/office/drawing/2014/main" val="603295769"/>
                    </a:ext>
                  </a:extLst>
                </a:gridCol>
                <a:gridCol w="5181600">
                  <a:extLst>
                    <a:ext uri="{9D8B030D-6E8A-4147-A177-3AD203B41FA5}">
                      <a16:colId xmlns:a16="http://schemas.microsoft.com/office/drawing/2014/main" val="2349136630"/>
                    </a:ext>
                  </a:extLst>
                </a:gridCol>
              </a:tblGrid>
              <a:tr h="370840">
                <a:tc>
                  <a:txBody>
                    <a:bodyPr/>
                    <a:lstStyle/>
                    <a:p>
                      <a:pPr algn="ctr"/>
                      <a:r>
                        <a:rPr lang="en-US" sz="20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1272780"/>
                  </a:ext>
                </a:extLst>
              </a:tr>
              <a:tr h="370840">
                <a:tc>
                  <a:txBody>
                    <a:bodyPr/>
                    <a:lstStyle/>
                    <a:p>
                      <a:pPr algn="ctr"/>
                      <a:r>
                        <a:rPr lang="en-US" sz="20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SG: Privacy </a:t>
                      </a:r>
                      <a:endParaRPr lang="en-US" sz="2000" strike="sngStrike" baseline="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SC: Industry Activities in Terahertz, Wireless Next Generation</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20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kern="0" dirty="0"/>
                        <a:t>none</a:t>
                      </a:r>
                      <a:endParaRPr lang="en-US" sz="20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20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0" dirty="0"/>
                        <a:t>none</a:t>
                      </a:r>
                      <a:endParaRPr lang="en-US" sz="20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2000" baseline="0" dirty="0"/>
                        <a:t>dot 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21</a:t>
            </a:fld>
            <a:endParaRPr lang="en-US"/>
          </a:p>
        </p:txBody>
      </p:sp>
      <p:sp>
        <p:nvSpPr>
          <p:cNvPr id="5" name="Title 1"/>
          <p:cNvSpPr>
            <a:spLocks noGrp="1"/>
          </p:cNvSpPr>
          <p:nvPr>
            <p:ph type="title"/>
          </p:nvPr>
        </p:nvSpPr>
        <p:spPr/>
        <p:txBody>
          <a:bodyPr/>
          <a:lstStyle/>
          <a:p>
            <a:r>
              <a:rPr lang="en-US" dirty="0"/>
              <a:t>5.10 Pre-PAR activity</a:t>
            </a:r>
          </a:p>
        </p:txBody>
      </p:sp>
      <p:sp>
        <p:nvSpPr>
          <p:cNvPr id="2" name="TextBox 1">
            <a:extLst>
              <a:ext uri="{FF2B5EF4-FFF2-40B4-BE49-F238E27FC236}">
                <a16:creationId xmlns:a16="http://schemas.microsoft.com/office/drawing/2014/main" id="{3DEA42DF-7E31-C4F8-2720-B9373B0E7EF9}"/>
              </a:ext>
            </a:extLst>
          </p:cNvPr>
          <p:cNvSpPr txBox="1"/>
          <p:nvPr/>
        </p:nvSpPr>
        <p:spPr>
          <a:xfrm>
            <a:off x="762000" y="5325070"/>
            <a:ext cx="7003520" cy="923330"/>
          </a:xfrm>
          <a:prstGeom prst="rect">
            <a:avLst/>
          </a:prstGeom>
          <a:noFill/>
        </p:spPr>
        <p:txBody>
          <a:bodyPr wrap="none" rtlCol="0">
            <a:spAutoFit/>
          </a:bodyPr>
          <a:lstStyle/>
          <a:p>
            <a:r>
              <a:rPr lang="en-US" dirty="0"/>
              <a:t>Legend: </a:t>
            </a:r>
            <a:br>
              <a:rPr lang="en-US" dirty="0"/>
            </a:br>
            <a:r>
              <a:rPr lang="en-US" dirty="0"/>
              <a:t>IC – Industry Connection, IG – Interest Group, SC – Standing Committee,</a:t>
            </a:r>
            <a:br>
              <a:rPr lang="en-US" dirty="0"/>
            </a:br>
            <a:r>
              <a:rPr lang="en-US" dirty="0"/>
              <a:t>SG – Study Group, TIG – Topic Interest Group, WNG Wireless Next Gen</a:t>
            </a:r>
          </a:p>
        </p:txBody>
      </p:sp>
    </p:spTree>
    <p:extLst>
      <p:ext uri="{BB962C8B-B14F-4D97-AF65-F5344CB8AC3E}">
        <p14:creationId xmlns:p14="http://schemas.microsoft.com/office/powerpoint/2010/main" val="30012729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22</a:t>
            </a:fld>
            <a:endParaRPr lang="en-US"/>
          </a:p>
        </p:txBody>
      </p:sp>
      <p:sp>
        <p:nvSpPr>
          <p:cNvPr id="13315" name="Rectangle 2"/>
          <p:cNvSpPr>
            <a:spLocks noGrp="1" noChangeArrowheads="1"/>
          </p:cNvSpPr>
          <p:nvPr>
            <p:ph type="title"/>
          </p:nvPr>
        </p:nvSpPr>
        <p:spPr>
          <a:xfrm>
            <a:off x="2209800" y="76200"/>
            <a:ext cx="7772400" cy="1143000"/>
          </a:xfrm>
        </p:spPr>
        <p:txBody>
          <a:bodyPr/>
          <a:lstStyle/>
          <a:p>
            <a:pPr eaLnBrk="1" hangingPunct="1"/>
            <a:r>
              <a:rPr lang="en-US" sz="4000" dirty="0"/>
              <a:t>5.11 802/SA Task Force Topics </a:t>
            </a:r>
          </a:p>
        </p:txBody>
      </p:sp>
      <p:sp>
        <p:nvSpPr>
          <p:cNvPr id="14340" name="Rectangle 3"/>
          <p:cNvSpPr>
            <a:spLocks noGrp="1" noChangeArrowheads="1"/>
          </p:cNvSpPr>
          <p:nvPr>
            <p:ph type="body" idx="1"/>
          </p:nvPr>
        </p:nvSpPr>
        <p:spPr>
          <a:xfrm>
            <a:off x="152400" y="1406106"/>
            <a:ext cx="11430000" cy="5410200"/>
          </a:xfrm>
        </p:spPr>
        <p:txBody>
          <a:bodyPr/>
          <a:lstStyle/>
          <a:p>
            <a:pPr eaLnBrk="1" hangingPunct="1">
              <a:defRPr/>
            </a:pPr>
            <a:r>
              <a:rPr lang="en-US" sz="2000" dirty="0"/>
              <a:t>802/SA Task Force Electronic Meeting </a:t>
            </a:r>
            <a:br>
              <a:rPr lang="en-US" sz="2000" dirty="0"/>
            </a:br>
            <a:r>
              <a:rPr lang="en-US" sz="2000" dirty="0">
                <a:solidFill>
                  <a:schemeClr val="tx2"/>
                </a:solidFill>
              </a:rPr>
              <a:t>Monday 30 January 2023 </a:t>
            </a:r>
            <a:r>
              <a:rPr lang="en-US" sz="2000" dirty="0"/>
              <a:t>16:00-17:00 ET was cancelled due to lack of agenda items</a:t>
            </a:r>
          </a:p>
          <a:p>
            <a:pPr eaLnBrk="1" hangingPunct="1">
              <a:defRPr/>
            </a:pPr>
            <a:endParaRPr lang="en-US" sz="2000" dirty="0"/>
          </a:p>
          <a:p>
            <a:pPr eaLnBrk="1" hangingPunct="1">
              <a:defRPr/>
            </a:pPr>
            <a:endParaRPr lang="en-US" sz="300" dirty="0"/>
          </a:p>
          <a:p>
            <a:pPr eaLnBrk="1" hangingPunct="1">
              <a:defRPr/>
            </a:pPr>
            <a:r>
              <a:rPr lang="en-US" sz="2000" dirty="0">
                <a:solidFill>
                  <a:schemeClr val="tx2"/>
                </a:solidFill>
              </a:rPr>
              <a:t>Next 802/SA Task Force Electronic Meeting </a:t>
            </a:r>
            <a:br>
              <a:rPr lang="en-US" sz="2000" dirty="0">
                <a:solidFill>
                  <a:schemeClr val="tx2"/>
                </a:solidFill>
              </a:rPr>
            </a:br>
            <a:r>
              <a:rPr lang="en-US" sz="2000" dirty="0">
                <a:solidFill>
                  <a:schemeClr val="tx2"/>
                </a:solidFill>
              </a:rPr>
              <a:t>Tentatively scheduled for 16:00-17:00 ET Monday 17 April 2023</a:t>
            </a:r>
          </a:p>
          <a:p>
            <a:pPr eaLnBrk="1" hangingPunct="1">
              <a:defRPr/>
            </a:pPr>
            <a:endParaRPr lang="en-US" sz="2000" dirty="0">
              <a:solidFill>
                <a:schemeClr val="tx2"/>
              </a:solidFill>
            </a:endParaRPr>
          </a:p>
          <a:p>
            <a:pPr eaLnBrk="1" hangingPunct="1">
              <a:defRPr/>
            </a:pPr>
            <a:r>
              <a:rPr lang="en-US" sz="2000" dirty="0">
                <a:solidFill>
                  <a:schemeClr val="tx2"/>
                </a:solidFill>
              </a:rPr>
              <a:t>Please submit agenda items to the 802 EC Reflector as appropriate</a:t>
            </a:r>
            <a:endParaRPr lang="en-US" sz="1600" dirty="0"/>
          </a:p>
          <a:p>
            <a:pPr lvl="2" eaLnBrk="1" hangingPunct="1">
              <a:defRPr/>
            </a:pPr>
            <a:endParaRPr lang="en-US" sz="2000" dirty="0"/>
          </a:p>
          <a:p>
            <a:pPr lvl="2" eaLnBrk="1" hangingPunct="1">
              <a:defRPr/>
            </a:pPr>
            <a:endParaRPr lang="en-US" sz="2000" dirty="0"/>
          </a:p>
        </p:txBody>
      </p:sp>
    </p:spTree>
    <p:extLst>
      <p:ext uri="{BB962C8B-B14F-4D97-AF65-F5344CB8AC3E}">
        <p14:creationId xmlns:p14="http://schemas.microsoft.com/office/powerpoint/2010/main" val="42944343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23</a:t>
            </a:fld>
            <a:endParaRPr lang="en-US" dirty="0"/>
          </a:p>
        </p:txBody>
      </p:sp>
      <p:sp>
        <p:nvSpPr>
          <p:cNvPr id="5" name="Rectangle 2"/>
          <p:cNvSpPr txBox="1">
            <a:spLocks noGrp="1" noChangeArrowheads="1"/>
          </p:cNvSpPr>
          <p:nvPr>
            <p:ph type="title"/>
          </p:nvPr>
        </p:nvSpPr>
        <p:spPr bwMode="auto">
          <a:xfrm>
            <a:off x="2209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5.12 EC Action Item recap</a:t>
            </a:r>
          </a:p>
        </p:txBody>
      </p:sp>
    </p:spTree>
    <p:extLst>
      <p:ext uri="{BB962C8B-B14F-4D97-AF65-F5344CB8AC3E}">
        <p14:creationId xmlns:p14="http://schemas.microsoft.com/office/powerpoint/2010/main" val="2377937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2362200"/>
            <a:ext cx="8610600" cy="4267200"/>
          </a:xfrm>
        </p:spPr>
        <p:txBody>
          <a:bodyPr/>
          <a:lstStyle/>
          <a:p>
            <a:r>
              <a:rPr lang="en-US" sz="2400" dirty="0"/>
              <a:t>Geoff Thompson</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24</a:t>
            </a:fld>
            <a:endParaRPr lang="en-US" dirty="0"/>
          </a:p>
        </p:txBody>
      </p:sp>
      <p:sp>
        <p:nvSpPr>
          <p:cNvPr id="5" name="Rectangle 2"/>
          <p:cNvSpPr txBox="1">
            <a:spLocks noGrp="1" noChangeArrowheads="1"/>
          </p:cNvSpPr>
          <p:nvPr>
            <p:ph type="title"/>
          </p:nvPr>
        </p:nvSpPr>
        <p:spPr bwMode="auto">
          <a:xfrm>
            <a:off x="533400" y="304800"/>
            <a:ext cx="11125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5.xx 802 IEEE Milestone Project Status Update</a:t>
            </a:r>
          </a:p>
        </p:txBody>
      </p:sp>
    </p:spTree>
    <p:extLst>
      <p:ext uri="{BB962C8B-B14F-4D97-AF65-F5344CB8AC3E}">
        <p14:creationId xmlns:p14="http://schemas.microsoft.com/office/powerpoint/2010/main" val="32454188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2362200"/>
            <a:ext cx="8610600" cy="4267200"/>
          </a:xfrm>
        </p:spPr>
        <p:txBody>
          <a:bodyPr/>
          <a:lstStyle/>
          <a:p>
            <a:pPr marL="0" indent="0">
              <a:buNone/>
            </a:pPr>
            <a:r>
              <a:rPr lang="en-US" sz="2800" dirty="0"/>
              <a:t>Future 802 meeting ad hoc update; </a:t>
            </a:r>
            <a:r>
              <a:rPr lang="en-US" sz="2800" dirty="0" err="1"/>
              <a:t>tbd</a:t>
            </a:r>
            <a:r>
              <a:rPr lang="en-US" sz="2800" dirty="0"/>
              <a:t>.  </a:t>
            </a:r>
          </a:p>
          <a:p>
            <a:pPr marL="0" indent="0">
              <a:buNone/>
            </a:pPr>
            <a:r>
              <a:rPr lang="en-US" sz="2800" dirty="0"/>
              <a:t>We are seeking a chair for the ad hoc since Andrew Myles is not available to continue.</a:t>
            </a:r>
            <a:endParaRPr lang="en-US" sz="2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25</a:t>
            </a:fld>
            <a:endParaRPr lang="en-US" dirty="0"/>
          </a:p>
        </p:txBody>
      </p:sp>
      <p:sp>
        <p:nvSpPr>
          <p:cNvPr id="5" name="Rectangle 2"/>
          <p:cNvSpPr txBox="1">
            <a:spLocks noGrp="1" noChangeArrowheads="1"/>
          </p:cNvSpPr>
          <p:nvPr>
            <p:ph type="title"/>
          </p:nvPr>
        </p:nvSpPr>
        <p:spPr bwMode="auto">
          <a:xfrm>
            <a:off x="533400" y="304800"/>
            <a:ext cx="11125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5.xx Future 802 meeting ad hoc updates</a:t>
            </a:r>
          </a:p>
        </p:txBody>
      </p:sp>
    </p:spTree>
    <p:extLst>
      <p:ext uri="{BB962C8B-B14F-4D97-AF65-F5344CB8AC3E}">
        <p14:creationId xmlns:p14="http://schemas.microsoft.com/office/powerpoint/2010/main" val="38482530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AC084-1002-4478-B662-E4C3F3F9C7E7}"/>
              </a:ext>
            </a:extLst>
          </p:cNvPr>
          <p:cNvSpPr>
            <a:spLocks noGrp="1"/>
          </p:cNvSpPr>
          <p:nvPr>
            <p:ph type="title"/>
          </p:nvPr>
        </p:nvSpPr>
        <p:spPr>
          <a:xfrm>
            <a:off x="304800" y="304800"/>
            <a:ext cx="11125200" cy="1143000"/>
          </a:xfrm>
        </p:spPr>
        <p:txBody>
          <a:bodyPr/>
          <a:lstStyle/>
          <a:p>
            <a:r>
              <a:rPr lang="en-US" dirty="0"/>
              <a:t>11.0 Cross 802 Activities EC Meeting Schedule</a:t>
            </a:r>
            <a:br>
              <a:rPr lang="en-US" sz="2000" dirty="0"/>
            </a:br>
            <a:r>
              <a:rPr lang="en-US" sz="2000" dirty="0"/>
              <a:t> </a:t>
            </a:r>
            <a:r>
              <a:rPr lang="en-US" sz="2800" dirty="0"/>
              <a:t>(all times/days ET)</a:t>
            </a:r>
            <a:endParaRPr lang="en-US" dirty="0"/>
          </a:p>
        </p:txBody>
      </p:sp>
      <p:sp>
        <p:nvSpPr>
          <p:cNvPr id="3" name="Content Placeholder 2">
            <a:extLst>
              <a:ext uri="{FF2B5EF4-FFF2-40B4-BE49-F238E27FC236}">
                <a16:creationId xmlns:a16="http://schemas.microsoft.com/office/drawing/2014/main" id="{C6BAD20D-4EDE-4766-AC83-F2C2B009850C}"/>
              </a:ext>
            </a:extLst>
          </p:cNvPr>
          <p:cNvSpPr>
            <a:spLocks noGrp="1"/>
          </p:cNvSpPr>
          <p:nvPr>
            <p:ph idx="1"/>
          </p:nvPr>
        </p:nvSpPr>
        <p:spPr>
          <a:xfrm>
            <a:off x="533400" y="1524000"/>
            <a:ext cx="11353800" cy="4114800"/>
          </a:xfrm>
        </p:spPr>
        <p:txBody>
          <a:bodyPr/>
          <a:lstStyle/>
          <a:p>
            <a:pPr marL="0" indent="0">
              <a:buNone/>
            </a:pPr>
            <a:r>
              <a:rPr lang="en-US" sz="2000" dirty="0"/>
              <a:t>LMSC Rules				18:30- 20:30 	Sun 	</a:t>
            </a:r>
          </a:p>
          <a:p>
            <a:pPr marL="0" indent="0">
              <a:buNone/>
            </a:pPr>
            <a:r>
              <a:rPr lang="en-US" sz="2000" dirty="0"/>
              <a:t>Opening EC Meeting			08:00- 10:30 	Mon		</a:t>
            </a:r>
          </a:p>
          <a:p>
            <a:pPr marL="0" indent="0">
              <a:buNone/>
            </a:pPr>
            <a:r>
              <a:rPr lang="en-US" sz="2000" dirty="0"/>
              <a:t>Tutorial #1 Light Communications		18:00- 19:20 	Mon</a:t>
            </a:r>
          </a:p>
          <a:p>
            <a:pPr marL="0" indent="0">
              <a:buNone/>
            </a:pPr>
            <a:r>
              <a:rPr lang="en-US" sz="2000" dirty="0"/>
              <a:t>Tutorial #2 Open Source			19:30- 20:50 	Mon</a:t>
            </a:r>
          </a:p>
          <a:p>
            <a:pPr marL="0" indent="0">
              <a:buNone/>
            </a:pPr>
            <a:r>
              <a:rPr lang="en-US" sz="2000" dirty="0"/>
              <a:t>Tutorial #3 none				21:00- 22:30 	Mon</a:t>
            </a:r>
          </a:p>
          <a:p>
            <a:pPr marL="0" indent="0">
              <a:buNone/>
            </a:pPr>
            <a:r>
              <a:rPr lang="en-US" sz="2000" dirty="0"/>
              <a:t>802/JTC1 </a:t>
            </a:r>
            <a:r>
              <a:rPr lang="en-US" sz="2000" dirty="0" err="1"/>
              <a:t>Stdng</a:t>
            </a:r>
            <a:r>
              <a:rPr lang="en-US" sz="2000" dirty="0"/>
              <a:t> </a:t>
            </a:r>
            <a:r>
              <a:rPr lang="en-US" sz="2000" dirty="0" err="1"/>
              <a:t>Cmte</a:t>
            </a:r>
            <a:r>
              <a:rPr lang="en-US" sz="2000" dirty="0"/>
              <a:t>			15:00- 17:00 	Tues</a:t>
            </a:r>
          </a:p>
          <a:p>
            <a:pPr marL="0" indent="0">
              <a:buNone/>
            </a:pPr>
            <a:r>
              <a:rPr lang="en-US" sz="2000" dirty="0"/>
              <a:t>802 Public Visibility </a:t>
            </a:r>
            <a:r>
              <a:rPr lang="en-US" sz="2000" dirty="0" err="1"/>
              <a:t>Stdng</a:t>
            </a:r>
            <a:r>
              <a:rPr lang="en-US" sz="2000" dirty="0"/>
              <a:t> </a:t>
            </a:r>
            <a:r>
              <a:rPr lang="en-US" sz="2000" dirty="0" err="1"/>
              <a:t>Cmte</a:t>
            </a:r>
            <a:r>
              <a:rPr lang="en-US" sz="2000" dirty="0"/>
              <a:t>		none</a:t>
            </a:r>
          </a:p>
          <a:p>
            <a:pPr marL="0" indent="0">
              <a:buNone/>
            </a:pPr>
            <a:r>
              <a:rPr lang="en-US" sz="2000" dirty="0"/>
              <a:t>802/IETF </a:t>
            </a:r>
            <a:r>
              <a:rPr lang="en-US" sz="2000" dirty="0" err="1"/>
              <a:t>Stdng</a:t>
            </a:r>
            <a:r>
              <a:rPr lang="en-US" sz="2000" dirty="0"/>
              <a:t> </a:t>
            </a:r>
            <a:r>
              <a:rPr lang="en-US" sz="2000" dirty="0" err="1"/>
              <a:t>Cmte</a:t>
            </a:r>
            <a:r>
              <a:rPr lang="en-US" sz="2000" dirty="0"/>
              <a:t>			none</a:t>
            </a:r>
          </a:p>
          <a:p>
            <a:pPr marL="0" indent="0">
              <a:buNone/>
            </a:pPr>
            <a:r>
              <a:rPr lang="en-US" sz="2000" dirty="0"/>
              <a:t>802/ITU </a:t>
            </a:r>
            <a:r>
              <a:rPr lang="en-US" sz="2000" dirty="0" err="1"/>
              <a:t>Stdng</a:t>
            </a:r>
            <a:r>
              <a:rPr lang="en-US" sz="2000" dirty="0"/>
              <a:t> </a:t>
            </a:r>
            <a:r>
              <a:rPr lang="en-US" sz="2000" dirty="0" err="1"/>
              <a:t>Cmte</a:t>
            </a:r>
            <a:r>
              <a:rPr lang="en-US" sz="2000" dirty="0"/>
              <a:t>		</a:t>
            </a:r>
            <a:r>
              <a:rPr lang="en-US" sz="2000"/>
              <a:t>	15:00- 17:00 </a:t>
            </a:r>
            <a:r>
              <a:rPr lang="en-US" sz="2000" dirty="0"/>
              <a:t>	Wed	</a:t>
            </a:r>
          </a:p>
          <a:p>
            <a:pPr marL="0" indent="0">
              <a:buNone/>
            </a:pPr>
            <a:r>
              <a:rPr lang="en-US" sz="2000" dirty="0"/>
              <a:t>Future Venues Ad Hoc			07:30- 8:30 	Thu</a:t>
            </a:r>
          </a:p>
          <a:p>
            <a:pPr marL="0" indent="0">
              <a:buNone/>
            </a:pPr>
            <a:r>
              <a:rPr lang="en-US" sz="2000" dirty="0"/>
              <a:t>Closing EC Meeting			13:00- 18:00 	Fri</a:t>
            </a:r>
          </a:p>
        </p:txBody>
      </p:sp>
      <p:sp>
        <p:nvSpPr>
          <p:cNvPr id="4" name="Slide Number Placeholder 3">
            <a:extLst>
              <a:ext uri="{FF2B5EF4-FFF2-40B4-BE49-F238E27FC236}">
                <a16:creationId xmlns:a16="http://schemas.microsoft.com/office/drawing/2014/main" id="{A53BDF0A-2766-4966-BE69-E869017AACD9}"/>
              </a:ext>
            </a:extLst>
          </p:cNvPr>
          <p:cNvSpPr>
            <a:spLocks noGrp="1"/>
          </p:cNvSpPr>
          <p:nvPr>
            <p:ph type="sldNum" sz="quarter" idx="12"/>
          </p:nvPr>
        </p:nvSpPr>
        <p:spPr/>
        <p:txBody>
          <a:bodyPr/>
          <a:lstStyle/>
          <a:p>
            <a:pPr>
              <a:defRPr/>
            </a:pPr>
            <a:fld id="{C8910AE4-85DC-4894-8AA6-C2187499416B}" type="slidenum">
              <a:rPr lang="en-US" smtClean="0"/>
              <a:pPr>
                <a:defRPr/>
              </a:pPr>
              <a:t>26</a:t>
            </a:fld>
            <a:endParaRPr lang="en-US"/>
          </a:p>
        </p:txBody>
      </p:sp>
    </p:spTree>
    <p:extLst>
      <p:ext uri="{BB962C8B-B14F-4D97-AF65-F5344CB8AC3E}">
        <p14:creationId xmlns:p14="http://schemas.microsoft.com/office/powerpoint/2010/main" val="34107476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27</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1" y="685803"/>
            <a:ext cx="7999414" cy="1065213"/>
          </a:xfrm>
        </p:spPr>
        <p:txBody>
          <a:bodyPr/>
          <a:lstStyle/>
          <a:p>
            <a:r>
              <a:rPr lang="en-US" dirty="0"/>
              <a:t>3.0 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3</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4</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F1DEE-F1E7-446E-9743-57AEDFA9933D}"/>
              </a:ext>
            </a:extLst>
          </p:cNvPr>
          <p:cNvSpPr>
            <a:spLocks noGrp="1"/>
          </p:cNvSpPr>
          <p:nvPr>
            <p:ph type="title"/>
          </p:nvPr>
        </p:nvSpPr>
        <p:spPr/>
        <p:txBody>
          <a:bodyPr/>
          <a:lstStyle/>
          <a:p>
            <a:r>
              <a:rPr lang="en-US" dirty="0"/>
              <a:t>3.02 Fee Waivers</a:t>
            </a:r>
          </a:p>
        </p:txBody>
      </p:sp>
      <p:sp>
        <p:nvSpPr>
          <p:cNvPr id="3" name="Content Placeholder 2">
            <a:extLst>
              <a:ext uri="{FF2B5EF4-FFF2-40B4-BE49-F238E27FC236}">
                <a16:creationId xmlns:a16="http://schemas.microsoft.com/office/drawing/2014/main" id="{EEF0B18A-BC62-4306-8494-6696DFD5B3E3}"/>
              </a:ext>
            </a:extLst>
          </p:cNvPr>
          <p:cNvSpPr>
            <a:spLocks noGrp="1"/>
          </p:cNvSpPr>
          <p:nvPr>
            <p:ph idx="1"/>
          </p:nvPr>
        </p:nvSpPr>
        <p:spPr>
          <a:xfrm>
            <a:off x="914400" y="1524000"/>
            <a:ext cx="10363200" cy="4343400"/>
          </a:xfrm>
        </p:spPr>
        <p:txBody>
          <a:bodyPr/>
          <a:lstStyle/>
          <a:p>
            <a:pPr marL="0" indent="0">
              <a:buNone/>
            </a:pPr>
            <a:r>
              <a:rPr lang="en-US" sz="2000" dirty="0"/>
              <a:t>Motion: Approve waiving this LMSC plenary session registration fee for the following individuals:</a:t>
            </a:r>
          </a:p>
          <a:p>
            <a:pPr marL="0" indent="0">
              <a:buNone/>
            </a:pPr>
            <a:r>
              <a:rPr lang="en-US" sz="2000" dirty="0"/>
              <a:t>Mover: </a:t>
            </a:r>
            <a:r>
              <a:rPr lang="en-US" sz="2000" dirty="0" err="1"/>
              <a:t>tbd</a:t>
            </a:r>
            <a:r>
              <a:rPr lang="en-US" sz="2000" dirty="0"/>
              <a:t> 	Seconder: </a:t>
            </a:r>
            <a:r>
              <a:rPr lang="en-US" sz="2000" dirty="0" err="1"/>
              <a:t>tbd</a:t>
            </a:r>
            <a:endParaRPr lang="en-US" sz="2000" dirty="0"/>
          </a:p>
        </p:txBody>
      </p:sp>
      <p:sp>
        <p:nvSpPr>
          <p:cNvPr id="4" name="Slide Number Placeholder 3">
            <a:extLst>
              <a:ext uri="{FF2B5EF4-FFF2-40B4-BE49-F238E27FC236}">
                <a16:creationId xmlns:a16="http://schemas.microsoft.com/office/drawing/2014/main" id="{490B1513-670B-4A38-BD54-B0D21C10F45C}"/>
              </a:ext>
            </a:extLst>
          </p:cNvPr>
          <p:cNvSpPr>
            <a:spLocks noGrp="1"/>
          </p:cNvSpPr>
          <p:nvPr>
            <p:ph type="sldNum" sz="quarter" idx="12"/>
          </p:nvPr>
        </p:nvSpPr>
        <p:spPr/>
        <p:txBody>
          <a:bodyPr/>
          <a:lstStyle/>
          <a:p>
            <a:pPr>
              <a:defRPr/>
            </a:pPr>
            <a:fld id="{C8910AE4-85DC-4894-8AA6-C2187499416B}" type="slidenum">
              <a:rPr lang="en-US" smtClean="0"/>
              <a:pPr>
                <a:defRPr/>
              </a:pPr>
              <a:t>5</a:t>
            </a:fld>
            <a:endParaRPr lang="en-US"/>
          </a:p>
        </p:txBody>
      </p:sp>
      <p:graphicFrame>
        <p:nvGraphicFramePr>
          <p:cNvPr id="6" name="Table 5">
            <a:extLst>
              <a:ext uri="{FF2B5EF4-FFF2-40B4-BE49-F238E27FC236}">
                <a16:creationId xmlns:a16="http://schemas.microsoft.com/office/drawing/2014/main" id="{DAB358E6-512C-468C-9ECF-3605DD00B6AE}"/>
              </a:ext>
            </a:extLst>
          </p:cNvPr>
          <p:cNvGraphicFramePr>
            <a:graphicFrameLocks noGrp="1"/>
          </p:cNvGraphicFramePr>
          <p:nvPr>
            <p:extLst>
              <p:ext uri="{D42A27DB-BD31-4B8C-83A1-F6EECF244321}">
                <p14:modId xmlns:p14="http://schemas.microsoft.com/office/powerpoint/2010/main" val="3090592025"/>
              </p:ext>
            </p:extLst>
          </p:nvPr>
        </p:nvGraphicFramePr>
        <p:xfrm>
          <a:off x="914400" y="2819400"/>
          <a:ext cx="9829801" cy="2362201"/>
        </p:xfrm>
        <a:graphic>
          <a:graphicData uri="http://schemas.openxmlformats.org/drawingml/2006/table">
            <a:tbl>
              <a:tblPr/>
              <a:tblGrid>
                <a:gridCol w="3275841">
                  <a:extLst>
                    <a:ext uri="{9D8B030D-6E8A-4147-A177-3AD203B41FA5}">
                      <a16:colId xmlns:a16="http://schemas.microsoft.com/office/drawing/2014/main" val="665534945"/>
                    </a:ext>
                  </a:extLst>
                </a:gridCol>
                <a:gridCol w="3276980">
                  <a:extLst>
                    <a:ext uri="{9D8B030D-6E8A-4147-A177-3AD203B41FA5}">
                      <a16:colId xmlns:a16="http://schemas.microsoft.com/office/drawing/2014/main" val="822103227"/>
                    </a:ext>
                  </a:extLst>
                </a:gridCol>
                <a:gridCol w="3276980">
                  <a:extLst>
                    <a:ext uri="{9D8B030D-6E8A-4147-A177-3AD203B41FA5}">
                      <a16:colId xmlns:a16="http://schemas.microsoft.com/office/drawing/2014/main" val="4043595208"/>
                    </a:ext>
                  </a:extLst>
                </a:gridCol>
              </a:tblGrid>
              <a:tr h="337457">
                <a:tc>
                  <a:txBody>
                    <a:bodyPr/>
                    <a:lstStyle/>
                    <a:p>
                      <a:pPr marL="0" marR="0">
                        <a:spcBef>
                          <a:spcPts val="0"/>
                        </a:spcBef>
                        <a:spcAft>
                          <a:spcPts val="0"/>
                        </a:spcAft>
                      </a:pPr>
                      <a:r>
                        <a:rPr lang="en-US" sz="2000" b="0">
                          <a:effectLst/>
                          <a:latin typeface="+mj-lt"/>
                        </a:rPr>
                        <a:t>Participant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2000" b="0">
                          <a:effectLst/>
                          <a:latin typeface="+mj-lt"/>
                        </a:rPr>
                        <a:t>Affiliation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2000" b="0">
                          <a:effectLst/>
                          <a:latin typeface="+mj-lt"/>
                        </a:rPr>
                        <a:t>Rationale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344887075"/>
                  </a:ext>
                </a:extLst>
              </a:tr>
              <a:tr h="1012372">
                <a:tc>
                  <a:txBody>
                    <a:bodyPr/>
                    <a:lstStyle/>
                    <a:p>
                      <a:r>
                        <a:rPr lang="fr-FR" sz="2000" b="0" kern="1200" dirty="0" err="1">
                          <a:solidFill>
                            <a:schemeClr val="tx1"/>
                          </a:solidFill>
                          <a:effectLst/>
                          <a:latin typeface="+mj-lt"/>
                          <a:ea typeface="+mn-ea"/>
                          <a:cs typeface="+mn-cs"/>
                        </a:rPr>
                        <a:t>Tbd</a:t>
                      </a:r>
                      <a:endParaRPr lang="fr-FR" sz="2000" b="0" kern="1200" dirty="0">
                        <a:solidFill>
                          <a:schemeClr val="tx1"/>
                        </a:solidFill>
                        <a:effectLst/>
                        <a:latin typeface="+mj-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0" dirty="0" err="1">
                          <a:effectLst/>
                          <a:latin typeface="+mj-lt"/>
                        </a:rPr>
                        <a:t>Tbd</a:t>
                      </a:r>
                      <a:endParaRPr lang="en-US" sz="2000" b="0" dirty="0">
                        <a:effectLst/>
                        <a:latin typeface="+mj-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0" dirty="0" err="1">
                          <a:effectLst/>
                          <a:latin typeface="+mj-lt"/>
                        </a:rPr>
                        <a:t>tbd</a:t>
                      </a:r>
                      <a:endParaRPr lang="en-US" sz="2000" b="0" dirty="0">
                        <a:effectLst/>
                        <a:latin typeface="+mj-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3197137"/>
                  </a:ext>
                </a:extLst>
              </a:tr>
              <a:tr h="1012372">
                <a:tc>
                  <a:txBody>
                    <a:bodyPr/>
                    <a:lstStyle/>
                    <a:p>
                      <a:pPr marL="0" marR="0">
                        <a:spcBef>
                          <a:spcPts val="0"/>
                        </a:spcBef>
                        <a:spcAft>
                          <a:spcPts val="0"/>
                        </a:spcAft>
                      </a:pPr>
                      <a:endParaRPr lang="en-US" sz="2000" b="0" dirty="0">
                        <a:effectLst/>
                        <a:latin typeface="+mj-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2000" b="0" dirty="0">
                        <a:effectLst/>
                        <a:latin typeface="+mj-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2000" b="0" dirty="0">
                        <a:effectLst/>
                        <a:latin typeface="+mj-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6357272"/>
                  </a:ext>
                </a:extLst>
              </a:tr>
            </a:tbl>
          </a:graphicData>
        </a:graphic>
      </p:graphicFrame>
      <p:sp>
        <p:nvSpPr>
          <p:cNvPr id="7" name="Rectangle 1">
            <a:extLst>
              <a:ext uri="{FF2B5EF4-FFF2-40B4-BE49-F238E27FC236}">
                <a16:creationId xmlns:a16="http://schemas.microsoft.com/office/drawing/2014/main" id="{D3D2F7C8-CDED-45AA-932F-129D85ACD8A3}"/>
              </a:ext>
            </a:extLst>
          </p:cNvPr>
          <p:cNvSpPr>
            <a:spLocks noChangeArrowheads="1"/>
          </p:cNvSpPr>
          <p:nvPr/>
        </p:nvSpPr>
        <p:spPr bwMode="auto">
          <a:xfrm>
            <a:off x="3355975" y="34512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14754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6</a:t>
            </a:fld>
            <a:endParaRPr lang="en-US"/>
          </a:p>
        </p:txBody>
      </p:sp>
      <p:sp>
        <p:nvSpPr>
          <p:cNvPr id="12291" name="Rectangle 2"/>
          <p:cNvSpPr>
            <a:spLocks noGrp="1" noChangeArrowheads="1"/>
          </p:cNvSpPr>
          <p:nvPr>
            <p:ph type="title"/>
          </p:nvPr>
        </p:nvSpPr>
        <p:spPr>
          <a:xfrm>
            <a:off x="2209800" y="0"/>
            <a:ext cx="7772400" cy="1143000"/>
          </a:xfrm>
        </p:spPr>
        <p:txBody>
          <a:bodyPr/>
          <a:lstStyle/>
          <a:p>
            <a:pPr eaLnBrk="1" hangingPunct="1"/>
            <a:r>
              <a:rPr lang="en-US" dirty="0"/>
              <a:t>4.00 IEEE Staff</a:t>
            </a:r>
          </a:p>
        </p:txBody>
      </p:sp>
      <p:sp>
        <p:nvSpPr>
          <p:cNvPr id="12292" name="Rectangle 3"/>
          <p:cNvSpPr>
            <a:spLocks noGrp="1" noChangeArrowheads="1"/>
          </p:cNvSpPr>
          <p:nvPr>
            <p:ph type="body" idx="1"/>
          </p:nvPr>
        </p:nvSpPr>
        <p:spPr>
          <a:xfrm>
            <a:off x="304800" y="914400"/>
            <a:ext cx="11353800" cy="2286000"/>
          </a:xfrm>
        </p:spPr>
        <p:txBody>
          <a:bodyPr/>
          <a:lstStyle/>
          <a:p>
            <a:pPr marL="0" indent="0" defTabSz="1371600" eaLnBrk="1" hangingPunct="1">
              <a:lnSpc>
                <a:spcPct val="80000"/>
              </a:lnSpc>
              <a:buNone/>
              <a:tabLst>
                <a:tab pos="2228850" algn="l"/>
                <a:tab pos="6862763" algn="l"/>
              </a:tabLst>
            </a:pPr>
            <a:r>
              <a:rPr lang="en-US" sz="1800" u="sng" dirty="0"/>
              <a:t>In Person</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Jodi </a:t>
            </a:r>
            <a:r>
              <a:rPr lang="en-US" sz="1800" dirty="0" err="1"/>
              <a:t>Haasz</a:t>
            </a:r>
            <a:r>
              <a:rPr lang="en-US" sz="1800" dirty="0"/>
              <a:t>	role: 802 lead, supports dot03 and dot18 groups</a:t>
            </a:r>
            <a:br>
              <a:rPr lang="en-US" sz="1800" dirty="0"/>
            </a:br>
            <a:r>
              <a:rPr lang="en-US" sz="1800" dirty="0"/>
              <a:t>	title: Operational Program Management Senior Manager</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Ron Hotchkiss	role: supports dot01group (arriving Wednesday)</a:t>
            </a:r>
            <a:br>
              <a:rPr lang="en-US" sz="1800" dirty="0"/>
            </a:br>
            <a:r>
              <a:rPr lang="en-US" sz="1800" dirty="0"/>
              <a:t>	title: Operational Program Management Program Manager</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Christy Bahn	role: supports dot11, dot15, dot19 and, dot24 groups</a:t>
            </a:r>
            <a:br>
              <a:rPr lang="en-US" sz="1800" dirty="0"/>
            </a:br>
            <a:r>
              <a:rPr lang="en-US" sz="1800" dirty="0"/>
              <a:t>	title: Operational Program Management Senior Program Manager</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Catherine Berger	role: 802 editorial support </a:t>
            </a:r>
            <a:br>
              <a:rPr lang="en-US" sz="1800" dirty="0"/>
            </a:br>
            <a:r>
              <a:rPr lang="en-US" sz="1800" dirty="0"/>
              <a:t>	title: Senior Program &amp; Special Project Manager</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Ian Barbour	role: 802 editorial support </a:t>
            </a:r>
            <a:br>
              <a:rPr lang="en-US" sz="1800" dirty="0"/>
            </a:br>
            <a:r>
              <a:rPr lang="en-US" sz="1800" dirty="0"/>
              <a:t>	title: Content Editor</a:t>
            </a:r>
          </a:p>
          <a:p>
            <a:pPr marL="0" indent="0" defTabSz="1371600" eaLnBrk="1" hangingPunct="1">
              <a:lnSpc>
                <a:spcPct val="80000"/>
              </a:lnSpc>
              <a:buNone/>
              <a:tabLst>
                <a:tab pos="2228850" algn="l"/>
                <a:tab pos="6862763" algn="l"/>
              </a:tabLst>
            </a:pPr>
            <a:r>
              <a:rPr lang="en-US" sz="1800" u="sng" dirty="0"/>
              <a:t>Remote</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Christian Orlando	role: assist Jodi, Christian and Christy </a:t>
            </a:r>
            <a:br>
              <a:rPr lang="en-US" sz="1800" dirty="0"/>
            </a:br>
            <a:r>
              <a:rPr lang="en-US" sz="1800" dirty="0"/>
              <a:t>	title: Operational Program Management Program Manager</a:t>
            </a:r>
          </a:p>
          <a:p>
            <a:pPr marL="0" indent="0" defTabSz="1371600" eaLnBrk="1" hangingPunct="1">
              <a:lnSpc>
                <a:spcPct val="80000"/>
              </a:lnSpc>
              <a:buNone/>
              <a:tabLst>
                <a:tab pos="2228850" algn="l"/>
                <a:tab pos="6862763" algn="l"/>
              </a:tabLst>
            </a:pPr>
            <a:endParaRPr lang="en-US" sz="1800" dirty="0"/>
          </a:p>
          <a:p>
            <a:pPr marL="0" indent="0" defTabSz="1371600" eaLnBrk="1" hangingPunct="1">
              <a:lnSpc>
                <a:spcPct val="80000"/>
              </a:lnSpc>
              <a:buNone/>
              <a:tabLst>
                <a:tab pos="2228850" algn="l"/>
                <a:tab pos="6862763" algn="l"/>
              </a:tabLst>
            </a:pPr>
            <a:r>
              <a:rPr lang="en-US" sz="1800" u="sng" dirty="0"/>
              <a:t>Available for editorial guidance questions via email</a:t>
            </a:r>
            <a:r>
              <a:rPr lang="en-US" sz="1800" dirty="0"/>
              <a:t> </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Michelle Turner	role: 802 lead editorial support</a:t>
            </a:r>
            <a:br>
              <a:rPr lang="en-US" sz="1800" dirty="0"/>
            </a:br>
            <a:r>
              <a:rPr lang="en-US" sz="1800" dirty="0"/>
              <a:t>	title: Managing Editor, Content Production Management</a:t>
            </a:r>
            <a:br>
              <a:rPr lang="en-US" sz="1800" dirty="0"/>
            </a:br>
            <a:br>
              <a:rPr lang="en-US" sz="1800" dirty="0"/>
            </a:br>
            <a:r>
              <a:rPr lang="en-US" sz="1400" dirty="0"/>
              <a:t>NOTE additional staff support: </a:t>
            </a:r>
            <a:br>
              <a:rPr lang="en-US" sz="1400" dirty="0"/>
            </a:br>
            <a:r>
              <a:rPr lang="en-US" sz="1400" dirty="0"/>
              <a:t>Erin Morales, Director, Operational Program </a:t>
            </a:r>
            <a:r>
              <a:rPr lang="en-US" sz="1400" dirty="0" err="1"/>
              <a:t>Managerment</a:t>
            </a:r>
            <a:r>
              <a:rPr lang="en-US" sz="1400" dirty="0"/>
              <a:t> (</a:t>
            </a:r>
            <a:r>
              <a:rPr lang="en-US" sz="1400" dirty="0">
                <a:hlinkClick r:id="rId2">
                  <a:extLst>
                    <a:ext uri="{A12FA001-AC4F-418D-AE19-62706E023703}">
                      <ahyp:hlinkClr xmlns:ahyp="http://schemas.microsoft.com/office/drawing/2018/hyperlinkcolor" val="tx"/>
                    </a:ext>
                  </a:extLst>
                </a:hlinkClick>
              </a:rPr>
              <a:t>e.spiewak@ieee.org</a:t>
            </a:r>
            <a:r>
              <a:rPr lang="en-US" sz="1400" dirty="0"/>
              <a:t>), Ashley Moran, Program Manager, Operational Program Management (</a:t>
            </a:r>
            <a:r>
              <a:rPr lang="en-US" sz="1400" dirty="0">
                <a:hlinkClick r:id="rId3">
                  <a:extLst>
                    <a:ext uri="{A12FA001-AC4F-418D-AE19-62706E023703}">
                      <ahyp:hlinkClr xmlns:ahyp="http://schemas.microsoft.com/office/drawing/2018/hyperlinkcolor" val="tx"/>
                    </a:ext>
                  </a:extLst>
                </a:hlinkClick>
              </a:rPr>
              <a:t>a.f.moran@ieee.org</a:t>
            </a:r>
            <a:r>
              <a:rPr lang="en-US" sz="1400" dirty="0"/>
              <a:t>), Patricia </a:t>
            </a:r>
            <a:r>
              <a:rPr lang="en-US" sz="1400" dirty="0" err="1"/>
              <a:t>Roder</a:t>
            </a:r>
            <a:r>
              <a:rPr lang="en-US" sz="1400" dirty="0"/>
              <a:t>, Senior Program Manager, Operational Program Management (</a:t>
            </a:r>
            <a:r>
              <a:rPr lang="en-US" sz="1400" dirty="0">
                <a:hlinkClick r:id="rId4">
                  <a:extLst>
                    <a:ext uri="{A12FA001-AC4F-418D-AE19-62706E023703}">
                      <ahyp:hlinkClr xmlns:ahyp="http://schemas.microsoft.com/office/drawing/2018/hyperlinkcolor" val="tx"/>
                    </a:ext>
                  </a:extLst>
                </a:hlinkClick>
              </a:rPr>
              <a:t>p.roder@ieee.org</a:t>
            </a:r>
            <a:r>
              <a:rPr lang="en-US" sz="1400" dirty="0"/>
              <a:t>), Malia Zaman, Senior Program Manager, Operational Program Management (</a:t>
            </a:r>
            <a:r>
              <a:rPr lang="en-US" sz="1400" dirty="0">
                <a:hlinkClick r:id="rId5">
                  <a:extLst>
                    <a:ext uri="{A12FA001-AC4F-418D-AE19-62706E023703}">
                      <ahyp:hlinkClr xmlns:ahyp="http://schemas.microsoft.com/office/drawing/2018/hyperlinkcolor" val="tx"/>
                    </a:ext>
                  </a:extLst>
                </a:hlinkClick>
              </a:rPr>
              <a:t>m.zaman@ieee.org</a:t>
            </a:r>
            <a:r>
              <a:rPr lang="en-US" sz="1400" dirty="0"/>
              <a:t>), Jennifer </a:t>
            </a:r>
            <a:r>
              <a:rPr lang="en-US" sz="1400" dirty="0" err="1"/>
              <a:t>Santulli</a:t>
            </a:r>
            <a:r>
              <a:rPr lang="en-US" sz="1400" dirty="0"/>
              <a:t>, Program Manager, Operational Program Management (</a:t>
            </a:r>
            <a:r>
              <a:rPr lang="en-US" sz="1400" dirty="0">
                <a:hlinkClick r:id="rId6">
                  <a:extLst>
                    <a:ext uri="{A12FA001-AC4F-418D-AE19-62706E023703}">
                      <ahyp:hlinkClr xmlns:ahyp="http://schemas.microsoft.com/office/drawing/2018/hyperlinkcolor" val="tx"/>
                    </a:ext>
                  </a:extLst>
                </a:hlinkClick>
              </a:rPr>
              <a:t>j.santulli@ieee.org</a:t>
            </a:r>
            <a:r>
              <a:rPr lang="en-US" sz="1400" dirty="0"/>
              <a:t>), Tom Thompson, Program Manager, Operational Program Management (</a:t>
            </a:r>
            <a:r>
              <a:rPr lang="en-US" sz="1400" dirty="0">
                <a:hlinkClick r:id="rId7">
                  <a:extLst>
                    <a:ext uri="{A12FA001-AC4F-418D-AE19-62706E023703}">
                      <ahyp:hlinkClr xmlns:ahyp="http://schemas.microsoft.com/office/drawing/2018/hyperlinkcolor" val="tx"/>
                    </a:ext>
                  </a:extLst>
                </a:hlinkClick>
              </a:rPr>
              <a:t>thomas.thompson@ieee.org</a:t>
            </a:r>
            <a:r>
              <a:rPr lang="en-US" sz="1400" dirty="0"/>
              <a:t>), Vanessa </a:t>
            </a:r>
            <a:r>
              <a:rPr lang="en-US" sz="1400" dirty="0" err="1"/>
              <a:t>Lalitte</a:t>
            </a:r>
            <a:r>
              <a:rPr lang="en-US" sz="1400" dirty="0"/>
              <a:t> (v.lalitte@ieee.org), Program Coordinator, Operational Program Management, Mike </a:t>
            </a:r>
            <a:r>
              <a:rPr lang="en-US" sz="1400" dirty="0" err="1"/>
              <a:t>Kipness</a:t>
            </a:r>
            <a:r>
              <a:rPr lang="en-US" sz="1400" dirty="0"/>
              <a:t> (m.kipness@ieee.org), Program Manager, Operational Program Management</a:t>
            </a:r>
          </a:p>
          <a:p>
            <a:pPr marL="0" indent="0" defTabSz="1371600" eaLnBrk="1" hangingPunct="1">
              <a:lnSpc>
                <a:spcPct val="80000"/>
              </a:lnSpc>
              <a:buNone/>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797FA-4349-4FFA-8969-F3DDF5BC0743}"/>
              </a:ext>
            </a:extLst>
          </p:cNvPr>
          <p:cNvSpPr>
            <a:spLocks noGrp="1"/>
          </p:cNvSpPr>
          <p:nvPr>
            <p:ph type="title"/>
          </p:nvPr>
        </p:nvSpPr>
        <p:spPr>
          <a:xfrm>
            <a:off x="1066800" y="2857500"/>
            <a:ext cx="10363200" cy="1143000"/>
          </a:xfrm>
        </p:spPr>
        <p:txBody>
          <a:bodyPr/>
          <a:lstStyle/>
          <a:p>
            <a:r>
              <a:rPr lang="en-US" dirty="0"/>
              <a:t>5.01 Chair’s Announcements</a:t>
            </a:r>
          </a:p>
        </p:txBody>
      </p:sp>
      <p:sp>
        <p:nvSpPr>
          <p:cNvPr id="4" name="Slide Number Placeholder 3">
            <a:extLst>
              <a:ext uri="{FF2B5EF4-FFF2-40B4-BE49-F238E27FC236}">
                <a16:creationId xmlns:a16="http://schemas.microsoft.com/office/drawing/2014/main" id="{176C5EFF-860A-43B9-8CAA-487FCCBF0A69}"/>
              </a:ext>
            </a:extLst>
          </p:cNvPr>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Tree>
    <p:extLst>
      <p:ext uri="{BB962C8B-B14F-4D97-AF65-F5344CB8AC3E}">
        <p14:creationId xmlns:p14="http://schemas.microsoft.com/office/powerpoint/2010/main" val="1086000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304800" y="1806515"/>
            <a:ext cx="11353800" cy="4114800"/>
          </a:xfrm>
        </p:spPr>
        <p:txBody>
          <a:bodyPr/>
          <a:lstStyle/>
          <a:p>
            <a:pPr lvl="1"/>
            <a:r>
              <a:rPr lang="en-US" sz="1800" dirty="0"/>
              <a:t>In Memoriam: Donna Ferguson</a:t>
            </a:r>
          </a:p>
          <a:p>
            <a:pPr lvl="1"/>
            <a:endParaRPr lang="en-US" sz="1800" dirty="0"/>
          </a:p>
          <a:p>
            <a:pPr lvl="1"/>
            <a:endParaRPr lang="en-US" sz="1800" dirty="0"/>
          </a:p>
          <a:p>
            <a:endParaRPr lang="en-US" sz="1800" dirty="0"/>
          </a:p>
          <a:p>
            <a:endParaRPr lang="en-US" sz="2000" dirty="0"/>
          </a:p>
          <a:p>
            <a:pPr marL="457200" lvl="1" indent="0">
              <a:buNone/>
            </a:pPr>
            <a:br>
              <a:rPr lang="en-US" sz="2000" dirty="0"/>
            </a:br>
            <a:br>
              <a:rPr lang="en-US" sz="2000" dirty="0"/>
            </a:br>
            <a:endParaRPr lang="en-US" sz="2000" dirty="0"/>
          </a:p>
          <a:p>
            <a:pPr lvl="1"/>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Tree>
    <p:extLst>
      <p:ext uri="{BB962C8B-B14F-4D97-AF65-F5344CB8AC3E}">
        <p14:creationId xmlns:p14="http://schemas.microsoft.com/office/powerpoint/2010/main" val="3222894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228600" y="1755494"/>
            <a:ext cx="11658600" cy="4873906"/>
          </a:xfrm>
        </p:spPr>
        <p:txBody>
          <a:bodyPr/>
          <a:lstStyle/>
          <a:p>
            <a:pPr marL="285750" lvl="1">
              <a:spcBef>
                <a:spcPts val="0"/>
              </a:spcBef>
              <a:spcAft>
                <a:spcPts val="1200"/>
              </a:spcAft>
              <a:buFont typeface="Arial" panose="020B0604020202020204" pitchFamily="34" charset="0"/>
              <a:buChar char="•"/>
            </a:pPr>
            <a:r>
              <a:rPr lang="en-US" sz="1800" dirty="0"/>
              <a:t>Reminder #1: Please use IMAT to log your attendance</a:t>
            </a:r>
          </a:p>
          <a:p>
            <a:pPr marL="285750" lvl="1">
              <a:spcBef>
                <a:spcPts val="0"/>
              </a:spcBef>
              <a:spcAft>
                <a:spcPts val="1200"/>
              </a:spcAft>
              <a:buFont typeface="Arial" panose="020B0604020202020204" pitchFamily="34" charset="0"/>
              <a:buChar char="•"/>
            </a:pPr>
            <a:r>
              <a:rPr lang="en-US" sz="1800" dirty="0"/>
              <a:t>Reminder #2: Interim EC meeting scheduled for 19:00-21:00 UTC 07 April (15:00-17:00 ET). </a:t>
            </a:r>
            <a:endParaRPr lang="en-US" sz="1800" u="sng" dirty="0"/>
          </a:p>
          <a:p>
            <a:pPr marL="285750" lvl="1">
              <a:spcBef>
                <a:spcPts val="0"/>
              </a:spcBef>
              <a:spcAft>
                <a:spcPts val="1200"/>
              </a:spcAft>
              <a:buFont typeface="Arial" panose="020B0604020202020204" pitchFamily="34" charset="0"/>
              <a:buChar char="•"/>
            </a:pPr>
            <a:r>
              <a:rPr lang="en-US" sz="1800" dirty="0"/>
              <a:t>Reminder #3: </a:t>
            </a:r>
            <a:br>
              <a:rPr lang="en-US" sz="1800" dirty="0"/>
            </a:br>
            <a:r>
              <a:rPr lang="en-US" sz="1800" dirty="0"/>
              <a:t>closing EC consent agenda items due 17:00 UTC Wednesday 15 March 2023 (1300 ET)</a:t>
            </a:r>
            <a:br>
              <a:rPr lang="en-US" sz="1800" dirty="0"/>
            </a:br>
            <a:r>
              <a:rPr lang="en-US" sz="1800" dirty="0"/>
              <a:t>  -- 48 hours prior to the start of the closing EC meeting.  </a:t>
            </a:r>
            <a:br>
              <a:rPr lang="en-US" sz="1800" dirty="0"/>
            </a:br>
            <a:r>
              <a:rPr lang="en-US" sz="1800" dirty="0"/>
              <a:t>vote tallies in support of consent agenda items due 15:00 UTC Friday 18 March 2023 (11:00 ET)</a:t>
            </a:r>
            <a:br>
              <a:rPr lang="en-US" sz="1800" dirty="0"/>
            </a:br>
            <a:r>
              <a:rPr lang="en-US" sz="1800" dirty="0"/>
              <a:t>  -- 2 hours prior to the start of the closing EC plenary meeting.</a:t>
            </a:r>
          </a:p>
          <a:p>
            <a:pPr marL="285750" lvl="1">
              <a:spcBef>
                <a:spcPts val="0"/>
              </a:spcBef>
              <a:spcAft>
                <a:spcPts val="1200"/>
              </a:spcAft>
              <a:buFont typeface="Arial" panose="020B0604020202020204" pitchFamily="34" charset="0"/>
              <a:buChar char="•"/>
            </a:pPr>
            <a:r>
              <a:rPr lang="en-US" sz="1800" dirty="0"/>
              <a:t>Reminder #4: </a:t>
            </a:r>
            <a:br>
              <a:rPr lang="en-US" sz="1800" dirty="0"/>
            </a:br>
            <a:r>
              <a:rPr lang="en-US" sz="1800" dirty="0"/>
              <a:t>2022-2024 is Paul </a:t>
            </a:r>
            <a:r>
              <a:rPr lang="en-US" sz="1800" dirty="0" err="1"/>
              <a:t>Nikolich’s</a:t>
            </a:r>
            <a:r>
              <a:rPr lang="en-US" sz="1800" dirty="0"/>
              <a:t> final term as 802 Chairman.  Candidates for 802 Chair and the 802 EC Appointed positions are sought as soon as possible. Candidates should contact the holder of the position they seek to enable them to fully understand the responsibilities of the positions (Vice Chairs, Treasure, Recording Secretary,  Executive Secretary and Chair).  Please announce this at your opening meetings.</a:t>
            </a:r>
            <a:br>
              <a:rPr lang="en-US" sz="1800" dirty="0"/>
            </a:br>
            <a:endParaRPr lang="en-US" sz="1800" dirty="0"/>
          </a:p>
          <a:p>
            <a:pPr marL="457200" lvl="1" indent="0">
              <a:buNone/>
            </a:pPr>
            <a:br>
              <a:rPr lang="en-US" sz="1800" dirty="0"/>
            </a:br>
            <a:br>
              <a:rPr lang="en-US" sz="1800" dirty="0"/>
            </a:br>
            <a:endParaRPr lang="en-US" sz="1800" dirty="0"/>
          </a:p>
          <a:p>
            <a:pPr lvl="1"/>
            <a:endParaRPr lang="en-US" sz="18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9</a:t>
            </a:fld>
            <a:endParaRPr lang="en-US" dirty="0"/>
          </a:p>
        </p:txBody>
      </p:sp>
    </p:spTree>
    <p:extLst>
      <p:ext uri="{BB962C8B-B14F-4D97-AF65-F5344CB8AC3E}">
        <p14:creationId xmlns:p14="http://schemas.microsoft.com/office/powerpoint/2010/main" val="3542983741"/>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276350</TotalTime>
  <Words>2559</Words>
  <Application>Microsoft Office PowerPoint</Application>
  <PresentationFormat>Widescreen</PresentationFormat>
  <Paragraphs>304</Paragraphs>
  <Slides>27</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27</vt:i4>
      </vt:variant>
    </vt:vector>
  </HeadingPairs>
  <TitlesOfParts>
    <vt:vector size="33" baseType="lpstr">
      <vt:lpstr>Arial</vt:lpstr>
      <vt:lpstr>Calibri</vt:lpstr>
      <vt:lpstr>Lucida Grande</vt:lpstr>
      <vt:lpstr>Times New Roman</vt:lpstr>
      <vt:lpstr>Default Design</vt:lpstr>
      <vt:lpstr>Office Theme</vt:lpstr>
      <vt:lpstr>IEEE 802 LMSC  132nd Plenary Session (3rd mixed mode Plenary Session)  13 -17 March 2023  </vt:lpstr>
      <vt:lpstr>3.0 Participant behavior in IEEE-SA activities is guided by the IEEE Codes of Ethics &amp; Conduct</vt:lpstr>
      <vt:lpstr>3.0 Participants in the IEEE-SA “individual process” shall act independently of others, including employers</vt:lpstr>
      <vt:lpstr>3.0 IEEE-SA standards activities shall allow the fair &amp; equitable consideration of all viewpoints</vt:lpstr>
      <vt:lpstr>3.02 Fee Waivers</vt:lpstr>
      <vt:lpstr>4.00 IEEE Staff</vt:lpstr>
      <vt:lpstr>5.01 Chair’s Announcements</vt:lpstr>
      <vt:lpstr>5.01 Chair’s Announcements</vt:lpstr>
      <vt:lpstr>5.01 Chair’s Announcements</vt:lpstr>
      <vt:lpstr>PowerPoint Presentation</vt:lpstr>
      <vt:lpstr>PowerPoint Presentation</vt:lpstr>
      <vt:lpstr>5.03 SA Standards Board Actions</vt:lpstr>
      <vt:lpstr>5.04  LMSC Email Ballot Recap</vt:lpstr>
      <vt:lpstr>5.05 EC Affiliation Update</vt:lpstr>
      <vt:lpstr>5.05 EC Affiliation Update</vt:lpstr>
      <vt:lpstr>5.06 Drafts to SA Ballot</vt:lpstr>
      <vt:lpstr>5.07 Drafts to RevCom</vt:lpstr>
      <vt:lpstr>5.08 Draft Documents or Actions for EC to consider</vt:lpstr>
      <vt:lpstr>5.09 Draft PARs to NesCom</vt:lpstr>
      <vt:lpstr>5.10 Pre-PAR activity</vt:lpstr>
      <vt:lpstr>5.10 Pre-PAR activity</vt:lpstr>
      <vt:lpstr>5.11 802/SA Task Force Topics </vt:lpstr>
      <vt:lpstr>5.12 EC Action Item recap</vt:lpstr>
      <vt:lpstr>5.xx 802 IEEE Milestone Project Status Update</vt:lpstr>
      <vt:lpstr>5.xx Future 802 meeting ad hoc updates</vt:lpstr>
      <vt:lpstr>11.0 Cross 802 Activities EC Meeting Schedule  (all times/days ET)</vt:lpstr>
      <vt:lpstr>End of Opening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 Nikolich</cp:lastModifiedBy>
  <cp:revision>4155</cp:revision>
  <cp:lastPrinted>2022-03-04T19:16:52Z</cp:lastPrinted>
  <dcterms:created xsi:type="dcterms:W3CDTF">2002-03-10T15:43:16Z</dcterms:created>
  <dcterms:modified xsi:type="dcterms:W3CDTF">2023-03-10T20:48:07Z</dcterms:modified>
</cp:coreProperties>
</file>