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5"/>
  </p:notesMasterIdLst>
  <p:handoutMasterIdLst>
    <p:handoutMasterId r:id="rId46"/>
  </p:handoutMasterIdLst>
  <p:sldIdLst>
    <p:sldId id="256" r:id="rId5"/>
    <p:sldId id="257" r:id="rId6"/>
    <p:sldId id="348" r:id="rId7"/>
    <p:sldId id="509" r:id="rId8"/>
    <p:sldId id="510" r:id="rId9"/>
    <p:sldId id="367" r:id="rId10"/>
    <p:sldId id="372" r:id="rId11"/>
    <p:sldId id="514" r:id="rId12"/>
    <p:sldId id="512" r:id="rId13"/>
    <p:sldId id="517" r:id="rId14"/>
    <p:sldId id="515" r:id="rId15"/>
    <p:sldId id="516" r:id="rId16"/>
    <p:sldId id="521" r:id="rId17"/>
    <p:sldId id="520" r:id="rId18"/>
    <p:sldId id="519" r:id="rId19"/>
    <p:sldId id="339" r:id="rId20"/>
    <p:sldId id="366" r:id="rId21"/>
    <p:sldId id="507" r:id="rId22"/>
    <p:sldId id="373" r:id="rId23"/>
    <p:sldId id="342" r:id="rId24"/>
    <p:sldId id="370" r:id="rId25"/>
    <p:sldId id="365" r:id="rId26"/>
    <p:sldId id="333" r:id="rId27"/>
    <p:sldId id="325" r:id="rId28"/>
    <p:sldId id="332" r:id="rId29"/>
    <p:sldId id="328" r:id="rId30"/>
    <p:sldId id="312" r:id="rId31"/>
    <p:sldId id="308" r:id="rId32"/>
    <p:sldId id="304" r:id="rId33"/>
    <p:sldId id="303" r:id="rId34"/>
    <p:sldId id="291" r:id="rId35"/>
    <p:sldId id="374" r:id="rId36"/>
    <p:sldId id="269" r:id="rId37"/>
    <p:sldId id="330" r:id="rId38"/>
    <p:sldId id="331" r:id="rId39"/>
    <p:sldId id="329" r:id="rId40"/>
    <p:sldId id="513" r:id="rId41"/>
    <p:sldId id="368" r:id="rId42"/>
    <p:sldId id="369" r:id="rId43"/>
    <p:sldId id="265" r:id="rId4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10"/>
            <p14:sldId id="367"/>
            <p14:sldId id="372"/>
            <p14:sldId id="514"/>
            <p14:sldId id="512"/>
            <p14:sldId id="517"/>
            <p14:sldId id="515"/>
            <p14:sldId id="516"/>
            <p14:sldId id="521"/>
            <p14:sldId id="520"/>
            <p14:sldId id="51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 id="330"/>
            <p14:sldId id="331"/>
            <p14:sldId id="329"/>
          </p14:sldIdLst>
        </p14:section>
        <p14:section name="Demographic History" id="{704E7BDF-7ECB-4E66-BE86-A017FDC47E59}">
          <p14:sldIdLst>
            <p14:sldId id="513"/>
            <p14:sldId id="368"/>
            <p14:sldId id="369"/>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5B335-0E94-48B3-B7A1-FDEB1D16A9A1}" v="5" dt="2023-11-08T02:38:40.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7" autoAdjust="0"/>
    <p:restoredTop sz="83068" autoAdjust="0"/>
  </p:normalViewPr>
  <p:slideViewPr>
    <p:cSldViewPr>
      <p:cViewPr varScale="1">
        <p:scale>
          <a:sx n="82" d="100"/>
          <a:sy n="82" d="100"/>
        </p:scale>
        <p:origin x="318" y="9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89C5B335-0E94-48B3-B7A1-FDEB1D16A9A1}"/>
    <pc:docChg chg="undo custSel addSld modSld modMainMaster modSection">
      <pc:chgData name="Jon Rosdahl" userId="2820f357-2dd4-4127-8713-e0bfde0fd756" providerId="ADAL" clId="{89C5B335-0E94-48B3-B7A1-FDEB1D16A9A1}" dt="2023-11-15T07:15:42.305" v="1041" actId="6549"/>
      <pc:docMkLst>
        <pc:docMk/>
      </pc:docMkLst>
      <pc:sldChg chg="modSp mod">
        <pc:chgData name="Jon Rosdahl" userId="2820f357-2dd4-4127-8713-e0bfde0fd756" providerId="ADAL" clId="{89C5B335-0E94-48B3-B7A1-FDEB1D16A9A1}" dt="2023-11-03T14:22:00.749" v="3" actId="6549"/>
        <pc:sldMkLst>
          <pc:docMk/>
          <pc:sldMk cId="0" sldId="256"/>
        </pc:sldMkLst>
        <pc:spChg chg="mod">
          <ac:chgData name="Jon Rosdahl" userId="2820f357-2dd4-4127-8713-e0bfde0fd756" providerId="ADAL" clId="{89C5B335-0E94-48B3-B7A1-FDEB1D16A9A1}" dt="2023-11-03T14:22:00.749" v="3" actId="6549"/>
          <ac:spMkLst>
            <pc:docMk/>
            <pc:sldMk cId="0" sldId="256"/>
            <ac:spMk id="3074" creationId="{00000000-0000-0000-0000-000000000000}"/>
          </ac:spMkLst>
        </pc:spChg>
      </pc:sldChg>
      <pc:sldChg chg="modSp mod">
        <pc:chgData name="Jon Rosdahl" userId="2820f357-2dd4-4127-8713-e0bfde0fd756" providerId="ADAL" clId="{89C5B335-0E94-48B3-B7A1-FDEB1D16A9A1}" dt="2023-11-03T14:23:45.862" v="60" actId="20577"/>
        <pc:sldMkLst>
          <pc:docMk/>
          <pc:sldMk cId="0" sldId="257"/>
        </pc:sldMkLst>
        <pc:spChg chg="mod">
          <ac:chgData name="Jon Rosdahl" userId="2820f357-2dd4-4127-8713-e0bfde0fd756" providerId="ADAL" clId="{89C5B335-0E94-48B3-B7A1-FDEB1D16A9A1}" dt="2023-11-03T14:23:45.862" v="60" actId="20577"/>
          <ac:spMkLst>
            <pc:docMk/>
            <pc:sldMk cId="0" sldId="257"/>
            <ac:spMk id="4098" creationId="{00000000-0000-0000-0000-000000000000}"/>
          </ac:spMkLst>
        </pc:spChg>
      </pc:sldChg>
      <pc:sldChg chg="addSp delSp modSp mod">
        <pc:chgData name="Jon Rosdahl" userId="2820f357-2dd4-4127-8713-e0bfde0fd756" providerId="ADAL" clId="{89C5B335-0E94-48B3-B7A1-FDEB1D16A9A1}" dt="2023-11-12T15:16:58.095" v="748" actId="20577"/>
        <pc:sldMkLst>
          <pc:docMk/>
          <pc:sldMk cId="4047295227" sldId="348"/>
        </pc:sldMkLst>
        <pc:spChg chg="mod">
          <ac:chgData name="Jon Rosdahl" userId="2820f357-2dd4-4127-8713-e0bfde0fd756" providerId="ADAL" clId="{89C5B335-0E94-48B3-B7A1-FDEB1D16A9A1}" dt="2023-11-03T14:26:58.529" v="72" actId="404"/>
          <ac:spMkLst>
            <pc:docMk/>
            <pc:sldMk cId="4047295227" sldId="348"/>
            <ac:spMk id="2" creationId="{13D9545A-3CB6-47F0-9D70-71B1C3FC6F76}"/>
          </ac:spMkLst>
        </pc:spChg>
        <pc:spChg chg="mod">
          <ac:chgData name="Jon Rosdahl" userId="2820f357-2dd4-4127-8713-e0bfde0fd756" providerId="ADAL" clId="{89C5B335-0E94-48B3-B7A1-FDEB1D16A9A1}" dt="2023-11-12T15:16:58.095" v="748" actId="20577"/>
          <ac:spMkLst>
            <pc:docMk/>
            <pc:sldMk cId="4047295227" sldId="348"/>
            <ac:spMk id="18" creationId="{C6C43CA6-452B-FED2-C5D1-883372BAB706}"/>
          </ac:spMkLst>
        </pc:spChg>
        <pc:picChg chg="add mod">
          <ac:chgData name="Jon Rosdahl" userId="2820f357-2dd4-4127-8713-e0bfde0fd756" providerId="ADAL" clId="{89C5B335-0E94-48B3-B7A1-FDEB1D16A9A1}" dt="2023-11-08T02:25:52.558" v="84" actId="1076"/>
          <ac:picMkLst>
            <pc:docMk/>
            <pc:sldMk cId="4047295227" sldId="348"/>
            <ac:picMk id="7" creationId="{CC3A1D74-C6AA-AEF3-36FF-EE0702538251}"/>
          </ac:picMkLst>
        </pc:picChg>
        <pc:picChg chg="del">
          <ac:chgData name="Jon Rosdahl" userId="2820f357-2dd4-4127-8713-e0bfde0fd756" providerId="ADAL" clId="{89C5B335-0E94-48B3-B7A1-FDEB1D16A9A1}" dt="2023-11-08T02:25:42.723" v="82" actId="478"/>
          <ac:picMkLst>
            <pc:docMk/>
            <pc:sldMk cId="4047295227" sldId="348"/>
            <ac:picMk id="8" creationId="{9D0EAA32-F9F7-7115-BF4A-7E7ED84E9571}"/>
          </ac:picMkLst>
        </pc:picChg>
      </pc:sldChg>
      <pc:sldChg chg="modSp mod">
        <pc:chgData name="Jon Rosdahl" userId="2820f357-2dd4-4127-8713-e0bfde0fd756" providerId="ADAL" clId="{89C5B335-0E94-48B3-B7A1-FDEB1D16A9A1}" dt="2023-11-08T02:36:29.754" v="127" actId="404"/>
        <pc:sldMkLst>
          <pc:docMk/>
          <pc:sldMk cId="1736768604" sldId="372"/>
        </pc:sldMkLst>
        <pc:spChg chg="mod">
          <ac:chgData name="Jon Rosdahl" userId="2820f357-2dd4-4127-8713-e0bfde0fd756" providerId="ADAL" clId="{89C5B335-0E94-48B3-B7A1-FDEB1D16A9A1}" dt="2023-11-08T02:36:29.754" v="127" actId="404"/>
          <ac:spMkLst>
            <pc:docMk/>
            <pc:sldMk cId="1736768604" sldId="372"/>
            <ac:spMk id="3" creationId="{5D528D0E-D172-4C4F-9EC3-436D4EAE56B1}"/>
          </ac:spMkLst>
        </pc:spChg>
      </pc:sldChg>
      <pc:sldChg chg="modSp mod">
        <pc:chgData name="Jon Rosdahl" userId="2820f357-2dd4-4127-8713-e0bfde0fd756" providerId="ADAL" clId="{89C5B335-0E94-48B3-B7A1-FDEB1D16A9A1}" dt="2023-11-13T09:28:56.019" v="1039" actId="20577"/>
        <pc:sldMkLst>
          <pc:docMk/>
          <pc:sldMk cId="1790584663" sldId="507"/>
        </pc:sldMkLst>
        <pc:spChg chg="mod">
          <ac:chgData name="Jon Rosdahl" userId="2820f357-2dd4-4127-8713-e0bfde0fd756" providerId="ADAL" clId="{89C5B335-0E94-48B3-B7A1-FDEB1D16A9A1}" dt="2023-11-13T09:28:56.019" v="1039" actId="20577"/>
          <ac:spMkLst>
            <pc:docMk/>
            <pc:sldMk cId="1790584663" sldId="507"/>
            <ac:spMk id="8199" creationId="{00000000-0000-0000-0000-000000000000}"/>
          </ac:spMkLst>
        </pc:spChg>
      </pc:sldChg>
      <pc:sldChg chg="addSp delSp modSp mod modClrScheme chgLayout">
        <pc:chgData name="Jon Rosdahl" userId="2820f357-2dd4-4127-8713-e0bfde0fd756" providerId="ADAL" clId="{89C5B335-0E94-48B3-B7A1-FDEB1D16A9A1}" dt="2023-11-08T02:31:31.843" v="125" actId="14100"/>
        <pc:sldMkLst>
          <pc:docMk/>
          <pc:sldMk cId="4028864305" sldId="509"/>
        </pc:sldMkLst>
        <pc:spChg chg="mod ord">
          <ac:chgData name="Jon Rosdahl" userId="2820f357-2dd4-4127-8713-e0bfde0fd756" providerId="ADAL" clId="{89C5B335-0E94-48B3-B7A1-FDEB1D16A9A1}" dt="2023-11-08T02:30:17.426" v="119" actId="1076"/>
          <ac:spMkLst>
            <pc:docMk/>
            <pc:sldMk cId="4028864305" sldId="509"/>
            <ac:spMk id="2" creationId="{B4C32EAE-4A58-4BD4-9B68-0F30EC667B80}"/>
          </ac:spMkLst>
        </pc:spChg>
        <pc:spChg chg="mod ord">
          <ac:chgData name="Jon Rosdahl" userId="2820f357-2dd4-4127-8713-e0bfde0fd756" providerId="ADAL" clId="{89C5B335-0E94-48B3-B7A1-FDEB1D16A9A1}" dt="2023-11-08T02:29:40.153" v="109" actId="700"/>
          <ac:spMkLst>
            <pc:docMk/>
            <pc:sldMk cId="4028864305" sldId="509"/>
            <ac:spMk id="4" creationId="{06DDD47A-AC65-46A9-8A5D-CFA7676ADD72}"/>
          </ac:spMkLst>
        </pc:spChg>
        <pc:spChg chg="mod ord">
          <ac:chgData name="Jon Rosdahl" userId="2820f357-2dd4-4127-8713-e0bfde0fd756" providerId="ADAL" clId="{89C5B335-0E94-48B3-B7A1-FDEB1D16A9A1}" dt="2023-11-08T02:29:40.153" v="109" actId="700"/>
          <ac:spMkLst>
            <pc:docMk/>
            <pc:sldMk cId="4028864305" sldId="509"/>
            <ac:spMk id="5" creationId="{FDA92D4F-5A16-44EB-A238-53C0C2E00BD2}"/>
          </ac:spMkLst>
        </pc:spChg>
        <pc:spChg chg="mod ord">
          <ac:chgData name="Jon Rosdahl" userId="2820f357-2dd4-4127-8713-e0bfde0fd756" providerId="ADAL" clId="{89C5B335-0E94-48B3-B7A1-FDEB1D16A9A1}" dt="2023-11-08T02:29:40.153" v="109" actId="700"/>
          <ac:spMkLst>
            <pc:docMk/>
            <pc:sldMk cId="4028864305" sldId="509"/>
            <ac:spMk id="6" creationId="{0051991F-8BB8-4D59-954F-CF05098E652E}"/>
          </ac:spMkLst>
        </pc:spChg>
        <pc:picChg chg="del">
          <ac:chgData name="Jon Rosdahl" userId="2820f357-2dd4-4127-8713-e0bfde0fd756" providerId="ADAL" clId="{89C5B335-0E94-48B3-B7A1-FDEB1D16A9A1}" dt="2023-11-08T02:28:49.574" v="91" actId="478"/>
          <ac:picMkLst>
            <pc:docMk/>
            <pc:sldMk cId="4028864305" sldId="509"/>
            <ac:picMk id="7" creationId="{B2C3908D-815C-FB57-8DB9-A9E44B0FD13E}"/>
          </ac:picMkLst>
        </pc:picChg>
        <pc:picChg chg="add del mod">
          <ac:chgData name="Jon Rosdahl" userId="2820f357-2dd4-4127-8713-e0bfde0fd756" providerId="ADAL" clId="{89C5B335-0E94-48B3-B7A1-FDEB1D16A9A1}" dt="2023-11-08T02:31:18.481" v="121" actId="478"/>
          <ac:picMkLst>
            <pc:docMk/>
            <pc:sldMk cId="4028864305" sldId="509"/>
            <ac:picMk id="8" creationId="{DAA9D53C-8118-9F0B-378A-BDFE8EBF797B}"/>
          </ac:picMkLst>
        </pc:picChg>
        <pc:picChg chg="add mod">
          <ac:chgData name="Jon Rosdahl" userId="2820f357-2dd4-4127-8713-e0bfde0fd756" providerId="ADAL" clId="{89C5B335-0E94-48B3-B7A1-FDEB1D16A9A1}" dt="2023-11-08T02:31:31.843" v="125" actId="14100"/>
          <ac:picMkLst>
            <pc:docMk/>
            <pc:sldMk cId="4028864305" sldId="509"/>
            <ac:picMk id="10" creationId="{5D225516-E1E4-CCF1-15B0-F35E49B502C4}"/>
          </ac:picMkLst>
        </pc:picChg>
      </pc:sldChg>
      <pc:sldChg chg="addSp delSp mod modNotesTx">
        <pc:chgData name="Jon Rosdahl" userId="2820f357-2dd4-4127-8713-e0bfde0fd756" providerId="ADAL" clId="{89C5B335-0E94-48B3-B7A1-FDEB1D16A9A1}" dt="2023-11-08T02:57:34.832" v="323" actId="20577"/>
        <pc:sldMkLst>
          <pc:docMk/>
          <pc:sldMk cId="4237502771" sldId="510"/>
        </pc:sldMkLst>
        <pc:picChg chg="add">
          <ac:chgData name="Jon Rosdahl" userId="2820f357-2dd4-4127-8713-e0bfde0fd756" providerId="ADAL" clId="{89C5B335-0E94-48B3-B7A1-FDEB1D16A9A1}" dt="2023-11-08T02:32:06.856" v="126" actId="22"/>
          <ac:picMkLst>
            <pc:docMk/>
            <pc:sldMk cId="4237502771" sldId="510"/>
            <ac:picMk id="3" creationId="{D1B1BDAD-4876-83E4-A57C-A3D4108AABD1}"/>
          </ac:picMkLst>
        </pc:picChg>
        <pc:picChg chg="del">
          <ac:chgData name="Jon Rosdahl" userId="2820f357-2dd4-4127-8713-e0bfde0fd756" providerId="ADAL" clId="{89C5B335-0E94-48B3-B7A1-FDEB1D16A9A1}" dt="2023-11-08T02:30:35.150" v="120" actId="478"/>
          <ac:picMkLst>
            <pc:docMk/>
            <pc:sldMk cId="4237502771" sldId="510"/>
            <ac:picMk id="11" creationId="{A99E701D-D544-6A2E-69C2-B39541A7E278}"/>
          </ac:picMkLst>
        </pc:picChg>
      </pc:sldChg>
      <pc:sldChg chg="modSp mod">
        <pc:chgData name="Jon Rosdahl" userId="2820f357-2dd4-4127-8713-e0bfde0fd756" providerId="ADAL" clId="{89C5B335-0E94-48B3-B7A1-FDEB1D16A9A1}" dt="2023-11-08T02:37:37.370" v="129" actId="1076"/>
        <pc:sldMkLst>
          <pc:docMk/>
          <pc:sldMk cId="2355800019" sldId="514"/>
        </pc:sldMkLst>
        <pc:spChg chg="mod">
          <ac:chgData name="Jon Rosdahl" userId="2820f357-2dd4-4127-8713-e0bfde0fd756" providerId="ADAL" clId="{89C5B335-0E94-48B3-B7A1-FDEB1D16A9A1}" dt="2023-11-08T02:37:37.370" v="129" actId="1076"/>
          <ac:spMkLst>
            <pc:docMk/>
            <pc:sldMk cId="2355800019" sldId="514"/>
            <ac:spMk id="3" creationId="{21116AD7-4F5A-DD77-2F4A-DB374CB5A77E}"/>
          </ac:spMkLst>
        </pc:spChg>
      </pc:sldChg>
      <pc:sldChg chg="modSp mod">
        <pc:chgData name="Jon Rosdahl" userId="2820f357-2dd4-4127-8713-e0bfde0fd756" providerId="ADAL" clId="{89C5B335-0E94-48B3-B7A1-FDEB1D16A9A1}" dt="2023-11-08T02:40:24.431" v="141" actId="404"/>
        <pc:sldMkLst>
          <pc:docMk/>
          <pc:sldMk cId="3131007077" sldId="515"/>
        </pc:sldMkLst>
        <pc:spChg chg="mod">
          <ac:chgData name="Jon Rosdahl" userId="2820f357-2dd4-4127-8713-e0bfde0fd756" providerId="ADAL" clId="{89C5B335-0E94-48B3-B7A1-FDEB1D16A9A1}" dt="2023-11-08T02:40:24.431" v="141" actId="404"/>
          <ac:spMkLst>
            <pc:docMk/>
            <pc:sldMk cId="3131007077" sldId="515"/>
            <ac:spMk id="3" creationId="{BAEAC671-4A31-AF7A-177B-464E9A8AF986}"/>
          </ac:spMkLst>
        </pc:spChg>
      </pc:sldChg>
      <pc:sldChg chg="modSp mod">
        <pc:chgData name="Jon Rosdahl" userId="2820f357-2dd4-4127-8713-e0bfde0fd756" providerId="ADAL" clId="{89C5B335-0E94-48B3-B7A1-FDEB1D16A9A1}" dt="2023-11-12T22:27:12.938" v="1029" actId="207"/>
        <pc:sldMkLst>
          <pc:docMk/>
          <pc:sldMk cId="2551337878" sldId="516"/>
        </pc:sldMkLst>
        <pc:spChg chg="mod">
          <ac:chgData name="Jon Rosdahl" userId="2820f357-2dd4-4127-8713-e0bfde0fd756" providerId="ADAL" clId="{89C5B335-0E94-48B3-B7A1-FDEB1D16A9A1}" dt="2023-11-12T22:27:12.938" v="1029" actId="207"/>
          <ac:spMkLst>
            <pc:docMk/>
            <pc:sldMk cId="2551337878" sldId="516"/>
            <ac:spMk id="3" creationId="{BA570E2E-9D8E-8FC3-F53A-1D4B73DF86CB}"/>
          </ac:spMkLst>
        </pc:spChg>
      </pc:sldChg>
      <pc:sldChg chg="addSp modSp mod">
        <pc:chgData name="Jon Rosdahl" userId="2820f357-2dd4-4127-8713-e0bfde0fd756" providerId="ADAL" clId="{89C5B335-0E94-48B3-B7A1-FDEB1D16A9A1}" dt="2023-11-08T02:39:36.955" v="137" actId="14100"/>
        <pc:sldMkLst>
          <pc:docMk/>
          <pc:sldMk cId="2114865676" sldId="517"/>
        </pc:sldMkLst>
        <pc:spChg chg="add mod">
          <ac:chgData name="Jon Rosdahl" userId="2820f357-2dd4-4127-8713-e0bfde0fd756" providerId="ADAL" clId="{89C5B335-0E94-48B3-B7A1-FDEB1D16A9A1}" dt="2023-11-08T02:39:01.840" v="133" actId="14100"/>
          <ac:spMkLst>
            <pc:docMk/>
            <pc:sldMk cId="2114865676" sldId="517"/>
            <ac:spMk id="2" creationId="{262D4367-BA3B-8FB1-631B-FC3B8F77BE71}"/>
          </ac:spMkLst>
        </pc:spChg>
        <pc:spChg chg="mod">
          <ac:chgData name="Jon Rosdahl" userId="2820f357-2dd4-4127-8713-e0bfde0fd756" providerId="ADAL" clId="{89C5B335-0E94-48B3-B7A1-FDEB1D16A9A1}" dt="2023-11-08T02:39:21.786" v="135" actId="1076"/>
          <ac:spMkLst>
            <pc:docMk/>
            <pc:sldMk cId="2114865676" sldId="517"/>
            <ac:spMk id="4" creationId="{61734615-A5C9-2E8F-F898-D37D86572731}"/>
          </ac:spMkLst>
        </pc:spChg>
        <pc:spChg chg="mod">
          <ac:chgData name="Jon Rosdahl" userId="2820f357-2dd4-4127-8713-e0bfde0fd756" providerId="ADAL" clId="{89C5B335-0E94-48B3-B7A1-FDEB1D16A9A1}" dt="2023-11-08T02:39:36.955" v="137" actId="14100"/>
          <ac:spMkLst>
            <pc:docMk/>
            <pc:sldMk cId="2114865676" sldId="517"/>
            <ac:spMk id="5" creationId="{0A9E725F-F629-E016-0D76-184F7EA3BE91}"/>
          </ac:spMkLst>
        </pc:spChg>
        <pc:graphicFrameChg chg="mod">
          <ac:chgData name="Jon Rosdahl" userId="2820f357-2dd4-4127-8713-e0bfde0fd756" providerId="ADAL" clId="{89C5B335-0E94-48B3-B7A1-FDEB1D16A9A1}" dt="2023-11-08T02:39:14.047" v="134" actId="1076"/>
          <ac:graphicFrameMkLst>
            <pc:docMk/>
            <pc:sldMk cId="2114865676" sldId="517"/>
            <ac:graphicFrameMk id="10" creationId="{273A9D68-42D4-4CBD-63FB-B27478FD2B7A}"/>
          </ac:graphicFrameMkLst>
        </pc:graphicFrameChg>
      </pc:sldChg>
      <pc:sldChg chg="modSp mod">
        <pc:chgData name="Jon Rosdahl" userId="2820f357-2dd4-4127-8713-e0bfde0fd756" providerId="ADAL" clId="{89C5B335-0E94-48B3-B7A1-FDEB1D16A9A1}" dt="2023-11-12T15:48:48.532" v="986" actId="6549"/>
        <pc:sldMkLst>
          <pc:docMk/>
          <pc:sldMk cId="494374442" sldId="519"/>
        </pc:sldMkLst>
        <pc:spChg chg="mod">
          <ac:chgData name="Jon Rosdahl" userId="2820f357-2dd4-4127-8713-e0bfde0fd756" providerId="ADAL" clId="{89C5B335-0E94-48B3-B7A1-FDEB1D16A9A1}" dt="2023-11-12T15:48:48.532" v="986" actId="6549"/>
          <ac:spMkLst>
            <pc:docMk/>
            <pc:sldMk cId="494374442" sldId="519"/>
            <ac:spMk id="7" creationId="{355C28BA-1AA8-BB42-2ACA-F4CE7DBE5711}"/>
          </ac:spMkLst>
        </pc:spChg>
      </pc:sldChg>
      <pc:sldChg chg="modSp mod modNotesTx">
        <pc:chgData name="Jon Rosdahl" userId="2820f357-2dd4-4127-8713-e0bfde0fd756" providerId="ADAL" clId="{89C5B335-0E94-48B3-B7A1-FDEB1D16A9A1}" dt="2023-11-12T15:46:02.375" v="984" actId="207"/>
        <pc:sldMkLst>
          <pc:docMk/>
          <pc:sldMk cId="663873340" sldId="520"/>
        </pc:sldMkLst>
        <pc:spChg chg="mod">
          <ac:chgData name="Jon Rosdahl" userId="2820f357-2dd4-4127-8713-e0bfde0fd756" providerId="ADAL" clId="{89C5B335-0E94-48B3-B7A1-FDEB1D16A9A1}" dt="2023-11-12T15:46:02.375" v="984" actId="207"/>
          <ac:spMkLst>
            <pc:docMk/>
            <pc:sldMk cId="663873340" sldId="520"/>
            <ac:spMk id="3" creationId="{BA570E2E-9D8E-8FC3-F53A-1D4B73DF86CB}"/>
          </ac:spMkLst>
        </pc:spChg>
      </pc:sldChg>
      <pc:sldChg chg="modSp new mod">
        <pc:chgData name="Jon Rosdahl" userId="2820f357-2dd4-4127-8713-e0bfde0fd756" providerId="ADAL" clId="{89C5B335-0E94-48B3-B7A1-FDEB1D16A9A1}" dt="2023-11-12T15:21:33.672" v="763" actId="13926"/>
        <pc:sldMkLst>
          <pc:docMk/>
          <pc:sldMk cId="1393352286" sldId="521"/>
        </pc:sldMkLst>
        <pc:spChg chg="mod">
          <ac:chgData name="Jon Rosdahl" userId="2820f357-2dd4-4127-8713-e0bfde0fd756" providerId="ADAL" clId="{89C5B335-0E94-48B3-B7A1-FDEB1D16A9A1}" dt="2023-11-12T15:21:16.702" v="762" actId="20577"/>
          <ac:spMkLst>
            <pc:docMk/>
            <pc:sldMk cId="1393352286" sldId="521"/>
            <ac:spMk id="2" creationId="{187B0185-00EE-839F-204B-7DD0F7EB65D6}"/>
          </ac:spMkLst>
        </pc:spChg>
        <pc:spChg chg="mod">
          <ac:chgData name="Jon Rosdahl" userId="2820f357-2dd4-4127-8713-e0bfde0fd756" providerId="ADAL" clId="{89C5B335-0E94-48B3-B7A1-FDEB1D16A9A1}" dt="2023-11-12T15:21:33.672" v="763" actId="13926"/>
          <ac:spMkLst>
            <pc:docMk/>
            <pc:sldMk cId="1393352286" sldId="521"/>
            <ac:spMk id="3" creationId="{B5F40A39-6EEC-D224-CE58-56634194DC68}"/>
          </ac:spMkLst>
        </pc:spChg>
      </pc:sldChg>
      <pc:sldMasterChg chg="modSp mod">
        <pc:chgData name="Jon Rosdahl" userId="2820f357-2dd4-4127-8713-e0bfde0fd756" providerId="ADAL" clId="{89C5B335-0E94-48B3-B7A1-FDEB1D16A9A1}" dt="2023-11-15T07:15:42.305" v="1041" actId="6549"/>
        <pc:sldMasterMkLst>
          <pc:docMk/>
          <pc:sldMasterMk cId="0" sldId="2147483648"/>
        </pc:sldMasterMkLst>
        <pc:spChg chg="mod">
          <ac:chgData name="Jon Rosdahl" userId="2820f357-2dd4-4127-8713-e0bfde0fd756" providerId="ADAL" clId="{89C5B335-0E94-48B3-B7A1-FDEB1D16A9A1}" dt="2023-11-15T07:15:42.305" v="1041" actId="6549"/>
          <ac:spMkLst>
            <pc:docMk/>
            <pc:sldMasterMk cId="0" sldId="2147483648"/>
            <ac:spMk id="10"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3" Type="http://schemas.openxmlformats.org/officeDocument/2006/relationships/oleObject" Target="https://qualcomm-my.sharepoint.com/personal/jrosdahl_qti_qualcomm_com/Documents/Documents/IEEE%20files/2023/2023-01%20Baltimore/Mtg%20Planning/2023-01-14%20Invitees%20and%20Registran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Attendees per session – 2003 - 2020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c:ext xmlns:c16="http://schemas.microsoft.com/office/drawing/2014/chart" uri="{C3380CC4-5D6E-409C-BE32-E72D297353CC}">
              <c16:uniqueId val="{00000000-7930-4F6D-BD7B-97DFC80CE51E}"/>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7930-4F6D-BD7B-97DFC80CE51E}"/>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7930-4F6D-BD7B-97DFC80CE51E}"/>
            </c:ext>
          </c:extLst>
        </c:ser>
        <c:dLbls>
          <c:showLegendKey val="0"/>
          <c:showVal val="0"/>
          <c:showCatName val="0"/>
          <c:showSerName val="0"/>
          <c:showPercent val="0"/>
          <c:showBubbleSize val="0"/>
        </c:dLbls>
        <c:smooth val="0"/>
        <c:axId val="484967936"/>
        <c:axId val="484966760"/>
        <c:extLst/>
      </c:lineChart>
      <c:catAx>
        <c:axId val="4849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6760"/>
        <c:crosses val="autoZero"/>
        <c:auto val="1"/>
        <c:lblAlgn val="ctr"/>
        <c:lblOffset val="100"/>
        <c:noMultiLvlLbl val="0"/>
      </c:catAx>
      <c:valAx>
        <c:axId val="48496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9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5AA1-4D25-A10A-31D86F446B7E}"/>
            </c:ext>
          </c:extLst>
        </c:ser>
        <c:ser>
          <c:idx val="1"/>
          <c:order val="1"/>
          <c:spPr>
            <a:ln w="28575" cap="rnd">
              <a:solidFill>
                <a:schemeClr val="accent4"/>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c:ext xmlns:c16="http://schemas.microsoft.com/office/drawing/2014/chart" uri="{C3380CC4-5D6E-409C-BE32-E72D297353CC}">
              <c16:uniqueId val="{00000001-5AA1-4D25-A10A-31D86F446B7E}"/>
            </c:ext>
          </c:extLst>
        </c:ser>
        <c:ser>
          <c:idx val="2"/>
          <c:order val="2"/>
          <c:spPr>
            <a:ln w="28575" cap="rnd">
              <a:solidFill>
                <a:schemeClr val="accent6"/>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5AA1-4D25-A10A-31D86F446B7E}"/>
            </c:ext>
          </c:extLst>
        </c:ser>
        <c:dLbls>
          <c:showLegendKey val="0"/>
          <c:showVal val="0"/>
          <c:showCatName val="0"/>
          <c:showSerName val="0"/>
          <c:showPercent val="0"/>
          <c:showBubbleSize val="0"/>
        </c:dLbls>
        <c:smooth val="0"/>
        <c:axId val="484967544"/>
        <c:axId val="346737336"/>
        <c:extLst/>
      </c:lineChart>
      <c:catAx>
        <c:axId val="48496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737336"/>
        <c:crosses val="autoZero"/>
        <c:auto val="1"/>
        <c:lblAlgn val="ctr"/>
        <c:lblOffset val="100"/>
        <c:noMultiLvlLbl val="0"/>
      </c:catAx>
      <c:valAx>
        <c:axId val="346737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54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Person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F961-4E05-A686-355085BC6AE3}"/>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F961-4E05-A686-355085BC6AE3}"/>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c:ext xmlns:c16="http://schemas.microsoft.com/office/drawing/2014/chart" uri="{C3380CC4-5D6E-409C-BE32-E72D297353CC}">
              <c16:uniqueId val="{00000002-F961-4E05-A686-355085BC6AE3}"/>
            </c:ext>
          </c:extLst>
        </c:ser>
        <c:dLbls>
          <c:showLegendKey val="0"/>
          <c:showVal val="0"/>
          <c:showCatName val="0"/>
          <c:showSerName val="0"/>
          <c:showPercent val="0"/>
          <c:showBubbleSize val="0"/>
        </c:dLbls>
        <c:smooth val="0"/>
        <c:axId val="486672912"/>
        <c:axId val="486673304"/>
        <c:extLst/>
      </c:lineChart>
      <c:catAx>
        <c:axId val="48667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3304"/>
        <c:crosses val="autoZero"/>
        <c:auto val="1"/>
        <c:lblAlgn val="ctr"/>
        <c:lblOffset val="100"/>
        <c:noMultiLvlLbl val="0"/>
      </c:catAx>
      <c:valAx>
        <c:axId val="486673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2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Sheet4!$G$4</c:f>
              <c:strCache>
                <c:ptCount val="1"/>
                <c:pt idx="0">
                  <c:v>Grand 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Sheet4!$C$5:$C$16</c:f>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extLst/>
            </c:strRef>
          </c:cat>
          <c:val>
            <c:numRef>
              <c:f>Sheet4!$G$5:$G$16</c:f>
              <c:numCache>
                <c:formatCode>General</c:formatCode>
                <c:ptCount val="10"/>
                <c:pt idx="0">
                  <c:v>258</c:v>
                </c:pt>
                <c:pt idx="1">
                  <c:v>70</c:v>
                </c:pt>
                <c:pt idx="2">
                  <c:v>44</c:v>
                </c:pt>
                <c:pt idx="3">
                  <c:v>35</c:v>
                </c:pt>
                <c:pt idx="4">
                  <c:v>35</c:v>
                </c:pt>
                <c:pt idx="5">
                  <c:v>26</c:v>
                </c:pt>
                <c:pt idx="6">
                  <c:v>18</c:v>
                </c:pt>
                <c:pt idx="7">
                  <c:v>16</c:v>
                </c:pt>
                <c:pt idx="8">
                  <c:v>15</c:v>
                </c:pt>
                <c:pt idx="9">
                  <c:v>11</c:v>
                </c:pt>
              </c:numCache>
              <c:extLst/>
            </c:numRef>
          </c:val>
          <c:extLst>
            <c:ext xmlns:c16="http://schemas.microsoft.com/office/drawing/2014/chart" uri="{C3380CC4-5D6E-409C-BE32-E72D297353CC}">
              <c16:uniqueId val="{00000018-CE47-45D4-83BA-4737B64EE1FF}"/>
            </c:ext>
          </c:extLst>
        </c:ser>
        <c:dLbls>
          <c:showLegendKey val="0"/>
          <c:showVal val="0"/>
          <c:showCatName val="0"/>
          <c:showSerName val="0"/>
          <c:showPercent val="1"/>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Sheet4!$D$4</c15:sqref>
                        </c15:formulaRef>
                      </c:ext>
                    </c:extLst>
                    <c:strCache>
                      <c:ptCount val="1"/>
                      <c:pt idx="0">
                        <c:v>Invited Guest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A-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C-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c:ext uri="{02D57815-91ED-43cb-92C2-25804820EDAC}">
                        <c15:formulaRef>
                          <c15:sqref>Sheet4!$D$5:$D$16</c15:sqref>
                        </c15:formulaRef>
                      </c:ext>
                    </c:extLst>
                    <c:numCache>
                      <c:formatCode>General</c:formatCode>
                      <c:ptCount val="10"/>
                      <c:pt idx="0">
                        <c:v>2</c:v>
                      </c:pt>
                    </c:numCache>
                  </c:numRef>
                </c:val>
                <c:extLst>
                  <c:ext xmlns:c16="http://schemas.microsoft.com/office/drawing/2014/chart" uri="{C3380CC4-5D6E-409C-BE32-E72D297353CC}">
                    <c16:uniqueId val="{00000031-CE47-45D4-83BA-4737B64EE1FF}"/>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Sheet4!$E$4</c15:sqref>
                        </c15:formulaRef>
                      </c:ext>
                    </c:extLst>
                    <c:strCache>
                      <c:ptCount val="1"/>
                      <c:pt idx="0">
                        <c:v>In-Person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3-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5-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7-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9-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B-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D-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F-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1-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3-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5-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Sheet4!$E$5:$E$16</c15:sqref>
                        </c15:formulaRef>
                      </c:ext>
                    </c:extLst>
                    <c:numCache>
                      <c:formatCode>General</c:formatCode>
                      <c:ptCount val="10"/>
                      <c:pt idx="0">
                        <c:v>151</c:v>
                      </c:pt>
                      <c:pt idx="1">
                        <c:v>10</c:v>
                      </c:pt>
                      <c:pt idx="2">
                        <c:v>20</c:v>
                      </c:pt>
                      <c:pt idx="3">
                        <c:v>22</c:v>
                      </c:pt>
                      <c:pt idx="4">
                        <c:v>14</c:v>
                      </c:pt>
                      <c:pt idx="5">
                        <c:v>2</c:v>
                      </c:pt>
                      <c:pt idx="6">
                        <c:v>12</c:v>
                      </c:pt>
                      <c:pt idx="7">
                        <c:v>1</c:v>
                      </c:pt>
                      <c:pt idx="8">
                        <c:v>5</c:v>
                      </c:pt>
                      <c:pt idx="9">
                        <c:v>3</c:v>
                      </c:pt>
                    </c:numCache>
                  </c:numRef>
                </c:val>
                <c:extLst xmlns:c15="http://schemas.microsoft.com/office/drawing/2012/chart">
                  <c:ext xmlns:c16="http://schemas.microsoft.com/office/drawing/2014/chart" uri="{C3380CC4-5D6E-409C-BE32-E72D297353CC}">
                    <c16:uniqueId val="{0000004A-CE47-45D4-83BA-4737B64EE1FF}"/>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Sheet4!$F$4</c15:sqref>
                        </c15:formulaRef>
                      </c:ext>
                    </c:extLst>
                    <c:strCache>
                      <c:ptCount val="1"/>
                      <c:pt idx="0">
                        <c:v>Virtual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C-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E-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0-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2-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4-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6-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8-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A-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C-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E-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Sheet4!$F$5:$F$16</c15:sqref>
                        </c15:formulaRef>
                      </c:ext>
                    </c:extLst>
                    <c:numCache>
                      <c:formatCode>General</c:formatCode>
                      <c:ptCount val="10"/>
                      <c:pt idx="0">
                        <c:v>105</c:v>
                      </c:pt>
                      <c:pt idx="1">
                        <c:v>60</c:v>
                      </c:pt>
                      <c:pt idx="2">
                        <c:v>24</c:v>
                      </c:pt>
                      <c:pt idx="3">
                        <c:v>13</c:v>
                      </c:pt>
                      <c:pt idx="4">
                        <c:v>21</c:v>
                      </c:pt>
                      <c:pt idx="5">
                        <c:v>24</c:v>
                      </c:pt>
                      <c:pt idx="6">
                        <c:v>6</c:v>
                      </c:pt>
                      <c:pt idx="7">
                        <c:v>15</c:v>
                      </c:pt>
                      <c:pt idx="8">
                        <c:v>10</c:v>
                      </c:pt>
                      <c:pt idx="9">
                        <c:v>8</c:v>
                      </c:pt>
                    </c:numCache>
                  </c:numRef>
                </c:val>
                <c:extLst xmlns:c15="http://schemas.microsoft.com/office/drawing/2012/chart">
                  <c:ext xmlns:c16="http://schemas.microsoft.com/office/drawing/2014/chart" uri="{C3380CC4-5D6E-409C-BE32-E72D297353CC}">
                    <c16:uniqueId val="{00000063-CE47-45D4-83BA-4737B64EE1F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Sheet4!$H$4</c15:sqref>
                        </c15:formulaRef>
                      </c:ext>
                    </c:extLst>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5-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7-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9-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B-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D-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F-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1-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3-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5-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7-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Sheet4!$H$5:$H$16</c15:sqref>
                        </c15:formulaRef>
                      </c:ext>
                    </c:extLst>
                    <c:numCache>
                      <c:formatCode>0%</c:formatCode>
                      <c:ptCount val="10"/>
                      <c:pt idx="0">
                        <c:v>0.43803056027164688</c:v>
                      </c:pt>
                      <c:pt idx="1">
                        <c:v>0.11884550084889643</c:v>
                      </c:pt>
                      <c:pt idx="2">
                        <c:v>7.4702886247877756E-2</c:v>
                      </c:pt>
                      <c:pt idx="3">
                        <c:v>5.9422750424448216E-2</c:v>
                      </c:pt>
                      <c:pt idx="4">
                        <c:v>5.9422750424448216E-2</c:v>
                      </c:pt>
                      <c:pt idx="5">
                        <c:v>4.4142614601018676E-2</c:v>
                      </c:pt>
                      <c:pt idx="6">
                        <c:v>3.0560271646859084E-2</c:v>
                      </c:pt>
                      <c:pt idx="7">
                        <c:v>2.7164685908319185E-2</c:v>
                      </c:pt>
                      <c:pt idx="8">
                        <c:v>2.5466893039049237E-2</c:v>
                      </c:pt>
                      <c:pt idx="9">
                        <c:v>1.8675721561969439E-2</c:v>
                      </c:pt>
                    </c:numCache>
                  </c:numRef>
                </c:val>
                <c:extLst xmlns:c15="http://schemas.microsoft.com/office/drawing/2012/chart">
                  <c:ext xmlns:c16="http://schemas.microsoft.com/office/drawing/2014/chart" uri="{C3380CC4-5D6E-409C-BE32-E72D297353CC}">
                    <c16:uniqueId val="{0000007C-CE47-45D4-83BA-4737B64EE1FF}"/>
                  </c:ext>
                </c:extLst>
              </c15:ser>
            </c15:filteredPieSeries>
          </c:ext>
        </c:extLst>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EC-23/0003r7</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November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EC-23/0003r7</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November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EC-23/0003r7</a:t>
            </a:r>
          </a:p>
        </p:txBody>
      </p:sp>
      <p:sp>
        <p:nvSpPr>
          <p:cNvPr id="5" name="Rectangle 3"/>
          <p:cNvSpPr>
            <a:spLocks noGrp="1" noChangeArrowheads="1"/>
          </p:cNvSpPr>
          <p:nvPr>
            <p:ph type="dt"/>
          </p:nvPr>
        </p:nvSpPr>
        <p:spPr>
          <a:ln/>
        </p:spPr>
        <p:txBody>
          <a:bodyPr/>
          <a:lstStyle/>
          <a:p>
            <a:r>
              <a:rPr lang="en-US"/>
              <a:t>November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EC-23/0003r7</a:t>
            </a:r>
            <a:endParaRPr lang="en-US" dirty="0"/>
          </a:p>
        </p:txBody>
      </p:sp>
      <p:sp>
        <p:nvSpPr>
          <p:cNvPr id="5" name="Date Placeholder 4"/>
          <p:cNvSpPr>
            <a:spLocks noGrp="1"/>
          </p:cNvSpPr>
          <p:nvPr>
            <p:ph type="dt" idx="11"/>
          </p:nvPr>
        </p:nvSpPr>
        <p:spPr/>
        <p:txBody>
          <a:bodyPr/>
          <a:lstStyle/>
          <a:p>
            <a:pPr>
              <a:defRPr/>
            </a:pPr>
            <a:r>
              <a:rPr lang="en-US"/>
              <a:t>November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27</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EC-23/0003r7</a:t>
            </a:r>
            <a:endParaRPr lang="en-US" dirty="0"/>
          </a:p>
        </p:txBody>
      </p:sp>
      <p:sp>
        <p:nvSpPr>
          <p:cNvPr id="5" name="Date Placeholder 4"/>
          <p:cNvSpPr>
            <a:spLocks noGrp="1"/>
          </p:cNvSpPr>
          <p:nvPr>
            <p:ph type="dt" idx="11"/>
          </p:nvPr>
        </p:nvSpPr>
        <p:spPr/>
        <p:txBody>
          <a:bodyPr/>
          <a:lstStyle/>
          <a:p>
            <a:pPr>
              <a:defRPr/>
            </a:pPr>
            <a:r>
              <a:rPr lang="en-US"/>
              <a:t>November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28</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EC-23/0003r7</a:t>
            </a:r>
            <a:endParaRPr lang="en-US" dirty="0"/>
          </a:p>
        </p:txBody>
      </p:sp>
      <p:sp>
        <p:nvSpPr>
          <p:cNvPr id="5" name="Date Placeholder 4"/>
          <p:cNvSpPr>
            <a:spLocks noGrp="1"/>
          </p:cNvSpPr>
          <p:nvPr>
            <p:ph type="dt" idx="11"/>
          </p:nvPr>
        </p:nvSpPr>
        <p:spPr/>
        <p:txBody>
          <a:bodyPr/>
          <a:lstStyle/>
          <a:p>
            <a:pPr>
              <a:defRPr/>
            </a:pPr>
            <a:r>
              <a:rPr lang="en-US"/>
              <a:t>November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29</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EC-23/0003r7</a:t>
            </a:r>
            <a:endParaRPr lang="en-US" dirty="0"/>
          </a:p>
        </p:txBody>
      </p:sp>
      <p:sp>
        <p:nvSpPr>
          <p:cNvPr id="5" name="Date Placeholder 4"/>
          <p:cNvSpPr>
            <a:spLocks noGrp="1"/>
          </p:cNvSpPr>
          <p:nvPr>
            <p:ph type="dt" idx="11"/>
          </p:nvPr>
        </p:nvSpPr>
        <p:spPr/>
        <p:txBody>
          <a:bodyPr/>
          <a:lstStyle/>
          <a:p>
            <a:pPr>
              <a:defRPr/>
            </a:pPr>
            <a:r>
              <a:rPr lang="en-US"/>
              <a:t>November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30</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EC-23/0003r7</a:t>
            </a:r>
            <a:endParaRPr lang="en-US" dirty="0"/>
          </a:p>
        </p:txBody>
      </p:sp>
      <p:sp>
        <p:nvSpPr>
          <p:cNvPr id="5" name="Date Placeholder 4"/>
          <p:cNvSpPr>
            <a:spLocks noGrp="1"/>
          </p:cNvSpPr>
          <p:nvPr>
            <p:ph type="dt" idx="11"/>
          </p:nvPr>
        </p:nvSpPr>
        <p:spPr/>
        <p:txBody>
          <a:bodyPr/>
          <a:lstStyle/>
          <a:p>
            <a:pPr>
              <a:defRPr/>
            </a:pPr>
            <a:r>
              <a:rPr lang="en-US"/>
              <a:t>November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31</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dirty="0">
                <a:latin typeface="Times New Roman" pitchFamily="18" charset="0"/>
              </a:rPr>
              <a:t>     The 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EC-23/0003r7</a:t>
            </a:r>
          </a:p>
        </p:txBody>
      </p:sp>
      <p:sp>
        <p:nvSpPr>
          <p:cNvPr id="5" name="Rectangle 3"/>
          <p:cNvSpPr>
            <a:spLocks noGrp="1" noChangeArrowheads="1"/>
          </p:cNvSpPr>
          <p:nvPr>
            <p:ph type="dt"/>
          </p:nvPr>
        </p:nvSpPr>
        <p:spPr>
          <a:ln/>
        </p:spPr>
        <p:txBody>
          <a:bodyPr/>
          <a:lstStyle/>
          <a:p>
            <a:r>
              <a:rPr lang="en-US"/>
              <a:t>November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110158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14, 2023</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6786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Note that significant Registrations are from the 2022 May 802W Interim that were deposited on 27 January 2023.</a:t>
            </a:r>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7366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sz="1200" b="1" i="0" u="none" strike="noStrike" dirty="0">
                <a:effectLst/>
                <a:latin typeface="Arial" panose="020B0604020202020204" pitchFamily="34" charset="0"/>
              </a:rPr>
              <a:t> Non-Registration Income</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p>
          <a:p>
            <a:r>
              <a:rPr lang="en-US" sz="1200" b="0" i="0" u="none" strike="noStrike" dirty="0">
                <a:effectLst/>
                <a:latin typeface="Geneva"/>
              </a:rPr>
              <a:t>	Hotel commission </a:t>
            </a:r>
            <a:r>
              <a:rPr lang="en-US" dirty="0"/>
              <a:t> </a:t>
            </a:r>
            <a:r>
              <a:rPr lang="en-US" sz="1200" b="1" i="0" u="none" strike="noStrike" dirty="0">
                <a:effectLst/>
                <a:latin typeface="Arial" panose="020B0604020202020204" pitchFamily="34" charset="0"/>
              </a:rPr>
              <a:t>$0.00</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Geneva"/>
              </a:rPr>
              <a:t>	Hotel Comp 1 to 40 -rm </a:t>
            </a:r>
            <a:r>
              <a:rPr lang="en-US" sz="1200" b="0" i="0" u="none" strike="noStrike" dirty="0" err="1">
                <a:effectLst/>
                <a:latin typeface="Geneva"/>
              </a:rPr>
              <a:t>nts</a:t>
            </a:r>
            <a:r>
              <a:rPr lang="en-US" sz="1200" b="0" i="0" u="none" strike="noStrike" dirty="0">
                <a:effectLst/>
                <a:latin typeface="Geneva"/>
              </a:rPr>
              <a:t> to MA</a:t>
            </a:r>
            <a:r>
              <a:rPr lang="en-US" dirty="0"/>
              <a:t> 		</a:t>
            </a:r>
            <a:r>
              <a:rPr lang="en-US" sz="1200" b="1" i="0" u="none" strike="noStrike" dirty="0">
                <a:effectLst/>
                <a:latin typeface="Arial" panose="020B0604020202020204" pitchFamily="34" charset="0"/>
              </a:rPr>
              <a:t>$  5,094.52</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Arial" panose="020B0604020202020204" pitchFamily="34" charset="0"/>
              </a:rPr>
              <a:t>	</a:t>
            </a:r>
            <a:r>
              <a:rPr lang="en-US" sz="1200" b="0" i="0" u="none" strike="noStrike" dirty="0">
                <a:effectLst/>
                <a:highlight>
                  <a:srgbClr val="FFFF00"/>
                </a:highlight>
                <a:latin typeface="Arial" panose="020B0604020202020204" pitchFamily="34" charset="0"/>
              </a:rPr>
              <a:t>Marriot Refund Penalty for Move</a:t>
            </a:r>
            <a:r>
              <a:rPr lang="en-US" dirty="0">
                <a:highlight>
                  <a:srgbClr val="FFFF00"/>
                </a:highlight>
              </a:rPr>
              <a:t> 		</a:t>
            </a:r>
            <a:r>
              <a:rPr lang="en-US" sz="1200" b="1" i="0" u="none" strike="noStrike" dirty="0">
                <a:effectLst/>
                <a:highlight>
                  <a:srgbClr val="FFFF00"/>
                </a:highlight>
                <a:latin typeface="Arial" panose="020B0604020202020204" pitchFamily="34" charset="0"/>
              </a:rPr>
              <a:t>$32,799.88</a:t>
            </a:r>
            <a:endParaRPr lang="en-US" sz="1200" b="0" i="0" u="none" strike="noStrike" dirty="0">
              <a:effectLst/>
              <a:highlight>
                <a:srgbClr val="FFFF00"/>
              </a:highlight>
              <a:latin typeface="Geneva"/>
            </a:endParaRPr>
          </a:p>
          <a:p>
            <a:r>
              <a:rPr lang="en-US" sz="1200" b="0" i="0" u="none" strike="noStrike" dirty="0">
                <a:effectLst/>
                <a:latin typeface="Geneva"/>
              </a:rPr>
              <a:t>	Sales Tax Exempt Rebate - AV and F&amp;B </a:t>
            </a:r>
            <a:r>
              <a:rPr lang="en-US" dirty="0"/>
              <a:t> 	</a:t>
            </a:r>
            <a:r>
              <a:rPr lang="en-US" sz="1200" b="1" i="0" u="sng" strike="noStrike" dirty="0">
                <a:effectLst/>
                <a:latin typeface="Arial" panose="020B0604020202020204" pitchFamily="34" charset="0"/>
              </a:rPr>
              <a:t>$11,074.64</a:t>
            </a:r>
          </a:p>
          <a:p>
            <a:r>
              <a:rPr lang="en-US" sz="1200" b="1" i="0" u="none" strike="noStrike" dirty="0">
                <a:effectLst/>
                <a:latin typeface="Arial" panose="020B0604020202020204" pitchFamily="34" charset="0"/>
              </a:rPr>
              <a:t>		Total Non-Registration Income:	$48,969.04</a:t>
            </a:r>
            <a:r>
              <a:rPr lang="en-US" dirty="0"/>
              <a:t> </a:t>
            </a:r>
          </a:p>
          <a:p>
            <a:endParaRPr lang="en-US" dirty="0"/>
          </a:p>
          <a:p>
            <a:pPr defTabSz="933450"/>
            <a:r>
              <a:rPr lang="en-US" dirty="0">
                <a:latin typeface="Times New Roman" pitchFamily="18" charset="0"/>
              </a:rPr>
              <a:t>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Motion to approve 2023 May Fees - Orlando. 2023-01-15</a:t>
            </a:r>
          </a:p>
          <a:p>
            <a:pPr lvl="1"/>
            <a:r>
              <a:rPr lang="en-US" dirty="0"/>
              <a:t>Move to approve Session fees for the 2023 May 802 Wireless Mixed-mode Interim, Hilton Orlando Lake Buena Vista Hotel (May 14-19, 2023), </a:t>
            </a:r>
          </a:p>
          <a:p>
            <a:pPr lvl="1"/>
            <a:r>
              <a:rPr lang="en-US" dirty="0"/>
              <a:t>as $6</a:t>
            </a:r>
            <a:r>
              <a:rPr lang="en-US" sz="1200" dirty="0"/>
              <a:t>00/$800/$1000 for any in-person or virtual attendee.</a:t>
            </a:r>
          </a:p>
          <a:p>
            <a:pPr lvl="1"/>
            <a:r>
              <a:rPr lang="en-US" sz="1200" dirty="0"/>
              <a:t>Registration Target to open No later than March 1, 2023 </a:t>
            </a:r>
          </a:p>
          <a:p>
            <a:r>
              <a:rPr lang="en-US" dirty="0"/>
              <a:t>	Rate Changes are E</a:t>
            </a:r>
            <a:r>
              <a:rPr lang="en-US" sz="1200" dirty="0"/>
              <a:t>arly-bird until March 31; Standard until April 28,2023.</a:t>
            </a:r>
          </a:p>
          <a:p>
            <a:r>
              <a:rPr lang="en-US" sz="1200" dirty="0"/>
              <a:t>	</a:t>
            </a:r>
            <a:r>
              <a:rPr lang="en-US" dirty="0"/>
              <a:t>Refund Schedule: Full until March 31, $150 fee until April 28, and no refund after April 28, 2023.</a:t>
            </a:r>
            <a:endParaRPr lang="en-US" sz="1200" dirty="0"/>
          </a:p>
          <a:p>
            <a:pPr lvl="1"/>
            <a:r>
              <a:rPr lang="en-US" dirty="0"/>
              <a:t>Moved: Jon Rosdahl</a:t>
            </a:r>
          </a:p>
          <a:p>
            <a:pPr lvl="1"/>
            <a:r>
              <a:rPr lang="en-US" sz="1200" dirty="0"/>
              <a:t>2</a:t>
            </a:r>
            <a:r>
              <a:rPr lang="en-US" sz="1200" baseline="30000" dirty="0"/>
              <a:t>nd</a:t>
            </a:r>
            <a:r>
              <a:rPr lang="en-US" sz="1200" dirty="0"/>
              <a:t>: Ben Rolfe</a:t>
            </a:r>
          </a:p>
          <a:p>
            <a:pPr lvl="1"/>
            <a:r>
              <a:rPr lang="en-US" dirty="0"/>
              <a:t>Results:  8-0-0 Motion Passes.</a:t>
            </a:r>
            <a:endParaRPr lang="en-US" sz="1200" dirty="0"/>
          </a:p>
          <a:p>
            <a:endParaRPr lang="en-US" dirty="0"/>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4960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Visit expenses include Venue Manager and MTG Events expenses combined.</a:t>
            </a:r>
          </a:p>
        </p:txBody>
      </p:sp>
      <p:sp>
        <p:nvSpPr>
          <p:cNvPr id="4" name="Header Placeholder 3"/>
          <p:cNvSpPr>
            <a:spLocks noGrp="1"/>
          </p:cNvSpPr>
          <p:nvPr>
            <p:ph type="hdr"/>
          </p:nvPr>
        </p:nvSpPr>
        <p:spPr/>
        <p:txBody>
          <a:bodyPr/>
          <a:lstStyle/>
          <a:p>
            <a:r>
              <a:rPr lang="en-US"/>
              <a:t>doc.: IEEE 802 EC-23/0003r7</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400943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p:txBody>
      </p:sp>
    </p:spTree>
    <p:extLst>
      <p:ext uri="{BB962C8B-B14F-4D97-AF65-F5344CB8AC3E}">
        <p14:creationId xmlns:p14="http://schemas.microsoft.com/office/powerpoint/2010/main" val="296841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2023</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2023</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2023</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2023</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505109"/>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EC-23/0003r7</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November 2023</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2023</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2023-11-12</a:t>
            </a:r>
          </a:p>
        </p:txBody>
      </p:sp>
      <p:graphicFrame>
        <p:nvGraphicFramePr>
          <p:cNvPr id="3075" name="Object 3"/>
          <p:cNvGraphicFramePr>
            <a:graphicFrameLocks noChangeAspect="1"/>
          </p:cNvGraphicFramePr>
          <p:nvPr>
            <p:extLst>
              <p:ext uri="{D42A27DB-BD31-4B8C-83A1-F6EECF244321}">
                <p14:modId xmlns:p14="http://schemas.microsoft.com/office/powerpoint/2010/main" val="4156709124"/>
              </p:ext>
            </p:extLst>
          </p:nvPr>
        </p:nvGraphicFramePr>
        <p:xfrm>
          <a:off x="2052627" y="2320925"/>
          <a:ext cx="7929574" cy="2578100"/>
        </p:xfrm>
        <a:graphic>
          <a:graphicData uri="http://schemas.openxmlformats.org/presentationml/2006/ole">
            <mc:AlternateContent xmlns:mc="http://schemas.openxmlformats.org/markup-compatibility/2006">
              <mc:Choice xmlns:v="urn:schemas-microsoft-com:vml" Requires="v">
                <p:oleObj name="Document" r:id="rId3" imgW="8248712" imgH="2657440" progId="Word.Document.8">
                  <p:embed/>
                </p:oleObj>
              </mc:Choice>
              <mc:Fallback>
                <p:oleObj name="Document" r:id="rId3" imgW="8248712" imgH="2657440" progId="Word.Document.8">
                  <p:embed/>
                  <p:pic>
                    <p:nvPicPr>
                      <p:cNvPr id="3075" name="Object 3"/>
                      <p:cNvPicPr>
                        <a:picLocks noChangeAspect="1" noChangeArrowheads="1"/>
                      </p:cNvPicPr>
                      <p:nvPr/>
                    </p:nvPicPr>
                    <p:blipFill>
                      <a:blip r:embed="rId4"/>
                      <a:srcRect/>
                      <a:stretch>
                        <a:fillRect/>
                      </a:stretch>
                    </p:blipFill>
                    <p:spPr bwMode="auto">
                      <a:xfrm>
                        <a:off x="2052627" y="2320925"/>
                        <a:ext cx="7929574" cy="2578100"/>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734615-A5C9-2E8F-F898-D37D86572731}"/>
              </a:ext>
            </a:extLst>
          </p:cNvPr>
          <p:cNvSpPr>
            <a:spLocks noGrp="1"/>
          </p:cNvSpPr>
          <p:nvPr>
            <p:ph type="sldNum" idx="12"/>
          </p:nvPr>
        </p:nvSpPr>
        <p:spPr>
          <a:xfrm>
            <a:off x="5793318" y="6536899"/>
            <a:ext cx="704849" cy="363537"/>
          </a:xfrm>
        </p:spPr>
        <p:txBody>
          <a:bodyPr/>
          <a:lstStyle/>
          <a:p>
            <a:r>
              <a:rPr lang="en-GB" dirty="0"/>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0A9E725F-F629-E016-0D76-184F7EA3BE91}"/>
              </a:ext>
            </a:extLst>
          </p:cNvPr>
          <p:cNvSpPr>
            <a:spLocks noGrp="1"/>
          </p:cNvSpPr>
          <p:nvPr>
            <p:ph type="ftr" idx="14"/>
          </p:nvPr>
        </p:nvSpPr>
        <p:spPr>
          <a:xfrm>
            <a:off x="8305800" y="6529450"/>
            <a:ext cx="3103027" cy="252350"/>
          </a:xfrm>
        </p:spPr>
        <p:txBody>
          <a:bodyPr/>
          <a:lstStyle/>
          <a:p>
            <a:r>
              <a:rPr lang="en-GB" dirty="0"/>
              <a:t>Ben Rolfe (BCA);   Jon Rosdahl (Qualcomm)</a:t>
            </a:r>
          </a:p>
        </p:txBody>
      </p:sp>
      <p:sp>
        <p:nvSpPr>
          <p:cNvPr id="6" name="Date Placeholder 5">
            <a:extLst>
              <a:ext uri="{FF2B5EF4-FFF2-40B4-BE49-F238E27FC236}">
                <a16:creationId xmlns:a16="http://schemas.microsoft.com/office/drawing/2014/main" id="{80DEE51B-D93B-BFAD-14FA-D73D815F7927}"/>
              </a:ext>
            </a:extLst>
          </p:cNvPr>
          <p:cNvSpPr>
            <a:spLocks noGrp="1"/>
          </p:cNvSpPr>
          <p:nvPr>
            <p:ph type="dt" idx="15"/>
          </p:nvPr>
        </p:nvSpPr>
        <p:spPr/>
        <p:txBody>
          <a:bodyPr/>
          <a:lstStyle/>
          <a:p>
            <a:r>
              <a:rPr lang="en-US"/>
              <a:t>November 2023</a:t>
            </a:r>
            <a:endParaRPr lang="en-GB" dirty="0"/>
          </a:p>
        </p:txBody>
      </p:sp>
      <p:graphicFrame>
        <p:nvGraphicFramePr>
          <p:cNvPr id="10" name="Object 9">
            <a:extLst>
              <a:ext uri="{FF2B5EF4-FFF2-40B4-BE49-F238E27FC236}">
                <a16:creationId xmlns:a16="http://schemas.microsoft.com/office/drawing/2014/main" id="{273A9D68-42D4-4CBD-63FB-B27478FD2B7A}"/>
              </a:ext>
            </a:extLst>
          </p:cNvPr>
          <p:cNvGraphicFramePr>
            <a:graphicFrameLocks noChangeAspect="1"/>
          </p:cNvGraphicFramePr>
          <p:nvPr>
            <p:extLst>
              <p:ext uri="{D42A27DB-BD31-4B8C-83A1-F6EECF244321}">
                <p14:modId xmlns:p14="http://schemas.microsoft.com/office/powerpoint/2010/main" val="4259318734"/>
              </p:ext>
            </p:extLst>
          </p:nvPr>
        </p:nvGraphicFramePr>
        <p:xfrm>
          <a:off x="2011893" y="994569"/>
          <a:ext cx="7562850" cy="5400675"/>
        </p:xfrm>
        <a:graphic>
          <a:graphicData uri="http://schemas.openxmlformats.org/presentationml/2006/ole">
            <mc:AlternateContent xmlns:mc="http://schemas.openxmlformats.org/markup-compatibility/2006">
              <mc:Choice xmlns:v="urn:schemas-microsoft-com:vml" Requires="v">
                <p:oleObj name="Worksheet" r:id="rId2" imgW="7562716" imgH="5400675" progId="Excel.Sheet.12">
                  <p:embed/>
                </p:oleObj>
              </mc:Choice>
              <mc:Fallback>
                <p:oleObj name="Worksheet" r:id="rId2" imgW="7562716" imgH="5400675" progId="Excel.Sheet.12">
                  <p:embed/>
                  <p:pic>
                    <p:nvPicPr>
                      <p:cNvPr id="10" name="Object 9">
                        <a:extLst>
                          <a:ext uri="{FF2B5EF4-FFF2-40B4-BE49-F238E27FC236}">
                            <a16:creationId xmlns:a16="http://schemas.microsoft.com/office/drawing/2014/main" id="{273A9D68-42D4-4CBD-63FB-B27478FD2B7A}"/>
                          </a:ext>
                        </a:extLst>
                      </p:cNvPr>
                      <p:cNvPicPr/>
                      <p:nvPr/>
                    </p:nvPicPr>
                    <p:blipFill>
                      <a:blip r:embed="rId3"/>
                      <a:stretch>
                        <a:fillRect/>
                      </a:stretch>
                    </p:blipFill>
                    <p:spPr>
                      <a:xfrm>
                        <a:off x="2011893" y="994569"/>
                        <a:ext cx="7562850" cy="540067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2D4367-BA3B-8FB1-631B-FC3B8F77BE71}"/>
              </a:ext>
            </a:extLst>
          </p:cNvPr>
          <p:cNvSpPr>
            <a:spLocks noGrp="1"/>
          </p:cNvSpPr>
          <p:nvPr>
            <p:ph type="title"/>
          </p:nvPr>
        </p:nvSpPr>
        <p:spPr>
          <a:xfrm>
            <a:off x="937626" y="584796"/>
            <a:ext cx="10361084" cy="329604"/>
          </a:xfrm>
        </p:spPr>
        <p:txBody>
          <a:bodyPr/>
          <a:lstStyle/>
          <a:p>
            <a:r>
              <a:rPr lang="en-US" sz="2000" dirty="0"/>
              <a:t>2023 May IEEE 802W Mixed-mode Interim report</a:t>
            </a:r>
          </a:p>
        </p:txBody>
      </p:sp>
    </p:spTree>
    <p:extLst>
      <p:ext uri="{BB962C8B-B14F-4D97-AF65-F5344CB8AC3E}">
        <p14:creationId xmlns:p14="http://schemas.microsoft.com/office/powerpoint/2010/main" val="211486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E7C6-01E0-CC80-0DA7-0B816F665934}"/>
              </a:ext>
            </a:extLst>
          </p:cNvPr>
          <p:cNvSpPr>
            <a:spLocks noGrp="1"/>
          </p:cNvSpPr>
          <p:nvPr>
            <p:ph type="title"/>
          </p:nvPr>
        </p:nvSpPr>
        <p:spPr>
          <a:xfrm>
            <a:off x="914401" y="763586"/>
            <a:ext cx="10361084" cy="914400"/>
          </a:xfrm>
        </p:spPr>
        <p:txBody>
          <a:bodyPr/>
          <a:lstStyle/>
          <a:p>
            <a:r>
              <a:rPr lang="en-US" dirty="0"/>
              <a:t>2023 Sept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BAEAC671-4A31-AF7A-177B-464E9A8AF986}"/>
              </a:ext>
            </a:extLst>
          </p:cNvPr>
          <p:cNvSpPr>
            <a:spLocks noGrp="1"/>
          </p:cNvSpPr>
          <p:nvPr>
            <p:ph idx="1"/>
          </p:nvPr>
        </p:nvSpPr>
        <p:spPr>
          <a:xfrm>
            <a:off x="2069041" y="1870864"/>
            <a:ext cx="8153401" cy="4604549"/>
          </a:xfrm>
        </p:spPr>
        <p:txBody>
          <a:bodyPr/>
          <a:lstStyle/>
          <a:p>
            <a:r>
              <a:rPr lang="en-US" sz="2000" dirty="0">
                <a:latin typeface="Arial" panose="020B0604020202020204" pitchFamily="34" charset="0"/>
                <a:cs typeface="Arial" panose="020B0604020202020204" pitchFamily="34" charset="0"/>
              </a:rPr>
              <a:t>Sept 10-15, 2023 (Sept 8 update):  Total Registrations = 530</a:t>
            </a:r>
          </a:p>
          <a:p>
            <a:pPr lvl="1"/>
            <a:r>
              <a:rPr lang="en-US" dirty="0">
                <a:latin typeface="Arial" panose="020B0604020202020204" pitchFamily="34" charset="0"/>
                <a:cs typeface="Arial" panose="020B0604020202020204" pitchFamily="34" charset="0"/>
              </a:rPr>
              <a:t>       Early:		   230 + 232 = 462  	(Reg = $277,200)</a:t>
            </a:r>
          </a:p>
          <a:p>
            <a:pPr lvl="1"/>
            <a:r>
              <a:rPr lang="en-US" dirty="0">
                <a:latin typeface="Arial" panose="020B0604020202020204" pitchFamily="34" charset="0"/>
                <a:cs typeface="Arial" panose="020B0604020202020204" pitchFamily="34" charset="0"/>
              </a:rPr>
              <a:t>		Standard: 	      34  +  27 =   61	(Reg = $48,800)</a:t>
            </a:r>
          </a:p>
          <a:p>
            <a:pPr lvl="1"/>
            <a:r>
              <a:rPr lang="en-US" dirty="0">
                <a:latin typeface="Arial" panose="020B0604020202020204" pitchFamily="34" charset="0"/>
                <a:cs typeface="Arial" panose="020B0604020202020204" pitchFamily="34" charset="0"/>
              </a:rPr>
              <a:t>		Late/Onsite: 	 0 + 3      = 	(Reg = $3,000)</a:t>
            </a:r>
          </a:p>
          <a:p>
            <a:pPr lvl="1"/>
            <a:r>
              <a:rPr lang="en-US" dirty="0">
                <a:latin typeface="Arial" panose="020B0604020202020204" pitchFamily="34" charset="0"/>
                <a:cs typeface="Arial" panose="020B0604020202020204" pitchFamily="34" charset="0"/>
              </a:rPr>
              <a:t>		Students         		4	(Reg = $600)</a:t>
            </a:r>
          </a:p>
          <a:p>
            <a:pPr lvl="1"/>
            <a:r>
              <a:rPr lang="en-US" dirty="0">
                <a:latin typeface="Arial" panose="020B0604020202020204" pitchFamily="34" charset="0"/>
                <a:cs typeface="Arial" panose="020B0604020202020204" pitchFamily="34" charset="0"/>
              </a:rPr>
              <a:t> 		Guests				0	(Reg = $ 0)</a:t>
            </a:r>
          </a:p>
          <a:p>
            <a:pPr lvl="1"/>
            <a:r>
              <a:rPr lang="en-US" dirty="0">
                <a:latin typeface="Arial" panose="020B0604020202020204" pitchFamily="34" charset="0"/>
                <a:cs typeface="Arial" panose="020B0604020202020204" pitchFamily="34" charset="0"/>
              </a:rPr>
              <a:t>		Cancels: 		</a:t>
            </a:r>
            <a:r>
              <a:rPr lang="en-US" dirty="0">
                <a:solidFill>
                  <a:srgbClr val="FF0000"/>
                </a:solidFill>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(Refund = </a:t>
            </a:r>
            <a:r>
              <a:rPr lang="en-US" dirty="0">
                <a:solidFill>
                  <a:srgbClr val="FF0000"/>
                </a:solidFill>
                <a:latin typeface="Arial" panose="020B0604020202020204" pitchFamily="34" charset="0"/>
                <a:cs typeface="Arial" panose="020B0604020202020204" pitchFamily="34" charset="0"/>
              </a:rPr>
              <a:t>- $1650 </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Total Attendees:     261 + 266 + 4 = 527  =&gt; 	$327,950</a:t>
            </a:r>
          </a:p>
          <a:p>
            <a:pPr lvl="1"/>
            <a:endParaRPr lang="en-US"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Registration Fees and Deadlines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Early                 $  600.00 until July 28, 2023</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Standard          $  800.00 until August 25, 2023</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Late/Onsite      $1000.00 after August 25, 2023</a:t>
            </a:r>
          </a:p>
          <a:p>
            <a:endParaRPr lang="en-US" dirty="0"/>
          </a:p>
        </p:txBody>
      </p:sp>
      <p:sp>
        <p:nvSpPr>
          <p:cNvPr id="4" name="Slide Number Placeholder 3">
            <a:extLst>
              <a:ext uri="{FF2B5EF4-FFF2-40B4-BE49-F238E27FC236}">
                <a16:creationId xmlns:a16="http://schemas.microsoft.com/office/drawing/2014/main" id="{B2E03F81-E517-0D8C-2045-15650E6E4F2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CD08CA96-0E51-FF8E-7767-1168A5621928}"/>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7B696014-E6C7-EA38-B74B-20B389666D4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13100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3200" dirty="0"/>
              <a:t>2023 Sept IEEE 802W Mixed-mode Interim Budget report</a:t>
            </a:r>
            <a:endParaRPr lang="en-US" dirty="0"/>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762000" y="1079460"/>
            <a:ext cx="11049000" cy="5293521"/>
          </a:xfrm>
        </p:spPr>
        <p:txBody>
          <a:bodyPr/>
          <a:lstStyle/>
          <a:p>
            <a:pPr marL="0">
              <a:spcBef>
                <a:spcPts val="0"/>
              </a:spcBef>
            </a:pPr>
            <a:r>
              <a:rPr lang="en-US" sz="1800" dirty="0"/>
              <a:t>Interim: Sept 10-15, 2023, 			Update Date: Oct 31,2023</a:t>
            </a:r>
          </a:p>
          <a:p>
            <a:pPr marL="0">
              <a:spcBef>
                <a:spcPts val="0"/>
              </a:spcBef>
            </a:pPr>
            <a:r>
              <a:rPr lang="en-US" sz="1800" dirty="0"/>
              <a:t>Income (Actual):</a:t>
            </a:r>
          </a:p>
          <a:p>
            <a:pPr marL="857250" lvl="3">
              <a:spcBef>
                <a:spcPts val="0"/>
              </a:spcBef>
            </a:pPr>
            <a:r>
              <a:rPr lang="en-US" sz="1800" dirty="0"/>
              <a:t>Registrations In-person		203 + 32 + 1 - 3	= 233	=&gt; 	$ 146,900</a:t>
            </a:r>
          </a:p>
          <a:p>
            <a:pPr marL="857250" lvl="3">
              <a:spcBef>
                <a:spcPts val="0"/>
              </a:spcBef>
            </a:pPr>
            <a:r>
              <a:rPr lang="en-US" sz="1800" dirty="0"/>
              <a:t>Registrations Virtual + Student	259 + 29 + 9 + 6 	= 303	=&gt; 	$ 188,500</a:t>
            </a:r>
          </a:p>
          <a:p>
            <a:pPr marL="857250" lvl="3">
              <a:spcBef>
                <a:spcPts val="0"/>
              </a:spcBef>
            </a:pPr>
            <a:r>
              <a:rPr lang="en-US" sz="1800" dirty="0"/>
              <a:t>Hotel Credits/Rebates									=&gt;	$  17,620.80</a:t>
            </a:r>
          </a:p>
          <a:p>
            <a:pPr marL="857250" lvl="3">
              <a:spcBef>
                <a:spcPts val="0"/>
              </a:spcBef>
            </a:pPr>
            <a:r>
              <a:rPr lang="en-US" sz="1800" dirty="0"/>
              <a:t>Total Income:					     			   536	=&gt; 	</a:t>
            </a:r>
            <a:r>
              <a:rPr lang="en-US" sz="1800" b="1" dirty="0">
                <a:solidFill>
                  <a:schemeClr val="accent1">
                    <a:lumMod val="50000"/>
                  </a:schemeClr>
                </a:solidFill>
              </a:rPr>
              <a:t>$ 352,870.80</a:t>
            </a:r>
          </a:p>
          <a:p>
            <a:pPr marL="400050" lvl="2">
              <a:spcBef>
                <a:spcPts val="0"/>
              </a:spcBef>
            </a:pPr>
            <a:r>
              <a:rPr lang="en-US" sz="2000" dirty="0"/>
              <a:t>Expense:				Budget			Forecast			Actual</a:t>
            </a:r>
          </a:p>
          <a:p>
            <a:pPr marL="0">
              <a:spcBef>
                <a:spcPts val="0"/>
              </a:spcBef>
            </a:pPr>
            <a:r>
              <a:rPr lang="en-US" sz="1800" dirty="0"/>
              <a:t>	</a:t>
            </a:r>
            <a:r>
              <a:rPr lang="en-US" sz="1800" b="0" dirty="0"/>
              <a:t>Financial Fee:		$  13,805.00 			$  11,480.80		$     8,648.20</a:t>
            </a:r>
          </a:p>
          <a:p>
            <a:pPr marL="0" lvl="1">
              <a:spcBef>
                <a:spcPts val="0"/>
              </a:spcBef>
            </a:pPr>
            <a:r>
              <a:rPr lang="en-US" sz="1800" dirty="0"/>
              <a:t>	Venue:			$  33,500.00			$  33,714.00		$   34,106.41</a:t>
            </a:r>
          </a:p>
          <a:p>
            <a:pPr marL="0" lvl="1">
              <a:spcBef>
                <a:spcPts val="0"/>
              </a:spcBef>
            </a:pPr>
            <a:r>
              <a:rPr lang="en-US" sz="1800" dirty="0"/>
              <a:t>	AV Services:		$  21,900.00			$  22,250.00		$   20,100.00</a:t>
            </a:r>
          </a:p>
          <a:p>
            <a:pPr marL="0" lvl="1">
              <a:spcBef>
                <a:spcPts val="0"/>
              </a:spcBef>
            </a:pPr>
            <a:r>
              <a:rPr lang="en-US" sz="1800" dirty="0"/>
              <a:t>	Networking		$  44,600.00			$  42,812.00		$   23,796.65</a:t>
            </a:r>
          </a:p>
          <a:p>
            <a:pPr marL="0" lvl="1">
              <a:spcBef>
                <a:spcPts val="0"/>
              </a:spcBef>
            </a:pPr>
            <a:r>
              <a:rPr lang="en-US" sz="1800" dirty="0"/>
              <a:t>	F&amp;B			$184,112.50			$145,000.00		$ 135,193.25</a:t>
            </a:r>
          </a:p>
          <a:p>
            <a:pPr marL="0" lvl="1">
              <a:spcBef>
                <a:spcPts val="0"/>
              </a:spcBef>
            </a:pPr>
            <a:r>
              <a:rPr lang="en-US" sz="1800" dirty="0"/>
              <a:t>	Social			$  21,656.25 			$  23,492.03		$   23,433.38</a:t>
            </a:r>
          </a:p>
          <a:p>
            <a:pPr marL="0" lvl="1">
              <a:spcBef>
                <a:spcPts val="0"/>
              </a:spcBef>
            </a:pPr>
            <a:r>
              <a:rPr lang="en-US" sz="1800" dirty="0"/>
              <a:t>	Meeting Planner:	$  66,750.00			$  64,967.00		$   61,808.10</a:t>
            </a:r>
          </a:p>
          <a:p>
            <a:pPr marL="0" lvl="1">
              <a:spcBef>
                <a:spcPts val="0"/>
              </a:spcBef>
            </a:pPr>
            <a:r>
              <a:rPr lang="en-US" sz="1800" dirty="0"/>
              <a:t>	Shipping			$    4,000.00			$    5,500.00		$     5,180.92</a:t>
            </a:r>
          </a:p>
          <a:p>
            <a:pPr marL="0" lvl="1">
              <a:spcBef>
                <a:spcPts val="0"/>
              </a:spcBef>
            </a:pPr>
            <a:r>
              <a:rPr lang="en-US" sz="1800" dirty="0"/>
              <a:t>	Misc.			$    7,703.99			$    6,326.26		$     4,688.38		 Budget per Person:   </a:t>
            </a:r>
            <a:r>
              <a:rPr lang="en-US" sz="1800" dirty="0">
                <a:solidFill>
                  <a:srgbClr val="C00000"/>
                </a:solidFill>
              </a:rPr>
              <a:t>$664.04</a:t>
            </a:r>
            <a:endParaRPr lang="en-US" sz="1800" dirty="0"/>
          </a:p>
          <a:p>
            <a:pPr marL="0" lvl="1">
              <a:spcBef>
                <a:spcPts val="0"/>
              </a:spcBef>
            </a:pPr>
            <a:r>
              <a:rPr lang="en-US" sz="1800" dirty="0"/>
              <a:t>	Site Visit			$       395.64			$       395.64		$        395.64		</a:t>
            </a:r>
            <a:r>
              <a:rPr lang="en-US" sz="1800" dirty="0">
                <a:solidFill>
                  <a:schemeClr val="tx1"/>
                </a:solidFill>
              </a:rPr>
              <a:t> Forecast per Person: </a:t>
            </a:r>
            <a:r>
              <a:rPr lang="en-US" sz="1800" dirty="0">
                <a:solidFill>
                  <a:srgbClr val="FF0000"/>
                </a:solidFill>
              </a:rPr>
              <a:t>$676.02</a:t>
            </a:r>
            <a:endParaRPr lang="en-US" sz="1800" dirty="0">
              <a:solidFill>
                <a:srgbClr val="C00000"/>
              </a:solidFill>
            </a:endParaRPr>
          </a:p>
          <a:p>
            <a:pPr marL="0" lvl="1">
              <a:spcBef>
                <a:spcPts val="0"/>
              </a:spcBef>
            </a:pPr>
            <a:r>
              <a:rPr lang="en-US" sz="1800" dirty="0"/>
              <a:t>	Total Expense:	</a:t>
            </a:r>
            <a:r>
              <a:rPr lang="en-US" sz="1800" dirty="0">
                <a:solidFill>
                  <a:srgbClr val="C00000"/>
                </a:solidFill>
              </a:rPr>
              <a:t>$(398,423.38)			$ (356,261.73)	$ (317,350.93)	</a:t>
            </a:r>
            <a:r>
              <a:rPr lang="en-US" sz="1800" b="0" dirty="0">
                <a:solidFill>
                  <a:schemeClr val="accent1">
                    <a:lumMod val="50000"/>
                  </a:schemeClr>
                </a:solidFill>
              </a:rPr>
              <a:t> Actual per Person:    </a:t>
            </a:r>
            <a:r>
              <a:rPr lang="en-US" sz="1800" b="0" dirty="0">
                <a:solidFill>
                  <a:srgbClr val="C00000"/>
                </a:solidFill>
              </a:rPr>
              <a:t>$592.07</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a:t>
            </a:r>
            <a:r>
              <a:rPr lang="en-US" sz="1800" dirty="0"/>
              <a:t>$12,879.12		</a:t>
            </a:r>
            <a:r>
              <a:rPr lang="en-US" sz="1800" dirty="0">
                <a:solidFill>
                  <a:srgbClr val="FF0000"/>
                </a:solidFill>
              </a:rPr>
              <a:t>($10,527.73)		 </a:t>
            </a:r>
            <a:r>
              <a:rPr lang="en-US" sz="1800" dirty="0">
                <a:solidFill>
                  <a:srgbClr val="00B050"/>
                </a:solidFill>
              </a:rPr>
              <a:t>$    34,069.87	</a:t>
            </a:r>
            <a:endParaRPr lang="en-US" b="0" dirty="0">
              <a:solidFill>
                <a:srgbClr val="C0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55133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0185-00EE-839F-204B-7DD0F7EB65D6}"/>
              </a:ext>
            </a:extLst>
          </p:cNvPr>
          <p:cNvSpPr>
            <a:spLocks noGrp="1"/>
          </p:cNvSpPr>
          <p:nvPr>
            <p:ph type="title"/>
          </p:nvPr>
        </p:nvSpPr>
        <p:spPr/>
        <p:txBody>
          <a:bodyPr/>
          <a:lstStyle/>
          <a:p>
            <a:r>
              <a:rPr lang="en-US" dirty="0"/>
              <a:t>2024 January 802 Wireless Interim</a:t>
            </a:r>
            <a:br>
              <a:rPr lang="en-US" dirty="0"/>
            </a:br>
            <a:r>
              <a:rPr lang="en-US" dirty="0"/>
              <a:t>Panama Hilton, Panama</a:t>
            </a:r>
          </a:p>
        </p:txBody>
      </p:sp>
      <p:sp>
        <p:nvSpPr>
          <p:cNvPr id="3" name="Content Placeholder 2">
            <a:extLst>
              <a:ext uri="{FF2B5EF4-FFF2-40B4-BE49-F238E27FC236}">
                <a16:creationId xmlns:a16="http://schemas.microsoft.com/office/drawing/2014/main" id="{B5F40A39-6EEC-D224-CE58-56634194DC68}"/>
              </a:ext>
            </a:extLst>
          </p:cNvPr>
          <p:cNvSpPr>
            <a:spLocks noGrp="1"/>
          </p:cNvSpPr>
          <p:nvPr>
            <p:ph idx="1"/>
          </p:nvPr>
        </p:nvSpPr>
        <p:spPr>
          <a:xfrm>
            <a:off x="914401" y="1866107"/>
            <a:ext cx="10361084" cy="4609307"/>
          </a:xfrm>
        </p:spPr>
        <p:txBody>
          <a:bodyPr/>
          <a:lstStyle/>
          <a:p>
            <a:pPr marL="457200"/>
            <a:r>
              <a:rPr lang="en-US" sz="2000" dirty="0">
                <a:effectLst/>
              </a:rPr>
              <a:t>Date: January 14-20, 2024</a:t>
            </a:r>
          </a:p>
          <a:p>
            <a:pPr marL="457200"/>
            <a:r>
              <a:rPr lang="en-US" sz="2000" dirty="0">
                <a:effectLst/>
              </a:rPr>
              <a:t>Location: Panama Hilton, Panama City, Panama</a:t>
            </a:r>
          </a:p>
          <a:p>
            <a:pPr marL="457200"/>
            <a:r>
              <a:rPr lang="en-US" sz="2000" dirty="0">
                <a:effectLst/>
              </a:rPr>
              <a:t>Mtg Planner: MTG Events</a:t>
            </a:r>
          </a:p>
          <a:p>
            <a:pPr marL="457200"/>
            <a:r>
              <a:rPr lang="en-US" sz="2000" dirty="0">
                <a:effectLst/>
              </a:rPr>
              <a:t>Rebooked due to Covid-19 from 2021 May and 2022 January</a:t>
            </a:r>
          </a:p>
          <a:p>
            <a:pPr marL="457200"/>
            <a:r>
              <a:rPr lang="en-US" sz="2000" dirty="0">
                <a:effectLst/>
              </a:rPr>
              <a:t>Budget:  $300/500/700 (hotel Disc),  $600/800/1000 (Remote and No Hotel Disc)</a:t>
            </a:r>
          </a:p>
          <a:p>
            <a:pPr marL="457200"/>
            <a:r>
              <a:rPr lang="en-US" sz="2000" dirty="0">
                <a:effectLst/>
              </a:rPr>
              <a:t>              275+325 = 600 attendees</a:t>
            </a:r>
          </a:p>
          <a:p>
            <a:pPr marL="457200"/>
            <a:r>
              <a:rPr lang="en-US" sz="2000" dirty="0">
                <a:effectLst/>
              </a:rPr>
              <a:t>        Income: </a:t>
            </a:r>
            <a:r>
              <a:rPr lang="en-US" sz="2000" dirty="0">
                <a:solidFill>
                  <a:srgbClr val="00B050"/>
                </a:solidFill>
                <a:effectLst/>
              </a:rPr>
              <a:t>$354,867.08</a:t>
            </a:r>
            <a:endParaRPr lang="en-US" sz="2000" dirty="0">
              <a:effectLst/>
            </a:endParaRPr>
          </a:p>
          <a:p>
            <a:pPr marL="457200"/>
            <a:r>
              <a:rPr lang="en-US" sz="2000" dirty="0">
                <a:effectLst/>
              </a:rPr>
              <a:t>        Expense: </a:t>
            </a:r>
            <a:r>
              <a:rPr lang="en-US" sz="2000" dirty="0">
                <a:solidFill>
                  <a:srgbClr val="FF0000"/>
                </a:solidFill>
                <a:effectLst/>
              </a:rPr>
              <a:t>$339,126.75</a:t>
            </a:r>
            <a:endParaRPr lang="en-US" sz="2000" dirty="0">
              <a:effectLst/>
            </a:endParaRPr>
          </a:p>
          <a:p>
            <a:pPr marL="457200"/>
            <a:r>
              <a:rPr lang="en-US" sz="2000" dirty="0">
                <a:effectLst/>
              </a:rPr>
              <a:t>        Net Meeting:  </a:t>
            </a:r>
            <a:r>
              <a:rPr lang="en-US" sz="2000" dirty="0">
                <a:solidFill>
                  <a:srgbClr val="00B050"/>
                </a:solidFill>
                <a:effectLst/>
              </a:rPr>
              <a:t>$15,740.33</a:t>
            </a:r>
          </a:p>
          <a:p>
            <a:pPr marL="457200"/>
            <a:r>
              <a:rPr lang="en-US" sz="2000" dirty="0">
                <a:effectLst/>
              </a:rPr>
              <a:t>Per Attendee:  Cost = </a:t>
            </a:r>
            <a:r>
              <a:rPr lang="en-US" sz="2000" dirty="0">
                <a:solidFill>
                  <a:srgbClr val="FF0000"/>
                </a:solidFill>
                <a:effectLst/>
              </a:rPr>
              <a:t>$565.21   </a:t>
            </a:r>
            <a:r>
              <a:rPr lang="en-US" sz="2000" dirty="0">
                <a:effectLst/>
              </a:rPr>
              <a:t>Reg Revenue = </a:t>
            </a:r>
            <a:r>
              <a:rPr lang="en-US" sz="2000" dirty="0">
                <a:solidFill>
                  <a:srgbClr val="00B050"/>
                </a:solidFill>
                <a:effectLst/>
              </a:rPr>
              <a:t>$523.83</a:t>
            </a:r>
            <a:endParaRPr lang="en-US" sz="2000" dirty="0">
              <a:effectLst/>
            </a:endParaRPr>
          </a:p>
          <a:p>
            <a:pPr marL="457200"/>
            <a:r>
              <a:rPr lang="en-US" sz="2000" b="1" dirty="0">
                <a:effectLst/>
              </a:rPr>
              <a:t>Current Registrations</a:t>
            </a:r>
            <a:r>
              <a:rPr lang="en-US" sz="2000" dirty="0">
                <a:effectLst/>
              </a:rPr>
              <a:t>: Hotel: 56, Non-Hotel: 3, Remote: 14 =</a:t>
            </a:r>
            <a:r>
              <a:rPr lang="en-US" sz="2000" b="1" dirty="0">
                <a:effectLst/>
              </a:rPr>
              <a:t> 73</a:t>
            </a:r>
            <a:r>
              <a:rPr lang="en-US" sz="2000" dirty="0">
                <a:effectLst/>
              </a:rPr>
              <a:t>  (as </a:t>
            </a:r>
            <a:r>
              <a:rPr lang="en-US" sz="2000" dirty="0"/>
              <a:t>of</a:t>
            </a:r>
            <a:r>
              <a:rPr lang="en-US" sz="2000" dirty="0">
                <a:effectLst/>
              </a:rPr>
              <a:t> Nov 12, 2023)</a:t>
            </a:r>
          </a:p>
          <a:p>
            <a:pPr marL="457200"/>
            <a:r>
              <a:rPr lang="en-US" sz="2000" b="1" dirty="0">
                <a:effectLst/>
                <a:highlight>
                  <a:srgbClr val="FFFF00"/>
                </a:highlight>
              </a:rPr>
              <a:t>Early Bird closes:</a:t>
            </a:r>
            <a:r>
              <a:rPr lang="en-US" sz="2000" dirty="0">
                <a:effectLst/>
                <a:highlight>
                  <a:srgbClr val="FFFF00"/>
                </a:highlight>
              </a:rPr>
              <a:t> December 01, 2023</a:t>
            </a:r>
          </a:p>
          <a:p>
            <a:endParaRPr lang="en-US" sz="2000" dirty="0"/>
          </a:p>
        </p:txBody>
      </p:sp>
      <p:sp>
        <p:nvSpPr>
          <p:cNvPr id="4" name="Slide Number Placeholder 3">
            <a:extLst>
              <a:ext uri="{FF2B5EF4-FFF2-40B4-BE49-F238E27FC236}">
                <a16:creationId xmlns:a16="http://schemas.microsoft.com/office/drawing/2014/main" id="{A3510949-410D-07B0-D991-2F8A94A54497}"/>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4E860A6E-67D2-17E1-397F-FB74564DCA38}"/>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981BA998-5C28-7735-BC41-90E810CC7216}"/>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139335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3200" dirty="0"/>
              <a:t>2024 Jan IEEE 802W Mixed-mode Interim Budget report</a:t>
            </a:r>
            <a:endParaRPr lang="en-US" dirty="0"/>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January 14-19, 2024 			Update Date: Nov 12, 2023</a:t>
            </a:r>
          </a:p>
          <a:p>
            <a:pPr marL="0">
              <a:spcBef>
                <a:spcPts val="0"/>
              </a:spcBef>
            </a:pPr>
            <a:r>
              <a:rPr lang="en-US" sz="1800" dirty="0"/>
              <a:t>Income (BUDGET):</a:t>
            </a:r>
          </a:p>
          <a:p>
            <a:pPr marL="857250" lvl="3">
              <a:spcBef>
                <a:spcPts val="0"/>
              </a:spcBef>
            </a:pPr>
            <a:r>
              <a:rPr lang="en-US" sz="1800" dirty="0"/>
              <a:t>Registrations In-person		237 + 31 + 7 		 = 275 =&gt; $  99,300</a:t>
            </a:r>
          </a:p>
          <a:p>
            <a:pPr marL="857250" lvl="3">
              <a:spcBef>
                <a:spcPts val="0"/>
              </a:spcBef>
            </a:pPr>
            <a:r>
              <a:rPr lang="en-US" sz="1800" dirty="0"/>
              <a:t>Registrations Virtual + Student	245 + 60 + 20 + 4   = 325  =&gt; $215,600</a:t>
            </a:r>
          </a:p>
          <a:p>
            <a:pPr marL="857250" lvl="3">
              <a:spcBef>
                <a:spcPts val="0"/>
              </a:spcBef>
            </a:pPr>
            <a:r>
              <a:rPr lang="en-US" sz="1800" dirty="0"/>
              <a:t>Hotel Credits/Rebates/Incentive							 $  40,567.08</a:t>
            </a:r>
          </a:p>
          <a:p>
            <a:pPr marL="857250" lvl="3">
              <a:spcBef>
                <a:spcPts val="0"/>
              </a:spcBef>
            </a:pPr>
            <a:r>
              <a:rPr lang="en-US" sz="1800" dirty="0"/>
              <a:t>Total Income:					     			604  = &gt;   </a:t>
            </a:r>
            <a:r>
              <a:rPr lang="en-US" sz="1800" b="1" dirty="0">
                <a:solidFill>
                  <a:srgbClr val="00B050"/>
                </a:solidFill>
              </a:rPr>
              <a:t>$354,867.08</a:t>
            </a:r>
          </a:p>
          <a:p>
            <a:pPr marL="400050" lvl="2">
              <a:spcBef>
                <a:spcPts val="0"/>
              </a:spcBef>
            </a:pPr>
            <a:r>
              <a:rPr lang="en-US" sz="2000" dirty="0"/>
              <a:t>Expense:				Budget						</a:t>
            </a:r>
          </a:p>
          <a:p>
            <a:pPr marL="0">
              <a:spcBef>
                <a:spcPts val="0"/>
              </a:spcBef>
            </a:pPr>
            <a:r>
              <a:rPr lang="en-US" sz="1800" dirty="0"/>
              <a:t>	</a:t>
            </a:r>
            <a:r>
              <a:rPr lang="en-US" sz="1800" b="0" dirty="0"/>
              <a:t>Financial Fee:		$  11,594.00 				</a:t>
            </a:r>
          </a:p>
          <a:p>
            <a:pPr marL="0" lvl="1">
              <a:spcBef>
                <a:spcPts val="0"/>
              </a:spcBef>
            </a:pPr>
            <a:r>
              <a:rPr lang="en-US" sz="1800" dirty="0"/>
              <a:t>	Venue:			$  57,000.00				</a:t>
            </a:r>
          </a:p>
          <a:p>
            <a:pPr marL="0" lvl="1">
              <a:spcBef>
                <a:spcPts val="0"/>
              </a:spcBef>
            </a:pPr>
            <a:r>
              <a:rPr lang="en-US" sz="1800" dirty="0"/>
              <a:t>	AV Services:		$  	     0.00				</a:t>
            </a:r>
          </a:p>
          <a:p>
            <a:pPr marL="0" lvl="1">
              <a:spcBef>
                <a:spcPts val="0"/>
              </a:spcBef>
            </a:pPr>
            <a:r>
              <a:rPr lang="en-US" sz="1800" dirty="0"/>
              <a:t>	Networking		$  50,397.00				</a:t>
            </a:r>
          </a:p>
          <a:p>
            <a:pPr marL="0" lvl="1">
              <a:spcBef>
                <a:spcPts val="0"/>
              </a:spcBef>
            </a:pPr>
            <a:r>
              <a:rPr lang="en-US" sz="1800" dirty="0"/>
              <a:t>	F&amp;B			$  78,650.00</a:t>
            </a:r>
          </a:p>
          <a:p>
            <a:pPr marL="0" lvl="1">
              <a:spcBef>
                <a:spcPts val="0"/>
              </a:spcBef>
            </a:pPr>
            <a:r>
              <a:rPr lang="en-US" sz="1800" dirty="0"/>
              <a:t>	Social			$  37,400.00 				</a:t>
            </a:r>
          </a:p>
          <a:p>
            <a:pPr marL="0" lvl="1">
              <a:spcBef>
                <a:spcPts val="0"/>
              </a:spcBef>
            </a:pPr>
            <a:r>
              <a:rPr lang="en-US" sz="1800" dirty="0"/>
              <a:t>	Meeting Planner:	$  74,000.00					</a:t>
            </a:r>
          </a:p>
          <a:p>
            <a:pPr marL="0" lvl="1">
              <a:spcBef>
                <a:spcPts val="0"/>
              </a:spcBef>
            </a:pPr>
            <a:r>
              <a:rPr lang="en-US" sz="1800" dirty="0"/>
              <a:t>	Shipping			$   15,000.00					</a:t>
            </a:r>
          </a:p>
          <a:p>
            <a:pPr marL="0" lvl="1">
              <a:spcBef>
                <a:spcPts val="0"/>
              </a:spcBef>
            </a:pPr>
            <a:r>
              <a:rPr lang="en-US" sz="1800" dirty="0"/>
              <a:t>	Misc.			$    7,606.00				</a:t>
            </a:r>
          </a:p>
          <a:p>
            <a:pPr marL="0" lvl="1">
              <a:spcBef>
                <a:spcPts val="0"/>
              </a:spcBef>
            </a:pPr>
            <a:r>
              <a:rPr lang="en-US" sz="1800" dirty="0"/>
              <a:t>	Site Visit			$    7,479.75				Budget per Person:   </a:t>
            </a:r>
            <a:r>
              <a:rPr lang="en-US" sz="1800" dirty="0">
                <a:solidFill>
                  <a:srgbClr val="C00000"/>
                </a:solidFill>
              </a:rPr>
              <a:t>$555.54</a:t>
            </a:r>
          </a:p>
          <a:p>
            <a:pPr marL="0" lvl="1">
              <a:spcBef>
                <a:spcPts val="0"/>
              </a:spcBef>
            </a:pPr>
            <a:r>
              <a:rPr lang="en-US" sz="1800" dirty="0"/>
              <a:t>	Total Expense:	</a:t>
            </a:r>
            <a:r>
              <a:rPr lang="en-US" sz="1800" b="1" dirty="0">
                <a:solidFill>
                  <a:srgbClr val="C00000"/>
                </a:solidFill>
              </a:rPr>
              <a:t>$(339,126.75)	</a:t>
            </a:r>
            <a:r>
              <a:rPr lang="en-US" sz="1800" dirty="0">
                <a:solidFill>
                  <a:srgbClr val="C00000"/>
                </a:solidFill>
              </a:rPr>
              <a:t>		</a:t>
            </a:r>
            <a:endParaRPr lang="en-US" sz="1800" b="1" dirty="0">
              <a:solidFill>
                <a:srgbClr val="FF0000"/>
              </a:solidFill>
            </a:endParaRPr>
          </a:p>
          <a:p>
            <a:pPr marL="0">
              <a:spcBef>
                <a:spcPts val="0"/>
              </a:spcBef>
            </a:pPr>
            <a:r>
              <a:rPr lang="en-US" sz="1800" dirty="0"/>
              <a:t>        Meeting </a:t>
            </a:r>
            <a:r>
              <a:rPr lang="en-US" sz="1800" dirty="0">
                <a:solidFill>
                  <a:srgbClr val="00B050"/>
                </a:solidFill>
              </a:rPr>
              <a:t>Surplus</a:t>
            </a:r>
            <a:r>
              <a:rPr lang="en-US" sz="1800" dirty="0"/>
              <a:t>/</a:t>
            </a:r>
            <a:r>
              <a:rPr lang="en-US" sz="1800" dirty="0">
                <a:solidFill>
                  <a:srgbClr val="FF0000"/>
                </a:solidFill>
              </a:rPr>
              <a:t>(Deficit) </a:t>
            </a:r>
            <a:r>
              <a:rPr lang="en-US" sz="1800" dirty="0">
                <a:solidFill>
                  <a:srgbClr val="00B050"/>
                </a:solidFill>
              </a:rPr>
              <a:t>$15,740.33</a:t>
            </a:r>
            <a:r>
              <a:rPr lang="en-US" sz="1800" dirty="0"/>
              <a:t>	</a:t>
            </a:r>
            <a:endParaRPr lang="en-US"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 2023/2024</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November 2023</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pPr algn="ctr"/>
            <a:r>
              <a:rPr lang="en-US" sz="2000" dirty="0"/>
              <a:t>IEEE 802 Wireless Interim Session meeting fees are set by </a:t>
            </a:r>
          </a:p>
          <a:p>
            <a:pPr algn="ctr"/>
            <a:r>
              <a:rPr lang="en-US" sz="2000" dirty="0"/>
              <a:t>the IEEE 802W Exec Committee of the Joint Treasury </a:t>
            </a:r>
          </a:p>
          <a:p>
            <a:pPr lvl="5">
              <a:buFont typeface="Wingdings" panose="05000000000000000000" pitchFamily="2" charset="2"/>
              <a:buChar char="Ø"/>
            </a:pPr>
            <a:r>
              <a:rPr lang="en-US" sz="2000" b="0" dirty="0"/>
              <a:t>Meeting fees are expected to balance actual costs to zero over 2-3 years.</a:t>
            </a:r>
          </a:p>
          <a:p>
            <a:pPr lvl="5">
              <a:buFont typeface="Wingdings" panose="05000000000000000000" pitchFamily="2" charset="2"/>
              <a:buChar char="Ø"/>
            </a:pPr>
            <a:r>
              <a:rPr lang="en-US" sz="2000" b="0" dirty="0"/>
              <a:t>2023 Sept 802W fees: $600/$800/$1,000</a:t>
            </a:r>
          </a:p>
          <a:p>
            <a:pPr lvl="3">
              <a:buFont typeface="Wingdings" panose="05000000000000000000" pitchFamily="2" charset="2"/>
              <a:buChar char="Ø"/>
            </a:pPr>
            <a:endParaRPr lang="en-US" sz="2000" b="0" dirty="0"/>
          </a:p>
          <a:p>
            <a:pPr marL="57150" indent="0"/>
            <a:r>
              <a:rPr lang="en-US" sz="2000" b="1" dirty="0"/>
              <a:t>Meeting Fees set for 2024 802W Interims </a:t>
            </a:r>
            <a:r>
              <a:rPr lang="en-US" sz="2000" dirty="0"/>
              <a:t>– </a:t>
            </a:r>
          </a:p>
          <a:p>
            <a:pPr marL="1257300" lvl="2" indent="-342900">
              <a:buFont typeface="Arial" panose="020B0604020202020204" pitchFamily="34" charset="0"/>
              <a:buChar char="•"/>
            </a:pPr>
            <a:r>
              <a:rPr lang="en-US" sz="2000" dirty="0"/>
              <a:t>$600/$800/$1,000 Mixed Mode – (In Hotel Stay Discount $300)</a:t>
            </a:r>
          </a:p>
          <a:p>
            <a:pPr lvl="1"/>
            <a:endParaRPr lang="en-US" dirty="0"/>
          </a:p>
          <a:p>
            <a:r>
              <a:rPr lang="en-US" sz="2000" dirty="0"/>
              <a:t>IEEE 802 Plenary Session meeting fees are set by the IEEE 802 Executive Committee </a:t>
            </a:r>
          </a:p>
          <a:p>
            <a:pPr lvl="1"/>
            <a:r>
              <a:rPr lang="en-US" dirty="0"/>
              <a:t>– Currently base fee set by the 802 EC is $700/$900/$1100.</a:t>
            </a:r>
            <a:r>
              <a:rPr lang="en-US" sz="2000" dirty="0"/>
              <a:t> – (In Hotel Stay Discount $300)</a:t>
            </a:r>
            <a:endParaRPr lang="en-US" dirty="0"/>
          </a:p>
          <a:p>
            <a:pPr lvl="1"/>
            <a:r>
              <a:rPr lang="en-US" dirty="0"/>
              <a:t>-- Meeting fees increase to cover mixed mode expenses and Lunches</a:t>
            </a:r>
          </a:p>
          <a:p>
            <a:pPr lvl="2"/>
            <a:r>
              <a:rPr lang="en-US" sz="2000" dirty="0"/>
              <a:t>2023 Nov Plenary in Hawaii = $800/$1,100/$1,400 (In Hotel Stay Discount $300)</a:t>
            </a:r>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8263540" y="6590208"/>
            <a:ext cx="3157569" cy="133947"/>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6" name="Date Placeholder 5">
            <a:extLst>
              <a:ext uri="{FF2B5EF4-FFF2-40B4-BE49-F238E27FC236}">
                <a16:creationId xmlns:a16="http://schemas.microsoft.com/office/drawing/2014/main" id="{103C8442-ED3C-9923-87AC-BD61AB6BDD76}"/>
              </a:ext>
            </a:extLst>
          </p:cNvPr>
          <p:cNvSpPr>
            <a:spLocks noGrp="1"/>
          </p:cNvSpPr>
          <p:nvPr>
            <p:ph type="dt" idx="15"/>
          </p:nvPr>
        </p:nvSpPr>
        <p:spPr/>
        <p:txBody>
          <a:bodyPr/>
          <a:lstStyle/>
          <a:p>
            <a:r>
              <a:rPr lang="en-US"/>
              <a:t>November 2023</a:t>
            </a:r>
            <a:endParaRPr lang="en-GB"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Title 8">
            <a:extLst>
              <a:ext uri="{FF2B5EF4-FFF2-40B4-BE49-F238E27FC236}">
                <a16:creationId xmlns:a16="http://schemas.microsoft.com/office/drawing/2014/main" id="{189D1A82-A816-3972-50B9-043B72C576C6}"/>
              </a:ext>
            </a:extLst>
          </p:cNvPr>
          <p:cNvSpPr>
            <a:spLocks noGrp="1"/>
          </p:cNvSpPr>
          <p:nvPr>
            <p:ph type="title"/>
          </p:nvPr>
        </p:nvSpPr>
        <p:spPr>
          <a:xfrm>
            <a:off x="971871" y="1232057"/>
            <a:ext cx="10361084" cy="1065213"/>
          </a:xfrm>
        </p:spPr>
        <p:txBody>
          <a:bodyPr/>
          <a:lstStyle/>
          <a:p>
            <a:r>
              <a:rPr lang="en-US" sz="2000" dirty="0"/>
              <a:t>Until payment is made IEEE 802 rules mandate that they not attend meetings during any 802 plenary session, cannot complete registration for a meeting, voting rights are rescinded, and attendance credit is reset as if no meetings had been attended.</a:t>
            </a:r>
          </a:p>
        </p:txBody>
      </p:sp>
      <p:sp>
        <p:nvSpPr>
          <p:cNvPr id="12" name="TextBox 11">
            <a:extLst>
              <a:ext uri="{FF2B5EF4-FFF2-40B4-BE49-F238E27FC236}">
                <a16:creationId xmlns:a16="http://schemas.microsoft.com/office/drawing/2014/main" id="{FF302DA1-C3BF-030D-2C7E-4B102798FBD0}"/>
              </a:ext>
            </a:extLst>
          </p:cNvPr>
          <p:cNvSpPr txBox="1"/>
          <p:nvPr/>
        </p:nvSpPr>
        <p:spPr>
          <a:xfrm>
            <a:off x="1295400" y="685800"/>
            <a:ext cx="9601200" cy="523220"/>
          </a:xfrm>
          <a:prstGeom prst="rect">
            <a:avLst/>
          </a:prstGeom>
          <a:noFill/>
        </p:spPr>
        <p:txBody>
          <a:bodyPr wrap="square" rtlCol="0">
            <a:spAutoFit/>
          </a:bodyPr>
          <a:lstStyle/>
          <a:p>
            <a:pPr algn="ctr"/>
            <a:r>
              <a:rPr lang="en-US" sz="2800" b="1" dirty="0">
                <a:solidFill>
                  <a:schemeClr val="tx1"/>
                </a:solidFill>
              </a:rPr>
              <a:t>These individuals are in arrears on meeting fees.</a:t>
            </a:r>
          </a:p>
        </p:txBody>
      </p:sp>
      <p:pic>
        <p:nvPicPr>
          <p:cNvPr id="8" name="Picture 7">
            <a:extLst>
              <a:ext uri="{FF2B5EF4-FFF2-40B4-BE49-F238E27FC236}">
                <a16:creationId xmlns:a16="http://schemas.microsoft.com/office/drawing/2014/main" id="{AD8DDBD5-B06C-FF39-EEA1-2967C9EAA573}"/>
              </a:ext>
            </a:extLst>
          </p:cNvPr>
          <p:cNvPicPr>
            <a:picLocks noChangeAspect="1"/>
          </p:cNvPicPr>
          <p:nvPr/>
        </p:nvPicPr>
        <p:blipFill>
          <a:blip r:embed="rId2"/>
          <a:stretch>
            <a:fillRect/>
          </a:stretch>
        </p:blipFill>
        <p:spPr>
          <a:xfrm>
            <a:off x="838199" y="2665119"/>
            <a:ext cx="10582909" cy="3669048"/>
          </a:xfrm>
          <a:prstGeom prst="rect">
            <a:avLst/>
          </a:prstGeom>
        </p:spPr>
      </p:pic>
      <p:sp>
        <p:nvSpPr>
          <p:cNvPr id="10" name="TextBox 9">
            <a:extLst>
              <a:ext uri="{FF2B5EF4-FFF2-40B4-BE49-F238E27FC236}">
                <a16:creationId xmlns:a16="http://schemas.microsoft.com/office/drawing/2014/main" id="{C9370278-3682-7096-210E-C1F7315A28E7}"/>
              </a:ext>
            </a:extLst>
          </p:cNvPr>
          <p:cNvSpPr txBox="1"/>
          <p:nvPr/>
        </p:nvSpPr>
        <p:spPr>
          <a:xfrm>
            <a:off x="859045" y="2285234"/>
            <a:ext cx="1579355" cy="261610"/>
          </a:xfrm>
          <a:prstGeom prst="rect">
            <a:avLst/>
          </a:prstGeom>
          <a:noFill/>
        </p:spPr>
        <p:txBody>
          <a:bodyPr wrap="square" rtlCol="0">
            <a:spAutoFit/>
          </a:bodyPr>
          <a:lstStyle/>
          <a:p>
            <a:r>
              <a:rPr lang="en-US" sz="1100" dirty="0">
                <a:solidFill>
                  <a:schemeClr val="tx1"/>
                </a:solidFill>
              </a:rPr>
              <a:t>Updated as July 7, 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0" y="1411175"/>
            <a:ext cx="5943599"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highlight>
                  <a:srgbClr val="FFFF00"/>
                </a:highlight>
              </a:rPr>
              <a:t> NR – Virtual [</a:t>
            </a:r>
            <a:r>
              <a:rPr lang="en-US" sz="1600" strike="sngStrike" dirty="0">
                <a:highlight>
                  <a:srgbClr val="FFFF00"/>
                </a:highlight>
              </a:rPr>
              <a:t>Panama</a:t>
            </a:r>
            <a:r>
              <a:rPr lang="en-US" sz="1600" dirty="0">
                <a:highlight>
                  <a:srgbClr val="FFFF00"/>
                </a:highlight>
              </a:rPr>
              <a:t>] </a:t>
            </a:r>
            <a:r>
              <a:rPr lang="en-US" sz="1600" dirty="0">
                <a:solidFill>
                  <a:schemeClr val="tx1"/>
                </a:solidFill>
                <a:highlight>
                  <a:srgbClr val="FFFF00"/>
                </a:highlight>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2000" dirty="0"/>
              <a:t>2023</a:t>
            </a:r>
          </a:p>
          <a:p>
            <a:pPr marL="400050" lvl="1" indent="-144066" defTabSz="685800">
              <a:lnSpc>
                <a:spcPct val="90000"/>
              </a:lnSpc>
              <a:tabLst>
                <a:tab pos="5529263" algn="r"/>
              </a:tabLst>
            </a:pPr>
            <a:r>
              <a:rPr lang="en-US" sz="1800" dirty="0"/>
              <a:t>605 (272/331) – Mixed Baltimore ($22,142; $110,497)</a:t>
            </a:r>
          </a:p>
          <a:p>
            <a:pPr marL="400050" lvl="1" indent="-144066" defTabSz="685800">
              <a:lnSpc>
                <a:spcPct val="90000"/>
              </a:lnSpc>
              <a:tabLst>
                <a:tab pos="5529263" algn="r"/>
              </a:tabLst>
            </a:pPr>
            <a:r>
              <a:rPr lang="en-US" sz="1800" dirty="0"/>
              <a:t>528 (248/280) – Mixed Orlando (</a:t>
            </a:r>
            <a:r>
              <a:rPr lang="en-US" sz="1800" dirty="0">
                <a:solidFill>
                  <a:srgbClr val="C00000"/>
                </a:solidFill>
              </a:rPr>
              <a:t>-$38,744.</a:t>
            </a:r>
            <a:r>
              <a:rPr lang="en-US" sz="1800" dirty="0"/>
              <a:t>; </a:t>
            </a:r>
            <a:r>
              <a:rPr lang="en-US" sz="1800" dirty="0">
                <a:solidFill>
                  <a:srgbClr val="C00000"/>
                </a:solidFill>
              </a:rPr>
              <a:t>-$24,566</a:t>
            </a:r>
            <a:r>
              <a:rPr lang="en-US" sz="1800" dirty="0"/>
              <a:t>)</a:t>
            </a:r>
          </a:p>
          <a:p>
            <a:pPr marL="400050" lvl="1" indent="-144066" defTabSz="685800">
              <a:lnSpc>
                <a:spcPct val="90000"/>
              </a:lnSpc>
              <a:tabLst>
                <a:tab pos="5529263" algn="r"/>
              </a:tabLst>
            </a:pPr>
            <a:r>
              <a:rPr lang="en-US" sz="1800" dirty="0"/>
              <a:t>536 </a:t>
            </a:r>
            <a:r>
              <a:rPr lang="en-US" sz="1800"/>
              <a:t>(233/303) </a:t>
            </a:r>
            <a:r>
              <a:rPr lang="en-US" sz="1800" dirty="0"/>
              <a:t>– Mixed Buckhead ($12,879; $34,069.87)</a:t>
            </a:r>
            <a:endParaRPr lang="en-US" sz="1800" dirty="0">
              <a:solidFill>
                <a:srgbClr val="FF0000"/>
              </a:solidFill>
            </a:endParaRPr>
          </a:p>
        </p:txBody>
      </p:sp>
      <p:sp>
        <p:nvSpPr>
          <p:cNvPr id="8200" name="Rectangle 4"/>
          <p:cNvSpPr>
            <a:spLocks noGrp="1" noChangeArrowheads="1"/>
          </p:cNvSpPr>
          <p:nvPr>
            <p:ph sz="half" idx="2"/>
          </p:nvPr>
        </p:nvSpPr>
        <p:spPr>
          <a:xfrm>
            <a:off x="6857999" y="2020887"/>
            <a:ext cx="5080000" cy="4113213"/>
          </a:xfrm>
        </p:spPr>
        <p:txBody>
          <a:bodyPr vert="horz" wrap="square" lIns="69056" tIns="34529" rIns="69056" bIns="34529" numCol="1" anchor="t" anchorCtr="0" compatLnSpc="1">
            <a:prstTxWarp prst="textNoShape">
              <a:avLst/>
            </a:prstTxWarp>
          </a:bodyPr>
          <a:lstStyle/>
          <a:p>
            <a:pPr marL="386954" lvl="1" indent="-130969" defTabSz="685800">
              <a:lnSpc>
                <a:spcPct val="90000"/>
              </a:lnSpc>
              <a:tabLst>
                <a:tab pos="5529263" algn="r"/>
              </a:tabLst>
            </a:pPr>
            <a:r>
              <a:rPr lang="en-US" sz="1600" dirty="0"/>
              <a:t>  </a:t>
            </a:r>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November 2023</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18</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November 2023</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19</a:t>
            </a:fld>
            <a:endParaRPr lang="en-GB"/>
          </a:p>
        </p:txBody>
      </p:sp>
    </p:spTree>
    <p:extLst>
      <p:ext uri="{BB962C8B-B14F-4D97-AF65-F5344CB8AC3E}">
        <p14:creationId xmlns:p14="http://schemas.microsoft.com/office/powerpoint/2010/main" val="246845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dirty="0"/>
              <a:t>R0: Presented to January 15th 802WCSC mtg in Baltimore</a:t>
            </a:r>
          </a:p>
          <a:p>
            <a:pPr lvl="1"/>
            <a:r>
              <a:rPr lang="en-GB" dirty="0"/>
              <a:t>R1: Presented to February 15th 802WCSC Telecon</a:t>
            </a:r>
          </a:p>
          <a:p>
            <a:pPr lvl="1"/>
            <a:r>
              <a:rPr lang="en-GB" dirty="0"/>
              <a:t>R2: Presented to March 12 802WCSC mtg in Atlanta</a:t>
            </a:r>
          </a:p>
          <a:p>
            <a:pPr lvl="1"/>
            <a:r>
              <a:rPr lang="en-GB" dirty="0"/>
              <a:t>R3: Presented to April 12</a:t>
            </a:r>
            <a:r>
              <a:rPr lang="en-GB" baseline="30000" dirty="0"/>
              <a:t>th</a:t>
            </a:r>
            <a:r>
              <a:rPr lang="en-GB" dirty="0"/>
              <a:t> 802WCSC Telecon</a:t>
            </a:r>
          </a:p>
          <a:p>
            <a:pPr lvl="1"/>
            <a:r>
              <a:rPr lang="en-GB" dirty="0"/>
              <a:t>R4: Presented to May 14</a:t>
            </a:r>
            <a:r>
              <a:rPr lang="en-GB" baseline="30000" dirty="0"/>
              <a:t>th</a:t>
            </a:r>
            <a:r>
              <a:rPr lang="en-GB" dirty="0"/>
              <a:t> 802WCSC mtg in Orlando</a:t>
            </a:r>
          </a:p>
          <a:p>
            <a:pPr lvl="1"/>
            <a:r>
              <a:rPr lang="en-GB" dirty="0"/>
              <a:t>R5: Presented to July 9</a:t>
            </a:r>
            <a:r>
              <a:rPr lang="en-GB" baseline="30000" dirty="0"/>
              <a:t>th</a:t>
            </a:r>
            <a:r>
              <a:rPr lang="en-GB" dirty="0"/>
              <a:t> 802WCSC mtg in Berlin</a:t>
            </a:r>
          </a:p>
          <a:p>
            <a:pPr lvl="1"/>
            <a:r>
              <a:rPr lang="en-GB" dirty="0"/>
              <a:t>R6: Presented to Sept 10</a:t>
            </a:r>
            <a:r>
              <a:rPr lang="en-GB" baseline="30000" dirty="0"/>
              <a:t>th</a:t>
            </a:r>
            <a:r>
              <a:rPr lang="en-GB" dirty="0"/>
              <a:t> 802WCSC mtg in Buckhead</a:t>
            </a:r>
          </a:p>
          <a:p>
            <a:pPr lvl="1"/>
            <a:r>
              <a:rPr lang="en-GB" dirty="0"/>
              <a:t>R7: Presented to Nov 12</a:t>
            </a:r>
            <a:r>
              <a:rPr lang="en-GB" baseline="30000" dirty="0"/>
              <a:t>th</a:t>
            </a:r>
            <a:r>
              <a:rPr lang="en-GB" dirty="0"/>
              <a:t> 802WCSC mtg in Honolulu</a:t>
            </a:r>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November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2022, </a:t>
            </a:r>
            <a:br>
              <a:rPr lang="en-US" sz="2000" dirty="0"/>
            </a:br>
            <a:r>
              <a:rPr lang="en-US" sz="2000" dirty="0"/>
              <a:t>to </a:t>
            </a:r>
            <a:br>
              <a:rPr lang="en-US" sz="2000" dirty="0"/>
            </a:br>
            <a:r>
              <a:rPr lang="en-US" sz="2000" dirty="0"/>
              <a:t>Dec 31, 2022</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20</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21</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November 2023</a:t>
            </a:r>
            <a:endParaRPr lang="en-GB"/>
          </a:p>
        </p:txBody>
      </p:sp>
    </p:spTree>
    <p:extLst>
      <p:ext uri="{BB962C8B-B14F-4D97-AF65-F5344CB8AC3E}">
        <p14:creationId xmlns:p14="http://schemas.microsoft.com/office/powerpoint/2010/main" val="126667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2248694" y="780644"/>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22</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417251505"/>
              </p:ext>
            </p:extLst>
          </p:nvPr>
        </p:nvGraphicFramePr>
        <p:xfrm>
          <a:off x="4190206" y="1828800"/>
          <a:ext cx="5753101" cy="2974830"/>
        </p:xfrm>
        <a:graphic>
          <a:graphicData uri="http://schemas.openxmlformats.org/drawingml/2006/table">
            <a:tbl>
              <a:tblPr/>
              <a:tblGrid>
                <a:gridCol w="3943658">
                  <a:extLst>
                    <a:ext uri="{9D8B030D-6E8A-4147-A177-3AD203B41FA5}">
                      <a16:colId xmlns:a16="http://schemas.microsoft.com/office/drawing/2014/main" val="1517737868"/>
                    </a:ext>
                  </a:extLst>
                </a:gridCol>
                <a:gridCol w="1809443">
                  <a:extLst>
                    <a:ext uri="{9D8B030D-6E8A-4147-A177-3AD203B41FA5}">
                      <a16:colId xmlns:a16="http://schemas.microsoft.com/office/drawing/2014/main" val="337856446"/>
                    </a:ext>
                  </a:extLst>
                </a:gridCol>
              </a:tblGrid>
              <a:tr h="353205">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353205">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291810">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38310">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622155">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1545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24975">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353205">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November 2023</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November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November 2023</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November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26</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27</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28</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29</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14400" y="685801"/>
            <a:ext cx="10591799" cy="1065213"/>
          </a:xfrm>
        </p:spPr>
        <p:txBody>
          <a:bodyPr/>
          <a:lstStyle/>
          <a:p>
            <a:r>
              <a:rPr lang="en-US" sz="2800" dirty="0"/>
              <a:t>802.11/.15 Joint Account Balance Overview October 31, 2023</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November 2023</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14114" y="3514306"/>
            <a:ext cx="8991600" cy="2554545"/>
          </a:xfrm>
          <a:prstGeom prst="rect">
            <a:avLst/>
          </a:prstGeom>
          <a:noFill/>
        </p:spPr>
        <p:txBody>
          <a:bodyPr wrap="square" rtlCol="0">
            <a:spAutoFit/>
          </a:bodyPr>
          <a:lstStyle/>
          <a:p>
            <a:r>
              <a:rPr lang="en-US" sz="2000" dirty="0">
                <a:solidFill>
                  <a:schemeClr val="tx1"/>
                </a:solidFill>
              </a:rPr>
              <a:t>2024 May Warsaw Deposit:		~USD$67,324.30 (paid 5-5-20)</a:t>
            </a:r>
            <a:br>
              <a:rPr lang="en-US" sz="2000" dirty="0">
                <a:solidFill>
                  <a:schemeClr val="tx1"/>
                </a:solidFill>
              </a:rPr>
            </a:br>
            <a:r>
              <a:rPr lang="en-US" sz="2000" dirty="0">
                <a:solidFill>
                  <a:schemeClr val="tx1"/>
                </a:solidFill>
              </a:rPr>
              <a:t>2024 Jan Hilton Panama Deposit:	USD$40,000 ($20k paid 10-13-22 and 09-27-23)</a:t>
            </a:r>
          </a:p>
          <a:p>
            <a:endParaRPr lang="en-US" sz="2000" dirty="0">
              <a:solidFill>
                <a:schemeClr val="tx1"/>
              </a:solidFill>
            </a:endParaRPr>
          </a:p>
          <a:p>
            <a:r>
              <a:rPr lang="en-US" sz="2000" dirty="0">
                <a:solidFill>
                  <a:schemeClr val="tx1"/>
                </a:solidFill>
              </a:rPr>
              <a:t>2022 May Surplus ($219,300.73) was deposited into the bank on 27 January 2023.</a:t>
            </a:r>
          </a:p>
          <a:p>
            <a:endParaRPr lang="en-US" sz="2000" dirty="0">
              <a:solidFill>
                <a:schemeClr val="tx1"/>
              </a:solidFill>
            </a:endParaRPr>
          </a:p>
          <a:p>
            <a:r>
              <a:rPr lang="en-US" sz="2000" dirty="0">
                <a:solidFill>
                  <a:schemeClr val="tx1"/>
                </a:solidFill>
              </a:rPr>
              <a:t>2023 May Registration opened: 17 February</a:t>
            </a:r>
            <a:br>
              <a:rPr lang="en-US" sz="2000" dirty="0">
                <a:solidFill>
                  <a:schemeClr val="tx1"/>
                </a:solidFill>
              </a:rPr>
            </a:br>
            <a:r>
              <a:rPr lang="en-US" sz="2000" dirty="0">
                <a:solidFill>
                  <a:schemeClr val="tx1"/>
                </a:solidFill>
              </a:rPr>
              <a:t>2023 Sept Registration opened: 13 June</a:t>
            </a:r>
          </a:p>
          <a:p>
            <a:r>
              <a:rPr lang="en-US" sz="2000" dirty="0">
                <a:solidFill>
                  <a:schemeClr val="tx1"/>
                </a:solidFill>
              </a:rPr>
              <a:t>2024 Jan Registration opened: 1 Oct (collected by </a:t>
            </a:r>
            <a:r>
              <a:rPr lang="en-US" sz="2000" dirty="0" err="1">
                <a:solidFill>
                  <a:schemeClr val="tx1"/>
                </a:solidFill>
              </a:rPr>
              <a:t>EventsAir</a:t>
            </a:r>
            <a:r>
              <a:rPr lang="en-US" sz="2000" dirty="0">
                <a:solidFill>
                  <a:schemeClr val="tx1"/>
                </a:solidFill>
              </a:rPr>
              <a:t> registration system)</a:t>
            </a:r>
          </a:p>
        </p:txBody>
      </p:sp>
      <p:pic>
        <p:nvPicPr>
          <p:cNvPr id="7" name="Picture 6">
            <a:extLst>
              <a:ext uri="{FF2B5EF4-FFF2-40B4-BE49-F238E27FC236}">
                <a16:creationId xmlns:a16="http://schemas.microsoft.com/office/drawing/2014/main" id="{CC3A1D74-C6AA-AEF3-36FF-EE0702538251}"/>
              </a:ext>
            </a:extLst>
          </p:cNvPr>
          <p:cNvPicPr>
            <a:picLocks noChangeAspect="1"/>
          </p:cNvPicPr>
          <p:nvPr/>
        </p:nvPicPr>
        <p:blipFill>
          <a:blip r:embed="rId3"/>
          <a:stretch>
            <a:fillRect/>
          </a:stretch>
        </p:blipFill>
        <p:spPr>
          <a:xfrm>
            <a:off x="868892" y="1941478"/>
            <a:ext cx="10553700" cy="1047750"/>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30</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November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32</a:t>
            </a:fld>
            <a:endParaRPr lang="en-GB"/>
          </a:p>
        </p:txBody>
      </p:sp>
    </p:spTree>
    <p:extLst>
      <p:ext uri="{BB962C8B-B14F-4D97-AF65-F5344CB8AC3E}">
        <p14:creationId xmlns:p14="http://schemas.microsoft.com/office/powerpoint/2010/main" val="1088024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November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33</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6B01D-F561-4B04-8062-7424642309C7}"/>
              </a:ext>
            </a:extLst>
          </p:cNvPr>
          <p:cNvSpPr>
            <a:spLocks noGrp="1"/>
          </p:cNvSpPr>
          <p:nvPr>
            <p:ph type="dt" idx="10"/>
          </p:nvPr>
        </p:nvSpPr>
        <p:spPr/>
        <p:txBody>
          <a:bodyPr/>
          <a:lstStyle/>
          <a:p>
            <a:pPr>
              <a:defRPr/>
            </a:pPr>
            <a:r>
              <a:rPr lang="en-US"/>
              <a:t>November 2023</a:t>
            </a:r>
            <a:endParaRPr lang="en-GB"/>
          </a:p>
        </p:txBody>
      </p:sp>
      <p:sp>
        <p:nvSpPr>
          <p:cNvPr id="3" name="Footer Placeholder 2">
            <a:extLst>
              <a:ext uri="{FF2B5EF4-FFF2-40B4-BE49-F238E27FC236}">
                <a16:creationId xmlns:a16="http://schemas.microsoft.com/office/drawing/2014/main" id="{8130C70C-9103-4A35-AA61-C2820D280FC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9DAB09A-2AD7-4A6B-A3CE-8E1B597573CE}"/>
              </a:ext>
            </a:extLst>
          </p:cNvPr>
          <p:cNvSpPr>
            <a:spLocks noGrp="1"/>
          </p:cNvSpPr>
          <p:nvPr>
            <p:ph type="sldNum" idx="12"/>
          </p:nvPr>
        </p:nvSpPr>
        <p:spPr/>
        <p:txBody>
          <a:bodyPr/>
          <a:lstStyle/>
          <a:p>
            <a:pPr>
              <a:defRPr/>
            </a:pPr>
            <a:r>
              <a:rPr lang="en-GB"/>
              <a:t>Slide </a:t>
            </a:r>
            <a:fld id="{F5D8E26B-7BCF-4D25-9C89-0168A6618F18}" type="slidenum">
              <a:rPr lang="en-GB"/>
              <a:pPr>
                <a:defRPr/>
              </a:pPr>
              <a:t>34</a:t>
            </a:fld>
            <a:endParaRPr lang="en-GB"/>
          </a:p>
        </p:txBody>
      </p:sp>
      <p:graphicFrame>
        <p:nvGraphicFramePr>
          <p:cNvPr id="6" name="Chart 5">
            <a:extLst>
              <a:ext uri="{FF2B5EF4-FFF2-40B4-BE49-F238E27FC236}">
                <a16:creationId xmlns:a16="http://schemas.microsoft.com/office/drawing/2014/main" id="{BFFB4299-D4CD-4521-A34F-8E5224462F1A}"/>
              </a:ext>
            </a:extLst>
          </p:cNvPr>
          <p:cNvGraphicFramePr>
            <a:graphicFrameLocks/>
          </p:cNvGraphicFramePr>
          <p:nvPr>
            <p:extLst>
              <p:ext uri="{D42A27DB-BD31-4B8C-83A1-F6EECF244321}">
                <p14:modId xmlns:p14="http://schemas.microsoft.com/office/powerpoint/2010/main" val="1416150278"/>
              </p:ext>
            </p:extLst>
          </p:nvPr>
        </p:nvGraphicFramePr>
        <p:xfrm>
          <a:off x="2209800" y="914400"/>
          <a:ext cx="7620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81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235D2-8B55-4C69-B121-910CAE229B21}"/>
              </a:ext>
            </a:extLst>
          </p:cNvPr>
          <p:cNvSpPr>
            <a:spLocks noGrp="1"/>
          </p:cNvSpPr>
          <p:nvPr>
            <p:ph type="dt" idx="10"/>
          </p:nvPr>
        </p:nvSpPr>
        <p:spPr/>
        <p:txBody>
          <a:bodyPr/>
          <a:lstStyle/>
          <a:p>
            <a:pPr>
              <a:defRPr/>
            </a:pPr>
            <a:r>
              <a:rPr lang="en-US"/>
              <a:t>November 2023</a:t>
            </a:r>
            <a:endParaRPr lang="en-GB"/>
          </a:p>
        </p:txBody>
      </p:sp>
      <p:sp>
        <p:nvSpPr>
          <p:cNvPr id="3" name="Footer Placeholder 2">
            <a:extLst>
              <a:ext uri="{FF2B5EF4-FFF2-40B4-BE49-F238E27FC236}">
                <a16:creationId xmlns:a16="http://schemas.microsoft.com/office/drawing/2014/main" id="{46ABF342-507E-406E-9841-9D4AA0827B4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31047578-973E-409B-803F-4EDF9D22DE49}"/>
              </a:ext>
            </a:extLst>
          </p:cNvPr>
          <p:cNvSpPr>
            <a:spLocks noGrp="1"/>
          </p:cNvSpPr>
          <p:nvPr>
            <p:ph type="sldNum" idx="12"/>
          </p:nvPr>
        </p:nvSpPr>
        <p:spPr/>
        <p:txBody>
          <a:bodyPr/>
          <a:lstStyle/>
          <a:p>
            <a:pPr>
              <a:defRPr/>
            </a:pPr>
            <a:r>
              <a:rPr lang="en-GB"/>
              <a:t>Slide </a:t>
            </a:r>
            <a:fld id="{F5D8E26B-7BCF-4D25-9C89-0168A6618F18}" type="slidenum">
              <a:rPr lang="en-GB"/>
              <a:pPr>
                <a:defRPr/>
              </a:pPr>
              <a:t>35</a:t>
            </a:fld>
            <a:endParaRPr lang="en-GB"/>
          </a:p>
        </p:txBody>
      </p:sp>
      <p:graphicFrame>
        <p:nvGraphicFramePr>
          <p:cNvPr id="6" name="Chart 5">
            <a:extLst>
              <a:ext uri="{FF2B5EF4-FFF2-40B4-BE49-F238E27FC236}">
                <a16:creationId xmlns:a16="http://schemas.microsoft.com/office/drawing/2014/main" id="{E32FF415-EB81-4A9D-99BF-9D803EC39889}"/>
              </a:ext>
            </a:extLst>
          </p:cNvPr>
          <p:cNvGraphicFramePr>
            <a:graphicFrameLocks/>
          </p:cNvGraphicFramePr>
          <p:nvPr>
            <p:extLst>
              <p:ext uri="{D42A27DB-BD31-4B8C-83A1-F6EECF244321}">
                <p14:modId xmlns:p14="http://schemas.microsoft.com/office/powerpoint/2010/main" val="1848216762"/>
              </p:ext>
            </p:extLst>
          </p:nvPr>
        </p:nvGraphicFramePr>
        <p:xfrm>
          <a:off x="2315382" y="838200"/>
          <a:ext cx="7750956"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91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D3A4D-48D7-4992-9527-946835ECBF40}"/>
              </a:ext>
            </a:extLst>
          </p:cNvPr>
          <p:cNvSpPr>
            <a:spLocks noGrp="1"/>
          </p:cNvSpPr>
          <p:nvPr>
            <p:ph type="dt" idx="10"/>
          </p:nvPr>
        </p:nvSpPr>
        <p:spPr>
          <a:xfrm>
            <a:off x="2220913" y="333375"/>
            <a:ext cx="1874823" cy="273050"/>
          </a:xfrm>
        </p:spPr>
        <p:txBody>
          <a:bodyPr/>
          <a:lstStyle/>
          <a:p>
            <a:pPr>
              <a:defRPr/>
            </a:pPr>
            <a:r>
              <a:rPr lang="en-US"/>
              <a:t>November 2023</a:t>
            </a:r>
            <a:endParaRPr lang="en-GB"/>
          </a:p>
        </p:txBody>
      </p:sp>
      <p:sp>
        <p:nvSpPr>
          <p:cNvPr id="3" name="Footer Placeholder 2">
            <a:extLst>
              <a:ext uri="{FF2B5EF4-FFF2-40B4-BE49-F238E27FC236}">
                <a16:creationId xmlns:a16="http://schemas.microsoft.com/office/drawing/2014/main" id="{F12C2045-8FE5-4482-9F52-CE44B48151CE}"/>
              </a:ext>
            </a:extLst>
          </p:cNvPr>
          <p:cNvSpPr>
            <a:spLocks noGrp="1"/>
          </p:cNvSpPr>
          <p:nvPr>
            <p:ph type="ftr" idx="11"/>
          </p:nvPr>
        </p:nvSpPr>
        <p:spPr>
          <a:xfrm>
            <a:off x="6565876" y="6475413"/>
            <a:ext cx="3500462" cy="184666"/>
          </a:xfrm>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FC4574C-1A07-4AAB-B119-F90C8F2EE51D}"/>
              </a:ext>
            </a:extLst>
          </p:cNvPr>
          <p:cNvSpPr>
            <a:spLocks noGrp="1"/>
          </p:cNvSpPr>
          <p:nvPr>
            <p:ph type="sldNum" idx="12"/>
          </p:nvPr>
        </p:nvSpPr>
        <p:spPr>
          <a:xfrm>
            <a:off x="5868989" y="6475414"/>
            <a:ext cx="528637" cy="363537"/>
          </a:xfrm>
        </p:spPr>
        <p:txBody>
          <a:bodyPr/>
          <a:lstStyle/>
          <a:p>
            <a:pPr>
              <a:defRPr/>
            </a:pPr>
            <a:r>
              <a:rPr lang="en-GB"/>
              <a:t>Slide </a:t>
            </a:r>
            <a:fld id="{F5D8E26B-7BCF-4D25-9C89-0168A6618F18}" type="slidenum">
              <a:rPr lang="en-GB"/>
              <a:pPr>
                <a:defRPr/>
              </a:pPr>
              <a:t>36</a:t>
            </a:fld>
            <a:endParaRPr lang="en-GB"/>
          </a:p>
        </p:txBody>
      </p:sp>
      <p:graphicFrame>
        <p:nvGraphicFramePr>
          <p:cNvPr id="6" name="Chart 5">
            <a:extLst>
              <a:ext uri="{FF2B5EF4-FFF2-40B4-BE49-F238E27FC236}">
                <a16:creationId xmlns:a16="http://schemas.microsoft.com/office/drawing/2014/main" id="{38A80F92-3AD5-40FA-B50C-B9A14F769A78}"/>
              </a:ext>
            </a:extLst>
          </p:cNvPr>
          <p:cNvGraphicFramePr>
            <a:graphicFrameLocks/>
          </p:cNvGraphicFramePr>
          <p:nvPr>
            <p:extLst>
              <p:ext uri="{D42A27DB-BD31-4B8C-83A1-F6EECF244321}">
                <p14:modId xmlns:p14="http://schemas.microsoft.com/office/powerpoint/2010/main" val="3135729788"/>
              </p:ext>
            </p:extLst>
          </p:nvPr>
        </p:nvGraphicFramePr>
        <p:xfrm>
          <a:off x="2220912" y="762000"/>
          <a:ext cx="7845426"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681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Demographic</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2892980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AED62D6-BC73-A3FA-1780-6544E4A6B9D8}"/>
              </a:ext>
            </a:extLst>
          </p:cNvPr>
          <p:cNvSpPr>
            <a:spLocks noGrp="1"/>
          </p:cNvSpPr>
          <p:nvPr>
            <p:ph type="sldNum" idx="12"/>
          </p:nvPr>
        </p:nvSpPr>
        <p:spPr>
          <a:xfrm>
            <a:off x="5868989" y="6475414"/>
            <a:ext cx="528637"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64094E1C-A525-A9E0-FABE-5EDD7B48D4B6}"/>
              </a:ext>
            </a:extLst>
          </p:cNvPr>
          <p:cNvSpPr>
            <a:spLocks noGrp="1"/>
          </p:cNvSpPr>
          <p:nvPr>
            <p:ph type="ftr" idx="14"/>
          </p:nvPr>
        </p:nvSpPr>
        <p:spPr>
          <a:xfrm>
            <a:off x="6881818" y="6475414"/>
            <a:ext cx="3184520"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B8B6FBE7-ECFD-7340-0C15-F1C55F2A2957}"/>
              </a:ext>
            </a:extLst>
          </p:cNvPr>
          <p:cNvSpPr>
            <a:spLocks noGrp="1"/>
          </p:cNvSpPr>
          <p:nvPr>
            <p:ph type="dt" idx="15"/>
          </p:nvPr>
        </p:nvSpPr>
        <p:spPr>
          <a:xfrm>
            <a:off x="2209801" y="304800"/>
            <a:ext cx="1874823"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11" name="Table 10">
            <a:extLst>
              <a:ext uri="{FF2B5EF4-FFF2-40B4-BE49-F238E27FC236}">
                <a16:creationId xmlns:a16="http://schemas.microsoft.com/office/drawing/2014/main" id="{8A0EA4EA-DAAD-6BDD-1FC4-B4EE41A6099D}"/>
              </a:ext>
            </a:extLst>
          </p:cNvPr>
          <p:cNvGraphicFramePr>
            <a:graphicFrameLocks noGrp="1"/>
          </p:cNvGraphicFramePr>
          <p:nvPr/>
        </p:nvGraphicFramePr>
        <p:xfrm>
          <a:off x="2209801" y="762000"/>
          <a:ext cx="6160711" cy="5645976"/>
        </p:xfrm>
        <a:graphic>
          <a:graphicData uri="http://schemas.openxmlformats.org/drawingml/2006/table">
            <a:tbl>
              <a:tblPr firstRow="1" bandRow="1">
                <a:tableStyleId>{5C22544A-7EE6-4342-B048-85BDC9FD1C3A}</a:tableStyleId>
              </a:tblPr>
              <a:tblGrid>
                <a:gridCol w="1586829">
                  <a:extLst>
                    <a:ext uri="{9D8B030D-6E8A-4147-A177-3AD203B41FA5}">
                      <a16:colId xmlns:a16="http://schemas.microsoft.com/office/drawing/2014/main" val="1869681957"/>
                    </a:ext>
                  </a:extLst>
                </a:gridCol>
                <a:gridCol w="826179">
                  <a:extLst>
                    <a:ext uri="{9D8B030D-6E8A-4147-A177-3AD203B41FA5}">
                      <a16:colId xmlns:a16="http://schemas.microsoft.com/office/drawing/2014/main" val="3970149856"/>
                    </a:ext>
                  </a:extLst>
                </a:gridCol>
                <a:gridCol w="1129933">
                  <a:extLst>
                    <a:ext uri="{9D8B030D-6E8A-4147-A177-3AD203B41FA5}">
                      <a16:colId xmlns:a16="http://schemas.microsoft.com/office/drawing/2014/main" val="540700990"/>
                    </a:ext>
                  </a:extLst>
                </a:gridCol>
                <a:gridCol w="981274">
                  <a:extLst>
                    <a:ext uri="{9D8B030D-6E8A-4147-A177-3AD203B41FA5}">
                      <a16:colId xmlns:a16="http://schemas.microsoft.com/office/drawing/2014/main" val="393746908"/>
                    </a:ext>
                  </a:extLst>
                </a:gridCol>
                <a:gridCol w="739309">
                  <a:extLst>
                    <a:ext uri="{9D8B030D-6E8A-4147-A177-3AD203B41FA5}">
                      <a16:colId xmlns:a16="http://schemas.microsoft.com/office/drawing/2014/main" val="3835906051"/>
                    </a:ext>
                  </a:extLst>
                </a:gridCol>
                <a:gridCol w="897187">
                  <a:extLst>
                    <a:ext uri="{9D8B030D-6E8A-4147-A177-3AD203B41FA5}">
                      <a16:colId xmlns:a16="http://schemas.microsoft.com/office/drawing/2014/main" val="190737083"/>
                    </a:ext>
                  </a:extLst>
                </a:gridCol>
              </a:tblGrid>
              <a:tr h="128538">
                <a:tc>
                  <a:txBody>
                    <a:bodyPr/>
                    <a:lstStyle/>
                    <a:p>
                      <a:pPr algn="ctr" fontAlgn="b"/>
                      <a:r>
                        <a:rPr lang="en-US" sz="1100" u="none" strike="noStrike">
                          <a:effectLst/>
                          <a:latin typeface="+mn-lt"/>
                        </a:rPr>
                        <a:t>Country</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Invited Guest</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In-Person Attendee</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Virtual Attendee</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Grand Total</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Percentage</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427802311"/>
                  </a:ext>
                </a:extLst>
              </a:tr>
              <a:tr h="75702">
                <a:tc>
                  <a:txBody>
                    <a:bodyPr/>
                    <a:lstStyle/>
                    <a:p>
                      <a:pPr algn="l" fontAlgn="b"/>
                      <a:r>
                        <a:rPr lang="en-US" sz="1100" u="none" strike="noStrike" dirty="0">
                          <a:effectLst/>
                          <a:latin typeface="+mn-lt"/>
                        </a:rPr>
                        <a:t>USA</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258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815205662"/>
                  </a:ext>
                </a:extLst>
              </a:tr>
              <a:tr h="0">
                <a:tc>
                  <a:txBody>
                    <a:bodyPr/>
                    <a:lstStyle/>
                    <a:p>
                      <a:pPr algn="l" fontAlgn="b"/>
                      <a:r>
                        <a:rPr lang="en-US" sz="1100" u="none" strike="noStrike" dirty="0">
                          <a:effectLst/>
                          <a:latin typeface="+mn-lt"/>
                        </a:rPr>
                        <a:t>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667938873"/>
                  </a:ext>
                </a:extLst>
              </a:tr>
              <a:tr h="128538">
                <a:tc>
                  <a:txBody>
                    <a:bodyPr/>
                    <a:lstStyle/>
                    <a:p>
                      <a:pPr algn="l" fontAlgn="b"/>
                      <a:r>
                        <a:rPr lang="en-US" sz="1100" u="none" strike="noStrike" dirty="0">
                          <a:effectLst/>
                          <a:latin typeface="+mn-lt"/>
                        </a:rPr>
                        <a:t>Japan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194482653"/>
                  </a:ext>
                </a:extLst>
              </a:tr>
              <a:tr h="128538">
                <a:tc>
                  <a:txBody>
                    <a:bodyPr/>
                    <a:lstStyle/>
                    <a:p>
                      <a:pPr algn="l" fontAlgn="b"/>
                      <a:r>
                        <a:rPr lang="en-US" sz="1100" u="none" strike="noStrike" dirty="0">
                          <a:effectLst/>
                          <a:latin typeface="+mn-lt"/>
                        </a:rPr>
                        <a:t>Republic of Korea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0347835"/>
                  </a:ext>
                </a:extLst>
              </a:tr>
              <a:tr h="128538">
                <a:tc>
                  <a:txBody>
                    <a:bodyPr/>
                    <a:lstStyle/>
                    <a:p>
                      <a:pPr algn="l" fontAlgn="b"/>
                      <a:r>
                        <a:rPr lang="en-US" sz="1100" u="none" strike="noStrike" dirty="0">
                          <a:effectLst/>
                          <a:latin typeface="+mn-lt"/>
                        </a:rPr>
                        <a:t>Germany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05583355"/>
                  </a:ext>
                </a:extLst>
              </a:tr>
              <a:tr h="128538">
                <a:tc>
                  <a:txBody>
                    <a:bodyPr/>
                    <a:lstStyle/>
                    <a:p>
                      <a:pPr algn="l" fontAlgn="b"/>
                      <a:r>
                        <a:rPr lang="en-US" sz="1100" u="none" strike="noStrike" dirty="0">
                          <a:effectLst/>
                          <a:latin typeface="+mn-lt"/>
                        </a:rPr>
                        <a:t>India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248692982"/>
                  </a:ext>
                </a:extLst>
              </a:tr>
              <a:tr h="128538">
                <a:tc>
                  <a:txBody>
                    <a:bodyPr/>
                    <a:lstStyle/>
                    <a:p>
                      <a:pPr algn="l" fontAlgn="b"/>
                      <a:r>
                        <a:rPr lang="en-US" sz="1100" u="none" strike="noStrike" dirty="0">
                          <a:effectLst/>
                          <a:latin typeface="+mn-lt"/>
                        </a:rPr>
                        <a:t>Canada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90901186"/>
                  </a:ext>
                </a:extLst>
              </a:tr>
              <a:tr h="128538">
                <a:tc>
                  <a:txBody>
                    <a:bodyPr/>
                    <a:lstStyle/>
                    <a:p>
                      <a:pPr algn="l" fontAlgn="b"/>
                      <a:r>
                        <a:rPr lang="en-US" sz="1100" u="none" strike="noStrike" dirty="0">
                          <a:effectLst/>
                          <a:latin typeface="+mn-lt"/>
                        </a:rPr>
                        <a:t>Taiwan (Province of 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26439554"/>
                  </a:ext>
                </a:extLst>
              </a:tr>
              <a:tr h="128538">
                <a:tc>
                  <a:txBody>
                    <a:bodyPr/>
                    <a:lstStyle/>
                    <a:p>
                      <a:pPr algn="l" fontAlgn="b"/>
                      <a:r>
                        <a:rPr lang="en-US" sz="1100" u="none" strike="noStrike" dirty="0">
                          <a:effectLst/>
                          <a:latin typeface="+mn-lt"/>
                        </a:rPr>
                        <a:t>Israel</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685479532"/>
                  </a:ext>
                </a:extLst>
              </a:tr>
              <a:tr h="128538">
                <a:tc>
                  <a:txBody>
                    <a:bodyPr/>
                    <a:lstStyle/>
                    <a:p>
                      <a:pPr algn="l" fontAlgn="b"/>
                      <a:r>
                        <a:rPr lang="en-US" sz="1100" u="none" strike="noStrike">
                          <a:effectLst/>
                          <a:latin typeface="+mn-lt"/>
                        </a:rPr>
                        <a:t>Netherlands</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97518760"/>
                  </a:ext>
                </a:extLst>
              </a:tr>
              <a:tr h="128538">
                <a:tc>
                  <a:txBody>
                    <a:bodyPr/>
                    <a:lstStyle/>
                    <a:p>
                      <a:pPr algn="l" fontAlgn="b"/>
                      <a:r>
                        <a:rPr lang="en-US" sz="1100" u="none" strike="noStrike" dirty="0">
                          <a:effectLst/>
                          <a:latin typeface="+mn-lt"/>
                        </a:rPr>
                        <a:t>United Kingdom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742387505"/>
                  </a:ext>
                </a:extLst>
              </a:tr>
              <a:tr h="128538">
                <a:tc>
                  <a:txBody>
                    <a:bodyPr/>
                    <a:lstStyle/>
                    <a:p>
                      <a:pPr algn="l" fontAlgn="b"/>
                      <a:r>
                        <a:rPr lang="en-US" sz="1100" u="none" strike="noStrike" dirty="0">
                          <a:effectLst/>
                          <a:latin typeface="+mn-lt"/>
                        </a:rPr>
                        <a:t>France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900809084"/>
                  </a:ext>
                </a:extLst>
              </a:tr>
              <a:tr h="128538">
                <a:tc>
                  <a:txBody>
                    <a:bodyPr/>
                    <a:lstStyle/>
                    <a:p>
                      <a:pPr algn="l" fontAlgn="b"/>
                      <a:r>
                        <a:rPr lang="en-US" sz="1100" u="none" strike="noStrike">
                          <a:effectLst/>
                          <a:latin typeface="+mn-lt"/>
                        </a:rPr>
                        <a:t>Spain</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725558922"/>
                  </a:ext>
                </a:extLst>
              </a:tr>
              <a:tr h="128538">
                <a:tc>
                  <a:txBody>
                    <a:bodyPr/>
                    <a:lstStyle/>
                    <a:p>
                      <a:pPr algn="l" fontAlgn="b"/>
                      <a:r>
                        <a:rPr lang="en-US" sz="1100" u="none" strike="noStrike" dirty="0">
                          <a:effectLst/>
                          <a:latin typeface="+mn-lt"/>
                        </a:rPr>
                        <a:t>Sweden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09727853"/>
                  </a:ext>
                </a:extLst>
              </a:tr>
              <a:tr h="128538">
                <a:tc>
                  <a:txBody>
                    <a:bodyPr/>
                    <a:lstStyle/>
                    <a:p>
                      <a:pPr algn="l" fontAlgn="b"/>
                      <a:r>
                        <a:rPr lang="en-US" sz="1100" u="none" strike="noStrike">
                          <a:effectLst/>
                          <a:latin typeface="+mn-lt"/>
                        </a:rPr>
                        <a:t>Norway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44787473"/>
                  </a:ext>
                </a:extLst>
              </a:tr>
              <a:tr h="128538">
                <a:tc>
                  <a:txBody>
                    <a:bodyPr/>
                    <a:lstStyle/>
                    <a:p>
                      <a:pPr algn="l" fontAlgn="b"/>
                      <a:r>
                        <a:rPr lang="en-US" sz="1100" u="none" strike="noStrike" dirty="0">
                          <a:effectLst/>
                          <a:latin typeface="+mn-lt"/>
                        </a:rPr>
                        <a:t>Austria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4</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002013"/>
                  </a:ext>
                </a:extLst>
              </a:tr>
              <a:tr h="128538">
                <a:tc>
                  <a:txBody>
                    <a:bodyPr/>
                    <a:lstStyle/>
                    <a:p>
                      <a:pPr algn="l" fontAlgn="b"/>
                      <a:r>
                        <a:rPr lang="en-US" sz="1100" u="none" strike="noStrike" dirty="0">
                          <a:effectLst/>
                          <a:latin typeface="+mn-lt"/>
                        </a:rPr>
                        <a:t>Singapore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16151013"/>
                  </a:ext>
                </a:extLst>
              </a:tr>
              <a:tr h="128538">
                <a:tc>
                  <a:txBody>
                    <a:bodyPr/>
                    <a:lstStyle/>
                    <a:p>
                      <a:pPr algn="l" fontAlgn="b"/>
                      <a:r>
                        <a:rPr lang="en-US" sz="1100" u="none" strike="noStrike">
                          <a:effectLst/>
                          <a:latin typeface="+mn-lt"/>
                        </a:rPr>
                        <a:t>Ireland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78943659"/>
                  </a:ext>
                </a:extLst>
              </a:tr>
              <a:tr h="128538">
                <a:tc>
                  <a:txBody>
                    <a:bodyPr/>
                    <a:lstStyle/>
                    <a:p>
                      <a:pPr algn="l" fontAlgn="b"/>
                      <a:r>
                        <a:rPr lang="en-US" sz="1100" u="none" strike="noStrike" dirty="0">
                          <a:effectLst/>
                          <a:latin typeface="+mn-lt"/>
                        </a:rPr>
                        <a:t>Turkey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85075209"/>
                  </a:ext>
                </a:extLst>
              </a:tr>
              <a:tr h="128538">
                <a:tc>
                  <a:txBody>
                    <a:bodyPr/>
                    <a:lstStyle/>
                    <a:p>
                      <a:pPr algn="l" fontAlgn="b"/>
                      <a:r>
                        <a:rPr lang="en-US" sz="1100" u="none" strike="noStrike">
                          <a:effectLst/>
                          <a:latin typeface="+mn-lt"/>
                        </a:rPr>
                        <a:t>Switzerland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8942285"/>
                  </a:ext>
                </a:extLst>
              </a:tr>
              <a:tr h="128538">
                <a:tc>
                  <a:txBody>
                    <a:bodyPr/>
                    <a:lstStyle/>
                    <a:p>
                      <a:pPr algn="l" fontAlgn="b"/>
                      <a:r>
                        <a:rPr lang="en-US" sz="1100" u="none" strike="noStrike" dirty="0">
                          <a:effectLst/>
                          <a:latin typeface="+mn-lt"/>
                        </a:rPr>
                        <a:t>Hungary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31023741"/>
                  </a:ext>
                </a:extLst>
              </a:tr>
              <a:tr h="128538">
                <a:tc>
                  <a:txBody>
                    <a:bodyPr/>
                    <a:lstStyle/>
                    <a:p>
                      <a:pPr algn="l" fontAlgn="b"/>
                      <a:r>
                        <a:rPr lang="en-US" sz="1100" u="none" strike="noStrike">
                          <a:effectLst/>
                          <a:latin typeface="+mn-lt"/>
                        </a:rPr>
                        <a:t>Finland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2321114"/>
                  </a:ext>
                </a:extLst>
              </a:tr>
              <a:tr h="128538">
                <a:tc>
                  <a:txBody>
                    <a:bodyPr/>
                    <a:lstStyle/>
                    <a:p>
                      <a:pPr algn="l" fontAlgn="b"/>
                      <a:r>
                        <a:rPr lang="en-US" sz="1100" u="none" strike="noStrike" dirty="0">
                          <a:effectLst/>
                          <a:latin typeface="+mn-lt"/>
                        </a:rPr>
                        <a:t>Australia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892887954"/>
                  </a:ext>
                </a:extLst>
              </a:tr>
              <a:tr h="128538">
                <a:tc>
                  <a:txBody>
                    <a:bodyPr/>
                    <a:lstStyle/>
                    <a:p>
                      <a:pPr algn="l" fontAlgn="b"/>
                      <a:r>
                        <a:rPr lang="en-US" sz="1100" u="none" strike="noStrike">
                          <a:effectLst/>
                          <a:latin typeface="+mn-lt"/>
                        </a:rPr>
                        <a:t>Scotland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200434429"/>
                  </a:ext>
                </a:extLst>
              </a:tr>
              <a:tr h="128538">
                <a:tc>
                  <a:txBody>
                    <a:bodyPr/>
                    <a:lstStyle/>
                    <a:p>
                      <a:pPr algn="l" fontAlgn="b"/>
                      <a:r>
                        <a:rPr lang="en-US" sz="1100" u="none" strike="noStrike" dirty="0">
                          <a:effectLst/>
                          <a:latin typeface="+mn-lt"/>
                        </a:rPr>
                        <a:t>Poland</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50145376"/>
                  </a:ext>
                </a:extLst>
              </a:tr>
              <a:tr h="128538">
                <a:tc>
                  <a:txBody>
                    <a:bodyPr/>
                    <a:lstStyle/>
                    <a:p>
                      <a:pPr algn="l" fontAlgn="b"/>
                      <a:r>
                        <a:rPr lang="en-US" sz="1100" u="none" strike="noStrike">
                          <a:effectLst/>
                          <a:latin typeface="+mn-lt"/>
                        </a:rPr>
                        <a:t>Italy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461616868"/>
                  </a:ext>
                </a:extLst>
              </a:tr>
              <a:tr h="128538">
                <a:tc>
                  <a:txBody>
                    <a:bodyPr/>
                    <a:lstStyle/>
                    <a:p>
                      <a:pPr algn="l" fontAlgn="b"/>
                      <a:r>
                        <a:rPr lang="en-US" sz="1100" u="none" strike="noStrike" dirty="0">
                          <a:effectLst/>
                          <a:latin typeface="+mn-lt"/>
                        </a:rPr>
                        <a:t>Guadeloupe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4247432077"/>
                  </a:ext>
                </a:extLst>
              </a:tr>
              <a:tr h="128538">
                <a:tc>
                  <a:txBody>
                    <a:bodyPr/>
                    <a:lstStyle/>
                    <a:p>
                      <a:pPr algn="l" fontAlgn="b"/>
                      <a:r>
                        <a:rPr lang="en-US" sz="1100" u="none" strike="noStrike">
                          <a:effectLst/>
                          <a:latin typeface="+mn-lt"/>
                        </a:rPr>
                        <a:t>Georgia</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197222836"/>
                  </a:ext>
                </a:extLst>
              </a:tr>
              <a:tr h="128538">
                <a:tc>
                  <a:txBody>
                    <a:bodyPr/>
                    <a:lstStyle/>
                    <a:p>
                      <a:pPr algn="l" fontAlgn="b"/>
                      <a:r>
                        <a:rPr lang="en-US" sz="1100" u="none" strike="noStrike" dirty="0">
                          <a:effectLst/>
                          <a:latin typeface="+mn-lt"/>
                        </a:rPr>
                        <a:t>Czech Republic</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1008225"/>
                  </a:ext>
                </a:extLst>
              </a:tr>
              <a:tr h="128538">
                <a:tc>
                  <a:txBody>
                    <a:bodyPr/>
                    <a:lstStyle/>
                    <a:p>
                      <a:pPr algn="l" fontAlgn="b"/>
                      <a:r>
                        <a:rPr lang="en-US" sz="1100" u="none" strike="noStrike" dirty="0">
                          <a:effectLst/>
                          <a:latin typeface="+mn-lt"/>
                        </a:rPr>
                        <a:t>Belgium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8491448"/>
                  </a:ext>
                </a:extLst>
              </a:tr>
              <a:tr h="128538">
                <a:tc>
                  <a:txBody>
                    <a:bodyPr/>
                    <a:lstStyle/>
                    <a:p>
                      <a:pPr algn="l" fontAlgn="b"/>
                      <a:r>
                        <a:rPr lang="en-US" sz="1100" u="none" strike="noStrike" dirty="0">
                          <a:effectLst/>
                          <a:latin typeface="+mn-lt"/>
                        </a:rPr>
                        <a:t>Grand Total</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275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589</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dirty="0">
                        <a:solidFill>
                          <a:srgbClr val="000000"/>
                        </a:solidFill>
                        <a:effectLst/>
                        <a:latin typeface="+mn-lt"/>
                      </a:endParaRPr>
                    </a:p>
                  </a:txBody>
                  <a:tcPr marL="3558" marR="3558" marT="3558" marB="0" anchor="b"/>
                </a:tc>
                <a:extLst>
                  <a:ext uri="{0D108BD9-81ED-4DB2-BD59-A6C34878D82A}">
                    <a16:rowId xmlns:a16="http://schemas.microsoft.com/office/drawing/2014/main" val="289877595"/>
                  </a:ext>
                </a:extLst>
              </a:tr>
            </a:tbl>
          </a:graphicData>
        </a:graphic>
      </p:graphicFrame>
      <p:sp>
        <p:nvSpPr>
          <p:cNvPr id="12" name="TextBox 11">
            <a:extLst>
              <a:ext uri="{FF2B5EF4-FFF2-40B4-BE49-F238E27FC236}">
                <a16:creationId xmlns:a16="http://schemas.microsoft.com/office/drawing/2014/main" id="{5AFAD995-915F-A6C4-C2FB-092438C83B09}"/>
              </a:ext>
            </a:extLst>
          </p:cNvPr>
          <p:cNvSpPr txBox="1"/>
          <p:nvPr/>
        </p:nvSpPr>
        <p:spPr>
          <a:xfrm>
            <a:off x="8763000" y="2590800"/>
            <a:ext cx="1524000" cy="2308324"/>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2023 January Interim Baltimore</a:t>
            </a:r>
            <a:b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b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as of Jan 14, 2023</a:t>
            </a:r>
          </a:p>
        </p:txBody>
      </p:sp>
    </p:spTree>
    <p:extLst>
      <p:ext uri="{BB962C8B-B14F-4D97-AF65-F5344CB8AC3E}">
        <p14:creationId xmlns:p14="http://schemas.microsoft.com/office/powerpoint/2010/main" val="2831298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F4EC-9591-670E-56DE-6EAD2434B418}"/>
              </a:ext>
            </a:extLst>
          </p:cNvPr>
          <p:cNvSpPr>
            <a:spLocks noGrp="1"/>
          </p:cNvSpPr>
          <p:nvPr>
            <p:ph type="title"/>
          </p:nvPr>
        </p:nvSpPr>
        <p:spPr>
          <a:xfrm>
            <a:off x="2209801" y="685801"/>
            <a:ext cx="7770813" cy="533400"/>
          </a:xfrm>
        </p:spPr>
        <p:txBody>
          <a:bodyPr/>
          <a:lstStyle/>
          <a:p>
            <a:r>
              <a:rPr lang="en-US" sz="2800" dirty="0"/>
              <a:t>2023 January – Baltimore - Top 10 Countries</a:t>
            </a:r>
          </a:p>
        </p:txBody>
      </p:sp>
      <p:sp>
        <p:nvSpPr>
          <p:cNvPr id="4" name="Slide Number Placeholder 3">
            <a:extLst>
              <a:ext uri="{FF2B5EF4-FFF2-40B4-BE49-F238E27FC236}">
                <a16:creationId xmlns:a16="http://schemas.microsoft.com/office/drawing/2014/main" id="{4318BABA-B268-AF6E-CAC4-90E427E07D32}"/>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03A24E74-6C13-AAC7-6EC7-9E4CFBAC774E}"/>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CABC8A99-879B-D6CC-FC28-ABC631A027B8}"/>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graphicFrame>
        <p:nvGraphicFramePr>
          <p:cNvPr id="7" name="Content Placeholder 6">
            <a:extLst>
              <a:ext uri="{FF2B5EF4-FFF2-40B4-BE49-F238E27FC236}">
                <a16:creationId xmlns:a16="http://schemas.microsoft.com/office/drawing/2014/main" id="{0322B248-5A6B-D1BA-E6DE-5A6FE8F08C59}"/>
              </a:ext>
            </a:extLst>
          </p:cNvPr>
          <p:cNvGraphicFramePr>
            <a:graphicFrameLocks noGrp="1"/>
          </p:cNvGraphicFramePr>
          <p:nvPr>
            <p:ph idx="1"/>
          </p:nvPr>
        </p:nvGraphicFramePr>
        <p:xfrm>
          <a:off x="2209801" y="1327153"/>
          <a:ext cx="7770813" cy="4997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47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October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dirty="0"/>
              <a:t>November 2023</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10" name="Picture 9">
            <a:extLst>
              <a:ext uri="{FF2B5EF4-FFF2-40B4-BE49-F238E27FC236}">
                <a16:creationId xmlns:a16="http://schemas.microsoft.com/office/drawing/2014/main" id="{5D225516-E1E4-CCF1-15B0-F35E49B502C4}"/>
              </a:ext>
            </a:extLst>
          </p:cNvPr>
          <p:cNvPicPr>
            <a:picLocks noChangeAspect="1"/>
          </p:cNvPicPr>
          <p:nvPr/>
        </p:nvPicPr>
        <p:blipFill>
          <a:blip r:embed="rId3"/>
          <a:stretch>
            <a:fillRect/>
          </a:stretch>
        </p:blipFill>
        <p:spPr>
          <a:xfrm>
            <a:off x="4071937" y="754647"/>
            <a:ext cx="5453063" cy="5637411"/>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081932E9-22A5-5DE2-E934-5372743888F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63153291-B3CA-2BCC-AF31-DEA3DE36AD8F}"/>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D6041A57-913F-FB9C-B693-5DC03FCA40D0}"/>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graphicFrame>
        <p:nvGraphicFramePr>
          <p:cNvPr id="9" name="Table 8">
            <a:extLst>
              <a:ext uri="{FF2B5EF4-FFF2-40B4-BE49-F238E27FC236}">
                <a16:creationId xmlns:a16="http://schemas.microsoft.com/office/drawing/2014/main" id="{03583205-B0FD-6FC9-5FCC-484DBEE605E1}"/>
              </a:ext>
            </a:extLst>
          </p:cNvPr>
          <p:cNvGraphicFramePr>
            <a:graphicFrameLocks noGrp="1"/>
          </p:cNvGraphicFramePr>
          <p:nvPr>
            <p:extLst>
              <p:ext uri="{D42A27DB-BD31-4B8C-83A1-F6EECF244321}">
                <p14:modId xmlns:p14="http://schemas.microsoft.com/office/powerpoint/2010/main" val="708923539"/>
              </p:ext>
            </p:extLst>
          </p:nvPr>
        </p:nvGraphicFramePr>
        <p:xfrm>
          <a:off x="2125662" y="783390"/>
          <a:ext cx="5399088" cy="5617406"/>
        </p:xfrm>
        <a:graphic>
          <a:graphicData uri="http://schemas.openxmlformats.org/drawingml/2006/table">
            <a:tbl>
              <a:tblPr>
                <a:tableStyleId>{5C22544A-7EE6-4342-B048-85BDC9FD1C3A}</a:tableStyleId>
              </a:tblPr>
              <a:tblGrid>
                <a:gridCol w="1601927">
                  <a:extLst>
                    <a:ext uri="{9D8B030D-6E8A-4147-A177-3AD203B41FA5}">
                      <a16:colId xmlns:a16="http://schemas.microsoft.com/office/drawing/2014/main" val="2491878317"/>
                    </a:ext>
                  </a:extLst>
                </a:gridCol>
                <a:gridCol w="1067951">
                  <a:extLst>
                    <a:ext uri="{9D8B030D-6E8A-4147-A177-3AD203B41FA5}">
                      <a16:colId xmlns:a16="http://schemas.microsoft.com/office/drawing/2014/main" val="2055084672"/>
                    </a:ext>
                  </a:extLst>
                </a:gridCol>
                <a:gridCol w="533976">
                  <a:extLst>
                    <a:ext uri="{9D8B030D-6E8A-4147-A177-3AD203B41FA5}">
                      <a16:colId xmlns:a16="http://schemas.microsoft.com/office/drawing/2014/main" val="3092099044"/>
                    </a:ext>
                  </a:extLst>
                </a:gridCol>
                <a:gridCol w="652637">
                  <a:extLst>
                    <a:ext uri="{9D8B030D-6E8A-4147-A177-3AD203B41FA5}">
                      <a16:colId xmlns:a16="http://schemas.microsoft.com/office/drawing/2014/main" val="2923041505"/>
                    </a:ext>
                  </a:extLst>
                </a:gridCol>
                <a:gridCol w="593306">
                  <a:extLst>
                    <a:ext uri="{9D8B030D-6E8A-4147-A177-3AD203B41FA5}">
                      <a16:colId xmlns:a16="http://schemas.microsoft.com/office/drawing/2014/main" val="780633319"/>
                    </a:ext>
                  </a:extLst>
                </a:gridCol>
                <a:gridCol w="949291">
                  <a:extLst>
                    <a:ext uri="{9D8B030D-6E8A-4147-A177-3AD203B41FA5}">
                      <a16:colId xmlns:a16="http://schemas.microsoft.com/office/drawing/2014/main" val="3719245044"/>
                    </a:ext>
                  </a:extLst>
                </a:gridCol>
              </a:tblGrid>
              <a:tr h="394939">
                <a:tc>
                  <a:txBody>
                    <a:bodyPr/>
                    <a:lstStyle/>
                    <a:p>
                      <a:pPr algn="l" fontAlgn="b"/>
                      <a:r>
                        <a:rPr lang="en-US" sz="1200" u="none" strike="noStrike">
                          <a:effectLst/>
                        </a:rPr>
                        <a:t>Country</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In-Person Attendee</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Student</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Virtual Attendee</a:t>
                      </a:r>
                      <a:endParaRPr lang="en-US" sz="1200" b="1"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percent of total</a:t>
                      </a:r>
                      <a:endParaRPr lang="en-US" sz="1200" b="1"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04476747"/>
                  </a:ext>
                </a:extLst>
              </a:tr>
              <a:tr h="201147">
                <a:tc>
                  <a:txBody>
                    <a:bodyPr/>
                    <a:lstStyle/>
                    <a:p>
                      <a:pPr algn="l" fontAlgn="b"/>
                      <a:r>
                        <a:rPr lang="en-US" sz="1200" u="none" strike="noStrike">
                          <a:effectLst/>
                        </a:rPr>
                        <a:t>USA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239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48%</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77199814"/>
                  </a:ext>
                </a:extLst>
              </a:tr>
              <a:tr h="201147">
                <a:tc>
                  <a:txBody>
                    <a:bodyPr/>
                    <a:lstStyle/>
                    <a:p>
                      <a:pPr algn="l" fontAlgn="b"/>
                      <a:r>
                        <a:rPr lang="en-US" sz="1200" u="none" strike="noStrike">
                          <a:effectLst/>
                        </a:rPr>
                        <a:t>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14%</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478339661"/>
                  </a:ext>
                </a:extLst>
              </a:tr>
              <a:tr h="201147">
                <a:tc>
                  <a:txBody>
                    <a:bodyPr/>
                    <a:lstStyle/>
                    <a:p>
                      <a:pPr algn="l" fontAlgn="b"/>
                      <a:r>
                        <a:rPr lang="en-US" sz="1200" u="none" strike="noStrike">
                          <a:effectLst/>
                        </a:rPr>
                        <a:t>Japan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1438954"/>
                  </a:ext>
                </a:extLst>
              </a:tr>
              <a:tr h="201147">
                <a:tc>
                  <a:txBody>
                    <a:bodyPr/>
                    <a:lstStyle/>
                    <a:p>
                      <a:pPr algn="l" fontAlgn="b"/>
                      <a:r>
                        <a:rPr lang="en-US" sz="1200" u="none" strike="noStrike">
                          <a:effectLst/>
                        </a:rPr>
                        <a:t>Republic of Korea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5653728"/>
                  </a:ext>
                </a:extLst>
              </a:tr>
              <a:tr h="201147">
                <a:tc>
                  <a:txBody>
                    <a:bodyPr/>
                    <a:lstStyle/>
                    <a:p>
                      <a:pPr algn="l" fontAlgn="b"/>
                      <a:r>
                        <a:rPr lang="en-US" sz="1200" u="none" strike="noStrike">
                          <a:effectLst/>
                        </a:rPr>
                        <a:t>India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628151650"/>
                  </a:ext>
                </a:extLst>
              </a:tr>
              <a:tr h="201147">
                <a:tc>
                  <a:txBody>
                    <a:bodyPr/>
                    <a:lstStyle/>
                    <a:p>
                      <a:pPr algn="l" fontAlgn="b"/>
                      <a:r>
                        <a:rPr lang="en-US" sz="1200" u="none" strike="noStrike">
                          <a:effectLst/>
                        </a:rPr>
                        <a:t>Germany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754466806"/>
                  </a:ext>
                </a:extLst>
              </a:tr>
              <a:tr h="201147">
                <a:tc>
                  <a:txBody>
                    <a:bodyPr/>
                    <a:lstStyle/>
                    <a:p>
                      <a:pPr algn="l" fontAlgn="b"/>
                      <a:r>
                        <a:rPr lang="en-US" sz="1200" u="none" strike="noStrike">
                          <a:effectLst/>
                        </a:rPr>
                        <a:t>Israel</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275485859"/>
                  </a:ext>
                </a:extLst>
              </a:tr>
              <a:tr h="201147">
                <a:tc>
                  <a:txBody>
                    <a:bodyPr/>
                    <a:lstStyle/>
                    <a:p>
                      <a:pPr algn="l" fontAlgn="b"/>
                      <a:r>
                        <a:rPr lang="en-US" sz="1200" u="none" strike="noStrike">
                          <a:effectLst/>
                        </a:rPr>
                        <a:t>Canada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31439110"/>
                  </a:ext>
                </a:extLst>
              </a:tr>
              <a:tr h="394939">
                <a:tc>
                  <a:txBody>
                    <a:bodyPr/>
                    <a:lstStyle/>
                    <a:p>
                      <a:pPr algn="l" fontAlgn="b"/>
                      <a:r>
                        <a:rPr lang="en-US" sz="1200" u="none" strike="noStrike">
                          <a:effectLst/>
                        </a:rPr>
                        <a:t>Taiwan (Province of 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4359389"/>
                  </a:ext>
                </a:extLst>
              </a:tr>
              <a:tr h="201147">
                <a:tc>
                  <a:txBody>
                    <a:bodyPr/>
                    <a:lstStyle/>
                    <a:p>
                      <a:pPr algn="l" fontAlgn="b"/>
                      <a:r>
                        <a:rPr lang="en-US" sz="1200" u="none" strike="noStrike">
                          <a:effectLst/>
                        </a:rPr>
                        <a:t>France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106064953"/>
                  </a:ext>
                </a:extLst>
              </a:tr>
              <a:tr h="201147">
                <a:tc>
                  <a:txBody>
                    <a:bodyPr/>
                    <a:lstStyle/>
                    <a:p>
                      <a:pPr algn="l" fontAlgn="b"/>
                      <a:r>
                        <a:rPr lang="en-US" sz="1200" u="none" strike="noStrike">
                          <a:effectLst/>
                        </a:rPr>
                        <a:t>United Kingdom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111767219"/>
                  </a:ext>
                </a:extLst>
              </a:tr>
              <a:tr h="201147">
                <a:tc>
                  <a:txBody>
                    <a:bodyPr/>
                    <a:lstStyle/>
                    <a:p>
                      <a:pPr algn="l" fontAlgn="b"/>
                      <a:r>
                        <a:rPr lang="en-US" sz="1200" u="none" strike="noStrike">
                          <a:effectLst/>
                        </a:rPr>
                        <a:t>Singapore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35593074"/>
                  </a:ext>
                </a:extLst>
              </a:tr>
              <a:tr h="201147">
                <a:tc>
                  <a:txBody>
                    <a:bodyPr/>
                    <a:lstStyle/>
                    <a:p>
                      <a:pPr algn="l" fontAlgn="b"/>
                      <a:r>
                        <a:rPr lang="en-US" sz="1200" u="none" strike="noStrike">
                          <a:effectLst/>
                        </a:rPr>
                        <a:t>Sweden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804011527"/>
                  </a:ext>
                </a:extLst>
              </a:tr>
              <a:tr h="201147">
                <a:tc>
                  <a:txBody>
                    <a:bodyPr/>
                    <a:lstStyle/>
                    <a:p>
                      <a:pPr algn="l" fontAlgn="b"/>
                      <a:r>
                        <a:rPr lang="en-US" sz="1200" u="none" strike="noStrike">
                          <a:effectLst/>
                        </a:rPr>
                        <a:t>Ireland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000446232"/>
                  </a:ext>
                </a:extLst>
              </a:tr>
              <a:tr h="201147">
                <a:tc>
                  <a:txBody>
                    <a:bodyPr/>
                    <a:lstStyle/>
                    <a:p>
                      <a:pPr algn="l" fontAlgn="b"/>
                      <a:r>
                        <a:rPr lang="en-US" sz="1200" u="none" strike="noStrike">
                          <a:effectLst/>
                        </a:rPr>
                        <a:t>Netherlands</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244017746"/>
                  </a:ext>
                </a:extLst>
              </a:tr>
              <a:tr h="201147">
                <a:tc>
                  <a:txBody>
                    <a:bodyPr/>
                    <a:lstStyle/>
                    <a:p>
                      <a:pPr algn="l" fontAlgn="b"/>
                      <a:r>
                        <a:rPr lang="en-US" sz="1200" u="none" strike="noStrike">
                          <a:effectLst/>
                        </a:rPr>
                        <a:t>Austria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2547042"/>
                  </a:ext>
                </a:extLst>
              </a:tr>
              <a:tr h="201147">
                <a:tc>
                  <a:txBody>
                    <a:bodyPr/>
                    <a:lstStyle/>
                    <a:p>
                      <a:pPr algn="l" fontAlgn="b"/>
                      <a:r>
                        <a:rPr lang="en-US" sz="1200" u="none" strike="noStrike">
                          <a:effectLst/>
                        </a:rPr>
                        <a:t>Norway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024247091"/>
                  </a:ext>
                </a:extLst>
              </a:tr>
              <a:tr h="201147">
                <a:tc>
                  <a:txBody>
                    <a:bodyPr/>
                    <a:lstStyle/>
                    <a:p>
                      <a:pPr algn="l" fontAlgn="b"/>
                      <a:r>
                        <a:rPr lang="en-US" sz="1200" u="none" strike="noStrike">
                          <a:effectLst/>
                        </a:rPr>
                        <a:t>Australia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91607449"/>
                  </a:ext>
                </a:extLst>
              </a:tr>
              <a:tr h="201147">
                <a:tc>
                  <a:txBody>
                    <a:bodyPr/>
                    <a:lstStyle/>
                    <a:p>
                      <a:pPr algn="l" fontAlgn="b"/>
                      <a:r>
                        <a:rPr lang="en-US" sz="1200" u="none" strike="noStrike">
                          <a:effectLst/>
                        </a:rPr>
                        <a:t>Turkey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0%</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920456373"/>
                  </a:ext>
                </a:extLst>
              </a:tr>
              <a:tr h="201147">
                <a:tc>
                  <a:txBody>
                    <a:bodyPr/>
                    <a:lstStyle/>
                    <a:p>
                      <a:pPr algn="l" fontAlgn="b"/>
                      <a:r>
                        <a:rPr lang="en-US" sz="1200" u="none" strike="noStrike">
                          <a:effectLst/>
                        </a:rPr>
                        <a:t>Spain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56563460"/>
                  </a:ext>
                </a:extLst>
              </a:tr>
              <a:tr h="201147">
                <a:tc>
                  <a:txBody>
                    <a:bodyPr/>
                    <a:lstStyle/>
                    <a:p>
                      <a:pPr algn="l" fontAlgn="b"/>
                      <a:r>
                        <a:rPr lang="en-US" sz="1200" u="none" strike="noStrike">
                          <a:effectLst/>
                        </a:rPr>
                        <a:t>Finland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747816596"/>
                  </a:ext>
                </a:extLst>
              </a:tr>
              <a:tr h="201147">
                <a:tc>
                  <a:txBody>
                    <a:bodyPr/>
                    <a:lstStyle/>
                    <a:p>
                      <a:pPr algn="l" fontAlgn="b"/>
                      <a:r>
                        <a:rPr lang="en-US" sz="1200" u="none" strike="noStrike">
                          <a:effectLst/>
                        </a:rPr>
                        <a:t>Switzerland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966310503"/>
                  </a:ext>
                </a:extLst>
              </a:tr>
              <a:tr h="201147">
                <a:tc>
                  <a:txBody>
                    <a:bodyPr/>
                    <a:lstStyle/>
                    <a:p>
                      <a:pPr algn="l" fontAlgn="b"/>
                      <a:r>
                        <a:rPr lang="en-US" sz="1200" u="none" strike="noStrike">
                          <a:effectLst/>
                        </a:rPr>
                        <a:t>Belgium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72030486"/>
                  </a:ext>
                </a:extLst>
              </a:tr>
              <a:tr h="201147">
                <a:tc>
                  <a:txBody>
                    <a:bodyPr/>
                    <a:lstStyle/>
                    <a:p>
                      <a:pPr algn="l" fontAlgn="b"/>
                      <a:r>
                        <a:rPr lang="en-US" sz="1200" u="none" strike="noStrike">
                          <a:effectLst/>
                        </a:rPr>
                        <a:t>Poland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865026937"/>
                  </a:ext>
                </a:extLst>
              </a:tr>
              <a:tr h="201147">
                <a:tc>
                  <a:txBody>
                    <a:bodyPr/>
                    <a:lstStyle/>
                    <a:p>
                      <a:pPr algn="l"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243</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497</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l" fontAlgn="b"/>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331532545"/>
                  </a:ext>
                </a:extLst>
              </a:tr>
            </a:tbl>
          </a:graphicData>
        </a:graphic>
      </p:graphicFrame>
      <p:sp>
        <p:nvSpPr>
          <p:cNvPr id="10" name="TextBox 9">
            <a:extLst>
              <a:ext uri="{FF2B5EF4-FFF2-40B4-BE49-F238E27FC236}">
                <a16:creationId xmlns:a16="http://schemas.microsoft.com/office/drawing/2014/main" id="{CEB48C81-CD81-C22F-CBEA-E8C001899D78}"/>
              </a:ext>
            </a:extLst>
          </p:cNvPr>
          <p:cNvSpPr txBox="1"/>
          <p:nvPr/>
        </p:nvSpPr>
        <p:spPr>
          <a:xfrm>
            <a:off x="7524750" y="2114552"/>
            <a:ext cx="2541588" cy="646331"/>
          </a:xfrm>
          <a:prstGeom prst="rect">
            <a:avLst/>
          </a:prstGeom>
          <a:noFill/>
        </p:spPr>
        <p:txBody>
          <a:bodyPr wrap="square" rtlCol="0">
            <a:spAutoFit/>
          </a:bodyPr>
          <a:lstStyle/>
          <a:p>
            <a:r>
              <a:rPr lang="en-US" sz="1800" dirty="0">
                <a:solidFill>
                  <a:srgbClr val="FF0000"/>
                </a:solidFill>
              </a:rPr>
              <a:t>2022 Sept </a:t>
            </a:r>
          </a:p>
          <a:p>
            <a:r>
              <a:rPr lang="en-US" sz="1800" dirty="0">
                <a:solidFill>
                  <a:srgbClr val="FF0000"/>
                </a:solidFill>
              </a:rPr>
              <a:t>802W Interim - Waikoloa</a:t>
            </a:r>
          </a:p>
        </p:txBody>
      </p:sp>
    </p:spTree>
    <p:extLst>
      <p:ext uri="{BB962C8B-B14F-4D97-AF65-F5344CB8AC3E}">
        <p14:creationId xmlns:p14="http://schemas.microsoft.com/office/powerpoint/2010/main" val="254941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5</a:t>
            </a:fld>
            <a:endParaRPr lang="en-GB"/>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a:lnSpc>
                <a:spcPct val="90000"/>
              </a:lnSpc>
              <a:spcAft>
                <a:spcPts val="600"/>
              </a:spcAft>
            </a:pPr>
            <a:r>
              <a:rPr lang="en-GB" dirty="0"/>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November 2023</a:t>
            </a:r>
            <a:endParaRPr lang="en-GB"/>
          </a:p>
        </p:txBody>
      </p:sp>
      <p:pic>
        <p:nvPicPr>
          <p:cNvPr id="3" name="Picture 2">
            <a:extLst>
              <a:ext uri="{FF2B5EF4-FFF2-40B4-BE49-F238E27FC236}">
                <a16:creationId xmlns:a16="http://schemas.microsoft.com/office/drawing/2014/main" id="{D1B1BDAD-4876-83E4-A57C-A3D4108AABD1}"/>
              </a:ext>
            </a:extLst>
          </p:cNvPr>
          <p:cNvPicPr>
            <a:picLocks noChangeAspect="1"/>
          </p:cNvPicPr>
          <p:nvPr/>
        </p:nvPicPr>
        <p:blipFill>
          <a:blip r:embed="rId3"/>
          <a:stretch>
            <a:fillRect/>
          </a:stretch>
        </p:blipFill>
        <p:spPr>
          <a:xfrm>
            <a:off x="0" y="1355103"/>
            <a:ext cx="12192000" cy="4147794"/>
          </a:xfrm>
          <a:prstGeom prst="rect">
            <a:avLst/>
          </a:prstGeom>
        </p:spPr>
      </p:pic>
    </p:spTree>
    <p:extLst>
      <p:ext uri="{BB962C8B-B14F-4D97-AF65-F5344CB8AC3E}">
        <p14:creationId xmlns:p14="http://schemas.microsoft.com/office/powerpoint/2010/main" val="423750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23CE59-6B95-A2F5-08B8-93EB09C57C99}"/>
              </a:ext>
            </a:extLst>
          </p:cNvPr>
          <p:cNvSpPr>
            <a:spLocks noGrp="1"/>
          </p:cNvSpPr>
          <p:nvPr>
            <p:ph type="title"/>
          </p:nvPr>
        </p:nvSpPr>
        <p:spPr/>
        <p:txBody>
          <a:bodyPr/>
          <a:lstStyle/>
          <a:p>
            <a:r>
              <a:rPr lang="en-US" dirty="0"/>
              <a:t>2023 January IEEE 802W Mix-mode Interim</a:t>
            </a:r>
            <a:br>
              <a:rPr lang="en-US" dirty="0"/>
            </a:br>
            <a:r>
              <a:rPr lang="en-US" dirty="0"/>
              <a:t>Registration report</a:t>
            </a:r>
          </a:p>
        </p:txBody>
      </p:sp>
      <p:sp>
        <p:nvSpPr>
          <p:cNvPr id="11" name="Content Placeholder 10">
            <a:extLst>
              <a:ext uri="{FF2B5EF4-FFF2-40B4-BE49-F238E27FC236}">
                <a16:creationId xmlns:a16="http://schemas.microsoft.com/office/drawing/2014/main" id="{170F78D8-A2B4-6C42-8DAC-BD23CE108A13}"/>
              </a:ext>
            </a:extLst>
          </p:cNvPr>
          <p:cNvSpPr>
            <a:spLocks noGrp="1"/>
          </p:cNvSpPr>
          <p:nvPr>
            <p:ph idx="1"/>
          </p:nvPr>
        </p:nvSpPr>
        <p:spPr>
          <a:xfrm>
            <a:off x="2209801" y="1751012"/>
            <a:ext cx="7770813" cy="4724402"/>
          </a:xfrm>
        </p:spPr>
        <p:txBody>
          <a:bodyPr/>
          <a:lstStyle/>
          <a:p>
            <a:r>
              <a:rPr lang="en-US" dirty="0"/>
              <a:t>January 2023 (Feb 19 update):  Total Registrations = 607</a:t>
            </a:r>
          </a:p>
          <a:p>
            <a:pPr lvl="1"/>
            <a:r>
              <a:rPr lang="en-US" sz="2400" dirty="0"/>
              <a:t>       Early:		246+253 = 499	</a:t>
            </a:r>
            <a:r>
              <a:rPr lang="en-US" dirty="0"/>
              <a:t>(Reg = $</a:t>
            </a:r>
            <a:r>
              <a:rPr lang="en-US" b="0" i="0" u="none" strike="noStrike" dirty="0">
                <a:solidFill>
                  <a:srgbClr val="000000"/>
                </a:solidFill>
                <a:effectLst/>
                <a:latin typeface="Arial" panose="020B0604020202020204" pitchFamily="34" charset="0"/>
              </a:rPr>
              <a:t>349,300</a:t>
            </a:r>
            <a:r>
              <a:rPr lang="en-US" dirty="0"/>
              <a:t>)</a:t>
            </a:r>
          </a:p>
          <a:p>
            <a:pPr lvl="1"/>
            <a:r>
              <a:rPr lang="en-US" sz="2400" dirty="0"/>
              <a:t>		Standard: 	  23 + 61 =   84	</a:t>
            </a:r>
            <a:r>
              <a:rPr lang="en-US" dirty="0"/>
              <a:t>(Reg = $ 75,600)</a:t>
            </a:r>
          </a:p>
          <a:p>
            <a:pPr lvl="1"/>
            <a:r>
              <a:rPr lang="en-US" sz="2400" dirty="0"/>
              <a:t>		Late/Onsite: 	4 + 18  = 22	</a:t>
            </a:r>
            <a:r>
              <a:rPr lang="en-US" dirty="0"/>
              <a:t>(Reg = $24,200)</a:t>
            </a:r>
          </a:p>
          <a:p>
            <a:pPr lvl="1"/>
            <a:r>
              <a:rPr lang="en-US" sz="2400" dirty="0"/>
              <a:t>		Students         				0	</a:t>
            </a:r>
            <a:r>
              <a:rPr lang="en-US" dirty="0"/>
              <a:t>(Reg = $0)</a:t>
            </a:r>
          </a:p>
          <a:p>
            <a:pPr lvl="1"/>
            <a:r>
              <a:rPr lang="en-US" sz="2400" dirty="0"/>
              <a:t> 		Guests						2	</a:t>
            </a:r>
            <a:r>
              <a:rPr lang="en-US" dirty="0"/>
              <a:t>(Reg = $ 0)</a:t>
            </a:r>
          </a:p>
          <a:p>
            <a:pPr lvl="1"/>
            <a:r>
              <a:rPr lang="en-US" sz="2400" dirty="0"/>
              <a:t>		Cancels: 			 1+1 = 2 	</a:t>
            </a:r>
            <a:r>
              <a:rPr lang="en-US" dirty="0"/>
              <a:t>(Refund = </a:t>
            </a:r>
            <a:r>
              <a:rPr lang="en-US" dirty="0">
                <a:solidFill>
                  <a:srgbClr val="FF0000"/>
                </a:solidFill>
              </a:rPr>
              <a:t>-$1,400</a:t>
            </a:r>
            <a:r>
              <a:rPr lang="en-US" dirty="0"/>
              <a:t>)</a:t>
            </a:r>
          </a:p>
          <a:p>
            <a:pPr lvl="1"/>
            <a:r>
              <a:rPr lang="en-US" sz="2400" dirty="0"/>
              <a:t>   Total Attendees:     272 + 331+2 = 605  =&gt; 	$447,700</a:t>
            </a:r>
          </a:p>
          <a:p>
            <a:r>
              <a:rPr lang="en-US" sz="1800" dirty="0"/>
              <a:t>Registration Fees and Deadlines</a:t>
            </a:r>
            <a:br>
              <a:rPr lang="en-US" sz="1800" dirty="0"/>
            </a:br>
            <a:r>
              <a:rPr lang="en-US" sz="1800" dirty="0"/>
              <a:t>* Early                $US700.00 until December 9, 2022</a:t>
            </a:r>
            <a:br>
              <a:rPr lang="en-US" sz="1800" dirty="0"/>
            </a:br>
            <a:r>
              <a:rPr lang="en-US" sz="1800" dirty="0"/>
              <a:t>* Standard          $US900.00 until January 6, 2023</a:t>
            </a:r>
            <a:br>
              <a:rPr lang="en-US" sz="1800" dirty="0"/>
            </a:br>
            <a:r>
              <a:rPr lang="en-US" sz="1800" dirty="0"/>
              <a:t>* Late/Onsite      $US1100.00 after January 6, 2023</a:t>
            </a:r>
            <a:endParaRPr lang="en-US" sz="2800" dirty="0"/>
          </a:p>
        </p:txBody>
      </p:sp>
      <p:sp>
        <p:nvSpPr>
          <p:cNvPr id="9" name="Slide Number Placeholder 8">
            <a:extLst>
              <a:ext uri="{FF2B5EF4-FFF2-40B4-BE49-F238E27FC236}">
                <a16:creationId xmlns:a16="http://schemas.microsoft.com/office/drawing/2014/main" id="{F2E2F351-8BCB-A26E-0765-B5FFA37FCFD1}"/>
              </a:ext>
            </a:extLst>
          </p:cNvPr>
          <p:cNvSpPr>
            <a:spLocks noGrp="1"/>
          </p:cNvSpPr>
          <p:nvPr>
            <p:ph type="sldNum" idx="12"/>
          </p:nvPr>
        </p:nvSpPr>
        <p:spPr/>
        <p:txBody>
          <a:bodyPr/>
          <a:lstStyle/>
          <a:p>
            <a:r>
              <a:rPr lang="en-GB"/>
              <a:t>Slide </a:t>
            </a:r>
            <a:fld id="{69B99EC4-A1FB-4C79-B9A5-C1FFD5A90380}" type="slidenum">
              <a:rPr lang="en-GB" smtClean="0"/>
              <a:pPr/>
              <a:t>6</a:t>
            </a:fld>
            <a:endParaRPr lang="en-GB"/>
          </a:p>
        </p:txBody>
      </p:sp>
      <p:sp>
        <p:nvSpPr>
          <p:cNvPr id="8" name="Footer Placeholder 7">
            <a:extLst>
              <a:ext uri="{FF2B5EF4-FFF2-40B4-BE49-F238E27FC236}">
                <a16:creationId xmlns:a16="http://schemas.microsoft.com/office/drawing/2014/main" id="{35396CF8-BE9E-DB24-C383-3FA917D9D155}"/>
              </a:ext>
            </a:extLst>
          </p:cNvPr>
          <p:cNvSpPr>
            <a:spLocks noGrp="1"/>
          </p:cNvSpPr>
          <p:nvPr>
            <p:ph type="ftr" idx="14"/>
          </p:nvPr>
        </p:nvSpPr>
        <p:spPr/>
        <p:txBody>
          <a:bodyPr/>
          <a:lstStyle/>
          <a:p>
            <a:r>
              <a:rPr lang="en-GB"/>
              <a:t>Ben Rolfe (BCA);   Jon Rosdahl (Qualcomm)</a:t>
            </a:r>
            <a:endParaRPr lang="en-GB" dirty="0"/>
          </a:p>
        </p:txBody>
      </p:sp>
      <p:sp>
        <p:nvSpPr>
          <p:cNvPr id="7" name="Date Placeholder 6">
            <a:extLst>
              <a:ext uri="{FF2B5EF4-FFF2-40B4-BE49-F238E27FC236}">
                <a16:creationId xmlns:a16="http://schemas.microsoft.com/office/drawing/2014/main" id="{BA8A2850-541F-E351-058D-22699C585F25}"/>
              </a:ext>
            </a:extLst>
          </p:cNvPr>
          <p:cNvSpPr>
            <a:spLocks noGrp="1"/>
          </p:cNvSpPr>
          <p:nvPr>
            <p:ph type="dt" idx="15"/>
          </p:nvPr>
        </p:nvSpPr>
        <p:spPr/>
        <p:txBody>
          <a:bodyPr/>
          <a:lstStyle/>
          <a:p>
            <a:r>
              <a:rPr lang="en-US"/>
              <a:t>November 2023</a:t>
            </a:r>
            <a:endParaRPr lang="en-GB"/>
          </a:p>
        </p:txBody>
      </p:sp>
    </p:spTree>
    <p:extLst>
      <p:ext uri="{BB962C8B-B14F-4D97-AF65-F5344CB8AC3E}">
        <p14:creationId xmlns:p14="http://schemas.microsoft.com/office/powerpoint/2010/main" val="28689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11F2-1F1E-4E5C-98C2-56754D56D157}"/>
              </a:ext>
            </a:extLst>
          </p:cNvPr>
          <p:cNvSpPr>
            <a:spLocks noGrp="1"/>
          </p:cNvSpPr>
          <p:nvPr>
            <p:ph type="title"/>
          </p:nvPr>
        </p:nvSpPr>
        <p:spPr>
          <a:xfrm>
            <a:off x="2230967" y="653445"/>
            <a:ext cx="8534399" cy="443708"/>
          </a:xfrm>
        </p:spPr>
        <p:txBody>
          <a:bodyPr/>
          <a:lstStyle/>
          <a:p>
            <a:r>
              <a:rPr lang="en-US" sz="2400" dirty="0"/>
              <a:t>2023 January IEEE 802W Mixed-mode Interim Budget report</a:t>
            </a:r>
          </a:p>
        </p:txBody>
      </p:sp>
      <p:sp>
        <p:nvSpPr>
          <p:cNvPr id="3" name="Content Placeholder 2">
            <a:extLst>
              <a:ext uri="{FF2B5EF4-FFF2-40B4-BE49-F238E27FC236}">
                <a16:creationId xmlns:a16="http://schemas.microsoft.com/office/drawing/2014/main" id="{5D528D0E-D172-4C4F-9EC3-436D4EAE56B1}"/>
              </a:ext>
            </a:extLst>
          </p:cNvPr>
          <p:cNvSpPr>
            <a:spLocks noGrp="1"/>
          </p:cNvSpPr>
          <p:nvPr>
            <p:ph idx="1"/>
          </p:nvPr>
        </p:nvSpPr>
        <p:spPr>
          <a:xfrm>
            <a:off x="1984374" y="1119268"/>
            <a:ext cx="9405410" cy="5378261"/>
          </a:xfrm>
        </p:spPr>
        <p:txBody>
          <a:bodyPr/>
          <a:lstStyle/>
          <a:p>
            <a:pPr marL="0">
              <a:spcBef>
                <a:spcPts val="0"/>
              </a:spcBef>
            </a:pPr>
            <a:r>
              <a:rPr lang="en-US" sz="1800" dirty="0"/>
              <a:t>Interim: January 15-12, 2023, Update Date: 30 June 2023</a:t>
            </a:r>
          </a:p>
          <a:p>
            <a:pPr marL="0">
              <a:spcBef>
                <a:spcPts val="0"/>
              </a:spcBef>
            </a:pPr>
            <a:r>
              <a:rPr lang="en-US" sz="1800" dirty="0"/>
              <a:t>Income:</a:t>
            </a:r>
          </a:p>
          <a:p>
            <a:pPr marL="857250" lvl="3">
              <a:spcBef>
                <a:spcPts val="0"/>
              </a:spcBef>
            </a:pPr>
            <a:r>
              <a:rPr lang="en-US" sz="1800" dirty="0"/>
              <a:t>Registrations In-person	- 274	= 	$ 196,600</a:t>
            </a:r>
          </a:p>
          <a:p>
            <a:pPr marL="857250" lvl="3">
              <a:spcBef>
                <a:spcPts val="0"/>
              </a:spcBef>
            </a:pPr>
            <a:r>
              <a:rPr lang="en-US" sz="1800" dirty="0"/>
              <a:t>Registrations Virtual		- 331	= 	$ 251,100</a:t>
            </a:r>
          </a:p>
          <a:p>
            <a:pPr marL="857250" lvl="3">
              <a:spcBef>
                <a:spcPts val="0"/>
              </a:spcBef>
            </a:pPr>
            <a:r>
              <a:rPr lang="en-US" sz="1800" dirty="0"/>
              <a:t>Hotel Credits/Rebates				=	$ 48,969.04</a:t>
            </a:r>
          </a:p>
          <a:p>
            <a:pPr marL="857250" lvl="3">
              <a:spcBef>
                <a:spcPts val="0"/>
              </a:spcBef>
            </a:pPr>
            <a:r>
              <a:rPr lang="en-US" sz="1800" dirty="0"/>
              <a:t>Total Income:			- 605	= 	</a:t>
            </a:r>
            <a:r>
              <a:rPr lang="en-US" sz="1800" b="1" dirty="0"/>
              <a:t>$ 496,669.04</a:t>
            </a:r>
          </a:p>
          <a:p>
            <a:pPr marL="0">
              <a:spcBef>
                <a:spcPts val="0"/>
              </a:spcBef>
            </a:pPr>
            <a:r>
              <a:rPr lang="en-US" sz="1800" dirty="0"/>
              <a:t>Expense:				Budget – 10 Dec-22	Actual  March 11	</a:t>
            </a:r>
          </a:p>
          <a:p>
            <a:pPr marL="0">
              <a:spcBef>
                <a:spcPts val="0"/>
              </a:spcBef>
            </a:pPr>
            <a:r>
              <a:rPr lang="en-US" sz="1800" dirty="0"/>
              <a:t>	</a:t>
            </a:r>
            <a:r>
              <a:rPr lang="en-US" sz="1800" b="0" dirty="0"/>
              <a:t>Financial Fee:		$  13,315.00 			$  15,440.90</a:t>
            </a:r>
          </a:p>
          <a:p>
            <a:pPr marL="0" lvl="1">
              <a:spcBef>
                <a:spcPts val="0"/>
              </a:spcBef>
            </a:pPr>
            <a:r>
              <a:rPr lang="en-US" sz="1800" dirty="0"/>
              <a:t>	Venue:			$  41,860.00			$  29,320.60</a:t>
            </a:r>
          </a:p>
          <a:p>
            <a:pPr marL="0" lvl="1">
              <a:spcBef>
                <a:spcPts val="0"/>
              </a:spcBef>
            </a:pPr>
            <a:r>
              <a:rPr lang="en-US" sz="1800" dirty="0"/>
              <a:t>	AV Services:		$  22,500.00			$  21,050.00</a:t>
            </a:r>
          </a:p>
          <a:p>
            <a:pPr marL="0" lvl="1">
              <a:spcBef>
                <a:spcPts val="0"/>
              </a:spcBef>
            </a:pPr>
            <a:r>
              <a:rPr lang="en-US" sz="1800" dirty="0"/>
              <a:t>	Networking		$  41,600.00			$  39,514.82</a:t>
            </a:r>
          </a:p>
          <a:p>
            <a:pPr marL="0" lvl="1">
              <a:spcBef>
                <a:spcPts val="0"/>
              </a:spcBef>
            </a:pPr>
            <a:r>
              <a:rPr lang="en-US" sz="1800" dirty="0"/>
              <a:t>	Meeting Planner:	$  72,875.00			$  80,932.73</a:t>
            </a:r>
          </a:p>
          <a:p>
            <a:pPr marL="0" lvl="1">
              <a:spcBef>
                <a:spcPts val="0"/>
              </a:spcBef>
            </a:pPr>
            <a:r>
              <a:rPr lang="en-US" sz="1800" dirty="0"/>
              <a:t>	F&amp;B			$160,000.00			$165,781.38</a:t>
            </a:r>
          </a:p>
          <a:p>
            <a:pPr marL="0" lvl="1">
              <a:spcBef>
                <a:spcPts val="0"/>
              </a:spcBef>
            </a:pPr>
            <a:r>
              <a:rPr lang="en-US" sz="1800" dirty="0"/>
              <a:t>	Social			$  16,343.75			$  18,378.43</a:t>
            </a:r>
          </a:p>
          <a:p>
            <a:pPr marL="0" lvl="1">
              <a:spcBef>
                <a:spcPts val="0"/>
              </a:spcBef>
            </a:pPr>
            <a:r>
              <a:rPr lang="en-US" sz="1800" dirty="0"/>
              <a:t>	Shipping			$    4,900.00			$    3,396.06</a:t>
            </a:r>
          </a:p>
          <a:p>
            <a:pPr marL="0" lvl="1">
              <a:spcBef>
                <a:spcPts val="0"/>
              </a:spcBef>
            </a:pPr>
            <a:r>
              <a:rPr lang="en-US" sz="1800" dirty="0"/>
              <a:t>	Misc.			$  25,351.38			$    7,525.59</a:t>
            </a:r>
          </a:p>
          <a:p>
            <a:pPr marL="0" lvl="1">
              <a:spcBef>
                <a:spcPts val="0"/>
              </a:spcBef>
            </a:pPr>
            <a:r>
              <a:rPr lang="en-US" sz="1800" dirty="0"/>
              <a:t>	Site Visit			$    2,500.00			$       795.06		</a:t>
            </a:r>
            <a:r>
              <a:rPr lang="en-US" sz="1600" b="1" dirty="0">
                <a:solidFill>
                  <a:schemeClr val="tx1"/>
                </a:solidFill>
              </a:rPr>
              <a:t>Budget Per Person</a:t>
            </a:r>
            <a:r>
              <a:rPr lang="en-US" sz="1600" dirty="0">
                <a:solidFill>
                  <a:schemeClr val="tx1"/>
                </a:solidFill>
              </a:rPr>
              <a:t>: </a:t>
            </a:r>
            <a:r>
              <a:rPr lang="en-US" sz="1600" dirty="0">
                <a:solidFill>
                  <a:srgbClr val="FF0000"/>
                </a:solidFill>
              </a:rPr>
              <a:t>$797.49</a:t>
            </a:r>
            <a:endParaRPr lang="en-US" sz="1800" dirty="0">
              <a:solidFill>
                <a:srgbClr val="FF0000"/>
              </a:solidFill>
            </a:endParaRPr>
          </a:p>
          <a:p>
            <a:pPr marL="0" lvl="1">
              <a:spcBef>
                <a:spcPts val="0"/>
              </a:spcBef>
            </a:pPr>
            <a:r>
              <a:rPr lang="en-US" sz="1800" dirty="0"/>
              <a:t>	Total Expense:	</a:t>
            </a:r>
            <a:r>
              <a:rPr lang="en-US" sz="1800" dirty="0">
                <a:solidFill>
                  <a:srgbClr val="FF0000"/>
                </a:solidFill>
              </a:rPr>
              <a:t>$(398,745.13)			$(382,135.57)			</a:t>
            </a:r>
            <a:endParaRPr lang="en-US" sz="1800" b="1" dirty="0"/>
          </a:p>
          <a:p>
            <a:pPr marL="0">
              <a:spcBef>
                <a:spcPts val="0"/>
              </a:spcBef>
            </a:pPr>
            <a:r>
              <a:rPr lang="en-US" sz="1800" dirty="0"/>
              <a:t>Meeting Surplus/(Deficit) 	$ 22,142.75			$114,533.47	Actual </a:t>
            </a:r>
            <a:r>
              <a:rPr lang="en-US" sz="1600" dirty="0">
                <a:solidFill>
                  <a:schemeClr val="tx1"/>
                </a:solidFill>
              </a:rPr>
              <a:t>Per Person: </a:t>
            </a:r>
            <a:r>
              <a:rPr lang="en-US" sz="1600" dirty="0">
                <a:solidFill>
                  <a:srgbClr val="FF0000"/>
                </a:solidFill>
              </a:rPr>
              <a:t>$631.30</a:t>
            </a:r>
            <a:endParaRPr lang="en-US" sz="1600" dirty="0"/>
          </a:p>
          <a:p>
            <a:pPr marL="0">
              <a:spcBef>
                <a:spcPts val="0"/>
              </a:spcBef>
            </a:pPr>
            <a:endParaRPr lang="en-US" sz="1600" dirty="0"/>
          </a:p>
        </p:txBody>
      </p:sp>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73676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A9BE-13D2-BE0F-F079-31A5F5958261}"/>
              </a:ext>
            </a:extLst>
          </p:cNvPr>
          <p:cNvSpPr>
            <a:spLocks noGrp="1"/>
          </p:cNvSpPr>
          <p:nvPr>
            <p:ph type="title"/>
          </p:nvPr>
        </p:nvSpPr>
        <p:spPr>
          <a:xfrm>
            <a:off x="914401" y="659184"/>
            <a:ext cx="10361084" cy="914399"/>
          </a:xfrm>
        </p:spPr>
        <p:txBody>
          <a:bodyPr/>
          <a:lstStyle/>
          <a:p>
            <a:r>
              <a:rPr lang="en-US" dirty="0"/>
              <a:t>2023 May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21116AD7-4F5A-DD77-2F4A-DB374CB5A77E}"/>
              </a:ext>
            </a:extLst>
          </p:cNvPr>
          <p:cNvSpPr>
            <a:spLocks noGrp="1"/>
          </p:cNvSpPr>
          <p:nvPr>
            <p:ph idx="1"/>
          </p:nvPr>
        </p:nvSpPr>
        <p:spPr>
          <a:xfrm>
            <a:off x="1678518" y="1700398"/>
            <a:ext cx="8229599" cy="4648200"/>
          </a:xfrm>
        </p:spPr>
        <p:txBody>
          <a:bodyPr/>
          <a:lstStyle/>
          <a:p>
            <a:r>
              <a:rPr lang="en-US" sz="2000" dirty="0">
                <a:latin typeface="Arial" panose="020B0604020202020204" pitchFamily="34" charset="0"/>
                <a:cs typeface="Arial" panose="020B0604020202020204" pitchFamily="34" charset="0"/>
              </a:rPr>
              <a:t>May 14-19, 2023 (June 30 update):  Total Registrations = 529</a:t>
            </a:r>
          </a:p>
          <a:p>
            <a:pPr lvl="1"/>
            <a:r>
              <a:rPr lang="en-US" dirty="0">
                <a:latin typeface="Arial" panose="020B0604020202020204" pitchFamily="34" charset="0"/>
                <a:cs typeface="Arial" panose="020B0604020202020204" pitchFamily="34" charset="0"/>
              </a:rPr>
              <a:t>       Early:		     221	+ 232 = 453  	(Reg = $271,8</a:t>
            </a:r>
            <a:r>
              <a:rPr lang="en-US" b="0" i="0" u="none" strike="noStrike" dirty="0">
                <a:solidFill>
                  <a:srgbClr val="000000"/>
                </a:solidFill>
                <a:effectLst/>
                <a:latin typeface="Arial" panose="020B0604020202020204" pitchFamily="34" charset="0"/>
                <a:cs typeface="Arial" panose="020B0604020202020204" pitchFamily="34" charset="0"/>
              </a:rPr>
              <a:t>00</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Standard: 	       24	+ 31   = 56  	(Reg = $44,000)</a:t>
            </a:r>
          </a:p>
          <a:p>
            <a:pPr lvl="1"/>
            <a:r>
              <a:rPr lang="en-US" dirty="0">
                <a:latin typeface="Arial" panose="020B0604020202020204" pitchFamily="34" charset="0"/>
                <a:cs typeface="Arial" panose="020B0604020202020204" pitchFamily="34" charset="0"/>
              </a:rPr>
              <a:t>		Late/Onsite: 	  3	+   17 = 20		(Reg = $20,000)</a:t>
            </a:r>
          </a:p>
          <a:p>
            <a:pPr lvl="1"/>
            <a:r>
              <a:rPr lang="en-US" dirty="0">
                <a:latin typeface="Arial" panose="020B0604020202020204" pitchFamily="34" charset="0"/>
                <a:cs typeface="Arial" panose="020B0604020202020204" pitchFamily="34" charset="0"/>
              </a:rPr>
              <a:t>		Students         	  1					(Reg = $     150)</a:t>
            </a:r>
          </a:p>
          <a:p>
            <a:pPr lvl="1"/>
            <a:r>
              <a:rPr lang="en-US" dirty="0">
                <a:latin typeface="Arial" panose="020B0604020202020204" pitchFamily="34" charset="0"/>
                <a:cs typeface="Arial" panose="020B0604020202020204" pitchFamily="34" charset="0"/>
              </a:rPr>
              <a:t> 		Guests								(Reg = $ 0)</a:t>
            </a:r>
          </a:p>
          <a:p>
            <a:pPr lvl="1"/>
            <a:r>
              <a:rPr lang="en-US" dirty="0">
                <a:latin typeface="Arial" panose="020B0604020202020204" pitchFamily="34" charset="0"/>
                <a:cs typeface="Arial" panose="020B0604020202020204" pitchFamily="34" charset="0"/>
              </a:rPr>
              <a:t>		Cancels: 		-1	 				(Refund = </a:t>
            </a:r>
            <a:r>
              <a:rPr lang="en-US" dirty="0">
                <a:solidFill>
                  <a:srgbClr val="FF0000"/>
                </a:solidFill>
                <a:latin typeface="Arial" panose="020B0604020202020204" pitchFamily="34" charset="0"/>
                <a:cs typeface="Arial" panose="020B0604020202020204" pitchFamily="34" charset="0"/>
              </a:rPr>
              <a:t>-$450 </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Total Attendees:     248 + 280 = 528  =&gt; 	$335,500 (net)</a:t>
            </a:r>
          </a:p>
          <a:p>
            <a:pPr lvl="1"/>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Registration Fees and Deadlines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Early                $   600.00 until March 31,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Standard          $  800.00 until April 28,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Late/Onsite      $1000.00 after April 29, 2023</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6FC9C-0321-CA1D-5E9F-C560D62D4870}"/>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3DF53295-36E4-9C71-5047-8075CD1E928A}"/>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28D007FE-D077-1049-56E8-9767D3DFCB5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35580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0AF08-D317-A6DC-9E2F-CB1F24A85286}"/>
              </a:ext>
            </a:extLst>
          </p:cNvPr>
          <p:cNvSpPr>
            <a:spLocks noGrp="1"/>
          </p:cNvSpPr>
          <p:nvPr>
            <p:ph idx="1"/>
          </p:nvPr>
        </p:nvSpPr>
        <p:spPr>
          <a:xfrm>
            <a:off x="1496426" y="1067055"/>
            <a:ext cx="9802284" cy="5408359"/>
          </a:xfrm>
        </p:spPr>
        <p:txBody>
          <a:bodyPr/>
          <a:lstStyle/>
          <a:p>
            <a:pPr marL="0">
              <a:spcBef>
                <a:spcPts val="0"/>
              </a:spcBef>
            </a:pPr>
            <a:r>
              <a:rPr lang="en-US" sz="1800" dirty="0"/>
              <a:t>Interim: May 15-120, 2023, 			Update Date: 30 June 2023</a:t>
            </a:r>
          </a:p>
          <a:p>
            <a:pPr marL="0">
              <a:spcBef>
                <a:spcPts val="0"/>
              </a:spcBef>
            </a:pPr>
            <a:r>
              <a:rPr lang="en-US" sz="1800" dirty="0"/>
              <a:t>Income:</a:t>
            </a:r>
          </a:p>
          <a:p>
            <a:pPr marL="857250" lvl="3">
              <a:spcBef>
                <a:spcPts val="0"/>
              </a:spcBef>
            </a:pPr>
            <a:r>
              <a:rPr lang="en-US" sz="1800" dirty="0"/>
              <a:t>Registrations In-person	221 + 24 + 3 + 1 - 1 = 248  =&gt;	$ 154,500</a:t>
            </a:r>
          </a:p>
          <a:p>
            <a:pPr marL="857250" lvl="3">
              <a:spcBef>
                <a:spcPts val="0"/>
              </a:spcBef>
            </a:pPr>
            <a:r>
              <a:rPr lang="en-US" sz="1800" dirty="0"/>
              <a:t>Registrations Virtual		121 + 25 + 25 + 0 – 0 = 262 =&gt;	$ 181,000</a:t>
            </a:r>
          </a:p>
          <a:p>
            <a:pPr marL="857250" lvl="3">
              <a:spcBef>
                <a:spcPts val="0"/>
              </a:spcBef>
            </a:pPr>
            <a:r>
              <a:rPr lang="en-US" sz="1800" dirty="0"/>
              <a:t>Hotel Credits/Rebates									$  19,210.54</a:t>
            </a:r>
          </a:p>
          <a:p>
            <a:pPr marL="857250" lvl="3">
              <a:spcBef>
                <a:spcPts val="0"/>
              </a:spcBef>
            </a:pPr>
            <a:r>
              <a:rPr lang="en-US" sz="1800" dirty="0"/>
              <a:t>Total Income:					     			528 = &gt;   $354,710.54</a:t>
            </a:r>
          </a:p>
          <a:p>
            <a:pPr marL="857250" lvl="3">
              <a:spcBef>
                <a:spcPts val="0"/>
              </a:spcBef>
            </a:pPr>
            <a:endParaRPr lang="en-US" sz="1800" b="1" dirty="0"/>
          </a:p>
          <a:p>
            <a:pPr marL="857250" lvl="3">
              <a:spcBef>
                <a:spcPts val="0"/>
              </a:spcBef>
            </a:pPr>
            <a:endParaRPr lang="en-US" sz="1800" b="1" dirty="0"/>
          </a:p>
          <a:p>
            <a:pPr marL="857250" lvl="3">
              <a:spcBef>
                <a:spcPts val="0"/>
              </a:spcBef>
            </a:pPr>
            <a:endParaRPr lang="en-US" sz="1800" b="1" dirty="0"/>
          </a:p>
        </p:txBody>
      </p:sp>
      <p:sp>
        <p:nvSpPr>
          <p:cNvPr id="2" name="Title 1">
            <a:extLst>
              <a:ext uri="{FF2B5EF4-FFF2-40B4-BE49-F238E27FC236}">
                <a16:creationId xmlns:a16="http://schemas.microsoft.com/office/drawing/2014/main" id="{6842A620-8B7A-A100-64CE-92ABB9D88C49}"/>
              </a:ext>
            </a:extLst>
          </p:cNvPr>
          <p:cNvSpPr>
            <a:spLocks noGrp="1"/>
          </p:cNvSpPr>
          <p:nvPr>
            <p:ph type="title"/>
          </p:nvPr>
        </p:nvSpPr>
        <p:spPr>
          <a:xfrm>
            <a:off x="937626" y="584795"/>
            <a:ext cx="10361084" cy="461665"/>
          </a:xfrm>
        </p:spPr>
        <p:txBody>
          <a:bodyPr/>
          <a:lstStyle/>
          <a:p>
            <a:r>
              <a:rPr lang="en-US" sz="2800" dirty="0"/>
              <a:t>2023 May IEEE 802W Mixed-mode Interim report</a:t>
            </a:r>
          </a:p>
        </p:txBody>
      </p:sp>
      <p:sp>
        <p:nvSpPr>
          <p:cNvPr id="4" name="Slide Number Placeholder 3">
            <a:extLst>
              <a:ext uri="{FF2B5EF4-FFF2-40B4-BE49-F238E27FC236}">
                <a16:creationId xmlns:a16="http://schemas.microsoft.com/office/drawing/2014/main" id="{CFAF1D99-507B-61CF-376D-AA8167FC175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EF9AAFF6-5819-95F2-18C1-0D6792CA6AFE}"/>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FE93B71-10BD-A195-E906-2326A7D189CE}"/>
              </a:ext>
            </a:extLst>
          </p:cNvPr>
          <p:cNvSpPr>
            <a:spLocks noGrp="1"/>
          </p:cNvSpPr>
          <p:nvPr>
            <p:ph type="dt" idx="15"/>
          </p:nvPr>
        </p:nvSpPr>
        <p:spPr/>
        <p:txBody>
          <a:bodyPr/>
          <a:lstStyle/>
          <a:p>
            <a:r>
              <a:rPr lang="en-US"/>
              <a:t>November 2023</a:t>
            </a:r>
            <a:endParaRPr lang="en-GB" dirty="0"/>
          </a:p>
        </p:txBody>
      </p:sp>
      <p:graphicFrame>
        <p:nvGraphicFramePr>
          <p:cNvPr id="8" name="Object 7">
            <a:extLst>
              <a:ext uri="{FF2B5EF4-FFF2-40B4-BE49-F238E27FC236}">
                <a16:creationId xmlns:a16="http://schemas.microsoft.com/office/drawing/2014/main" id="{8FA31E7C-23C8-9B0B-EBFB-A6FC1E368675}"/>
              </a:ext>
            </a:extLst>
          </p:cNvPr>
          <p:cNvGraphicFramePr>
            <a:graphicFrameLocks noChangeAspect="1"/>
          </p:cNvGraphicFramePr>
          <p:nvPr>
            <p:extLst>
              <p:ext uri="{D42A27DB-BD31-4B8C-83A1-F6EECF244321}">
                <p14:modId xmlns:p14="http://schemas.microsoft.com/office/powerpoint/2010/main" val="4028962352"/>
              </p:ext>
            </p:extLst>
          </p:nvPr>
        </p:nvGraphicFramePr>
        <p:xfrm>
          <a:off x="934657" y="2984763"/>
          <a:ext cx="9915525" cy="809625"/>
        </p:xfrm>
        <a:graphic>
          <a:graphicData uri="http://schemas.openxmlformats.org/presentationml/2006/ole">
            <mc:AlternateContent xmlns:mc="http://schemas.openxmlformats.org/markup-compatibility/2006">
              <mc:Choice xmlns:v="urn:schemas-microsoft-com:vml" Requires="v">
                <p:oleObj name="Worksheet" r:id="rId2" imgW="9915343" imgH="809489" progId="Excel.Sheet.12">
                  <p:embed/>
                </p:oleObj>
              </mc:Choice>
              <mc:Fallback>
                <p:oleObj name="Worksheet" r:id="rId2" imgW="9915343" imgH="809489" progId="Excel.Sheet.12">
                  <p:embed/>
                  <p:pic>
                    <p:nvPicPr>
                      <p:cNvPr id="8" name="Object 7">
                        <a:extLst>
                          <a:ext uri="{FF2B5EF4-FFF2-40B4-BE49-F238E27FC236}">
                            <a16:creationId xmlns:a16="http://schemas.microsoft.com/office/drawing/2014/main" id="{8FA31E7C-23C8-9B0B-EBFB-A6FC1E368675}"/>
                          </a:ext>
                        </a:extLst>
                      </p:cNvPr>
                      <p:cNvPicPr/>
                      <p:nvPr/>
                    </p:nvPicPr>
                    <p:blipFill>
                      <a:blip r:embed="rId3"/>
                      <a:stretch>
                        <a:fillRect/>
                      </a:stretch>
                    </p:blipFill>
                    <p:spPr>
                      <a:xfrm>
                        <a:off x="934657" y="2984763"/>
                        <a:ext cx="9915525" cy="809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7E7CB24-5B6A-49F1-BD51-C217D0487B6C}"/>
              </a:ext>
            </a:extLst>
          </p:cNvPr>
          <p:cNvGraphicFramePr>
            <a:graphicFrameLocks noChangeAspect="1"/>
          </p:cNvGraphicFramePr>
          <p:nvPr>
            <p:extLst>
              <p:ext uri="{D42A27DB-BD31-4B8C-83A1-F6EECF244321}">
                <p14:modId xmlns:p14="http://schemas.microsoft.com/office/powerpoint/2010/main" val="1230361044"/>
              </p:ext>
            </p:extLst>
          </p:nvPr>
        </p:nvGraphicFramePr>
        <p:xfrm>
          <a:off x="3733800" y="3858215"/>
          <a:ext cx="5810250" cy="209550"/>
        </p:xfrm>
        <a:graphic>
          <a:graphicData uri="http://schemas.openxmlformats.org/presentationml/2006/ole">
            <mc:AlternateContent xmlns:mc="http://schemas.openxmlformats.org/markup-compatibility/2006">
              <mc:Choice xmlns:v="urn:schemas-microsoft-com:vml" Requires="v">
                <p:oleObj name="Worksheet" r:id="rId4" imgW="5810090" imgH="209414" progId="Excel.Sheet.12">
                  <p:embed/>
                </p:oleObj>
              </mc:Choice>
              <mc:Fallback>
                <p:oleObj name="Worksheet" r:id="rId4" imgW="5810090" imgH="209414" progId="Excel.Sheet.12">
                  <p:embed/>
                  <p:pic>
                    <p:nvPicPr>
                      <p:cNvPr id="9" name="Object 8">
                        <a:extLst>
                          <a:ext uri="{FF2B5EF4-FFF2-40B4-BE49-F238E27FC236}">
                            <a16:creationId xmlns:a16="http://schemas.microsoft.com/office/drawing/2014/main" id="{27E7CB24-5B6A-49F1-BD51-C217D0487B6C}"/>
                          </a:ext>
                        </a:extLst>
                      </p:cNvPr>
                      <p:cNvPicPr/>
                      <p:nvPr/>
                    </p:nvPicPr>
                    <p:blipFill>
                      <a:blip r:embed="rId5"/>
                      <a:stretch>
                        <a:fillRect/>
                      </a:stretch>
                    </p:blipFill>
                    <p:spPr>
                      <a:xfrm>
                        <a:off x="3733800" y="3858215"/>
                        <a:ext cx="5810250" cy="2095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B4A0EE2-FB2E-E264-DE05-61AD0227A2CC}"/>
              </a:ext>
            </a:extLst>
          </p:cNvPr>
          <p:cNvSpPr txBox="1"/>
          <p:nvPr/>
        </p:nvSpPr>
        <p:spPr>
          <a:xfrm>
            <a:off x="4267200" y="5715000"/>
            <a:ext cx="5029200" cy="461665"/>
          </a:xfrm>
          <a:prstGeom prst="rect">
            <a:avLst/>
          </a:prstGeom>
          <a:noFill/>
        </p:spPr>
        <p:txBody>
          <a:bodyPr wrap="square" rtlCol="0">
            <a:spAutoFit/>
          </a:bodyPr>
          <a:lstStyle/>
          <a:p>
            <a:r>
              <a:rPr lang="en-US" dirty="0">
                <a:solidFill>
                  <a:srgbClr val="00B050"/>
                </a:solidFill>
              </a:rPr>
              <a:t>Expenses next slide</a:t>
            </a:r>
          </a:p>
        </p:txBody>
      </p:sp>
    </p:spTree>
    <p:extLst>
      <p:ext uri="{BB962C8B-B14F-4D97-AF65-F5344CB8AC3E}">
        <p14:creationId xmlns:p14="http://schemas.microsoft.com/office/powerpoint/2010/main" val="344260902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D784B-096F-4BC0-B00F-03A4BD4D812F}">
  <ds:schemaRefs>
    <ds:schemaRef ds:uri="http://www.w3.org/XML/1998/namespace"/>
    <ds:schemaRef ds:uri="ba37140e-f4c5-4a6c-a9b4-20a691ce6c8a"/>
    <ds:schemaRef ds:uri="http://purl.org/dc/dcmitype/"/>
    <ds:schemaRef ds:uri="http://schemas.microsoft.com/office/2006/documentManagement/types"/>
    <ds:schemaRef ds:uri="http://purl.org/dc/elements/1.1/"/>
    <ds:schemaRef ds:uri="cc9c437c-ae0c-4066-8d90-a0f7de786127"/>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82099</TotalTime>
  <Words>7501</Words>
  <Application>Microsoft Office PowerPoint</Application>
  <PresentationFormat>Widescreen</PresentationFormat>
  <Paragraphs>1882</Paragraphs>
  <Slides>40</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8" baseType="lpstr">
      <vt:lpstr>Arial</vt:lpstr>
      <vt:lpstr>Calibri</vt:lpstr>
      <vt:lpstr>Geneva</vt:lpstr>
      <vt:lpstr>Times New Roman</vt:lpstr>
      <vt:lpstr>Wingdings</vt:lpstr>
      <vt:lpstr>Office Theme</vt:lpstr>
      <vt:lpstr>Document</vt:lpstr>
      <vt:lpstr>Worksheet</vt:lpstr>
      <vt:lpstr>Wireless Treasurer Report 2023</vt:lpstr>
      <vt:lpstr>Abstract</vt:lpstr>
      <vt:lpstr>802.11/.15 Joint Account Balance Overview October 31, 2023</vt:lpstr>
      <vt:lpstr>Income/ Expense Report  Jan 1, 2023,  to  October 31, 2023</vt:lpstr>
      <vt:lpstr>2023 Income/Expense Report</vt:lpstr>
      <vt:lpstr>2023 January IEEE 802W Mix-mode Interim Registration report</vt:lpstr>
      <vt:lpstr>2023 January IEEE 802W Mixed-mode Interim Budget report</vt:lpstr>
      <vt:lpstr>2023 May IEEE 802W Mix-mode Interim Registration report</vt:lpstr>
      <vt:lpstr>2023 May IEEE 802W Mixed-mode Interim report</vt:lpstr>
      <vt:lpstr>2023 May IEEE 802W Mixed-mode Interim report</vt:lpstr>
      <vt:lpstr>2023 Sept IEEE 802W Mix-mode Interim Registration report</vt:lpstr>
      <vt:lpstr>2023 Sept IEEE 802W Mixed-mode Interim Budget report</vt:lpstr>
      <vt:lpstr>2024 January 802 Wireless Interim Panama Hilton, Panama</vt:lpstr>
      <vt:lpstr>2024 Jan IEEE 802W Mixed-mode Interim Budget report</vt:lpstr>
      <vt:lpstr>Future Interim Meeting Fees – 2023/2024</vt:lpstr>
      <vt:lpstr>Deadbeat Consequences</vt:lpstr>
      <vt:lpstr>Until payment is made IEEE 802 rules mandate that they not attend meetings during any 802 plenary session, cannot complete registration for a meeting, voting rights are rescinded, and attendance credit is reset as if no meetings had been attended.</vt:lpstr>
      <vt:lpstr>2020 – 2023 Historical Attendance</vt:lpstr>
      <vt:lpstr>Historical  Income/Expense reports</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lpstr>PowerPoint Presentation</vt:lpstr>
      <vt:lpstr>PowerPoint Presentation</vt:lpstr>
      <vt:lpstr>PowerPoint Presentation</vt:lpstr>
      <vt:lpstr>Historical Demographic</vt:lpstr>
      <vt:lpstr>PowerPoint Presentation</vt:lpstr>
      <vt:lpstr>2023 January – Baltimore - Top 10 Countries</vt:lpstr>
      <vt:lpstr>PowerPoint Presentation</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2023</dc:title>
  <dc:subject>Treasurer Report</dc:subject>
  <dc:creator>Jon Rosdahl</dc:creator>
  <cp:keywords>November 2023</cp:keywords>
  <dc:description>Jon Rosdahl (Qualcomm)</dc:description>
  <cp:lastModifiedBy>Jon Rosdahl</cp:lastModifiedBy>
  <cp:revision>70</cp:revision>
  <cp:lastPrinted>1601-01-01T00:00:00Z</cp:lastPrinted>
  <dcterms:created xsi:type="dcterms:W3CDTF">2019-08-01T19:20:26Z</dcterms:created>
  <dcterms:modified xsi:type="dcterms:W3CDTF">2023-11-15T07:15:53Z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