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</p:sldMasterIdLst>
  <p:notesMasterIdLst>
    <p:notesMasterId r:id="rId10"/>
  </p:notesMasterIdLst>
  <p:handoutMasterIdLst>
    <p:handoutMasterId r:id="rId11"/>
  </p:handoutMasterIdLst>
  <p:sldIdLst>
    <p:sldId id="278" r:id="rId3"/>
    <p:sldId id="344" r:id="rId4"/>
    <p:sldId id="501" r:id="rId5"/>
    <p:sldId id="503" r:id="rId6"/>
    <p:sldId id="364" r:id="rId7"/>
    <p:sldId id="365" r:id="rId8"/>
    <p:sldId id="502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33CCFF"/>
    <a:srgbClr val="69BE28"/>
    <a:srgbClr val="0066FF"/>
    <a:srgbClr val="FFFF00"/>
    <a:srgbClr val="FFCC00"/>
    <a:srgbClr val="DDDDDD"/>
    <a:srgbClr val="2FB1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3361D1-F0F7-48F0-9A1D-C1A8FB44E3E1}" v="30" dt="2023-02-07T19:15:10.4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8" autoAdjust="0"/>
    <p:restoredTop sz="76011" autoAdjust="0"/>
  </p:normalViewPr>
  <p:slideViewPr>
    <p:cSldViewPr>
      <p:cViewPr varScale="1">
        <p:scale>
          <a:sx n="72" d="100"/>
          <a:sy n="72" d="100"/>
        </p:scale>
        <p:origin x="19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AE3361D1-F0F7-48F0-9A1D-C1A8FB44E3E1}"/>
    <pc:docChg chg="undo custSel addSld modSld modMainMaster">
      <pc:chgData name="Jon Rosdahl" userId="2820f357-2dd4-4127-8713-e0bfde0fd756" providerId="ADAL" clId="{AE3361D1-F0F7-48F0-9A1D-C1A8FB44E3E1}" dt="2023-02-07T19:15:10.491" v="689" actId="14100"/>
      <pc:docMkLst>
        <pc:docMk/>
      </pc:docMkLst>
      <pc:sldChg chg="addSp delSp modSp mod">
        <pc:chgData name="Jon Rosdahl" userId="2820f357-2dd4-4127-8713-e0bfde0fd756" providerId="ADAL" clId="{AE3361D1-F0F7-48F0-9A1D-C1A8FB44E3E1}" dt="2023-02-07T18:41:49.498" v="13" actId="14100"/>
        <pc:sldMkLst>
          <pc:docMk/>
          <pc:sldMk cId="0" sldId="278"/>
        </pc:sldMkLst>
        <pc:spChg chg="mod">
          <ac:chgData name="Jon Rosdahl" userId="2820f357-2dd4-4127-8713-e0bfde0fd756" providerId="ADAL" clId="{AE3361D1-F0F7-48F0-9A1D-C1A8FB44E3E1}" dt="2023-02-07T18:41:49.498" v="13" actId="14100"/>
          <ac:spMkLst>
            <pc:docMk/>
            <pc:sldMk cId="0" sldId="278"/>
            <ac:spMk id="111620" creationId="{00000000-0000-0000-0000-000000000000}"/>
          </ac:spMkLst>
        </pc:spChg>
        <pc:graphicFrameChg chg="add del mod">
          <ac:chgData name="Jon Rosdahl" userId="2820f357-2dd4-4127-8713-e0bfde0fd756" providerId="ADAL" clId="{AE3361D1-F0F7-48F0-9A1D-C1A8FB44E3E1}" dt="2023-02-07T18:41:36.347" v="8" actId="478"/>
          <ac:graphicFrameMkLst>
            <pc:docMk/>
            <pc:sldMk cId="0" sldId="278"/>
            <ac:graphicFrameMk id="2" creationId="{2581B1EB-F164-FC66-C80B-094818D2B752}"/>
          </ac:graphicFrameMkLst>
        </pc:graphicFrameChg>
        <pc:graphicFrameChg chg="add del mod">
          <ac:chgData name="Jon Rosdahl" userId="2820f357-2dd4-4127-8713-e0bfde0fd756" providerId="ADAL" clId="{AE3361D1-F0F7-48F0-9A1D-C1A8FB44E3E1}" dt="2023-02-07T18:41:33.794" v="7" actId="478"/>
          <ac:graphicFrameMkLst>
            <pc:docMk/>
            <pc:sldMk cId="0" sldId="278"/>
            <ac:graphicFrameMk id="3" creationId="{2AD77554-2260-A114-4BD9-5775D979A9B3}"/>
          </ac:graphicFrameMkLst>
        </pc:graphicFrameChg>
        <pc:graphicFrameChg chg="add del mod">
          <ac:chgData name="Jon Rosdahl" userId="2820f357-2dd4-4127-8713-e0bfde0fd756" providerId="ADAL" clId="{AE3361D1-F0F7-48F0-9A1D-C1A8FB44E3E1}" dt="2023-02-07T18:41:30.751" v="6" actId="478"/>
          <ac:graphicFrameMkLst>
            <pc:docMk/>
            <pc:sldMk cId="0" sldId="278"/>
            <ac:graphicFrameMk id="4" creationId="{BFCC8260-20E0-06D6-ADFE-808891F754A3}"/>
          </ac:graphicFrameMkLst>
        </pc:graphicFrameChg>
      </pc:sldChg>
      <pc:sldChg chg="modSp mod">
        <pc:chgData name="Jon Rosdahl" userId="2820f357-2dd4-4127-8713-e0bfde0fd756" providerId="ADAL" clId="{AE3361D1-F0F7-48F0-9A1D-C1A8FB44E3E1}" dt="2023-02-07T18:44:10.523" v="67" actId="400"/>
        <pc:sldMkLst>
          <pc:docMk/>
          <pc:sldMk cId="0" sldId="344"/>
        </pc:sldMkLst>
        <pc:spChg chg="mod">
          <ac:chgData name="Jon Rosdahl" userId="2820f357-2dd4-4127-8713-e0bfde0fd756" providerId="ADAL" clId="{AE3361D1-F0F7-48F0-9A1D-C1A8FB44E3E1}" dt="2023-02-07T18:44:10.523" v="67" actId="400"/>
          <ac:spMkLst>
            <pc:docMk/>
            <pc:sldMk cId="0" sldId="344"/>
            <ac:spMk id="2" creationId="{82277739-66B6-40EB-9580-9458386E0E7F}"/>
          </ac:spMkLst>
        </pc:spChg>
      </pc:sldChg>
      <pc:sldChg chg="modSp mod modNotesTx">
        <pc:chgData name="Jon Rosdahl" userId="2820f357-2dd4-4127-8713-e0bfde0fd756" providerId="ADAL" clId="{AE3361D1-F0F7-48F0-9A1D-C1A8FB44E3E1}" dt="2023-02-07T19:09:40.862" v="458" actId="255"/>
        <pc:sldMkLst>
          <pc:docMk/>
          <pc:sldMk cId="1625426209" sldId="364"/>
        </pc:sldMkLst>
        <pc:spChg chg="mod">
          <ac:chgData name="Jon Rosdahl" userId="2820f357-2dd4-4127-8713-e0bfde0fd756" providerId="ADAL" clId="{AE3361D1-F0F7-48F0-9A1D-C1A8FB44E3E1}" dt="2023-02-07T18:45:32.565" v="88" actId="20577"/>
          <ac:spMkLst>
            <pc:docMk/>
            <pc:sldMk cId="1625426209" sldId="364"/>
            <ac:spMk id="2" creationId="{556FFF3F-93C5-496B-80C9-8193ACA82B69}"/>
          </ac:spMkLst>
        </pc:spChg>
        <pc:spChg chg="mod">
          <ac:chgData name="Jon Rosdahl" userId="2820f357-2dd4-4127-8713-e0bfde0fd756" providerId="ADAL" clId="{AE3361D1-F0F7-48F0-9A1D-C1A8FB44E3E1}" dt="2023-02-07T19:09:40.862" v="458" actId="255"/>
          <ac:spMkLst>
            <pc:docMk/>
            <pc:sldMk cId="1625426209" sldId="364"/>
            <ac:spMk id="3" creationId="{525B05BD-7D76-4BA9-823D-345110519248}"/>
          </ac:spMkLst>
        </pc:spChg>
      </pc:sldChg>
      <pc:sldChg chg="modSp mod">
        <pc:chgData name="Jon Rosdahl" userId="2820f357-2dd4-4127-8713-e0bfde0fd756" providerId="ADAL" clId="{AE3361D1-F0F7-48F0-9A1D-C1A8FB44E3E1}" dt="2023-02-07T19:15:10.491" v="689" actId="14100"/>
        <pc:sldMkLst>
          <pc:docMk/>
          <pc:sldMk cId="1248015820" sldId="365"/>
        </pc:sldMkLst>
        <pc:spChg chg="mod">
          <ac:chgData name="Jon Rosdahl" userId="2820f357-2dd4-4127-8713-e0bfde0fd756" providerId="ADAL" clId="{AE3361D1-F0F7-48F0-9A1D-C1A8FB44E3E1}" dt="2023-02-07T19:12:14.523" v="668" actId="6549"/>
          <ac:spMkLst>
            <pc:docMk/>
            <pc:sldMk cId="1248015820" sldId="365"/>
            <ac:spMk id="2" creationId="{24B5569D-217E-4F8A-B7B2-16A9F53B9E46}"/>
          </ac:spMkLst>
        </pc:spChg>
        <pc:spChg chg="mod">
          <ac:chgData name="Jon Rosdahl" userId="2820f357-2dd4-4127-8713-e0bfde0fd756" providerId="ADAL" clId="{AE3361D1-F0F7-48F0-9A1D-C1A8FB44E3E1}" dt="2023-02-07T19:15:10.491" v="689" actId="14100"/>
          <ac:spMkLst>
            <pc:docMk/>
            <pc:sldMk cId="1248015820" sldId="365"/>
            <ac:spMk id="3" creationId="{4C45BFD7-8CF1-4EB5-8BF7-81C3C0B9BC6E}"/>
          </ac:spMkLst>
        </pc:spChg>
      </pc:sldChg>
      <pc:sldChg chg="modSp mod">
        <pc:chgData name="Jon Rosdahl" userId="2820f357-2dd4-4127-8713-e0bfde0fd756" providerId="ADAL" clId="{AE3361D1-F0F7-48F0-9A1D-C1A8FB44E3E1}" dt="2023-02-07T19:12:09.096" v="667" actId="20577"/>
        <pc:sldMkLst>
          <pc:docMk/>
          <pc:sldMk cId="1798936688" sldId="502"/>
        </pc:sldMkLst>
        <pc:spChg chg="mod">
          <ac:chgData name="Jon Rosdahl" userId="2820f357-2dd4-4127-8713-e0bfde0fd756" providerId="ADAL" clId="{AE3361D1-F0F7-48F0-9A1D-C1A8FB44E3E1}" dt="2023-02-07T19:11:14.533" v="509" actId="20577"/>
          <ac:spMkLst>
            <pc:docMk/>
            <pc:sldMk cId="1798936688" sldId="502"/>
            <ac:spMk id="2" creationId="{389ED80F-CC95-40A1-4091-96773DD94D25}"/>
          </ac:spMkLst>
        </pc:spChg>
        <pc:spChg chg="mod">
          <ac:chgData name="Jon Rosdahl" userId="2820f357-2dd4-4127-8713-e0bfde0fd756" providerId="ADAL" clId="{AE3361D1-F0F7-48F0-9A1D-C1A8FB44E3E1}" dt="2023-02-07T19:12:09.096" v="667" actId="20577"/>
          <ac:spMkLst>
            <pc:docMk/>
            <pc:sldMk cId="1798936688" sldId="502"/>
            <ac:spMk id="3" creationId="{1807E9B7-95A9-BA28-1B31-A63E26E25EBB}"/>
          </ac:spMkLst>
        </pc:spChg>
      </pc:sldChg>
      <pc:sldChg chg="addSp delSp modSp new mod">
        <pc:chgData name="Jon Rosdahl" userId="2820f357-2dd4-4127-8713-e0bfde0fd756" providerId="ADAL" clId="{AE3361D1-F0F7-48F0-9A1D-C1A8FB44E3E1}" dt="2023-02-07T19:14:47.041" v="686" actId="6549"/>
        <pc:sldMkLst>
          <pc:docMk/>
          <pc:sldMk cId="1397694538" sldId="503"/>
        </pc:sldMkLst>
        <pc:spChg chg="mod">
          <ac:chgData name="Jon Rosdahl" userId="2820f357-2dd4-4127-8713-e0bfde0fd756" providerId="ADAL" clId="{AE3361D1-F0F7-48F0-9A1D-C1A8FB44E3E1}" dt="2023-02-07T18:54:03.568" v="308" actId="404"/>
          <ac:spMkLst>
            <pc:docMk/>
            <pc:sldMk cId="1397694538" sldId="503"/>
            <ac:spMk id="2" creationId="{97632B76-28E6-95C8-AEBB-51204428145D}"/>
          </ac:spMkLst>
        </pc:spChg>
        <pc:spChg chg="del">
          <ac:chgData name="Jon Rosdahl" userId="2820f357-2dd4-4127-8713-e0bfde0fd756" providerId="ADAL" clId="{AE3361D1-F0F7-48F0-9A1D-C1A8FB44E3E1}" dt="2023-02-07T18:51:49.771" v="238"/>
          <ac:spMkLst>
            <pc:docMk/>
            <pc:sldMk cId="1397694538" sldId="503"/>
            <ac:spMk id="3" creationId="{1B6948F8-72DF-8823-F54D-DF01E7B30EC1}"/>
          </ac:spMkLst>
        </pc:spChg>
        <pc:spChg chg="add mod">
          <ac:chgData name="Jon Rosdahl" userId="2820f357-2dd4-4127-8713-e0bfde0fd756" providerId="ADAL" clId="{AE3361D1-F0F7-48F0-9A1D-C1A8FB44E3E1}" dt="2023-02-07T19:14:47.041" v="686" actId="6549"/>
          <ac:spMkLst>
            <pc:docMk/>
            <pc:sldMk cId="1397694538" sldId="503"/>
            <ac:spMk id="6" creationId="{58BC9889-805D-31AC-D76B-22EF1876FC56}"/>
          </ac:spMkLst>
        </pc:spChg>
        <pc:graphicFrameChg chg="add del mod modGraphic">
          <ac:chgData name="Jon Rosdahl" userId="2820f357-2dd4-4127-8713-e0bfde0fd756" providerId="ADAL" clId="{AE3361D1-F0F7-48F0-9A1D-C1A8FB44E3E1}" dt="2023-02-07T18:52:50.437" v="262" actId="478"/>
          <ac:graphicFrameMkLst>
            <pc:docMk/>
            <pc:sldMk cId="1397694538" sldId="503"/>
            <ac:graphicFrameMk id="4" creationId="{C1635784-37A4-11F9-CCD5-DF67493526B8}"/>
          </ac:graphicFrameMkLst>
        </pc:graphicFrameChg>
        <pc:graphicFrameChg chg="add del mod">
          <ac:chgData name="Jon Rosdahl" userId="2820f357-2dd4-4127-8713-e0bfde0fd756" providerId="ADAL" clId="{AE3361D1-F0F7-48F0-9A1D-C1A8FB44E3E1}" dt="2023-02-07T18:54:26.097" v="321"/>
          <ac:graphicFrameMkLst>
            <pc:docMk/>
            <pc:sldMk cId="1397694538" sldId="503"/>
            <ac:graphicFrameMk id="7" creationId="{0E49BF37-8447-DBB4-DF78-8C09159E2448}"/>
          </ac:graphicFrameMkLst>
        </pc:graphicFrameChg>
      </pc:sldChg>
      <pc:sldMasterChg chg="modSp mod modSldLayout">
        <pc:chgData name="Jon Rosdahl" userId="2820f357-2dd4-4127-8713-e0bfde0fd756" providerId="ADAL" clId="{AE3361D1-F0F7-48F0-9A1D-C1A8FB44E3E1}" dt="2023-02-07T18:43:27.353" v="52"/>
        <pc:sldMasterMkLst>
          <pc:docMk/>
          <pc:sldMasterMk cId="0" sldId="2147483657"/>
        </pc:sldMasterMkLst>
        <pc:spChg chg="mod">
          <ac:chgData name="Jon Rosdahl" userId="2820f357-2dd4-4127-8713-e0bfde0fd756" providerId="ADAL" clId="{AE3361D1-F0F7-48F0-9A1D-C1A8FB44E3E1}" dt="2023-02-07T18:43:05.701" v="51" actId="6549"/>
          <ac:spMkLst>
            <pc:docMk/>
            <pc:sldMasterMk cId="0" sldId="2147483657"/>
            <ac:spMk id="329737" creationId="{00000000-0000-0000-0000-000000000000}"/>
          </ac:spMkLst>
        </pc:spChg>
        <pc:sldLayoutChg chg="modSp mod">
          <pc:chgData name="Jon Rosdahl" userId="2820f357-2dd4-4127-8713-e0bfde0fd756" providerId="ADAL" clId="{AE3361D1-F0F7-48F0-9A1D-C1A8FB44E3E1}" dt="2023-02-07T18:43:27.353" v="52"/>
          <pc:sldLayoutMkLst>
            <pc:docMk/>
            <pc:sldMasterMk cId="0" sldId="2147483657"/>
            <pc:sldLayoutMk cId="0" sldId="2147483658"/>
          </pc:sldLayoutMkLst>
          <pc:spChg chg="mod">
            <ac:chgData name="Jon Rosdahl" userId="2820f357-2dd4-4127-8713-e0bfde0fd756" providerId="ADAL" clId="{AE3361D1-F0F7-48F0-9A1D-C1A8FB44E3E1}" dt="2023-02-07T18:43:27.353" v="52"/>
            <ac:spMkLst>
              <pc:docMk/>
              <pc:sldMasterMk cId="0" sldId="2147483657"/>
              <pc:sldLayoutMk cId="0" sldId="2147483658"/>
              <ac:spMk id="330759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r>
              <a:rPr lang="en-US" altLang="en-US"/>
              <a:t>February 2023</a:t>
            </a:r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D87C98F-4458-4417-B227-F68F209D25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663889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r>
              <a:rPr lang="en-US" altLang="en-US"/>
              <a:t>February 2023</a:t>
            </a:r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B3A9FE4-F118-4112-ABFC-8BD7C0F348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4048859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D9070D-4278-4348-BC4B-9AD91F631267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3FD146-F12C-F81E-5AE8-27585015DD9C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February 2023</a:t>
            </a:r>
          </a:p>
        </p:txBody>
      </p:sp>
    </p:spTree>
    <p:extLst>
      <p:ext uri="{BB962C8B-B14F-4D97-AF65-F5344CB8AC3E}">
        <p14:creationId xmlns:p14="http://schemas.microsoft.com/office/powerpoint/2010/main" val="2474074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Dec 6 conflicts with the IEEE SA BOG  (4 members included )</a:t>
            </a:r>
          </a:p>
          <a:p>
            <a:r>
              <a: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Jan 3 is first day back from holiday – May decide to just skip.</a:t>
            </a:r>
          </a:p>
          <a:p>
            <a:r>
              <a: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Proposal to move Dec to Dec 13</a:t>
            </a:r>
          </a:p>
          <a:p>
            <a:r>
              <a: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Proposal to move Jan to January 10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February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802 EC-22-0203-00-00EC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A52B0D-DD1E-4554-8B26-BB0942B0983C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87942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Yellow Highlight – Potential deferral identified.</a:t>
            </a:r>
          </a:p>
          <a:p>
            <a:r>
              <a:rPr lang="en-US" dirty="0"/>
              <a:t>Blue  Highlight – replacement dates for venues deferred.</a:t>
            </a:r>
          </a:p>
          <a:p>
            <a:r>
              <a:rPr lang="en-US" dirty="0"/>
              <a:t>Light Green highlight – potential targets for possible deferrals or offset penalties.</a:t>
            </a:r>
          </a:p>
          <a:p>
            <a:r>
              <a:rPr lang="en-US" dirty="0"/>
              <a:t>Dark Green Highlight – rebooked due to COVID</a:t>
            </a:r>
          </a:p>
          <a:p>
            <a:r>
              <a:rPr lang="en-US" dirty="0"/>
              <a:t>Red – Cancelled – Electronic Plenary</a:t>
            </a:r>
          </a:p>
          <a:p>
            <a:r>
              <a:rPr lang="en-US" dirty="0"/>
              <a:t>No highlight – pre Covid assigned dates/venues.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Note: 2026 March - </a:t>
            </a:r>
            <a:r>
              <a:rPr lang="en-US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RFP -2019 - Hyatt Regency Chicago selected for March 2023, Contract not signed due to PSAV - Moved to 2024 March - then moved to 2026 due to agreement with rebooking Denver 2024.</a:t>
            </a:r>
          </a:p>
          <a:p>
            <a:endParaRPr lang="en-US" b="0" i="0" dirty="0">
              <a:solidFill>
                <a:srgbClr val="444444"/>
              </a:solidFill>
              <a:effectLst/>
              <a:latin typeface="Calibri" panose="020F0502020204030204" pitchFamily="34" charset="0"/>
            </a:endParaRP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>
                <a:solidFill>
                  <a:srgbClr val="0070C0"/>
                </a:solidFill>
              </a:rPr>
              <a:t>Executed Contract</a:t>
            </a:r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en-US" sz="1200" b="0" i="0" dirty="0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 items are Venues approved by IEEE 802 EC, but Contract not complete.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200" b="0" i="0" dirty="0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These are open Calendar items I am working with potential venues.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b="0" i="0" dirty="0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Calendar open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en-US" b="0" i="0" dirty="0">
              <a:solidFill>
                <a:srgbClr val="444444"/>
              </a:solidFill>
              <a:effectLst/>
              <a:latin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A52B0D-DD1E-4554-8B26-BB0942B0983C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3BA170-C2F2-4DE2-9ED7-EFDC36CB466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February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CCCEF-1EEE-440B-B6E4-D171747D3EE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802 EC-22-0203-00-00EC</a:t>
            </a:r>
          </a:p>
        </p:txBody>
      </p:sp>
    </p:spTree>
    <p:extLst>
      <p:ext uri="{BB962C8B-B14F-4D97-AF65-F5344CB8AC3E}">
        <p14:creationId xmlns:p14="http://schemas.microsoft.com/office/powerpoint/2010/main" val="15157221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Room Rate </a:t>
            </a:r>
            <a:r>
              <a:rPr lang="en-US" dirty="0" err="1"/>
              <a:t>Approx</a:t>
            </a:r>
            <a:r>
              <a:rPr lang="en-US" dirty="0"/>
              <a:t> us$160 ++</a:t>
            </a:r>
          </a:p>
          <a:p>
            <a:r>
              <a:rPr lang="en-US" dirty="0"/>
              <a:t>Expected registration opens April 3, 2023</a:t>
            </a:r>
            <a:br>
              <a:rPr lang="en-US" dirty="0"/>
            </a:br>
            <a:r>
              <a:rPr lang="en-US" dirty="0"/>
              <a:t>Attritions cost would be about $80K for lack of 450-night Minimums Mon-Wed (400 Min Sunday).</a:t>
            </a:r>
          </a:p>
          <a:p>
            <a:r>
              <a:rPr lang="en-US" dirty="0"/>
              <a:t>Hotel cut off 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Book Antiqua" panose="02040602050305030304" pitchFamily="18" charset="0"/>
              </a:rPr>
              <a:t>”IEEE 802 Plenary Session 2023“ cut-off-date/release: May 30th, 2023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November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802 EC-22-0203-00-00EC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A52B0D-DD1E-4554-8B26-BB0942B0983C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41431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Airfare = $700</a:t>
            </a:r>
          </a:p>
          <a:p>
            <a:r>
              <a:rPr lang="en-US" dirty="0"/>
              <a:t>Transfers = $250</a:t>
            </a:r>
          </a:p>
          <a:p>
            <a:r>
              <a:rPr lang="en-US" dirty="0"/>
              <a:t>Food = $250</a:t>
            </a:r>
          </a:p>
          <a:p>
            <a:r>
              <a:rPr lang="en-US" dirty="0"/>
              <a:t>Hotel = $800</a:t>
            </a:r>
          </a:p>
          <a:p>
            <a:r>
              <a:rPr lang="en-US" dirty="0"/>
              <a:t>Total = $2,000 per person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November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802 EC-22-0203-00-00EC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A52B0D-DD1E-4554-8B26-BB0942B0983C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1278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A675AA46-8D8E-47B7-8801-0994167B951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February 07, 2023 Telecon</a:t>
            </a: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>
                <a:solidFill>
                  <a:schemeClr val="bg1"/>
                </a:solidFill>
              </a:rPr>
              <a:t>Version 1.0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82030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35093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92527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39465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29997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1757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23270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243376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48794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46224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494603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650257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881638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4813"/>
            <a:ext cx="2057400" cy="5772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04813"/>
            <a:ext cx="6019800" cy="57721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78283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5142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55876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2181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08947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8732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34382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48968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22911FA0-5671-41EA-8B61-D6FE3F397446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>
                <a:solidFill>
                  <a:schemeClr val="bg1"/>
                </a:solidFill>
              </a:rPr>
              <a:t>Version 1.0</a:t>
            </a: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February 07, 2023 Telecon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061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06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8061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061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7FEE748D-6DB8-4134-84B0-473C4C01471F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580616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>
                <a:solidFill>
                  <a:schemeClr val="bg1"/>
                </a:solidFill>
              </a:rPr>
              <a:t>Version 1.0</a:t>
            </a:r>
          </a:p>
        </p:txBody>
      </p:sp>
      <p:sp>
        <p:nvSpPr>
          <p:cNvPr id="580617" name="Text Box 9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>
                <a:solidFill>
                  <a:schemeClr val="bg1"/>
                </a:solidFill>
              </a:rPr>
              <a:t>IEEE 802 March 2011 workshop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0/ec-20-0001-05-00EC-802-plenary-future-venue-contract-status.xls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081212"/>
            <a:ext cx="7772400" cy="1347787"/>
          </a:xfrm>
        </p:spPr>
        <p:txBody>
          <a:bodyPr/>
          <a:lstStyle/>
          <a:p>
            <a:r>
              <a:rPr lang="en-US" b="0" dirty="0">
                <a:effectLst/>
              </a:rPr>
              <a:t>Executive Secretary Report for </a:t>
            </a:r>
            <a:br>
              <a:rPr lang="en-US" b="0" dirty="0">
                <a:effectLst/>
              </a:rPr>
            </a:br>
            <a:r>
              <a:rPr lang="en-US" b="0" dirty="0">
                <a:effectLst/>
              </a:rPr>
              <a:t>2023 February Telecon</a:t>
            </a:r>
            <a:endParaRPr lang="en-US" altLang="en-US" sz="6000" dirty="0"/>
          </a:p>
        </p:txBody>
      </p:sp>
      <p:sp>
        <p:nvSpPr>
          <p:cNvPr id="11162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08425"/>
            <a:ext cx="64008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3300" dirty="0"/>
              <a:t>Jon Rosdahl</a:t>
            </a:r>
          </a:p>
          <a:p>
            <a:pPr>
              <a:lnSpc>
                <a:spcPct val="80000"/>
              </a:lnSpc>
            </a:pPr>
            <a:r>
              <a:rPr lang="en-US" altLang="en-US" sz="3300" dirty="0"/>
              <a:t>IEEE 802 Executive Secretary</a:t>
            </a:r>
          </a:p>
          <a:p>
            <a:pPr>
              <a:lnSpc>
                <a:spcPct val="80000"/>
              </a:lnSpc>
            </a:pPr>
            <a:r>
              <a:rPr lang="en-US" altLang="en-US" sz="3300" dirty="0"/>
              <a:t>jrosdahl@ieee.org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20" name="Rectangle 4">
            <a:extLst>
              <a:ext uri="{FF2B5EF4-FFF2-40B4-BE49-F238E27FC236}">
                <a16:creationId xmlns:a16="http://schemas.microsoft.com/office/drawing/2014/main" id="{EA070EC2-6458-4DC6-97AA-F4CD63687C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Notice Monthly IEEE 802 EC Telecons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2277739-66B6-40EB-9580-9458386E0E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101" y="1863327"/>
            <a:ext cx="7486649" cy="4589859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Previous Announcements of 802 EC Interim Telecon </a:t>
            </a:r>
          </a:p>
          <a:p>
            <a:r>
              <a:rPr lang="en-US" sz="1800" strike="sngStrike" dirty="0"/>
              <a:t>Tuesday 10 Jan 2023, 19:00-21:00 UTC </a:t>
            </a:r>
            <a:r>
              <a:rPr lang="en-US" sz="1800" dirty="0"/>
              <a:t>(Cancelled)</a:t>
            </a:r>
          </a:p>
          <a:p>
            <a:r>
              <a:rPr lang="en-US" sz="1800" dirty="0"/>
              <a:t>     Tuesday 07 Feb 2023, 19:00-21:00 UTC</a:t>
            </a:r>
          </a:p>
          <a:p>
            <a:pPr lvl="1"/>
            <a:r>
              <a:rPr lang="en-US" sz="1400" dirty="0"/>
              <a:t>Call Time: 2:00 PM - 4:00 PM Tuesday, (UTC-04:00) Eastern Time (US &amp; Canada)</a:t>
            </a:r>
          </a:p>
          <a:p>
            <a:r>
              <a:rPr lang="en-US" sz="1800" dirty="0"/>
              <a:t>Recurrence: Occurs Generally the first Tuesday of every month.</a:t>
            </a:r>
          </a:p>
          <a:p>
            <a:r>
              <a:rPr lang="en-US" sz="1800" dirty="0"/>
              <a:t>From 7:00 PM to 9:00 PM, (UTC+00:00) Monrovia, Reykjavik time zone.</a:t>
            </a:r>
          </a:p>
          <a:p>
            <a:endParaRPr lang="en-US" sz="1800" dirty="0"/>
          </a:p>
          <a:p>
            <a:pPr marL="0" indent="0">
              <a:buNone/>
            </a:pPr>
            <a:r>
              <a:rPr lang="en-US" sz="1800" dirty="0"/>
              <a:t>Calls after March to be Scheduled during 2023 March IEEE 802 EC Closing Plenary meeting.</a:t>
            </a:r>
            <a:br>
              <a:rPr lang="en-US" sz="1800" dirty="0"/>
            </a:br>
            <a:endParaRPr lang="en-US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24CE6-4087-496B-88B7-AB7F112E6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Future Venue Contract Status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2C8B8-206C-4A99-8624-93A2C2F38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324" y="1447799"/>
            <a:ext cx="8448676" cy="5005387"/>
          </a:xfrm>
        </p:spPr>
        <p:txBody>
          <a:bodyPr/>
          <a:lstStyle/>
          <a:p>
            <a:r>
              <a:rPr lang="en-US" sz="1400" dirty="0">
                <a:highlight>
                  <a:srgbClr val="33CCFF"/>
                </a:highlight>
              </a:rPr>
              <a:t>2023 March 12-17 –Hilton Atlanta, Atlanta, GA, United States (1 of 2 – March 2020)</a:t>
            </a:r>
          </a:p>
          <a:p>
            <a:r>
              <a:rPr lang="en-US" sz="1400" dirty="0"/>
              <a:t>2023 July 9-14 – </a:t>
            </a:r>
            <a:r>
              <a:rPr lang="en-US" sz="1400" dirty="0" err="1"/>
              <a:t>Estrel</a:t>
            </a:r>
            <a:r>
              <a:rPr lang="en-US" sz="1400" dirty="0"/>
              <a:t> Berlin, Berlin, Germany</a:t>
            </a:r>
          </a:p>
          <a:p>
            <a:r>
              <a:rPr lang="en-US" sz="1400" dirty="0"/>
              <a:t>2023 Nov 12-17 – Hawaiian Village, Oahu, Hawaii, United States</a:t>
            </a:r>
          </a:p>
          <a:p>
            <a:r>
              <a:rPr lang="en-US" sz="1400" dirty="0">
                <a:highlight>
                  <a:srgbClr val="33CCFF"/>
                </a:highlight>
              </a:rPr>
              <a:t>2024 March 10-15 – Hyatt Regency Denver at Colorado Convention Center, Denver, CO, (March 2021)</a:t>
            </a:r>
          </a:p>
          <a:p>
            <a:r>
              <a:rPr lang="en-US" sz="1400" dirty="0">
                <a:highlight>
                  <a:srgbClr val="33CCFF"/>
                </a:highlight>
              </a:rPr>
              <a:t>2024 July 14-19 – Sheraton Le Centre Montreal, Montreal, Quebec, Canada (July 2020)</a:t>
            </a:r>
          </a:p>
          <a:p>
            <a:r>
              <a:rPr lang="en-US" sz="1400" dirty="0">
                <a:highlight>
                  <a:srgbClr val="33CCFF"/>
                </a:highlight>
              </a:rPr>
              <a:t>2024 Nov 10-15 –Hyatt Regency Vancouver, Vancouver, Canada (Nov 2021)</a:t>
            </a:r>
          </a:p>
          <a:p>
            <a:r>
              <a:rPr lang="en-US" sz="1400" dirty="0">
                <a:highlight>
                  <a:srgbClr val="33CCFF"/>
                </a:highlight>
              </a:rPr>
              <a:t>2025 March 9-14 –Hilton Atlanta, Atlanta, GA, United States (2 of 2 – March 2020).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400" dirty="0">
                <a:highlight>
                  <a:srgbClr val="33CCFF"/>
                </a:highlight>
              </a:rPr>
              <a:t>2025 July 13-18 –Marriott Madrid Auditorium, Madrid, Spain (July 2021)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400" dirty="0">
                <a:highlight>
                  <a:srgbClr val="99FF99"/>
                </a:highlight>
              </a:rPr>
              <a:t>2025 Nov 9-24 – Possible need for penalty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400" dirty="0">
                <a:highlight>
                  <a:srgbClr val="33CCFF"/>
                </a:highlight>
              </a:rPr>
              <a:t>2026 March 8-13 - Hyatt Regency Chicago, Chicago, IL, United States (March 2024)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400" dirty="0">
                <a:highlight>
                  <a:srgbClr val="33CCFF"/>
                </a:highlight>
              </a:rPr>
              <a:t>2026 July 13-18 – Le Centre Sheraton Montreal, Montreal (July 2022 attrition offset)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en-US" sz="1400" dirty="0">
                <a:highlight>
                  <a:srgbClr val="99FF99"/>
                </a:highlight>
              </a:rPr>
              <a:t>2026 Nov 8-13 - 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99FF99"/>
                </a:highlight>
                <a:uLnTx/>
                <a:uFillTx/>
                <a:latin typeface="Arial"/>
                <a:ea typeface="+mn-ea"/>
                <a:cs typeface="+mn-cs"/>
              </a:rPr>
              <a:t>Possible need for penalty </a:t>
            </a:r>
            <a:endParaRPr lang="en-US" sz="1400" dirty="0">
              <a:highlight>
                <a:srgbClr val="33CCFF"/>
              </a:highlight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1400" dirty="0">
                <a:highlight>
                  <a:srgbClr val="33CCFF"/>
                </a:highlight>
              </a:rPr>
              <a:t>2027 March –Hilton Atlanta, Atlanta, GA, United States ( offset potential shortfall 2023/2025)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400" dirty="0">
                <a:highlight>
                  <a:srgbClr val="99FF99"/>
                </a:highlight>
              </a:rPr>
              <a:t>2027 July  11-16 - 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99FF99"/>
                </a:highlight>
                <a:uLnTx/>
                <a:uFillTx/>
                <a:latin typeface="Arial"/>
                <a:ea typeface="+mn-ea"/>
                <a:cs typeface="+mn-cs"/>
              </a:rPr>
              <a:t>Possible need for penalty </a:t>
            </a:r>
            <a:endParaRPr lang="en-US" sz="1400" dirty="0">
              <a:highlight>
                <a:srgbClr val="99FF99"/>
              </a:highlight>
            </a:endParaRPr>
          </a:p>
          <a:p>
            <a:r>
              <a:rPr lang="en-US" sz="1400" dirty="0"/>
              <a:t>2027 Nov 14-19 – Hawaiian Village, Oahu, Hawaii, United States</a:t>
            </a:r>
          </a:p>
          <a:p>
            <a:r>
              <a:rPr lang="en-US" sz="14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https://mentor.ieee.org/802-ec/dcn/20/ec-20-0001-05-00EC-802-plenary-future-venue-contract-status.xlsx</a:t>
            </a:r>
            <a:endParaRPr lang="en-US" sz="1400" dirty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1400" dirty="0">
                <a:solidFill>
                  <a:srgbClr val="0070C0"/>
                </a:solidFill>
              </a:rPr>
              <a:t>802 EC Approved – Contract is being Negotiated.</a:t>
            </a:r>
          </a:p>
        </p:txBody>
      </p:sp>
    </p:spTree>
    <p:extLst>
      <p:ext uri="{BB962C8B-B14F-4D97-AF65-F5344CB8AC3E}">
        <p14:creationId xmlns:p14="http://schemas.microsoft.com/office/powerpoint/2010/main" val="3535047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632B76-28E6-95C8-AEBB-512044281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2023 July 802 Mixed-mode Plenary Berlin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BC9889-805D-31AC-D76B-22EF1876FC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July 2023 IEEE 802 Plenary Session	</a:t>
            </a:r>
          </a:p>
          <a:p>
            <a:r>
              <a:rPr lang="en-US" sz="2400" dirty="0"/>
              <a:t>Original Contract Rate	 	€ 137.00 	 $147.96 </a:t>
            </a:r>
          </a:p>
          <a:p>
            <a:r>
              <a:rPr lang="en-US" sz="2400" dirty="0"/>
              <a:t>Feb 2023 Addendum Rate	 € 143.85 	 $155.36 </a:t>
            </a:r>
          </a:p>
          <a:p>
            <a:r>
              <a:rPr lang="en-US" sz="2000" dirty="0"/>
              <a:t>Potential Attrition costs possible</a:t>
            </a:r>
          </a:p>
          <a:p>
            <a:r>
              <a:rPr lang="en-US" sz="2000" dirty="0"/>
              <a:t>Mixed Mode additional costs</a:t>
            </a:r>
          </a:p>
          <a:p>
            <a:r>
              <a:rPr lang="en-US" sz="2000" dirty="0"/>
              <a:t>Lunch to be provided.</a:t>
            </a:r>
          </a:p>
          <a:p>
            <a:r>
              <a:rPr lang="en-US" sz="2000" dirty="0"/>
              <a:t>Proposed Fees: 700/1000/1300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97694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FFF3F-93C5-496B-80C9-8193ACA82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100" dirty="0"/>
              <a:t>2023 July Mixed-mode Plenary Fee Motion - Berlin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B05BD-7D76-4BA9-823D-345110519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008" y="1295399"/>
            <a:ext cx="8435975" cy="5157787"/>
          </a:xfrm>
        </p:spPr>
        <p:txBody>
          <a:bodyPr>
            <a:noAutofit/>
          </a:bodyPr>
          <a:lstStyle/>
          <a:p>
            <a:r>
              <a:rPr lang="en-US" sz="2000" dirty="0"/>
              <a:t>Motion to approve fees/dates for 2023 July IEEE 802 Mixed Mode Plenary for either in person or remote attendance: </a:t>
            </a:r>
          </a:p>
          <a:p>
            <a:pPr lvl="1"/>
            <a:r>
              <a:rPr lang="en-US" sz="2000" dirty="0"/>
              <a:t>$700 until Friday, May 26, 2023</a:t>
            </a:r>
          </a:p>
          <a:p>
            <a:pPr lvl="1"/>
            <a:r>
              <a:rPr lang="en-US" sz="2000" dirty="0"/>
              <a:t>$1000  through Friday, June 30, 2023 </a:t>
            </a:r>
          </a:p>
          <a:p>
            <a:pPr lvl="1"/>
            <a:r>
              <a:rPr lang="en-US" sz="2000" dirty="0"/>
              <a:t>$1300 after Friday, June 30, 2023 </a:t>
            </a:r>
          </a:p>
          <a:p>
            <a:pPr lvl="1"/>
            <a:r>
              <a:rPr lang="en-US" sz="2000" dirty="0"/>
              <a:t>Cancellation Policy:</a:t>
            </a:r>
          </a:p>
          <a:p>
            <a:pPr lvl="2"/>
            <a:r>
              <a:rPr lang="en-US" sz="2000" dirty="0"/>
              <a:t>fully refundable until May 26, 2023</a:t>
            </a:r>
          </a:p>
          <a:p>
            <a:pPr lvl="2"/>
            <a:r>
              <a:rPr lang="en-US" sz="2000" dirty="0"/>
              <a:t>refundable with $150 cancellation fee after May 26 until June 30, 2023</a:t>
            </a:r>
          </a:p>
          <a:p>
            <a:pPr lvl="2"/>
            <a:r>
              <a:rPr lang="en-US" sz="2000" dirty="0"/>
              <a:t>non-refundable after June 30, 2023</a:t>
            </a:r>
          </a:p>
          <a:p>
            <a:r>
              <a:rPr lang="en-US" sz="2000" dirty="0"/>
              <a:t>Moved: Rosdahl</a:t>
            </a:r>
          </a:p>
          <a:p>
            <a:r>
              <a:rPr lang="en-US" sz="2000" dirty="0"/>
              <a:t>2</a:t>
            </a:r>
            <a:r>
              <a:rPr lang="en-US" sz="2000" baseline="30000" dirty="0"/>
              <a:t>nd</a:t>
            </a:r>
            <a:r>
              <a:rPr lang="en-US" sz="2000" dirty="0"/>
              <a:t>: Zimmerman</a:t>
            </a:r>
          </a:p>
          <a:p>
            <a:r>
              <a:rPr lang="en-US" sz="2000" dirty="0"/>
              <a:t>Results:</a:t>
            </a:r>
          </a:p>
        </p:txBody>
      </p:sp>
    </p:spTree>
    <p:extLst>
      <p:ext uri="{BB962C8B-B14F-4D97-AF65-F5344CB8AC3E}">
        <p14:creationId xmlns:p14="http://schemas.microsoft.com/office/powerpoint/2010/main" val="1625426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5569D-217E-4F8A-B7B2-16A9F53B9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Motion to Approve Exec Site Visit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45BFD7-8CF1-4EB5-8BF7-81C3C0B9B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63328"/>
            <a:ext cx="8229600" cy="3737372"/>
          </a:xfrm>
        </p:spPr>
        <p:txBody>
          <a:bodyPr/>
          <a:lstStyle/>
          <a:p>
            <a:r>
              <a:rPr lang="en-US" sz="2400" dirty="0"/>
              <a:t>Site Visits are included in the SOW for the Meeting Planner and Network Service Providers, the IEEE 802 Executive Secretary is requesting approval to attend potential Site visit April/May.</a:t>
            </a:r>
          </a:p>
          <a:p>
            <a:r>
              <a:rPr lang="en-US" sz="2400" dirty="0"/>
              <a:t>Move to approve Berlin Site Visit for IEEE 802 Executive Secretary not to exceed $5,000.</a:t>
            </a:r>
          </a:p>
          <a:p>
            <a:r>
              <a:rPr lang="en-US" sz="2400" dirty="0"/>
              <a:t>Move: Rosdahl</a:t>
            </a:r>
          </a:p>
          <a:p>
            <a:r>
              <a:rPr lang="en-US" sz="2400" dirty="0"/>
              <a:t>Second: Zimmerman</a:t>
            </a:r>
          </a:p>
          <a:p>
            <a:r>
              <a:rPr lang="en-US" sz="2400" dirty="0"/>
              <a:t>Results:</a:t>
            </a:r>
          </a:p>
        </p:txBody>
      </p:sp>
    </p:spTree>
    <p:extLst>
      <p:ext uri="{BB962C8B-B14F-4D97-AF65-F5344CB8AC3E}">
        <p14:creationId xmlns:p14="http://schemas.microsoft.com/office/powerpoint/2010/main" val="1248015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ED80F-CC95-40A1-4091-96773DD94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2024 Montreal – Hosting IEC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07E9B7-95A9-BA28-1B31-A63E26E25E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Deadline to indicate to Hotel by Feb 17</a:t>
            </a:r>
            <a:r>
              <a:rPr lang="en-US" baseline="30000" dirty="0"/>
              <a:t>th</a:t>
            </a:r>
            <a:r>
              <a:rPr lang="en-US" dirty="0"/>
              <a:t> if we are going to include the IEC the week prior.</a:t>
            </a:r>
            <a:br>
              <a:rPr lang="en-US" dirty="0"/>
            </a:br>
            <a:r>
              <a:rPr lang="en-US" dirty="0"/>
              <a:t>Costs vs Meeting Fees vs Hosting</a:t>
            </a:r>
          </a:p>
        </p:txBody>
      </p:sp>
    </p:spTree>
    <p:extLst>
      <p:ext uri="{BB962C8B-B14F-4D97-AF65-F5344CB8AC3E}">
        <p14:creationId xmlns:p14="http://schemas.microsoft.com/office/powerpoint/2010/main" val="1798936688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5DE86786-BF65-4260-BD5A-06661D136036}" vid="{09234F6B-82BD-40B1-B7D0-68C9A6245F6F}"/>
    </a:ext>
  </a:extLst>
</a:theme>
</file>

<file path=ppt/theme/theme2.xml><?xml version="1.0" encoding="utf-8"?>
<a:theme xmlns:a="http://schemas.openxmlformats.org/drawingml/2006/main" name="Title only">
  <a:themeElements>
    <a:clrScheme name="Title onl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5DE86786-BF65-4260-BD5A-06661D136036}" vid="{B57C1F79-DA0D-4FE6-9C7E-E89E13740D19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IEEE 802 template2016</Template>
  <TotalTime>474</TotalTime>
  <Words>879</Words>
  <Application>Microsoft Office PowerPoint</Application>
  <PresentationFormat>On-screen Show (4:3)</PresentationFormat>
  <Paragraphs>96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Book Antiqua</vt:lpstr>
      <vt:lpstr>Calibri</vt:lpstr>
      <vt:lpstr>Wingdings</vt:lpstr>
      <vt:lpstr>Title slide</vt:lpstr>
      <vt:lpstr>Title only</vt:lpstr>
      <vt:lpstr>Executive Secretary Report for  2023 February Telecon</vt:lpstr>
      <vt:lpstr>Notice Monthly IEEE 802 EC Telecons</vt:lpstr>
      <vt:lpstr>Future Venue Contract Status</vt:lpstr>
      <vt:lpstr>2023 July 802 Mixed-mode Plenary Berlin</vt:lpstr>
      <vt:lpstr>2023 July Mixed-mode Plenary Fee Motion - Berlin</vt:lpstr>
      <vt:lpstr>Motion to Approve Exec Site Visit</vt:lpstr>
      <vt:lpstr>2024 Montreal – Hosting IEC 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Executive Secretary Report for 2023 February Telecon</dc:title>
  <dc:subject>IEEE 802 December 12, 2022 Telecon</dc:subject>
  <dc:creator>Jon Rosdahl</dc:creator>
  <dc:description>Jon Rosdahl, Qualcomm</dc:description>
  <cp:lastModifiedBy>Jon Rosdahl</cp:lastModifiedBy>
  <cp:revision>2</cp:revision>
  <dcterms:created xsi:type="dcterms:W3CDTF">2022-12-13T19:50:11Z</dcterms:created>
  <dcterms:modified xsi:type="dcterms:W3CDTF">2023-02-07T19:15:14Z</dcterms:modified>
</cp:coreProperties>
</file>