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31"/>
  </p:notesMasterIdLst>
  <p:handoutMasterIdLst>
    <p:handoutMasterId r:id="rId32"/>
  </p:handoutMasterIdLst>
  <p:sldIdLst>
    <p:sldId id="361" r:id="rId3"/>
    <p:sldId id="287" r:id="rId4"/>
    <p:sldId id="288" r:id="rId5"/>
    <p:sldId id="289" r:id="rId6"/>
    <p:sldId id="692" r:id="rId7"/>
    <p:sldId id="619" r:id="rId8"/>
    <p:sldId id="677" r:id="rId9"/>
    <p:sldId id="682" r:id="rId10"/>
    <p:sldId id="672" r:id="rId11"/>
    <p:sldId id="697" r:id="rId12"/>
    <p:sldId id="649" r:id="rId13"/>
    <p:sldId id="381" r:id="rId14"/>
    <p:sldId id="366" r:id="rId15"/>
    <p:sldId id="670" r:id="rId16"/>
    <p:sldId id="671" r:id="rId17"/>
    <p:sldId id="293" r:id="rId18"/>
    <p:sldId id="294" r:id="rId19"/>
    <p:sldId id="650" r:id="rId20"/>
    <p:sldId id="310" r:id="rId21"/>
    <p:sldId id="641" r:id="rId22"/>
    <p:sldId id="673" r:id="rId23"/>
    <p:sldId id="668" r:id="rId24"/>
    <p:sldId id="661" r:id="rId25"/>
    <p:sldId id="683" r:id="rId26"/>
    <p:sldId id="687" r:id="rId27"/>
    <p:sldId id="698" r:id="rId28"/>
    <p:sldId id="696" r:id="rId29"/>
    <p:sldId id="359" r:id="rId30"/>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1152" userDrawn="1">
          <p15:clr>
            <a:srgbClr val="A4A3A4"/>
          </p15:clr>
        </p15:guide>
        <p15:guide id="2" pos="3904" userDrawn="1">
          <p15:clr>
            <a:srgbClr val="A4A3A4"/>
          </p15:clr>
        </p15:guide>
      </p15:sldGuideLst>
    </p:ext>
    <p:ext uri="{2D200454-40CA-4A62-9FC3-DE9A4176ACB9}">
      <p15:notesGuideLst xmlns:p15="http://schemas.microsoft.com/office/powerpoint/2012/main">
        <p15:guide id="1" orient="horz" pos="2929"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610" autoAdjust="0"/>
    <p:restoredTop sz="95488" autoAdjust="0"/>
  </p:normalViewPr>
  <p:slideViewPr>
    <p:cSldViewPr>
      <p:cViewPr varScale="1">
        <p:scale>
          <a:sx n="141" d="100"/>
          <a:sy n="141" d="100"/>
        </p:scale>
        <p:origin x="120" y="480"/>
      </p:cViewPr>
      <p:guideLst>
        <p:guide orient="horz" pos="1152"/>
        <p:guide pos="3904"/>
      </p:guideLst>
    </p:cSldViewPr>
  </p:slideViewPr>
  <p:outlineViewPr>
    <p:cViewPr>
      <p:scale>
        <a:sx n="33" d="100"/>
        <a:sy n="33" d="100"/>
      </p:scale>
      <p:origin x="0" y="0"/>
    </p:cViewPr>
  </p:outlineViewPr>
  <p:notesTextViewPr>
    <p:cViewPr>
      <p:scale>
        <a:sx n="50" d="100"/>
        <a:sy n="50" d="100"/>
      </p:scale>
      <p:origin x="0" y="0"/>
    </p:cViewPr>
  </p:notesTextViewPr>
  <p:sorterViewPr>
    <p:cViewPr>
      <p:scale>
        <a:sx n="100" d="100"/>
        <a:sy n="100" d="100"/>
      </p:scale>
      <p:origin x="0" y="0"/>
    </p:cViewPr>
  </p:sorterViewPr>
  <p:notesViewPr>
    <p:cSldViewPr>
      <p:cViewPr varScale="1">
        <p:scale>
          <a:sx n="54" d="100"/>
          <a:sy n="54" d="100"/>
        </p:scale>
        <p:origin x="-1386" y="-108"/>
      </p:cViewPr>
      <p:guideLst>
        <p:guide orient="horz" pos="292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1" name="Rectangle 3"/>
          <p:cNvSpPr>
            <a:spLocks noGrp="1" noChangeArrowheads="1"/>
          </p:cNvSpPr>
          <p:nvPr>
            <p:ph type="dt" sz="quarter"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3012" name="Rectangle 4"/>
          <p:cNvSpPr>
            <a:spLocks noGrp="1" noChangeArrowheads="1"/>
          </p:cNvSpPr>
          <p:nvPr>
            <p:ph type="ftr" sz="quarter" idx="2"/>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3" name="Rectangle 5"/>
          <p:cNvSpPr>
            <a:spLocks noGrp="1" noChangeArrowheads="1"/>
          </p:cNvSpPr>
          <p:nvPr>
            <p:ph type="sldNum" sz="quarter" idx="3"/>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9F042E5D-BF76-408E-AF8C-1E201793EC83}" type="slidenum">
              <a:rPr lang="en-US"/>
              <a:pPr>
                <a:defRPr/>
              </a:pPr>
              <a:t>‹#›</a:t>
            </a:fld>
            <a:endParaRPr lang="en-US"/>
          </a:p>
        </p:txBody>
      </p:sp>
    </p:spTree>
    <p:extLst>
      <p:ext uri="{BB962C8B-B14F-4D97-AF65-F5344CB8AC3E}">
        <p14:creationId xmlns:p14="http://schemas.microsoft.com/office/powerpoint/2010/main" val="27992520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099" name="Rectangle 3"/>
          <p:cNvSpPr>
            <a:spLocks noGrp="1" noChangeArrowheads="1"/>
          </p:cNvSpPr>
          <p:nvPr>
            <p:ph type="dt"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5060" name="Rectangle 4"/>
          <p:cNvSpPr>
            <a:spLocks noGrp="1" noRot="1" noChangeAspect="1" noChangeArrowheads="1" noTextEdit="1"/>
          </p:cNvSpPr>
          <p:nvPr>
            <p:ph type="sldImg" idx="2"/>
          </p:nvPr>
        </p:nvSpPr>
        <p:spPr bwMode="auto">
          <a:xfrm>
            <a:off x="407988" y="701675"/>
            <a:ext cx="6196012" cy="34861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34199" y="4416746"/>
            <a:ext cx="5142016" cy="4178942"/>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103" name="Rectangle 7"/>
          <p:cNvSpPr>
            <a:spLocks noGrp="1" noChangeArrowheads="1"/>
          </p:cNvSpPr>
          <p:nvPr>
            <p:ph type="sldNum" sz="quarter" idx="5"/>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3F4789A0-AAA0-4A8A-9A40-13BCD6237604}" type="slidenum">
              <a:rPr lang="en-US"/>
              <a:pPr>
                <a:defRPr/>
              </a:pPr>
              <a:t>‹#›</a:t>
            </a:fld>
            <a:endParaRPr lang="en-US"/>
          </a:p>
        </p:txBody>
      </p:sp>
    </p:spTree>
    <p:extLst>
      <p:ext uri="{BB962C8B-B14F-4D97-AF65-F5344CB8AC3E}">
        <p14:creationId xmlns:p14="http://schemas.microsoft.com/office/powerpoint/2010/main" val="21419515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701675"/>
            <a:ext cx="6196012"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4789A0-AAA0-4A8A-9A40-13BCD6237604}" type="slidenum">
              <a:rPr lang="en-US" smtClean="0"/>
              <a:pPr>
                <a:defRPr/>
              </a:pPr>
              <a:t>1</a:t>
            </a:fld>
            <a:endParaRPr lang="en-US"/>
          </a:p>
        </p:txBody>
      </p:sp>
    </p:spTree>
    <p:extLst>
      <p:ext uri="{BB962C8B-B14F-4D97-AF65-F5344CB8AC3E}">
        <p14:creationId xmlns:p14="http://schemas.microsoft.com/office/powerpoint/2010/main" val="24220287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E021F72-5A2D-4EBF-9D13-D35A5BD6752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21FD272-7419-4152-A918-3B2CE6CB50B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09600"/>
            <a:ext cx="25908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09600"/>
            <a:ext cx="75692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8916C83-32D5-4183-8BB8-F71204289A3C}"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CCB76B9-85C7-4C18-BFB5-33B122916F68}"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extLst>
      <p:ext uri="{BB962C8B-B14F-4D97-AF65-F5344CB8AC3E}">
        <p14:creationId xmlns:p14="http://schemas.microsoft.com/office/powerpoint/2010/main" val="3953375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6"/>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929218"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November 2019</a:t>
            </a:r>
            <a:endParaRPr lang="en-GB" dirty="0"/>
          </a:p>
        </p:txBody>
      </p:sp>
    </p:spTree>
    <p:extLst>
      <p:ext uri="{BB962C8B-B14F-4D97-AF65-F5344CB8AC3E}">
        <p14:creationId xmlns:p14="http://schemas.microsoft.com/office/powerpoint/2010/main" val="10579514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extLst>
      <p:ext uri="{BB962C8B-B14F-4D97-AF65-F5344CB8AC3E}">
        <p14:creationId xmlns:p14="http://schemas.microsoft.com/office/powerpoint/2010/main" val="27859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2019</a:t>
            </a:r>
            <a:endParaRPr lang="en-GB"/>
          </a:p>
        </p:txBody>
      </p:sp>
      <p:sp>
        <p:nvSpPr>
          <p:cNvPr id="6" name="Footer Placeholder 5"/>
          <p:cNvSpPr>
            <a:spLocks noGrp="1"/>
          </p:cNvSpPr>
          <p:nvPr>
            <p:ph type="ftr" idx="11"/>
          </p:nvPr>
        </p:nvSpPr>
        <p:spPr/>
        <p:txBody>
          <a:bodyPr/>
          <a:lstStyle>
            <a:lvl1pPr>
              <a:defRPr/>
            </a:lvl1pPr>
          </a:lstStyle>
          <a:p>
            <a:r>
              <a:rPr lang="en-GB"/>
              <a:t>Robert Stacey,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extLst>
      <p:ext uri="{BB962C8B-B14F-4D97-AF65-F5344CB8AC3E}">
        <p14:creationId xmlns:p14="http://schemas.microsoft.com/office/powerpoint/2010/main" val="8434430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2019</a:t>
            </a:r>
            <a:endParaRPr lang="en-GB"/>
          </a:p>
        </p:txBody>
      </p:sp>
      <p:sp>
        <p:nvSpPr>
          <p:cNvPr id="8" name="Footer Placeholder 7"/>
          <p:cNvSpPr>
            <a:spLocks noGrp="1"/>
          </p:cNvSpPr>
          <p:nvPr>
            <p:ph type="ftr" idx="11"/>
          </p:nvPr>
        </p:nvSpPr>
        <p:spPr>
          <a:xfrm>
            <a:off x="7524760" y="6475416"/>
            <a:ext cx="3865024" cy="180975"/>
          </a:xfrm>
        </p:spPr>
        <p:txBody>
          <a:bodyPr/>
          <a:lstStyle>
            <a:lvl1pPr>
              <a:defRPr/>
            </a:lvl1pPr>
          </a:lstStyle>
          <a:p>
            <a:r>
              <a:rPr lang="en-GB"/>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extLst>
      <p:ext uri="{BB962C8B-B14F-4D97-AF65-F5344CB8AC3E}">
        <p14:creationId xmlns:p14="http://schemas.microsoft.com/office/powerpoint/2010/main" val="27836915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2019</a:t>
            </a:r>
            <a:endParaRPr lang="en-GB"/>
          </a:p>
        </p:txBody>
      </p:sp>
      <p:sp>
        <p:nvSpPr>
          <p:cNvPr id="4" name="Footer Placeholder 3"/>
          <p:cNvSpPr>
            <a:spLocks noGrp="1"/>
          </p:cNvSpPr>
          <p:nvPr>
            <p:ph type="ftr" idx="11"/>
          </p:nvPr>
        </p:nvSpPr>
        <p:spPr/>
        <p:txBody>
          <a:bodyPr/>
          <a:lstStyle>
            <a:lvl1pPr>
              <a:defRPr/>
            </a:lvl1pPr>
          </a:lstStyle>
          <a:p>
            <a:r>
              <a:rPr lang="en-GB"/>
              <a:t>Robert Stacey,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extLst>
      <p:ext uri="{BB962C8B-B14F-4D97-AF65-F5344CB8AC3E}">
        <p14:creationId xmlns:p14="http://schemas.microsoft.com/office/powerpoint/2010/main" val="24727165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2019</a:t>
            </a:r>
            <a:endParaRPr lang="en-GB"/>
          </a:p>
        </p:txBody>
      </p:sp>
      <p:sp>
        <p:nvSpPr>
          <p:cNvPr id="3" name="Footer Placeholder 2"/>
          <p:cNvSpPr>
            <a:spLocks noGrp="1"/>
          </p:cNvSpPr>
          <p:nvPr>
            <p:ph type="ftr" idx="11"/>
          </p:nvPr>
        </p:nvSpPr>
        <p:spPr/>
        <p:txBody>
          <a:bodyPr/>
          <a:lstStyle>
            <a:lvl1pPr>
              <a:defRPr/>
            </a:lvl1pPr>
          </a:lstStyle>
          <a:p>
            <a:r>
              <a:rPr lang="en-GB"/>
              <a:t>Robert Stacey,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extLst>
      <p:ext uri="{BB962C8B-B14F-4D97-AF65-F5344CB8AC3E}">
        <p14:creationId xmlns:p14="http://schemas.microsoft.com/office/powerpoint/2010/main" val="4153763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8910AE4-85DC-4894-8AA6-C2187499416B}"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extLst>
      <p:ext uri="{BB962C8B-B14F-4D97-AF65-F5344CB8AC3E}">
        <p14:creationId xmlns:p14="http://schemas.microsoft.com/office/powerpoint/2010/main" val="63453794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3"/>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extLst>
      <p:ext uri="{BB962C8B-B14F-4D97-AF65-F5344CB8AC3E}">
        <p14:creationId xmlns:p14="http://schemas.microsoft.com/office/powerpoint/2010/main" val="297017103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2" y="823388"/>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45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14308" indent="-128585">
              <a:buFont typeface="Lucida Grande"/>
              <a:buChar char="﹣"/>
              <a:defRPr>
                <a:latin typeface="Calibri" panose="020F0502020204030204" pitchFamily="34" charset="0"/>
                <a:cs typeface="Calibri" panose="020F0502020204030204" pitchFamily="34" charset="0"/>
              </a:defRPr>
            </a:lvl4pPr>
            <a:lvl5pPr marL="298840" indent="-82152" defTabSz="513147">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1"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2"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21192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5FAFA7F-DAC6-4AD4-9B8D-4F97BD8402E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F756E78-B411-4A49-8A56-75D9C3D57CC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38CEB37-5104-4A8D-B584-F10BB83859B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67EF0D1-CDA8-4A2C-97F1-BCCEC62488B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5F5AC62-79C9-439A-9F92-7BF53B4E81E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3102C4A-262E-4FC3-8014-622FD9074A7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FCBBC5D-32F8-4359-BF9B-38DBA3AD3F0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theme" Target="../theme/theme2.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09600"/>
            <a:ext cx="103632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9144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spcBef>
                <a:spcPct val="0"/>
              </a:spcBef>
              <a:defRPr sz="1400">
                <a:cs typeface="+mn-cs"/>
              </a:defRPr>
            </a:lvl1pPr>
          </a:lstStyle>
          <a:p>
            <a:pPr>
              <a:defRPr/>
            </a:pPr>
            <a:endParaRPr lang="en-US"/>
          </a:p>
        </p:txBody>
      </p:sp>
      <p:sp>
        <p:nvSpPr>
          <p:cNvPr id="1029" name="Rectangle 5"/>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lnSpc>
                <a:spcPct val="100000"/>
              </a:lnSpc>
              <a:spcBef>
                <a:spcPct val="0"/>
              </a:spcBef>
              <a:defRPr sz="1400">
                <a:cs typeface="+mn-cs"/>
              </a:defRPr>
            </a:lvl1pPr>
          </a:lstStyle>
          <a:p>
            <a:pPr>
              <a:defRPr/>
            </a:pPr>
            <a:endParaRPr lang="en-US"/>
          </a:p>
        </p:txBody>
      </p:sp>
      <p:sp>
        <p:nvSpPr>
          <p:cNvPr id="1030" name="Rectangle 6"/>
          <p:cNvSpPr>
            <a:spLocks noGrp="1" noChangeArrowheads="1"/>
          </p:cNvSpPr>
          <p:nvPr>
            <p:ph type="sldNum" sz="quarter" idx="4"/>
          </p:nvPr>
        </p:nvSpPr>
        <p:spPr bwMode="auto">
          <a:xfrm>
            <a:off x="87376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defRPr sz="1400">
                <a:cs typeface="+mn-cs"/>
              </a:defRPr>
            </a:lvl1pPr>
          </a:lstStyle>
          <a:p>
            <a:pPr>
              <a:defRPr/>
            </a:pPr>
            <a:fld id="{9D398DEB-576E-470D-A31C-B5D1605DDD3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2" y="685803"/>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2"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November 2019</a:t>
            </a:r>
            <a:endParaRPr lang="en-GB" dirty="0"/>
          </a:p>
        </p:txBody>
      </p:sp>
      <p:sp>
        <p:nvSpPr>
          <p:cNvPr id="1028" name="Rectangle 4"/>
          <p:cNvSpPr>
            <a:spLocks noGrp="1" noChangeArrowheads="1"/>
          </p:cNvSpPr>
          <p:nvPr>
            <p:ph type="ftr"/>
          </p:nvPr>
        </p:nvSpPr>
        <p:spPr bwMode="auto">
          <a:xfrm>
            <a:off x="7143757" y="6475416"/>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
        <p:nvSpPr>
          <p:cNvPr id="1029" name="Rectangle 5"/>
          <p:cNvSpPr>
            <a:spLocks noGrp="1" noChangeArrowheads="1"/>
          </p:cNvSpPr>
          <p:nvPr>
            <p:ph type="sldNum"/>
          </p:nvPr>
        </p:nvSpPr>
        <p:spPr bwMode="auto">
          <a:xfrm>
            <a:off x="5793320" y="6475416"/>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912286" y="6475415"/>
            <a:ext cx="31418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userDrawn="1"/>
        </p:nvSpPr>
        <p:spPr bwMode="auto">
          <a:xfrm>
            <a:off x="6667505"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802.11-19/1753r0</a:t>
            </a:r>
          </a:p>
        </p:txBody>
      </p:sp>
    </p:spTree>
    <p:extLst>
      <p:ext uri="{BB962C8B-B14F-4D97-AF65-F5344CB8AC3E}">
        <p14:creationId xmlns:p14="http://schemas.microsoft.com/office/powerpoint/2010/main" val="102857989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ec/dcn/22/ec-22-0218-00-00SA-ieee-802-publication-report-november-2022.pdf" TargetMode="Externa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14.xml"/><Relationship Id="rId4" Type="http://schemas.openxmlformats.org/officeDocument/2006/relationships/hyperlink" Target="http://www.ieee.org/about/corporate/governance"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ec/dcn/22/ec-22-0210-00-00EC-july-2022-ec-workshop-report.pdf"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mailto:a.f.moran@ieee.org" TargetMode="External"/><Relationship Id="rId7" Type="http://schemas.openxmlformats.org/officeDocument/2006/relationships/hyperlink" Target="mailto:thomas.thompson@ieee.org" TargetMode="External"/><Relationship Id="rId2" Type="http://schemas.openxmlformats.org/officeDocument/2006/relationships/hyperlink" Target="mailto:e.spiewak@ieee.org" TargetMode="External"/><Relationship Id="rId1" Type="http://schemas.openxmlformats.org/officeDocument/2006/relationships/slideLayout" Target="../slideLayouts/slideLayout2.xml"/><Relationship Id="rId6" Type="http://schemas.openxmlformats.org/officeDocument/2006/relationships/hyperlink" Target="mailto:j.santulli@ieee.org" TargetMode="External"/><Relationship Id="rId5" Type="http://schemas.openxmlformats.org/officeDocument/2006/relationships/hyperlink" Target="mailto:m.zaman@ieee.org" TargetMode="External"/><Relationship Id="rId4" Type="http://schemas.openxmlformats.org/officeDocument/2006/relationships/hyperlink" Target="mailto:p.roder@ieee.org"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5"/>
          <p:cNvSpPr>
            <a:spLocks noGrp="1"/>
          </p:cNvSpPr>
          <p:nvPr>
            <p:ph type="sldNum" sz="quarter" idx="12"/>
          </p:nvPr>
        </p:nvSpPr>
        <p:spPr/>
        <p:txBody>
          <a:bodyPr/>
          <a:lstStyle/>
          <a:p>
            <a:pPr>
              <a:defRPr/>
            </a:pPr>
            <a:fld id="{B120C4F2-6A6A-43CE-B303-91A81F3DB43A}" type="slidenum">
              <a:rPr lang="en-US" smtClean="0"/>
              <a:pPr>
                <a:defRPr/>
              </a:pPr>
              <a:t>1</a:t>
            </a:fld>
            <a:endParaRPr lang="en-US"/>
          </a:p>
        </p:txBody>
      </p:sp>
      <p:pic>
        <p:nvPicPr>
          <p:cNvPr id="2051" name="Picture 5"/>
          <p:cNvPicPr>
            <a:picLocks noChangeAspect="1" noChangeArrowheads="1"/>
          </p:cNvPicPr>
          <p:nvPr/>
        </p:nvPicPr>
        <p:blipFill>
          <a:blip r:embed="rId3" cstate="print">
            <a:lum bright="-48000" contrast="66000"/>
            <a:grayscl/>
          </a:blip>
          <a:srcRect/>
          <a:stretch>
            <a:fillRect/>
          </a:stretch>
        </p:blipFill>
        <p:spPr bwMode="auto">
          <a:xfrm>
            <a:off x="1048410" y="733245"/>
            <a:ext cx="4070350" cy="5562600"/>
          </a:xfrm>
          <a:prstGeom prst="rect">
            <a:avLst/>
          </a:prstGeom>
          <a:noFill/>
          <a:ln w="9525" algn="ctr">
            <a:noFill/>
            <a:miter lim="800000"/>
            <a:headEnd/>
            <a:tailEnd/>
          </a:ln>
        </p:spPr>
      </p:pic>
      <p:sp>
        <p:nvSpPr>
          <p:cNvPr id="2052" name="Rectangle 2"/>
          <p:cNvSpPr>
            <a:spLocks noGrp="1" noChangeArrowheads="1"/>
          </p:cNvSpPr>
          <p:nvPr>
            <p:ph type="title"/>
          </p:nvPr>
        </p:nvSpPr>
        <p:spPr>
          <a:xfrm>
            <a:off x="5181600" y="3886200"/>
            <a:ext cx="6781800" cy="1143000"/>
          </a:xfrm>
        </p:spPr>
        <p:txBody>
          <a:bodyPr/>
          <a:lstStyle/>
          <a:p>
            <a:pPr eaLnBrk="1" hangingPunct="1"/>
            <a:r>
              <a:rPr lang="en-US" sz="4000" dirty="0"/>
              <a:t>IEEE 802 LMSC </a:t>
            </a:r>
            <a:br>
              <a:rPr lang="en-US" sz="4000" dirty="0"/>
            </a:br>
            <a:r>
              <a:rPr lang="en-US" sz="4000" dirty="0"/>
              <a:t>131th Plenary Session</a:t>
            </a:r>
            <a:br>
              <a:rPr lang="en-US" sz="4000" dirty="0"/>
            </a:br>
            <a:r>
              <a:rPr lang="en-US" sz="2800" dirty="0"/>
              <a:t>(2nd mixed mode Plenary Session)</a:t>
            </a:r>
            <a:br>
              <a:rPr lang="en-US" sz="4000" dirty="0"/>
            </a:br>
            <a:br>
              <a:rPr lang="en-US" sz="4000" dirty="0"/>
            </a:br>
            <a:r>
              <a:rPr lang="en-US" sz="4000" dirty="0"/>
              <a:t>14 November 2022 to</a:t>
            </a:r>
            <a:br>
              <a:rPr lang="en-US" sz="4000" dirty="0"/>
            </a:br>
            <a:r>
              <a:rPr lang="en-US" sz="4000" dirty="0"/>
              <a:t>18 November 2022</a:t>
            </a:r>
            <a:br>
              <a:rPr lang="en-US" sz="4000" dirty="0"/>
            </a:br>
            <a:br>
              <a:rPr lang="en-US" sz="4000" dirty="0"/>
            </a:br>
            <a:br>
              <a:rPr lang="en-US" sz="4000" dirty="0"/>
            </a:br>
            <a:br>
              <a:rPr lang="en-US" sz="4000" dirty="0"/>
            </a:br>
            <a:endParaRPr lang="en-US" sz="4000" dirty="0"/>
          </a:p>
        </p:txBody>
      </p:sp>
      <p:sp>
        <p:nvSpPr>
          <p:cNvPr id="2" name="TextBox 1"/>
          <p:cNvSpPr txBox="1"/>
          <p:nvPr/>
        </p:nvSpPr>
        <p:spPr>
          <a:xfrm>
            <a:off x="5562601" y="6488668"/>
            <a:ext cx="5283133" cy="369332"/>
          </a:xfrm>
          <a:prstGeom prst="rect">
            <a:avLst/>
          </a:prstGeom>
          <a:noFill/>
        </p:spPr>
        <p:txBody>
          <a:bodyPr wrap="square" rtlCol="0">
            <a:spAutoFit/>
          </a:bodyPr>
          <a:lstStyle/>
          <a:p>
            <a:r>
              <a:rPr lang="en-US" dirty="0"/>
              <a:t>DCN ec-22-0229-02-00EC</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762000" y="1447800"/>
            <a:ext cx="10744200" cy="4114800"/>
          </a:xfrm>
        </p:spPr>
        <p:txBody>
          <a:bodyPr/>
          <a:lstStyle/>
          <a:p>
            <a:r>
              <a:rPr lang="en-US" sz="2800" dirty="0"/>
              <a:t>SA </a:t>
            </a:r>
            <a:r>
              <a:rPr lang="en-US" sz="2800" dirty="0" err="1"/>
              <a:t>BoG</a:t>
            </a:r>
            <a:r>
              <a:rPr lang="en-US" sz="2800" dirty="0"/>
              <a:t> September 2022</a:t>
            </a:r>
          </a:p>
          <a:p>
            <a:pPr lvl="1"/>
            <a:r>
              <a:rPr lang="en-US" sz="2000" dirty="0"/>
              <a:t>The BOG approved updates to the IEEE Public Policy Statement Ethical Considerations of Autonomous Intelligent Systems (AIS).</a:t>
            </a:r>
            <a:endParaRPr lang="en-US" sz="1600" dirty="0">
              <a:solidFill>
                <a:schemeClr val="tx1">
                  <a:lumMod val="95000"/>
                  <a:lumOff val="5000"/>
                </a:schemeClr>
              </a:solidFill>
            </a:endParaRPr>
          </a:p>
          <a:p>
            <a:r>
              <a:rPr lang="en-US" sz="2800" dirty="0">
                <a:solidFill>
                  <a:schemeClr val="tx1">
                    <a:lumMod val="95000"/>
                    <a:lumOff val="5000"/>
                  </a:schemeClr>
                </a:solidFill>
              </a:rPr>
              <a:t>802 EC members on the SA </a:t>
            </a:r>
            <a:r>
              <a:rPr lang="en-US" sz="2800" dirty="0" err="1">
                <a:solidFill>
                  <a:schemeClr val="tx1">
                    <a:lumMod val="95000"/>
                    <a:lumOff val="5000"/>
                  </a:schemeClr>
                </a:solidFill>
              </a:rPr>
              <a:t>BoG</a:t>
            </a:r>
            <a:endParaRPr lang="en-US" sz="2800" dirty="0">
              <a:solidFill>
                <a:schemeClr val="tx1">
                  <a:lumMod val="95000"/>
                  <a:lumOff val="5000"/>
                </a:schemeClr>
              </a:solidFill>
            </a:endParaRPr>
          </a:p>
          <a:p>
            <a:pPr lvl="1"/>
            <a:r>
              <a:rPr lang="en-US" sz="2400" dirty="0">
                <a:solidFill>
                  <a:schemeClr val="tx1">
                    <a:lumMod val="95000"/>
                    <a:lumOff val="5000"/>
                  </a:schemeClr>
                </a:solidFill>
              </a:rPr>
              <a:t>David Law, SASB Chair, George Zimmerman </a:t>
            </a:r>
            <a:r>
              <a:rPr lang="en-US" sz="2400" dirty="0" err="1">
                <a:solidFill>
                  <a:schemeClr val="tx1">
                    <a:lumMod val="95000"/>
                    <a:lumOff val="5000"/>
                  </a:schemeClr>
                </a:solidFill>
              </a:rPr>
              <a:t>MaL</a:t>
            </a:r>
            <a:r>
              <a:rPr lang="en-US" sz="2400" dirty="0">
                <a:solidFill>
                  <a:schemeClr val="tx1">
                    <a:lumMod val="95000"/>
                    <a:lumOff val="5000"/>
                  </a:schemeClr>
                </a:solidFill>
              </a:rPr>
              <a:t> and Glenn Parson </a:t>
            </a:r>
            <a:r>
              <a:rPr lang="en-US" sz="2400" dirty="0" err="1">
                <a:solidFill>
                  <a:schemeClr val="tx1">
                    <a:lumMod val="95000"/>
                    <a:lumOff val="5000"/>
                  </a:schemeClr>
                </a:solidFill>
              </a:rPr>
              <a:t>MaL</a:t>
            </a:r>
            <a:endParaRPr lang="en-US" sz="2400" dirty="0">
              <a:solidFill>
                <a:schemeClr val="tx1">
                  <a:lumMod val="95000"/>
                  <a:lumOff val="5000"/>
                </a:schemeClr>
              </a:solidFill>
            </a:endParaRPr>
          </a:p>
          <a:p>
            <a:pPr lvl="1"/>
            <a:r>
              <a:rPr lang="en-US" sz="2400" dirty="0">
                <a:solidFill>
                  <a:schemeClr val="tx1">
                    <a:lumMod val="95000"/>
                    <a:lumOff val="5000"/>
                  </a:schemeClr>
                </a:solidFill>
              </a:rPr>
              <a:t>Dorothy Stanley elected 2023-2024 </a:t>
            </a:r>
            <a:r>
              <a:rPr lang="en-US" sz="2400" dirty="0" err="1">
                <a:solidFill>
                  <a:schemeClr val="tx1">
                    <a:lumMod val="95000"/>
                    <a:lumOff val="5000"/>
                  </a:schemeClr>
                </a:solidFill>
              </a:rPr>
              <a:t>MaL</a:t>
            </a:r>
            <a:r>
              <a:rPr lang="en-US" sz="2400" dirty="0">
                <a:solidFill>
                  <a:schemeClr val="tx1">
                    <a:lumMod val="95000"/>
                    <a:lumOff val="5000"/>
                  </a:schemeClr>
                </a:solidFill>
              </a:rPr>
              <a:t>, congratulations!</a:t>
            </a:r>
          </a:p>
          <a:p>
            <a:pPr lvl="1"/>
            <a:endParaRPr lang="en-US" sz="2000" dirty="0"/>
          </a:p>
        </p:txBody>
      </p:sp>
      <p:sp>
        <p:nvSpPr>
          <p:cNvPr id="5" name="Slide Number Placeholder 4"/>
          <p:cNvSpPr>
            <a:spLocks noGrp="1"/>
          </p:cNvSpPr>
          <p:nvPr>
            <p:ph type="sldNum" sz="quarter" idx="12"/>
          </p:nvPr>
        </p:nvSpPr>
        <p:spPr/>
        <p:txBody>
          <a:bodyPr/>
          <a:lstStyle/>
          <a:p>
            <a:pPr>
              <a:defRPr/>
            </a:pPr>
            <a:fld id="{0F756E78-B411-4A49-8A56-75D9C3D57CC9}" type="slidenum">
              <a:rPr lang="en-US" smtClean="0"/>
              <a:pPr>
                <a:defRPr/>
              </a:pPr>
              <a:t>10</a:t>
            </a:fld>
            <a:endParaRPr lang="en-US"/>
          </a:p>
        </p:txBody>
      </p:sp>
      <p:sp>
        <p:nvSpPr>
          <p:cNvPr id="6" name="Rectangle 7"/>
          <p:cNvSpPr txBox="1">
            <a:spLocks noChangeArrowheads="1"/>
          </p:cNvSpPr>
          <p:nvPr/>
        </p:nvSpPr>
        <p:spPr>
          <a:xfrm>
            <a:off x="2133600" y="304800"/>
            <a:ext cx="7772400" cy="11430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4000" kern="0" dirty="0"/>
              <a:t>5.02 IEEE SA </a:t>
            </a:r>
            <a:r>
              <a:rPr lang="en-US" sz="4000" kern="0" dirty="0" err="1"/>
              <a:t>BoG</a:t>
            </a:r>
            <a:r>
              <a:rPr lang="en-US" sz="4000" kern="0" dirty="0"/>
              <a:t> Update</a:t>
            </a:r>
          </a:p>
        </p:txBody>
      </p:sp>
    </p:spTree>
    <p:extLst>
      <p:ext uri="{BB962C8B-B14F-4D97-AF65-F5344CB8AC3E}">
        <p14:creationId xmlns:p14="http://schemas.microsoft.com/office/powerpoint/2010/main" val="19165084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723900" y="1066800"/>
            <a:ext cx="10744200" cy="4114800"/>
          </a:xfrm>
        </p:spPr>
        <p:txBody>
          <a:bodyPr/>
          <a:lstStyle/>
          <a:p>
            <a:r>
              <a:rPr lang="en-US" sz="2800" dirty="0"/>
              <a:t>Standards Association Standards Board September 2022</a:t>
            </a:r>
            <a:endParaRPr lang="en-US" sz="1600" dirty="0"/>
          </a:p>
          <a:p>
            <a:pPr lvl="1"/>
            <a:r>
              <a:rPr lang="en-US" sz="1600" dirty="0"/>
              <a:t>The SASB recognized several Circuits and Systems Society Standards Committees as an official Standards </a:t>
            </a:r>
            <a:r>
              <a:rPr lang="en-US" sz="1600" dirty="0" err="1"/>
              <a:t>Committee,s</a:t>
            </a:r>
            <a:r>
              <a:rPr lang="en-US" sz="1600" dirty="0"/>
              <a:t> in accordance with IEEE SASB Bylaws 5.2.2.</a:t>
            </a:r>
          </a:p>
          <a:p>
            <a:pPr lvl="1"/>
            <a:r>
              <a:rPr lang="en-US" sz="1600" dirty="0"/>
              <a:t>802 Members on SASB: David Law, Dorothy Stanley, Jon </a:t>
            </a:r>
            <a:r>
              <a:rPr lang="en-US" sz="1600" dirty="0" err="1"/>
              <a:t>Rosdahl</a:t>
            </a:r>
            <a:r>
              <a:rPr lang="en-US" sz="1600" dirty="0"/>
              <a:t>, Guido </a:t>
            </a:r>
            <a:r>
              <a:rPr lang="en-US" sz="1600" dirty="0" err="1"/>
              <a:t>Hiertz</a:t>
            </a:r>
            <a:r>
              <a:rPr lang="en-US" sz="1600" dirty="0"/>
              <a:t>, Andrew Myles, Lei Wang, Karl Weber</a:t>
            </a:r>
          </a:p>
          <a:p>
            <a:r>
              <a:rPr lang="en-US" sz="2800" dirty="0"/>
              <a:t>Computer Society </a:t>
            </a:r>
            <a:r>
              <a:rPr lang="en-US" sz="2800" dirty="0" err="1"/>
              <a:t>BoG</a:t>
            </a:r>
            <a:r>
              <a:rPr lang="en-US" sz="2800" dirty="0"/>
              <a:t> &amp; SAB May 2022</a:t>
            </a:r>
          </a:p>
          <a:p>
            <a:pPr lvl="1"/>
            <a:r>
              <a:rPr lang="en-US" sz="1600" dirty="0"/>
              <a:t>SA Staff internally met with legal, risk, and a few key volunteers to discuss the definition of a “Standards Development Meeting”. There is no specific resolution at this time. There have been discussions if there is a difference between standards development and other SA meetings. Matt Ceglia, SA staff, will continue to provide updates related to the discussion.  No update available at this time.</a:t>
            </a:r>
            <a:endParaRPr lang="en-US" sz="1800" dirty="0"/>
          </a:p>
          <a:p>
            <a:r>
              <a:rPr lang="en-US" sz="2800" dirty="0"/>
              <a:t>IEEE Technical Activities and </a:t>
            </a:r>
            <a:r>
              <a:rPr lang="en-US" sz="2800" dirty="0" err="1"/>
              <a:t>BoD</a:t>
            </a:r>
            <a:r>
              <a:rPr lang="en-US" sz="2800" dirty="0"/>
              <a:t> meetings November 2022</a:t>
            </a:r>
            <a:endParaRPr lang="en-US" dirty="0"/>
          </a:p>
          <a:p>
            <a:pPr lvl="1"/>
            <a:r>
              <a:rPr lang="en-US" sz="1600" dirty="0">
                <a:solidFill>
                  <a:schemeClr val="tx1">
                    <a:lumMod val="95000"/>
                    <a:lumOff val="5000"/>
                  </a:schemeClr>
                </a:solidFill>
              </a:rPr>
              <a:t>Technical Activities Board (TAB) Committee on Standards (</a:t>
            </a:r>
            <a:r>
              <a:rPr lang="en-US" sz="1600" dirty="0" err="1">
                <a:solidFill>
                  <a:schemeClr val="tx1">
                    <a:lumMod val="95000"/>
                    <a:lumOff val="5000"/>
                  </a:schemeClr>
                </a:solidFill>
              </a:rPr>
              <a:t>CoS</a:t>
            </a:r>
            <a:r>
              <a:rPr lang="en-US" sz="1600" dirty="0">
                <a:solidFill>
                  <a:schemeClr val="tx1">
                    <a:lumMod val="95000"/>
                    <a:lumOff val="5000"/>
                  </a:schemeClr>
                </a:solidFill>
              </a:rPr>
              <a:t>) continues to encourage initiation of standards activities across all TAB Societies and Councils. It is in the process of completing a survey to understand the reasons various SDOs are selected for particular standards activities, developing/curating Standards Process Education materials and developing a </a:t>
            </a:r>
            <a:r>
              <a:rPr lang="en-US" sz="1600" dirty="0" err="1">
                <a:solidFill>
                  <a:schemeClr val="tx1">
                    <a:lumMod val="95000"/>
                    <a:lumOff val="5000"/>
                  </a:schemeClr>
                </a:solidFill>
              </a:rPr>
              <a:t>CoS</a:t>
            </a:r>
            <a:r>
              <a:rPr lang="en-US" sz="1600" dirty="0">
                <a:solidFill>
                  <a:schemeClr val="tx1">
                    <a:lumMod val="95000"/>
                    <a:lumOff val="5000"/>
                  </a:schemeClr>
                </a:solidFill>
              </a:rPr>
              <a:t> </a:t>
            </a:r>
            <a:r>
              <a:rPr lang="en-US" sz="1600" dirty="0" err="1">
                <a:solidFill>
                  <a:schemeClr val="tx1">
                    <a:lumMod val="95000"/>
                    <a:lumOff val="5000"/>
                  </a:schemeClr>
                </a:solidFill>
              </a:rPr>
              <a:t>OpsMan</a:t>
            </a:r>
            <a:r>
              <a:rPr lang="en-US" sz="1600" dirty="0">
                <a:solidFill>
                  <a:schemeClr val="tx1">
                    <a:lumMod val="95000"/>
                    <a:lumOff val="5000"/>
                  </a:schemeClr>
                </a:solidFill>
              </a:rPr>
              <a:t>.  Please contact Paul </a:t>
            </a:r>
            <a:r>
              <a:rPr lang="en-US" sz="1600" dirty="0" err="1">
                <a:solidFill>
                  <a:schemeClr val="tx1">
                    <a:lumMod val="95000"/>
                    <a:lumOff val="5000"/>
                  </a:schemeClr>
                </a:solidFill>
              </a:rPr>
              <a:t>Nikolich</a:t>
            </a:r>
            <a:r>
              <a:rPr lang="en-US" sz="1600" dirty="0">
                <a:solidFill>
                  <a:schemeClr val="tx1">
                    <a:lumMod val="95000"/>
                    <a:lumOff val="5000"/>
                  </a:schemeClr>
                </a:solidFill>
              </a:rPr>
              <a:t> for details.</a:t>
            </a:r>
          </a:p>
          <a:p>
            <a:pPr lvl="1"/>
            <a:r>
              <a:rPr lang="en-US" sz="1600" dirty="0">
                <a:solidFill>
                  <a:schemeClr val="tx1">
                    <a:lumMod val="95000"/>
                    <a:lumOff val="5000"/>
                  </a:schemeClr>
                </a:solidFill>
              </a:rPr>
              <a:t>TAB </a:t>
            </a:r>
            <a:r>
              <a:rPr lang="en-US" sz="1600" dirty="0" err="1">
                <a:solidFill>
                  <a:schemeClr val="tx1">
                    <a:lumMod val="95000"/>
                    <a:lumOff val="5000"/>
                  </a:schemeClr>
                </a:solidFill>
              </a:rPr>
              <a:t>CoS</a:t>
            </a:r>
            <a:r>
              <a:rPr lang="en-US" sz="1600" dirty="0">
                <a:solidFill>
                  <a:schemeClr val="tx1">
                    <a:lumMod val="95000"/>
                    <a:lumOff val="5000"/>
                  </a:schemeClr>
                </a:solidFill>
              </a:rPr>
              <a:t> is working with Roger Fuji, TAB Strategic Planning Committee Chair, to integrate standards activities into the IEEE 2050 Strategic Plan.  Please contact Paul </a:t>
            </a:r>
            <a:r>
              <a:rPr lang="en-US" sz="1600" dirty="0" err="1">
                <a:solidFill>
                  <a:schemeClr val="tx1">
                    <a:lumMod val="95000"/>
                    <a:lumOff val="5000"/>
                  </a:schemeClr>
                </a:solidFill>
              </a:rPr>
              <a:t>Nikolich</a:t>
            </a:r>
            <a:r>
              <a:rPr lang="en-US" sz="1600" dirty="0">
                <a:solidFill>
                  <a:schemeClr val="tx1">
                    <a:lumMod val="95000"/>
                    <a:lumOff val="5000"/>
                  </a:schemeClr>
                </a:solidFill>
              </a:rPr>
              <a:t> for details.</a:t>
            </a:r>
          </a:p>
          <a:p>
            <a:pPr lvl="1"/>
            <a:endParaRPr lang="en-US" sz="2000" dirty="0"/>
          </a:p>
        </p:txBody>
      </p:sp>
      <p:sp>
        <p:nvSpPr>
          <p:cNvPr id="5" name="Slide Number Placeholder 4"/>
          <p:cNvSpPr>
            <a:spLocks noGrp="1"/>
          </p:cNvSpPr>
          <p:nvPr>
            <p:ph type="sldNum" sz="quarter" idx="12"/>
          </p:nvPr>
        </p:nvSpPr>
        <p:spPr/>
        <p:txBody>
          <a:bodyPr/>
          <a:lstStyle/>
          <a:p>
            <a:pPr>
              <a:defRPr/>
            </a:pPr>
            <a:fld id="{0F756E78-B411-4A49-8A56-75D9C3D57CC9}" type="slidenum">
              <a:rPr lang="en-US" smtClean="0"/>
              <a:pPr>
                <a:defRPr/>
              </a:pPr>
              <a:t>11</a:t>
            </a:fld>
            <a:endParaRPr lang="en-US"/>
          </a:p>
        </p:txBody>
      </p:sp>
      <p:sp>
        <p:nvSpPr>
          <p:cNvPr id="6" name="Rectangle 7"/>
          <p:cNvSpPr txBox="1">
            <a:spLocks noChangeArrowheads="1"/>
          </p:cNvSpPr>
          <p:nvPr/>
        </p:nvSpPr>
        <p:spPr>
          <a:xfrm>
            <a:off x="2133600" y="304800"/>
            <a:ext cx="7772400" cy="11430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4000" kern="0" dirty="0"/>
              <a:t>5.02 IEEE Boards Updates</a:t>
            </a:r>
          </a:p>
        </p:txBody>
      </p:sp>
    </p:spTree>
    <p:extLst>
      <p:ext uri="{BB962C8B-B14F-4D97-AF65-F5344CB8AC3E}">
        <p14:creationId xmlns:p14="http://schemas.microsoft.com/office/powerpoint/2010/main" val="19178924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4"/>
          <p:cNvSpPr>
            <a:spLocks noGrp="1"/>
          </p:cNvSpPr>
          <p:nvPr>
            <p:ph type="sldNum" sz="quarter" idx="12"/>
          </p:nvPr>
        </p:nvSpPr>
        <p:spPr/>
        <p:txBody>
          <a:bodyPr/>
          <a:lstStyle/>
          <a:p>
            <a:pPr>
              <a:defRPr/>
            </a:pPr>
            <a:fld id="{3A1B5D0C-A3CA-4015-90F1-B87437697A9D}" type="slidenum">
              <a:rPr lang="en-US" smtClean="0"/>
              <a:pPr>
                <a:defRPr/>
              </a:pPr>
              <a:t>12</a:t>
            </a:fld>
            <a:endParaRPr lang="en-US"/>
          </a:p>
        </p:txBody>
      </p:sp>
      <p:sp>
        <p:nvSpPr>
          <p:cNvPr id="6147" name="Text Box 2"/>
          <p:cNvSpPr txBox="1">
            <a:spLocks noChangeArrowheads="1"/>
          </p:cNvSpPr>
          <p:nvPr/>
        </p:nvSpPr>
        <p:spPr bwMode="auto">
          <a:xfrm>
            <a:off x="228600" y="1752601"/>
            <a:ext cx="11963400" cy="5047536"/>
          </a:xfrm>
          <a:prstGeom prst="rect">
            <a:avLst/>
          </a:prstGeom>
          <a:noFill/>
          <a:ln w="9525">
            <a:noFill/>
            <a:miter lim="800000"/>
            <a:headEnd/>
            <a:tailEnd/>
          </a:ln>
        </p:spPr>
        <p:txBody>
          <a:bodyPr wrap="square">
            <a:spAutoFit/>
          </a:bodyPr>
          <a:lstStyle/>
          <a:p>
            <a:r>
              <a:rPr lang="en-US" sz="2800" u="sng" dirty="0"/>
              <a:t>802 Project Authorization SASB Approvals September 2022</a:t>
            </a:r>
            <a:endParaRPr lang="en-US" sz="2800" dirty="0"/>
          </a:p>
          <a:p>
            <a:pPr lvl="0"/>
            <a:r>
              <a:rPr lang="en-US" sz="2000" dirty="0"/>
              <a:t> - New: 	P60802 Time-Sensitive Networking Profile for Industrial Automation </a:t>
            </a:r>
          </a:p>
          <a:p>
            <a:pPr lvl="0"/>
            <a:r>
              <a:rPr lang="en-US" sz="2000" dirty="0"/>
              <a:t>	P802.1Qdw Amendment: Source Flow Control </a:t>
            </a:r>
          </a:p>
          <a:p>
            <a:pPr lvl="0"/>
            <a:r>
              <a:rPr lang="en-US" sz="2000" dirty="0"/>
              <a:t>	P802.1Qdv  Amendment: Enhancements to Cyclic Queuing and Forwarding</a:t>
            </a:r>
            <a:br>
              <a:rPr lang="en-US" sz="2000" dirty="0"/>
            </a:br>
            <a:r>
              <a:rPr lang="en-US" sz="2000" dirty="0"/>
              <a:t>	P802.15.4 Standard for Low-Rate Wireless Networks Revision</a:t>
            </a:r>
          </a:p>
          <a:p>
            <a:pPr lvl="0"/>
            <a:endParaRPr lang="en-US" sz="2000" dirty="0"/>
          </a:p>
          <a:p>
            <a:pPr lvl="0"/>
            <a:r>
              <a:rPr lang="en-US" sz="2000" dirty="0"/>
              <a:t>- Corrigenda: P802.1CS-2020/Cor 1  Corrigendum 1 Corrections to YANG Data Model</a:t>
            </a:r>
          </a:p>
          <a:p>
            <a:pPr lvl="0"/>
            <a:endParaRPr lang="en-US" sz="2000" dirty="0"/>
          </a:p>
          <a:p>
            <a:pPr lvl="0"/>
            <a:r>
              <a:rPr lang="en-US" sz="2000" dirty="0"/>
              <a:t>- PAR Modifications: none</a:t>
            </a:r>
          </a:p>
          <a:p>
            <a:endParaRPr lang="en-US" sz="1400" b="1" u="sng" dirty="0"/>
          </a:p>
          <a:p>
            <a:r>
              <a:rPr lang="en-US" sz="2800" u="sng" dirty="0"/>
              <a:t>SASB 802 Standard Approved in September 2022</a:t>
            </a:r>
          </a:p>
          <a:p>
            <a:r>
              <a:rPr lang="nl-NL" sz="1800" b="0" i="0" u="none" strike="noStrike" baseline="0" dirty="0">
                <a:solidFill>
                  <a:srgbClr val="000000"/>
                </a:solidFill>
                <a:latin typeface="Times New Roman" panose="02020603050405020304" pitchFamily="18" charset="0"/>
              </a:rPr>
              <a:t>IEEE Std 802.3ck™-2022, IEEE Std 802.3cs™-2022, IEEE Std 802.3db™-2022, IEEE Std 802.3de™-2022, </a:t>
            </a:r>
            <a:br>
              <a:rPr lang="nl-NL" sz="1800" b="0" i="0" u="none" strike="noStrike" baseline="0" dirty="0">
                <a:solidFill>
                  <a:srgbClr val="000000"/>
                </a:solidFill>
                <a:latin typeface="Times New Roman" panose="02020603050405020304" pitchFamily="18" charset="0"/>
              </a:rPr>
            </a:br>
            <a:r>
              <a:rPr lang="nl-NL" sz="1800" b="0" i="0" u="none" strike="noStrike" baseline="0" dirty="0">
                <a:solidFill>
                  <a:srgbClr val="000000"/>
                </a:solidFill>
                <a:latin typeface="Times New Roman" panose="02020603050405020304" pitchFamily="18" charset="0"/>
              </a:rPr>
              <a:t>IEEE Std 802.11™-2020/Cor1-2022, IEEE Std 802.15.4™-2020/Cor1-2022, IEEE Std 802.1Q™-2022</a:t>
            </a:r>
          </a:p>
          <a:p>
            <a:r>
              <a:rPr lang="nl-NL" dirty="0">
                <a:solidFill>
                  <a:srgbClr val="000000"/>
                </a:solidFill>
              </a:rPr>
              <a:t>See </a:t>
            </a:r>
            <a:r>
              <a:rPr lang="nl-NL" dirty="0">
                <a:solidFill>
                  <a:srgbClr val="000000"/>
                </a:solidFill>
                <a:hlinkClick r:id="rId2"/>
              </a:rPr>
              <a:t>https://mentor.ieee.org/802-ec/dcn/22/ec-22-0218-00-00SA-ieee-802-publication-report-november-2022.pdf</a:t>
            </a:r>
            <a:r>
              <a:rPr lang="nl-NL" dirty="0">
                <a:solidFill>
                  <a:srgbClr val="000000"/>
                </a:solidFill>
              </a:rPr>
              <a:t> for details.</a:t>
            </a:r>
            <a:r>
              <a:rPr lang="en-US" sz="1800" b="0" i="0" u="none" strike="noStrike" baseline="0" dirty="0">
                <a:solidFill>
                  <a:srgbClr val="000000"/>
                </a:solidFill>
                <a:latin typeface="Times New Roman" panose="02020603050405020304" pitchFamily="18" charset="0"/>
              </a:rPr>
              <a:t>	</a:t>
            </a:r>
          </a:p>
          <a:p>
            <a:pPr marL="285750" lvl="0" indent="-285750">
              <a:buFontTx/>
              <a:buChar char="-"/>
            </a:pPr>
            <a:endParaRPr lang="en-US" sz="2000" dirty="0"/>
          </a:p>
        </p:txBody>
      </p:sp>
      <p:sp>
        <p:nvSpPr>
          <p:cNvPr id="6148" name="Rectangle 3"/>
          <p:cNvSpPr>
            <a:spLocks noGrp="1" noChangeArrowheads="1"/>
          </p:cNvSpPr>
          <p:nvPr>
            <p:ph type="title"/>
          </p:nvPr>
        </p:nvSpPr>
        <p:spPr>
          <a:xfrm>
            <a:off x="1524000" y="0"/>
            <a:ext cx="9144000" cy="1143000"/>
          </a:xfrm>
        </p:spPr>
        <p:txBody>
          <a:bodyPr/>
          <a:lstStyle/>
          <a:p>
            <a:pPr eaLnBrk="1" hangingPunct="1"/>
            <a:r>
              <a:rPr lang="en-US" sz="4000" dirty="0"/>
              <a:t>5.03 SA Standards Board Actions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2"/>
          </p:nvPr>
        </p:nvSpPr>
        <p:spPr/>
        <p:txBody>
          <a:bodyPr/>
          <a:lstStyle/>
          <a:p>
            <a:pPr>
              <a:defRPr/>
            </a:pPr>
            <a:fld id="{8F6A0207-7A54-48DC-BD5F-14CCF73675DA}" type="slidenum">
              <a:rPr lang="en-US" smtClean="0"/>
              <a:pPr>
                <a:defRPr/>
              </a:pPr>
              <a:t>13</a:t>
            </a:fld>
            <a:endParaRPr lang="en-US"/>
          </a:p>
        </p:txBody>
      </p:sp>
      <p:sp>
        <p:nvSpPr>
          <p:cNvPr id="14339" name="Rectangle 2"/>
          <p:cNvSpPr>
            <a:spLocks noGrp="1" noChangeArrowheads="1"/>
          </p:cNvSpPr>
          <p:nvPr>
            <p:ph type="title"/>
          </p:nvPr>
        </p:nvSpPr>
        <p:spPr/>
        <p:txBody>
          <a:bodyPr/>
          <a:lstStyle/>
          <a:p>
            <a:pPr eaLnBrk="1" hangingPunct="1"/>
            <a:r>
              <a:rPr lang="en-US" sz="4000" dirty="0"/>
              <a:t>5.04</a:t>
            </a:r>
            <a:br>
              <a:rPr lang="en-US" sz="4000" dirty="0"/>
            </a:br>
            <a:r>
              <a:rPr lang="en-US" sz="4000" dirty="0"/>
              <a:t> LMSC Email Ballot Recap</a:t>
            </a:r>
          </a:p>
        </p:txBody>
      </p:sp>
      <p:sp>
        <p:nvSpPr>
          <p:cNvPr id="14340" name="Rectangle 3"/>
          <p:cNvSpPr>
            <a:spLocks noGrp="1" noChangeArrowheads="1"/>
          </p:cNvSpPr>
          <p:nvPr>
            <p:ph type="body" idx="1"/>
          </p:nvPr>
        </p:nvSpPr>
        <p:spPr>
          <a:xfrm>
            <a:off x="533400" y="1981200"/>
            <a:ext cx="10363200" cy="4114800"/>
          </a:xfrm>
        </p:spPr>
        <p:txBody>
          <a:bodyPr/>
          <a:lstStyle/>
          <a:p>
            <a:pPr eaLnBrk="1" hangingPunct="1">
              <a:buNone/>
              <a:tabLst>
                <a:tab pos="1141413" algn="l"/>
              </a:tabLst>
            </a:pPr>
            <a:r>
              <a:rPr lang="en-US" sz="2000" dirty="0"/>
              <a:t>	</a:t>
            </a:r>
            <a:r>
              <a:rPr lang="en-US" sz="2000" u="sng" dirty="0"/>
              <a:t>open date	          topic			yes/no/abs/</a:t>
            </a:r>
            <a:r>
              <a:rPr lang="en-US" sz="2000" u="sng" dirty="0" err="1"/>
              <a:t>dnv</a:t>
            </a:r>
            <a:r>
              <a:rPr lang="en-US" sz="2000" u="sng" dirty="0"/>
              <a:t>*	result</a:t>
            </a:r>
          </a:p>
          <a:p>
            <a:pPr eaLnBrk="1" hangingPunct="1">
              <a:buFont typeface="+mj-lt"/>
              <a:buAutoNum type="arabicParenR"/>
              <a:tabLst>
                <a:tab pos="1141413" algn="l"/>
              </a:tabLst>
            </a:pPr>
            <a:r>
              <a:rPr lang="en-US" sz="2000" dirty="0"/>
              <a:t>15JUL Approval of EC evidence on WRC 2023	10/00/00/03	pass</a:t>
            </a:r>
          </a:p>
          <a:p>
            <a:pPr eaLnBrk="1" hangingPunct="1">
              <a:buFont typeface="+mj-lt"/>
              <a:buAutoNum type="arabicParenR"/>
              <a:tabLst>
                <a:tab pos="1141413" algn="l"/>
              </a:tabLst>
            </a:pPr>
            <a:r>
              <a:rPr lang="en-US" sz="2000" dirty="0"/>
              <a:t>21JUL Approval of </a:t>
            </a:r>
            <a:r>
              <a:rPr lang="en-US" sz="2000" dirty="0" err="1"/>
              <a:t>cmts</a:t>
            </a:r>
            <a:r>
              <a:rPr lang="en-US" sz="2000" dirty="0"/>
              <a:t> to EC RSPG consult	07/00/03/03	pass</a:t>
            </a:r>
          </a:p>
          <a:p>
            <a:pPr eaLnBrk="1" hangingPunct="1">
              <a:buFont typeface="+mj-lt"/>
              <a:buAutoNum type="arabicParenR"/>
              <a:tabLst>
                <a:tab pos="1141413" algn="l"/>
              </a:tabLst>
            </a:pPr>
            <a:r>
              <a:rPr lang="en-US" sz="2000" dirty="0"/>
              <a:t>14SEP Approval of </a:t>
            </a:r>
            <a:r>
              <a:rPr lang="en-US" sz="2000" dirty="0" err="1"/>
              <a:t>cmts</a:t>
            </a:r>
            <a:r>
              <a:rPr lang="en-US" sz="2000" dirty="0"/>
              <a:t> to ARCEP consul	08/00/02/03	pass</a:t>
            </a:r>
          </a:p>
          <a:p>
            <a:pPr eaLnBrk="1" hangingPunct="1">
              <a:buFont typeface="+mj-lt"/>
              <a:buAutoNum type="arabicParenR"/>
              <a:tabLst>
                <a:tab pos="1141413" algn="l"/>
              </a:tabLst>
            </a:pPr>
            <a:r>
              <a:rPr lang="en-US" sz="2000" dirty="0"/>
              <a:t>20SEP	Approval of </a:t>
            </a:r>
            <a:r>
              <a:rPr lang="en-US" sz="2000" dirty="0" err="1"/>
              <a:t>cmts</a:t>
            </a:r>
            <a:r>
              <a:rPr lang="en-US" sz="2000" dirty="0"/>
              <a:t> to UK </a:t>
            </a:r>
            <a:r>
              <a:rPr lang="en-US" sz="2000" dirty="0" err="1"/>
              <a:t>Ofcom</a:t>
            </a:r>
            <a:r>
              <a:rPr lang="en-US" sz="2000" dirty="0"/>
              <a:t>		07/00/01/05	pass</a:t>
            </a:r>
          </a:p>
          <a:p>
            <a:pPr eaLnBrk="1" hangingPunct="1">
              <a:buFont typeface="+mj-lt"/>
              <a:buAutoNum type="arabicParenR"/>
              <a:tabLst>
                <a:tab pos="1141413" algn="l"/>
              </a:tabLst>
            </a:pPr>
            <a:r>
              <a:rPr lang="en-US" sz="2000" dirty="0"/>
              <a:t>27OCT Approval of </a:t>
            </a:r>
            <a:r>
              <a:rPr lang="en-US" sz="2000" dirty="0" err="1"/>
              <a:t>cmts</a:t>
            </a:r>
            <a:r>
              <a:rPr lang="en-US" sz="2000" dirty="0"/>
              <a:t> to ITU-R WP 5A	09/00/00/04	pass</a:t>
            </a:r>
          </a:p>
          <a:p>
            <a:pPr eaLnBrk="1" hangingPunct="1">
              <a:buFont typeface="+mj-lt"/>
              <a:buAutoNum type="arabicParenR"/>
              <a:tabLst>
                <a:tab pos="1141413" algn="l"/>
              </a:tabLst>
            </a:pPr>
            <a:endParaRPr lang="en-US" sz="2000" dirty="0"/>
          </a:p>
          <a:p>
            <a:pPr eaLnBrk="1" hangingPunct="1">
              <a:buFont typeface="+mj-lt"/>
              <a:buAutoNum type="arabicParenR"/>
              <a:tabLst>
                <a:tab pos="1141413" algn="l"/>
              </a:tabLst>
            </a:pPr>
            <a:endParaRPr lang="en-US" sz="2000" dirty="0"/>
          </a:p>
          <a:p>
            <a:pPr eaLnBrk="1" hangingPunct="1">
              <a:buFont typeface="+mj-lt"/>
              <a:buAutoNum type="arabicParenR"/>
              <a:tabLst>
                <a:tab pos="1141413" algn="l"/>
              </a:tabLst>
            </a:pPr>
            <a:endParaRPr lang="en-US" sz="2000" dirty="0"/>
          </a:p>
          <a:p>
            <a:pPr marL="0" indent="0" eaLnBrk="1" hangingPunct="1">
              <a:buNone/>
              <a:tabLst>
                <a:tab pos="1141413" algn="l"/>
              </a:tabLst>
            </a:pPr>
            <a:r>
              <a:rPr lang="en-US" sz="2000" dirty="0"/>
              <a:t>* 802 chair is counted as DNV unless his vote is required</a:t>
            </a:r>
          </a:p>
          <a:p>
            <a:pPr marL="0" indent="0" eaLnBrk="1" hangingPunct="1">
              <a:buNone/>
            </a:pPr>
            <a:endParaRPr lang="en-US" sz="2000" dirty="0"/>
          </a:p>
          <a:p>
            <a:pPr eaLnBrk="1" hangingPunct="1"/>
            <a:endParaRPr lang="en-US" sz="2000" dirty="0"/>
          </a:p>
          <a:p>
            <a:pPr eaLnBrk="1" hangingPunct="1"/>
            <a:endParaRPr lang="en-US" sz="2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14</a:t>
            </a:fld>
            <a:endParaRPr lang="en-US"/>
          </a:p>
        </p:txBody>
      </p:sp>
      <p:sp>
        <p:nvSpPr>
          <p:cNvPr id="7" name="Title 1"/>
          <p:cNvSpPr>
            <a:spLocks noGrp="1"/>
          </p:cNvSpPr>
          <p:nvPr>
            <p:ph type="title"/>
          </p:nvPr>
        </p:nvSpPr>
        <p:spPr>
          <a:xfrm>
            <a:off x="1981200" y="14177"/>
            <a:ext cx="7772400" cy="1143000"/>
          </a:xfrm>
        </p:spPr>
        <p:txBody>
          <a:bodyPr/>
          <a:lstStyle/>
          <a:p>
            <a:r>
              <a:rPr lang="en-US" dirty="0"/>
              <a:t>5.05 EC Affiliation Update</a:t>
            </a:r>
          </a:p>
        </p:txBody>
      </p:sp>
      <p:graphicFrame>
        <p:nvGraphicFramePr>
          <p:cNvPr id="5" name="Table 4">
            <a:extLst>
              <a:ext uri="{FF2B5EF4-FFF2-40B4-BE49-F238E27FC236}">
                <a16:creationId xmlns:a16="http://schemas.microsoft.com/office/drawing/2014/main" id="{E1462E6A-084D-4450-8167-8F85C305529F}"/>
              </a:ext>
            </a:extLst>
          </p:cNvPr>
          <p:cNvGraphicFramePr>
            <a:graphicFrameLocks noGrp="1"/>
          </p:cNvGraphicFramePr>
          <p:nvPr>
            <p:extLst>
              <p:ext uri="{D42A27DB-BD31-4B8C-83A1-F6EECF244321}">
                <p14:modId xmlns:p14="http://schemas.microsoft.com/office/powerpoint/2010/main" val="1367089179"/>
              </p:ext>
            </p:extLst>
          </p:nvPr>
        </p:nvGraphicFramePr>
        <p:xfrm>
          <a:off x="1104900" y="1354720"/>
          <a:ext cx="9982200" cy="4893680"/>
        </p:xfrm>
        <a:graphic>
          <a:graphicData uri="http://schemas.openxmlformats.org/drawingml/2006/table">
            <a:tbl>
              <a:tblPr>
                <a:tableStyleId>{5C22544A-7EE6-4342-B048-85BDC9FD1C3A}</a:tableStyleId>
              </a:tblPr>
              <a:tblGrid>
                <a:gridCol w="3776838">
                  <a:extLst>
                    <a:ext uri="{9D8B030D-6E8A-4147-A177-3AD203B41FA5}">
                      <a16:colId xmlns:a16="http://schemas.microsoft.com/office/drawing/2014/main" val="20000"/>
                    </a:ext>
                  </a:extLst>
                </a:gridCol>
                <a:gridCol w="1694138">
                  <a:extLst>
                    <a:ext uri="{9D8B030D-6E8A-4147-A177-3AD203B41FA5}">
                      <a16:colId xmlns:a16="http://schemas.microsoft.com/office/drawing/2014/main" val="20001"/>
                    </a:ext>
                  </a:extLst>
                </a:gridCol>
                <a:gridCol w="4511224">
                  <a:extLst>
                    <a:ext uri="{9D8B030D-6E8A-4147-A177-3AD203B41FA5}">
                      <a16:colId xmlns:a16="http://schemas.microsoft.com/office/drawing/2014/main" val="20002"/>
                    </a:ext>
                  </a:extLst>
                </a:gridCol>
              </a:tblGrid>
              <a:tr h="225755">
                <a:tc gridSpan="3">
                  <a:txBody>
                    <a:bodyPr/>
                    <a:lstStyle/>
                    <a:p>
                      <a:pPr algn="l" fontAlgn="ctr"/>
                      <a:r>
                        <a:rPr lang="en-US" sz="1600" u="none" strike="noStrike" dirty="0">
                          <a:effectLst/>
                          <a:latin typeface="+mj-lt"/>
                        </a:rPr>
                        <a:t>IEEE 802 Executive Committee Members</a:t>
                      </a:r>
                      <a:endParaRPr lang="en-US" sz="1600" b="1" i="0" u="none" strike="noStrike" dirty="0">
                        <a:solidFill>
                          <a:srgbClr val="55AA8F"/>
                        </a:solidFill>
                        <a:effectLst/>
                        <a:latin typeface="+mj-lt"/>
                      </a:endParaRPr>
                    </a:p>
                  </a:txBody>
                  <a:tcPr marL="100584" marR="100584" marT="9080" marB="0" anchor="c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91185">
                <a:tc>
                  <a:txBody>
                    <a:bodyPr/>
                    <a:lstStyle/>
                    <a:p>
                      <a:pPr algn="ctr" fontAlgn="ctr"/>
                      <a:r>
                        <a:rPr lang="en-US" sz="1200" u="none" strike="noStrike" dirty="0">
                          <a:effectLst/>
                          <a:latin typeface="+mj-lt"/>
                        </a:rPr>
                        <a:t>Position</a:t>
                      </a:r>
                      <a:endParaRPr lang="en-US" sz="1200" b="1" i="0" u="none" strike="noStrike" dirty="0">
                        <a:effectLst/>
                        <a:latin typeface="+mj-lt"/>
                      </a:endParaRPr>
                    </a:p>
                  </a:txBody>
                  <a:tcPr marL="9081" marR="9081" marT="9080" marB="0" anchor="ctr">
                    <a:noFill/>
                  </a:tcPr>
                </a:tc>
                <a:tc>
                  <a:txBody>
                    <a:bodyPr/>
                    <a:lstStyle/>
                    <a:p>
                      <a:pPr algn="ctr" fontAlgn="ctr"/>
                      <a:r>
                        <a:rPr lang="en-US" sz="1200" u="none" strike="noStrike">
                          <a:effectLst/>
                          <a:latin typeface="+mj-lt"/>
                        </a:rPr>
                        <a:t>Name</a:t>
                      </a:r>
                      <a:endParaRPr lang="en-US" sz="1200" b="1" i="0" u="none" strike="noStrike">
                        <a:effectLst/>
                        <a:latin typeface="+mj-lt"/>
                      </a:endParaRPr>
                    </a:p>
                  </a:txBody>
                  <a:tcPr marL="9081" marR="9081" marT="9080" marB="0" anchor="ctr">
                    <a:noFill/>
                  </a:tcPr>
                </a:tc>
                <a:tc>
                  <a:txBody>
                    <a:bodyPr/>
                    <a:lstStyle/>
                    <a:p>
                      <a:pPr algn="ctr" fontAlgn="ctr"/>
                      <a:r>
                        <a:rPr lang="en-US" sz="1200" u="none" strike="noStrike">
                          <a:effectLst/>
                          <a:latin typeface="+mj-lt"/>
                        </a:rPr>
                        <a:t>Affiliation</a:t>
                      </a:r>
                      <a:endParaRPr lang="en-US" sz="1200" b="1" i="0" u="none" strike="noStrike">
                        <a:effectLst/>
                        <a:latin typeface="+mj-lt"/>
                      </a:endParaRPr>
                    </a:p>
                  </a:txBody>
                  <a:tcPr marL="9081" marR="9081" marT="9080" marB="0" anchor="ctr">
                    <a:noFill/>
                  </a:tcPr>
                </a:tc>
                <a:extLst>
                  <a:ext uri="{0D108BD9-81ED-4DB2-BD59-A6C34878D82A}">
                    <a16:rowId xmlns:a16="http://schemas.microsoft.com/office/drawing/2014/main" val="10001"/>
                  </a:ext>
                </a:extLst>
              </a:tr>
              <a:tr h="371620">
                <a:tc>
                  <a:txBody>
                    <a:bodyPr/>
                    <a:lstStyle/>
                    <a:p>
                      <a:pPr algn="l" fontAlgn="ctr"/>
                      <a:r>
                        <a:rPr lang="en-US" sz="1200" u="none" strike="noStrike" dirty="0">
                          <a:effectLst/>
                          <a:latin typeface="+mj-lt"/>
                        </a:rPr>
                        <a:t>Chair</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a:effectLst/>
                          <a:latin typeface="+mj-lt"/>
                        </a:rPr>
                        <a:t>Paul Nikolich</a:t>
                      </a:r>
                      <a:endParaRPr lang="en-US" sz="1200" b="0" i="0" u="none" strike="noStrike">
                        <a:effectLst/>
                        <a:latin typeface="+mj-lt"/>
                      </a:endParaRPr>
                    </a:p>
                  </a:txBody>
                  <a:tcPr marL="9081" marR="9081" marT="9080" marB="0" anchor="ctr">
                    <a:noFill/>
                  </a:tcPr>
                </a:tc>
                <a:tc>
                  <a:txBody>
                    <a:bodyPr/>
                    <a:lstStyle/>
                    <a:p>
                      <a:pPr algn="l" fontAlgn="ctr"/>
                      <a:r>
                        <a:rPr lang="en-US" sz="1200" u="none" strike="noStrike" dirty="0">
                          <a:effectLst/>
                          <a:latin typeface="+mj-lt"/>
                        </a:rPr>
                        <a:t>Self,  HPE, Huawei, YAS BBV</a:t>
                      </a:r>
                      <a:endParaRPr lang="en-US" sz="1200" u="none" strike="noStrike" baseline="0" dirty="0">
                        <a:effectLst/>
                        <a:latin typeface="+mj-lt"/>
                      </a:endParaRPr>
                    </a:p>
                    <a:p>
                      <a:pPr algn="l" fontAlgn="ctr"/>
                      <a:r>
                        <a:rPr lang="en-US" sz="1200" u="none" strike="noStrike" baseline="0" dirty="0">
                          <a:effectLst/>
                          <a:latin typeface="+mj-lt"/>
                        </a:rPr>
                        <a:t>Origin Wireless, </a:t>
                      </a:r>
                      <a:r>
                        <a:rPr lang="en-US" sz="1200" u="none" strike="noStrike" baseline="0" dirty="0" err="1">
                          <a:effectLst/>
                          <a:latin typeface="+mj-lt"/>
                        </a:rPr>
                        <a:t>Wyebot</a:t>
                      </a:r>
                      <a:endParaRPr lang="en-US" sz="1200" b="0" i="0" u="none" strike="sngStrike" baseline="0" dirty="0">
                        <a:effectLst/>
                        <a:latin typeface="+mj-lt"/>
                      </a:endParaRPr>
                    </a:p>
                  </a:txBody>
                  <a:tcPr marL="9081" marR="9081" marT="9080" marB="0" anchor="ctr">
                    <a:noFill/>
                  </a:tcPr>
                </a:tc>
                <a:extLst>
                  <a:ext uri="{0D108BD9-81ED-4DB2-BD59-A6C34878D82A}">
                    <a16:rowId xmlns:a16="http://schemas.microsoft.com/office/drawing/2014/main" val="10002"/>
                  </a:ext>
                </a:extLst>
              </a:tr>
              <a:tr h="191185">
                <a:tc>
                  <a:txBody>
                    <a:bodyPr/>
                    <a:lstStyle/>
                    <a:p>
                      <a:pPr algn="l" fontAlgn="ctr"/>
                      <a:r>
                        <a:rPr lang="en-US" sz="1200" u="none" strike="noStrike" dirty="0">
                          <a:effectLst/>
                          <a:latin typeface="+mj-lt"/>
                        </a:rPr>
                        <a:t>First Vice Chair</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James P. K. </a:t>
                      </a:r>
                      <a:r>
                        <a:rPr lang="en-US" sz="1200" u="none" strike="noStrike" dirty="0" err="1">
                          <a:effectLst/>
                          <a:latin typeface="+mj-lt"/>
                        </a:rPr>
                        <a:t>Gilb</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General Atomics Aeronautical Systems Inc., USD</a:t>
                      </a:r>
                    </a:p>
                  </a:txBody>
                  <a:tcPr marL="9081" marR="9081" marT="9080" marB="0" anchor="ctr">
                    <a:noFill/>
                  </a:tcPr>
                </a:tc>
                <a:extLst>
                  <a:ext uri="{0D108BD9-81ED-4DB2-BD59-A6C34878D82A}">
                    <a16:rowId xmlns:a16="http://schemas.microsoft.com/office/drawing/2014/main" val="10003"/>
                  </a:ext>
                </a:extLst>
              </a:tr>
              <a:tr h="191185">
                <a:tc>
                  <a:txBody>
                    <a:bodyPr/>
                    <a:lstStyle/>
                    <a:p>
                      <a:pPr algn="l" fontAlgn="ctr"/>
                      <a:r>
                        <a:rPr lang="en-US" sz="1200" u="none" strike="noStrike" dirty="0">
                          <a:effectLst/>
                          <a:latin typeface="+mj-lt"/>
                        </a:rPr>
                        <a:t>Second Vice Chair</a:t>
                      </a:r>
                    </a:p>
                  </a:txBody>
                  <a:tcPr marL="9081" marR="9081" marT="9080" marB="0" anchor="ct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200" u="none" strike="noStrike" dirty="0">
                          <a:effectLst/>
                          <a:latin typeface="+mj-lt"/>
                        </a:rPr>
                        <a:t>Roger Marks</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err="1">
                          <a:effectLst/>
                          <a:latin typeface="+mj-lt"/>
                        </a:rPr>
                        <a:t>EthAirNet</a:t>
                      </a:r>
                      <a:r>
                        <a:rPr lang="en-US" sz="1200" b="0" i="0" u="none" strike="noStrike" dirty="0">
                          <a:effectLst/>
                          <a:latin typeface="+mj-lt"/>
                        </a:rPr>
                        <a:t> Associates</a:t>
                      </a:r>
                    </a:p>
                  </a:txBody>
                  <a:tcPr marL="9081" marR="9081" marT="9080" marB="0" anchor="ctr">
                    <a:noFill/>
                  </a:tcPr>
                </a:tc>
                <a:extLst>
                  <a:ext uri="{0D108BD9-81ED-4DB2-BD59-A6C34878D82A}">
                    <a16:rowId xmlns:a16="http://schemas.microsoft.com/office/drawing/2014/main" val="10004"/>
                  </a:ext>
                </a:extLst>
              </a:tr>
              <a:tr h="191185">
                <a:tc>
                  <a:txBody>
                    <a:bodyPr/>
                    <a:lstStyle/>
                    <a:p>
                      <a:pPr algn="l" fontAlgn="ctr"/>
                      <a:r>
                        <a:rPr lang="en-US" sz="1200" u="none" strike="noStrike">
                          <a:effectLst/>
                          <a:latin typeface="+mj-lt"/>
                        </a:rPr>
                        <a:t>Treasurer</a:t>
                      </a:r>
                      <a:endParaRPr lang="en-US" sz="1200" b="0" i="0" u="none" strike="noStrike">
                        <a:effectLst/>
                        <a:latin typeface="+mj-lt"/>
                      </a:endParaRPr>
                    </a:p>
                  </a:txBody>
                  <a:tcPr marL="9081" marR="9081" marT="9080" marB="0" anchor="ctr">
                    <a:noFill/>
                  </a:tcPr>
                </a:tc>
                <a:tc>
                  <a:txBody>
                    <a:bodyPr/>
                    <a:lstStyle/>
                    <a:p>
                      <a:pPr algn="l" fontAlgn="ctr"/>
                      <a:r>
                        <a:rPr lang="en-US" sz="1200" b="0" i="0" u="none" strike="noStrike" dirty="0">
                          <a:effectLst/>
                          <a:latin typeface="+mj-lt"/>
                        </a:rPr>
                        <a:t>George Zimmerman</a:t>
                      </a:r>
                    </a:p>
                  </a:txBody>
                  <a:tcPr marL="9081" marR="9081" marT="9080" marB="0" anchor="ctr">
                    <a:noFill/>
                  </a:tcPr>
                </a:tc>
                <a:tc>
                  <a:txBody>
                    <a:bodyPr/>
                    <a:lstStyle/>
                    <a:p>
                      <a:pPr algn="l" fontAlgn="ctr"/>
                      <a:r>
                        <a:rPr lang="en-US" sz="1200" b="0" i="0" u="none" strike="noStrike" dirty="0">
                          <a:effectLst/>
                          <a:latin typeface="+mj-lt"/>
                        </a:rPr>
                        <a:t>CME Consulting, On Semi, Marvell, Cisco Systems, CommScope, Sen </a:t>
                      </a:r>
                      <a:r>
                        <a:rPr lang="en-US" sz="1200" b="0" i="0" u="none" strike="noStrike" dirty="0" err="1">
                          <a:effectLst/>
                          <a:latin typeface="+mj-lt"/>
                        </a:rPr>
                        <a:t>Tekse</a:t>
                      </a:r>
                      <a:r>
                        <a:rPr lang="en-US" sz="1200" b="0" i="0" u="none" strike="noStrike" dirty="0">
                          <a:effectLst/>
                          <a:latin typeface="+mj-lt"/>
                        </a:rPr>
                        <a:t> LLC, APL Group </a:t>
                      </a:r>
                    </a:p>
                  </a:txBody>
                  <a:tcPr marL="9081" marR="9081" marT="9080" marB="0" anchor="ctr">
                    <a:noFill/>
                  </a:tcPr>
                </a:tc>
                <a:extLst>
                  <a:ext uri="{0D108BD9-81ED-4DB2-BD59-A6C34878D82A}">
                    <a16:rowId xmlns:a16="http://schemas.microsoft.com/office/drawing/2014/main" val="10005"/>
                  </a:ext>
                </a:extLst>
              </a:tr>
              <a:tr h="191185">
                <a:tc>
                  <a:txBody>
                    <a:bodyPr/>
                    <a:lstStyle/>
                    <a:p>
                      <a:pPr algn="l" fontAlgn="ctr"/>
                      <a:r>
                        <a:rPr lang="en-US" sz="1200" u="none" strike="noStrike">
                          <a:effectLst/>
                          <a:latin typeface="+mj-lt"/>
                        </a:rPr>
                        <a:t>Recording Secretary</a:t>
                      </a:r>
                      <a:endParaRPr lang="en-US" sz="1200" b="0" i="0" u="none" strike="noStrike">
                        <a:effectLst/>
                        <a:latin typeface="+mj-lt"/>
                      </a:endParaRPr>
                    </a:p>
                  </a:txBody>
                  <a:tcPr marL="9081" marR="9081" marT="9080" marB="0" anchor="ctr">
                    <a:noFill/>
                  </a:tcPr>
                </a:tc>
                <a:tc>
                  <a:txBody>
                    <a:bodyPr/>
                    <a:lstStyle/>
                    <a:p>
                      <a:pPr algn="l" fontAlgn="ctr"/>
                      <a:r>
                        <a:rPr lang="en-US" sz="1200" u="none" strike="noStrike" dirty="0">
                          <a:effectLst/>
                          <a:latin typeface="+mj-lt"/>
                        </a:rPr>
                        <a:t>John </a:t>
                      </a:r>
                      <a:r>
                        <a:rPr lang="en-US" sz="1200" u="none" strike="noStrike" dirty="0" err="1">
                          <a:effectLst/>
                          <a:latin typeface="+mj-lt"/>
                        </a:rPr>
                        <a:t>D'Ambrosia</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err="1">
                          <a:effectLst/>
                          <a:latin typeface="+mj-lt"/>
                        </a:rPr>
                        <a:t>Futurewei</a:t>
                      </a:r>
                      <a:r>
                        <a:rPr lang="en-US" sz="1200" b="0" i="0" u="none" strike="noStrike" dirty="0">
                          <a:effectLst/>
                          <a:latin typeface="+mj-lt"/>
                        </a:rPr>
                        <a:t>, a U.S. subsidiary of Huawei</a:t>
                      </a:r>
                    </a:p>
                  </a:txBody>
                  <a:tcPr marL="9081" marR="9081" marT="9080" marB="0" anchor="ctr">
                    <a:noFill/>
                  </a:tcPr>
                </a:tc>
                <a:extLst>
                  <a:ext uri="{0D108BD9-81ED-4DB2-BD59-A6C34878D82A}">
                    <a16:rowId xmlns:a16="http://schemas.microsoft.com/office/drawing/2014/main" val="10006"/>
                  </a:ext>
                </a:extLst>
              </a:tr>
              <a:tr h="191185">
                <a:tc>
                  <a:txBody>
                    <a:bodyPr/>
                    <a:lstStyle/>
                    <a:p>
                      <a:pPr algn="l" fontAlgn="ctr"/>
                      <a:r>
                        <a:rPr lang="en-US" sz="1200" u="none" strike="noStrike">
                          <a:effectLst/>
                          <a:latin typeface="+mj-lt"/>
                        </a:rPr>
                        <a:t>Executive Secretary</a:t>
                      </a:r>
                      <a:endParaRPr lang="en-US" sz="1200" b="0" i="0" u="none" strike="noStrike">
                        <a:effectLst/>
                        <a:latin typeface="+mj-lt"/>
                      </a:endParaRPr>
                    </a:p>
                  </a:txBody>
                  <a:tcPr marL="9081" marR="9081" marT="9080" marB="0" anchor="ctr">
                    <a:noFill/>
                  </a:tcPr>
                </a:tc>
                <a:tc>
                  <a:txBody>
                    <a:bodyPr/>
                    <a:lstStyle/>
                    <a:p>
                      <a:pPr algn="l" fontAlgn="ctr"/>
                      <a:r>
                        <a:rPr lang="en-US" sz="1200" u="none" strike="noStrike" dirty="0">
                          <a:effectLst/>
                          <a:latin typeface="+mj-lt"/>
                        </a:rPr>
                        <a:t>Jon </a:t>
                      </a:r>
                      <a:r>
                        <a:rPr lang="en-US" sz="1200" u="none" strike="noStrike" dirty="0" err="1">
                          <a:effectLst/>
                          <a:latin typeface="+mj-lt"/>
                        </a:rPr>
                        <a:t>Rosdahl</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Qualcomm</a:t>
                      </a:r>
                      <a:r>
                        <a:rPr lang="en-US" sz="1200" b="0" i="0" u="none" strike="noStrike" baseline="0" dirty="0">
                          <a:effectLst/>
                          <a:latin typeface="+mj-lt"/>
                        </a:rPr>
                        <a:t> Technologies, Inc.</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07"/>
                  </a:ext>
                </a:extLst>
              </a:tr>
              <a:tr h="191185">
                <a:tc>
                  <a:txBody>
                    <a:bodyPr/>
                    <a:lstStyle/>
                    <a:p>
                      <a:pPr algn="l" fontAlgn="ctr"/>
                      <a:r>
                        <a:rPr lang="en-US" sz="1200" u="none" strike="noStrike" dirty="0">
                          <a:effectLst/>
                          <a:latin typeface="+mj-lt"/>
                        </a:rPr>
                        <a:t>P802.1 High Level Interface (HILI)</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Glenn Parsons</a:t>
                      </a:r>
                    </a:p>
                  </a:txBody>
                  <a:tcPr marL="9081" marR="9081" marT="9080" marB="0" anchor="ctr">
                    <a:noFill/>
                  </a:tcPr>
                </a:tc>
                <a:tc>
                  <a:txBody>
                    <a:bodyPr/>
                    <a:lstStyle/>
                    <a:p>
                      <a:pPr algn="l" fontAlgn="ctr"/>
                      <a:r>
                        <a:rPr lang="en-US" sz="1200" b="0" i="0" u="none" strike="noStrike" dirty="0">
                          <a:effectLst/>
                          <a:latin typeface="+mj-lt"/>
                        </a:rPr>
                        <a:t>Ericsson</a:t>
                      </a:r>
                    </a:p>
                  </a:txBody>
                  <a:tcPr marL="9081" marR="9081" marT="9080" marB="0" anchor="ctr">
                    <a:noFill/>
                  </a:tcPr>
                </a:tc>
                <a:extLst>
                  <a:ext uri="{0D108BD9-81ED-4DB2-BD59-A6C34878D82A}">
                    <a16:rowId xmlns:a16="http://schemas.microsoft.com/office/drawing/2014/main" val="10008"/>
                  </a:ext>
                </a:extLst>
              </a:tr>
              <a:tr h="191185">
                <a:tc>
                  <a:txBody>
                    <a:bodyPr/>
                    <a:lstStyle/>
                    <a:p>
                      <a:pPr algn="l" fontAlgn="ctr"/>
                      <a:r>
                        <a:rPr lang="en-US" sz="1200" u="none" strike="noStrike" dirty="0">
                          <a:effectLst/>
                          <a:latin typeface="+mj-lt"/>
                        </a:rPr>
                        <a:t>P802.3 Ethernet</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David Law</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Hewlett Packard Enterprise</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09"/>
                  </a:ext>
                </a:extLst>
              </a:tr>
              <a:tr h="191185">
                <a:tc>
                  <a:txBody>
                    <a:bodyPr/>
                    <a:lstStyle/>
                    <a:p>
                      <a:pPr algn="l" fontAlgn="ctr"/>
                      <a:r>
                        <a:rPr lang="en-US" sz="1200" u="none" strike="noStrike">
                          <a:effectLst/>
                          <a:latin typeface="+mj-lt"/>
                        </a:rPr>
                        <a:t>P802.11 Wireless Local Area Network (WLAN)</a:t>
                      </a:r>
                      <a:endParaRPr lang="en-US" sz="1200" b="0" i="0" u="none" strike="noStrike">
                        <a:effectLst/>
                        <a:latin typeface="+mj-lt"/>
                      </a:endParaRPr>
                    </a:p>
                  </a:txBody>
                  <a:tcPr marL="9081" marR="9081" marT="9080" marB="0" anchor="ctr">
                    <a:noFill/>
                  </a:tcPr>
                </a:tc>
                <a:tc>
                  <a:txBody>
                    <a:bodyPr/>
                    <a:lstStyle/>
                    <a:p>
                      <a:pPr algn="l" fontAlgn="ctr"/>
                      <a:r>
                        <a:rPr lang="en-US" sz="1200" b="0" i="0" u="none" strike="noStrike" dirty="0">
                          <a:effectLst/>
                          <a:latin typeface="+mj-lt"/>
                        </a:rPr>
                        <a:t>Dorothy Stanley</a:t>
                      </a:r>
                    </a:p>
                  </a:txBody>
                  <a:tcPr marL="9081" marR="9081" marT="9080" marB="0" anchor="ctr">
                    <a:noFill/>
                  </a:tcPr>
                </a:tc>
                <a:tc>
                  <a:txBody>
                    <a:bodyPr/>
                    <a:lstStyle/>
                    <a:p>
                      <a:pPr algn="l" fontAlgn="ctr"/>
                      <a:r>
                        <a:rPr lang="en-US" sz="1200" b="0" i="0" u="none" strike="noStrike" dirty="0">
                          <a:effectLst/>
                          <a:latin typeface="+mj-lt"/>
                        </a:rPr>
                        <a:t>Hewlett Packard Enterprise</a:t>
                      </a:r>
                    </a:p>
                  </a:txBody>
                  <a:tcPr marL="9081" marR="9081" marT="9080" marB="0" anchor="ctr">
                    <a:noFill/>
                  </a:tcPr>
                </a:tc>
                <a:extLst>
                  <a:ext uri="{0D108BD9-81ED-4DB2-BD59-A6C34878D82A}">
                    <a16:rowId xmlns:a16="http://schemas.microsoft.com/office/drawing/2014/main" val="10010"/>
                  </a:ext>
                </a:extLst>
              </a:tr>
              <a:tr h="191185">
                <a:tc>
                  <a:txBody>
                    <a:bodyPr/>
                    <a:lstStyle/>
                    <a:p>
                      <a:pPr algn="l" fontAlgn="ctr"/>
                      <a:r>
                        <a:rPr lang="en-US" sz="1200" u="none" strike="noStrike" dirty="0">
                          <a:effectLst/>
                          <a:latin typeface="+mj-lt"/>
                        </a:rPr>
                        <a:t>P802.15 Wireless Specialty Networks</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Clint Powell</a:t>
                      </a:r>
                    </a:p>
                  </a:txBody>
                  <a:tcPr marL="9081" marR="9081" marT="9080" marB="0" anchor="ctr">
                    <a:noFill/>
                  </a:tcPr>
                </a:tc>
                <a:tc>
                  <a:txBody>
                    <a:bodyPr/>
                    <a:lstStyle/>
                    <a:p>
                      <a:pPr algn="l" fontAlgn="ctr"/>
                      <a:r>
                        <a:rPr lang="en-US" sz="1200" u="none" strike="noStrike" dirty="0">
                          <a:effectLst/>
                          <a:latin typeface="+mj-lt"/>
                        </a:rPr>
                        <a:t>Powell Wireless Consulting, Meta.</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11"/>
                  </a:ext>
                </a:extLst>
              </a:tr>
              <a:tr h="191185">
                <a:tc>
                  <a:txBody>
                    <a:bodyPr/>
                    <a:lstStyle/>
                    <a:p>
                      <a:pPr algn="l" fontAlgn="ctr"/>
                      <a:r>
                        <a:rPr lang="en-US" sz="1200" u="none" strike="noStrike" dirty="0">
                          <a:effectLst/>
                          <a:latin typeface="+mj-lt"/>
                        </a:rPr>
                        <a:t>P802.18 Radio Regulatory TAG</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Edward Au</a:t>
                      </a:r>
                    </a:p>
                  </a:txBody>
                  <a:tcPr marL="9081" marR="9081" marT="9080" marB="0" anchor="ctr">
                    <a:noFill/>
                  </a:tcPr>
                </a:tc>
                <a:tc>
                  <a:txBody>
                    <a:bodyPr/>
                    <a:lstStyle/>
                    <a:p>
                      <a:pPr algn="l" fontAlgn="ctr"/>
                      <a:r>
                        <a:rPr lang="en-US" sz="1200" b="0" i="0" u="none" strike="noStrike" dirty="0">
                          <a:effectLst/>
                          <a:latin typeface="+mj-lt"/>
                        </a:rPr>
                        <a:t>Huawei</a:t>
                      </a:r>
                    </a:p>
                  </a:txBody>
                  <a:tcPr marL="9081" marR="9081" marT="9080" marB="0" anchor="ctr">
                    <a:noFill/>
                  </a:tcPr>
                </a:tc>
                <a:extLst>
                  <a:ext uri="{0D108BD9-81ED-4DB2-BD59-A6C34878D82A}">
                    <a16:rowId xmlns:a16="http://schemas.microsoft.com/office/drawing/2014/main" val="10013"/>
                  </a:ext>
                </a:extLst>
              </a:tr>
              <a:tr h="191185">
                <a:tc>
                  <a:txBody>
                    <a:bodyPr/>
                    <a:lstStyle/>
                    <a:p>
                      <a:pPr algn="l" fontAlgn="ctr"/>
                      <a:r>
                        <a:rPr lang="en-US" sz="1200" u="none" strike="noStrike" dirty="0">
                          <a:effectLst/>
                          <a:latin typeface="+mj-lt"/>
                        </a:rPr>
                        <a:t>P802.19 Wireless Coexistence</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a:effectLst/>
                          <a:latin typeface="+mj-lt"/>
                        </a:rPr>
                        <a:t>Steve Shellhammer</a:t>
                      </a:r>
                      <a:endParaRPr lang="en-US" sz="1200" b="0" i="0" u="none" strike="noStrike">
                        <a:effectLst/>
                        <a:latin typeface="+mj-lt"/>
                      </a:endParaRPr>
                    </a:p>
                  </a:txBody>
                  <a:tcPr marL="9081" marR="9081" marT="9080" marB="0" anchor="ctr">
                    <a:noFill/>
                  </a:tcPr>
                </a:tc>
                <a:tc>
                  <a:txBody>
                    <a:bodyPr/>
                    <a:lstStyle/>
                    <a:p>
                      <a:pPr algn="l" fontAlgn="ctr"/>
                      <a:r>
                        <a:rPr lang="en-US" sz="1200" u="none" strike="noStrike" dirty="0">
                          <a:effectLst/>
                          <a:latin typeface="+mj-lt"/>
                        </a:rPr>
                        <a:t>Qualcomm</a:t>
                      </a:r>
                      <a:r>
                        <a:rPr lang="en-US" sz="1200" u="none" strike="noStrike" baseline="0" dirty="0">
                          <a:effectLst/>
                          <a:latin typeface="+mj-lt"/>
                        </a:rPr>
                        <a:t> Technologies, </a:t>
                      </a:r>
                      <a:r>
                        <a:rPr lang="en-US" sz="1200" u="none" strike="noStrike" dirty="0">
                          <a:effectLst/>
                          <a:latin typeface="+mj-lt"/>
                        </a:rPr>
                        <a:t>Inc.</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14"/>
                  </a:ext>
                </a:extLst>
              </a:tr>
              <a:tr h="191185">
                <a:tc>
                  <a:txBody>
                    <a:bodyPr/>
                    <a:lstStyle/>
                    <a:p>
                      <a:pPr algn="l" fontAlgn="ctr"/>
                      <a:r>
                        <a:rPr lang="en-US" sz="1200" u="none" strike="noStrike" dirty="0">
                          <a:effectLst/>
                          <a:latin typeface="+mj-lt"/>
                        </a:rPr>
                        <a:t>P802.24 Vertical</a:t>
                      </a:r>
                      <a:r>
                        <a:rPr lang="en-US" sz="1200" u="none" strike="noStrike" baseline="0" dirty="0">
                          <a:effectLst/>
                          <a:latin typeface="+mj-lt"/>
                        </a:rPr>
                        <a:t> Network Applications</a:t>
                      </a:r>
                      <a:r>
                        <a:rPr lang="en-US" sz="1200" u="none" strike="noStrike" dirty="0">
                          <a:effectLst/>
                          <a:latin typeface="+mj-lt"/>
                        </a:rPr>
                        <a:t> TAG</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Tim</a:t>
                      </a:r>
                      <a:r>
                        <a:rPr lang="en-US" sz="1200" u="none" strike="noStrike" baseline="0" dirty="0">
                          <a:effectLst/>
                          <a:latin typeface="+mj-lt"/>
                        </a:rPr>
                        <a:t> </a:t>
                      </a:r>
                      <a:r>
                        <a:rPr lang="en-US" sz="1200" u="none" strike="noStrike" dirty="0">
                          <a:effectLst/>
                          <a:latin typeface="+mj-lt"/>
                        </a:rPr>
                        <a:t>Godfrey</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Electric Power Research Institute</a:t>
                      </a:r>
                    </a:p>
                  </a:txBody>
                  <a:tcPr marL="9081" marR="9081" marT="9080" marB="0" anchor="ctr">
                    <a:noFill/>
                  </a:tcPr>
                </a:tc>
                <a:extLst>
                  <a:ext uri="{0D108BD9-81ED-4DB2-BD59-A6C34878D82A}">
                    <a16:rowId xmlns:a16="http://schemas.microsoft.com/office/drawing/2014/main" val="10017"/>
                  </a:ext>
                </a:extLst>
              </a:tr>
              <a:tr h="191185">
                <a:tc>
                  <a:txBody>
                    <a:bodyPr/>
                    <a:lstStyle/>
                    <a:p>
                      <a:pPr algn="l" fontAlgn="ctr"/>
                      <a:r>
                        <a:rPr lang="en-US" sz="1200" u="none" strike="noStrike" dirty="0">
                          <a:effectLst/>
                          <a:latin typeface="+mj-lt"/>
                        </a:rPr>
                        <a:t>Member Emeritus</a:t>
                      </a:r>
                    </a:p>
                    <a:p>
                      <a:pPr algn="l" fontAlgn="ctr"/>
                      <a:r>
                        <a:rPr lang="en-US" sz="1200" u="none" strike="noStrike" dirty="0">
                          <a:effectLst/>
                          <a:latin typeface="+mj-lt"/>
                        </a:rPr>
                        <a:t>Member Emeritus</a:t>
                      </a:r>
                    </a:p>
                  </a:txBody>
                  <a:tcPr marL="9081" marR="9081" marT="9080" marB="0" anchor="ctr">
                    <a:noFill/>
                  </a:tcPr>
                </a:tc>
                <a:tc>
                  <a:txBody>
                    <a:bodyPr/>
                    <a:lstStyle/>
                    <a:p>
                      <a:pPr algn="l" fontAlgn="ctr"/>
                      <a:r>
                        <a:rPr lang="en-US" sz="1200" u="none" strike="noStrike" dirty="0">
                          <a:effectLst/>
                          <a:latin typeface="+mj-lt"/>
                        </a:rPr>
                        <a:t>Geoff Thompson</a:t>
                      </a:r>
                    </a:p>
                    <a:p>
                      <a:pPr algn="l" fontAlgn="ctr"/>
                      <a:r>
                        <a:rPr lang="en-US" sz="1200" b="0" i="0" u="none" strike="noStrike" dirty="0">
                          <a:effectLst/>
                          <a:latin typeface="+mj-lt"/>
                        </a:rPr>
                        <a:t>Clint Chaplin</a:t>
                      </a:r>
                    </a:p>
                  </a:txBody>
                  <a:tcPr marL="9081" marR="9081" marT="9080" marB="0" anchor="ctr">
                    <a:noFill/>
                  </a:tcPr>
                </a:tc>
                <a:tc>
                  <a:txBody>
                    <a:bodyPr/>
                    <a:lstStyle/>
                    <a:p>
                      <a:pPr algn="l" fontAlgn="ctr"/>
                      <a:r>
                        <a:rPr lang="en-US" sz="1200" u="none" strike="noStrike" dirty="0">
                          <a:effectLst/>
                          <a:latin typeface="+mj-lt"/>
                        </a:rPr>
                        <a:t>Self, </a:t>
                      </a:r>
                      <a:r>
                        <a:rPr lang="en-US" sz="1200" u="none" strike="noStrike" dirty="0" err="1">
                          <a:effectLst/>
                          <a:latin typeface="+mj-lt"/>
                        </a:rPr>
                        <a:t>GraCaSI</a:t>
                      </a:r>
                      <a:r>
                        <a:rPr lang="en-US" sz="1200" u="none" strike="noStrike" dirty="0">
                          <a:effectLst/>
                          <a:latin typeface="+mj-lt"/>
                        </a:rPr>
                        <a:t> Standards Advisors</a:t>
                      </a:r>
                    </a:p>
                    <a:p>
                      <a:pPr algn="l" fontAlgn="ctr"/>
                      <a:r>
                        <a:rPr lang="en-US" sz="1200" u="none" strike="noStrike" dirty="0">
                          <a:effectLst/>
                          <a:latin typeface="+mj-lt"/>
                        </a:rPr>
                        <a:t>Self, Samsung Research America</a:t>
                      </a:r>
                    </a:p>
                  </a:txBody>
                  <a:tcPr marL="9081" marR="9081" marT="9080" marB="0" anchor="ctr">
                    <a:noFill/>
                  </a:tcPr>
                </a:tc>
                <a:extLst>
                  <a:ext uri="{0D108BD9-81ED-4DB2-BD59-A6C34878D82A}">
                    <a16:rowId xmlns:a16="http://schemas.microsoft.com/office/drawing/2014/main" val="10018"/>
                  </a:ext>
                </a:extLst>
              </a:tr>
              <a:tr h="191185">
                <a:tc>
                  <a:txBody>
                    <a:bodyPr/>
                    <a:lstStyle/>
                    <a:p>
                      <a:pPr algn="l" fontAlgn="ctr"/>
                      <a:endParaRPr lang="en-US" sz="1200" u="none" strike="noStrike" dirty="0">
                        <a:effectLst/>
                        <a:latin typeface="+mj-lt"/>
                      </a:endParaRPr>
                    </a:p>
                  </a:txBody>
                  <a:tcPr marL="9081" marR="9081" marT="9080" marB="0" anchor="ctr">
                    <a:noFill/>
                  </a:tcPr>
                </a:tc>
                <a:tc>
                  <a:txBody>
                    <a:bodyPr/>
                    <a:lstStyle/>
                    <a:p>
                      <a:pPr algn="l" fontAlgn="ctr"/>
                      <a:endParaRPr lang="en-US" sz="1200" b="0" i="0" u="none" strike="noStrike" dirty="0">
                        <a:effectLst/>
                        <a:latin typeface="+mj-lt"/>
                      </a:endParaRPr>
                    </a:p>
                  </a:txBody>
                  <a:tcPr marL="9081" marR="9081" marT="9080" marB="0" anchor="ctr">
                    <a:noFill/>
                  </a:tcPr>
                </a:tc>
                <a:tc>
                  <a:txBody>
                    <a:bodyPr/>
                    <a:lstStyle/>
                    <a:p>
                      <a:pPr algn="l" fontAlgn="ctr"/>
                      <a:endParaRPr lang="en-US" sz="1200" u="none" strike="noStrike" dirty="0">
                        <a:effectLst/>
                        <a:latin typeface="+mj-lt"/>
                      </a:endParaRPr>
                    </a:p>
                  </a:txBody>
                  <a:tcPr marL="9081" marR="9081" marT="9080" marB="0" anchor="ctr">
                    <a:noFill/>
                  </a:tcPr>
                </a:tc>
                <a:extLst>
                  <a:ext uri="{0D108BD9-81ED-4DB2-BD59-A6C34878D82A}">
                    <a16:rowId xmlns:a16="http://schemas.microsoft.com/office/drawing/2014/main" val="10019"/>
                  </a:ext>
                </a:extLst>
              </a:tr>
              <a:tr h="191185">
                <a:tc>
                  <a:txBody>
                    <a:bodyPr/>
                    <a:lstStyle/>
                    <a:p>
                      <a:pPr algn="l" fontAlgn="ctr"/>
                      <a:endParaRPr lang="en-US" sz="1200" b="0" i="0" u="none" strike="noStrike" dirty="0">
                        <a:effectLst/>
                        <a:latin typeface="+mj-lt"/>
                      </a:endParaRPr>
                    </a:p>
                  </a:txBody>
                  <a:tcPr marL="9081" marR="9081" marT="9080" marB="0" anchor="ctr">
                    <a:noFill/>
                  </a:tcPr>
                </a:tc>
                <a:tc>
                  <a:txBody>
                    <a:bodyPr/>
                    <a:lstStyle/>
                    <a:p>
                      <a:pPr algn="l" fontAlgn="b"/>
                      <a:endParaRPr lang="en-US" sz="1200" b="0" i="0" u="none" strike="noStrike" dirty="0">
                        <a:effectLst/>
                        <a:latin typeface="+mj-lt"/>
                      </a:endParaRPr>
                    </a:p>
                  </a:txBody>
                  <a:tcPr marL="9081" marR="9081" marT="9080" marB="0" anchor="b">
                    <a:noFill/>
                  </a:tcPr>
                </a:tc>
                <a:tc>
                  <a:txBody>
                    <a:bodyPr/>
                    <a:lstStyle/>
                    <a:p>
                      <a:pPr algn="l" fontAlgn="b"/>
                      <a:endParaRPr lang="en-US" sz="1200" b="0" i="0" u="none" strike="noStrike" dirty="0">
                        <a:effectLst/>
                        <a:latin typeface="+mj-lt"/>
                      </a:endParaRPr>
                    </a:p>
                  </a:txBody>
                  <a:tcPr marL="9081" marR="9081" marT="9080" marB="0" anchor="b">
                    <a:noFill/>
                  </a:tcPr>
                </a:tc>
                <a:extLst>
                  <a:ext uri="{0D108BD9-81ED-4DB2-BD59-A6C34878D82A}">
                    <a16:rowId xmlns:a16="http://schemas.microsoft.com/office/drawing/2014/main" val="10020"/>
                  </a:ext>
                </a:extLst>
              </a:tr>
              <a:tr h="225755">
                <a:tc gridSpan="2">
                  <a:txBody>
                    <a:bodyPr/>
                    <a:lstStyle/>
                    <a:p>
                      <a:pPr algn="l" fontAlgn="ctr"/>
                      <a:r>
                        <a:rPr lang="en-US" sz="1600" u="none" strike="noStrike" dirty="0">
                          <a:effectLst/>
                          <a:latin typeface="+mj-lt"/>
                        </a:rPr>
                        <a:t>Hibernating Working Groups</a:t>
                      </a:r>
                      <a:endParaRPr lang="en-US" sz="1600" b="1" i="0" u="none" strike="noStrike" dirty="0">
                        <a:solidFill>
                          <a:srgbClr val="55AA8F"/>
                        </a:solidFill>
                        <a:effectLst/>
                        <a:latin typeface="+mj-lt"/>
                      </a:endParaRPr>
                    </a:p>
                  </a:txBody>
                  <a:tcPr marL="100584" marR="100584" marT="9080" marB="0" anchor="ctr">
                    <a:noFill/>
                  </a:tcPr>
                </a:tc>
                <a:tc hMerge="1">
                  <a:txBody>
                    <a:bodyPr/>
                    <a:lstStyle/>
                    <a:p>
                      <a:endParaRPr lang="en-US"/>
                    </a:p>
                  </a:txBody>
                  <a:tcPr/>
                </a:tc>
                <a:tc>
                  <a:txBody>
                    <a:bodyPr/>
                    <a:lstStyle/>
                    <a:p>
                      <a:pPr algn="l" fontAlgn="b"/>
                      <a:endParaRPr lang="en-US" sz="1200" b="0" i="0" u="none" strike="noStrike">
                        <a:effectLst/>
                        <a:latin typeface="+mj-lt"/>
                      </a:endParaRPr>
                    </a:p>
                  </a:txBody>
                  <a:tcPr marL="9081" marR="9081" marT="9080" marB="0" anchor="b">
                    <a:noFill/>
                  </a:tcPr>
                </a:tc>
                <a:extLst>
                  <a:ext uri="{0D108BD9-81ED-4DB2-BD59-A6C34878D82A}">
                    <a16:rowId xmlns:a16="http://schemas.microsoft.com/office/drawing/2014/main" val="10021"/>
                  </a:ext>
                </a:extLst>
              </a:tr>
              <a:tr h="191185">
                <a:tc>
                  <a:txBody>
                    <a:bodyPr/>
                    <a:lstStyle/>
                    <a:p>
                      <a:pPr algn="l" fontAlgn="ctr"/>
                      <a:r>
                        <a:rPr lang="en-US" sz="1200" u="none" strike="noStrike" dirty="0">
                          <a:effectLst/>
                          <a:latin typeface="+mj-lt"/>
                        </a:rPr>
                        <a:t>P802.16 Broadband Wireless Access</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Roger Marks</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err="1">
                          <a:effectLst/>
                          <a:latin typeface="+mj-lt"/>
                        </a:rPr>
                        <a:t>EthAirNet</a:t>
                      </a:r>
                      <a:r>
                        <a:rPr lang="en-US" sz="1200" u="none" strike="noStrike" dirty="0">
                          <a:effectLst/>
                          <a:latin typeface="+mj-lt"/>
                        </a:rPr>
                        <a:t> Associates</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22"/>
                  </a:ext>
                </a:extLst>
              </a:tr>
              <a:tr h="191185">
                <a:tc>
                  <a:txBody>
                    <a:bodyPr/>
                    <a:lstStyle/>
                    <a:p>
                      <a:pPr algn="l" fontAlgn="ctr"/>
                      <a:r>
                        <a:rPr lang="en-US" sz="1200" u="none" strike="noStrike" dirty="0">
                          <a:effectLst/>
                          <a:latin typeface="+mj-lt"/>
                        </a:rPr>
                        <a:t>P802.21 Media-independent Handover</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a:effectLst/>
                          <a:latin typeface="+mj-lt"/>
                        </a:rPr>
                        <a:t>Subir Das</a:t>
                      </a:r>
                      <a:endParaRPr lang="en-US" sz="1200" b="0" i="0" u="none" strike="noStrike">
                        <a:effectLst/>
                        <a:latin typeface="+mj-lt"/>
                      </a:endParaRPr>
                    </a:p>
                  </a:txBody>
                  <a:tcPr marL="9081" marR="9081" marT="9080" marB="0" anchor="ctr">
                    <a:noFill/>
                  </a:tcPr>
                </a:tc>
                <a:tc>
                  <a:txBody>
                    <a:bodyPr/>
                    <a:lstStyle/>
                    <a:p>
                      <a:pPr algn="l" fontAlgn="ctr"/>
                      <a:r>
                        <a:rPr lang="en-US" sz="1200" b="0" i="0" u="none" strike="noStrike" baseline="0" dirty="0" err="1">
                          <a:effectLst/>
                          <a:latin typeface="+mj-lt"/>
                        </a:rPr>
                        <a:t>Peraton</a:t>
                      </a:r>
                      <a:r>
                        <a:rPr lang="en-US" sz="1200" b="0" i="0" u="none" strike="noStrike" baseline="0" dirty="0">
                          <a:effectLst/>
                          <a:latin typeface="+mj-lt"/>
                        </a:rPr>
                        <a:t> Labs</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23"/>
                  </a:ext>
                </a:extLst>
              </a:tr>
              <a:tr h="191185">
                <a:tc>
                  <a:txBody>
                    <a:bodyPr/>
                    <a:lstStyle/>
                    <a:p>
                      <a:pPr algn="l" fontAlgn="ctr"/>
                      <a:r>
                        <a:rPr lang="en-US" sz="1200" u="none" strike="noStrike" dirty="0">
                          <a:effectLst/>
                          <a:latin typeface="+mj-lt"/>
                        </a:rPr>
                        <a:t>P802.22 Wireless Regional Area Networks</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Apurva </a:t>
                      </a:r>
                      <a:r>
                        <a:rPr lang="en-US" sz="1200" u="none" strike="noStrike" dirty="0" err="1">
                          <a:effectLst/>
                          <a:latin typeface="+mj-lt"/>
                        </a:rPr>
                        <a:t>Mody</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A5 Systems, </a:t>
                      </a:r>
                      <a:r>
                        <a:rPr lang="en-US" sz="1200" u="none" strike="noStrike" dirty="0" err="1">
                          <a:effectLst/>
                          <a:latin typeface="+mj-lt"/>
                        </a:rPr>
                        <a:t>AiRANACULUS</a:t>
                      </a:r>
                      <a:r>
                        <a:rPr lang="en-US" sz="1200" u="none" strike="noStrike" dirty="0">
                          <a:effectLst/>
                          <a:latin typeface="+mj-lt"/>
                        </a:rPr>
                        <a:t>, White Space Alliance</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66198"/>
                  </a:ext>
                </a:extLst>
              </a:tr>
            </a:tbl>
          </a:graphicData>
        </a:graphic>
      </p:graphicFrame>
    </p:spTree>
    <p:extLst>
      <p:ext uri="{BB962C8B-B14F-4D97-AF65-F5344CB8AC3E}">
        <p14:creationId xmlns:p14="http://schemas.microsoft.com/office/powerpoint/2010/main" val="36364222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2209800" y="609600"/>
            <a:ext cx="7772400" cy="1143000"/>
          </a:xfrm>
        </p:spPr>
        <p:txBody>
          <a:bodyPr/>
          <a:lstStyle/>
          <a:p>
            <a:r>
              <a:rPr lang="en-US" dirty="0"/>
              <a:t>5.05 EC Affiliation Update</a:t>
            </a:r>
          </a:p>
        </p:txBody>
      </p:sp>
      <p:sp>
        <p:nvSpPr>
          <p:cNvPr id="3075" name="Content Placeholder 2"/>
          <p:cNvSpPr>
            <a:spLocks noGrp="1"/>
          </p:cNvSpPr>
          <p:nvPr>
            <p:ph idx="1"/>
          </p:nvPr>
        </p:nvSpPr>
        <p:spPr/>
        <p:txBody>
          <a:bodyPr/>
          <a:lstStyle/>
          <a:p>
            <a:r>
              <a:rPr lang="en-US" dirty="0"/>
              <a:t>Changes in affiliation among EC members from previous slide?</a:t>
            </a:r>
          </a:p>
          <a:p>
            <a:pPr lvl="1">
              <a:buNone/>
            </a:pPr>
            <a:endParaRPr lang="en-US" dirty="0"/>
          </a:p>
        </p:txBody>
      </p:sp>
      <p:sp>
        <p:nvSpPr>
          <p:cNvPr id="3076" name="Slide Number Placeholder 3"/>
          <p:cNvSpPr>
            <a:spLocks noGrp="1"/>
          </p:cNvSpPr>
          <p:nvPr>
            <p:ph type="sldNum" sz="quarter" idx="12"/>
          </p:nvPr>
        </p:nvSpPr>
        <p:spPr/>
        <p:txBody>
          <a:bodyPr/>
          <a:lstStyle/>
          <a:p>
            <a:pPr>
              <a:defRPr/>
            </a:pPr>
            <a:fld id="{1F8E4A3D-AB95-4B4A-84C7-234C77122C9E}" type="slidenum">
              <a:rPr lang="en-US" smtClean="0"/>
              <a:pPr>
                <a:defRPr/>
              </a:pPr>
              <a:t>15</a:t>
            </a:fld>
            <a:endParaRPr lang="en-US"/>
          </a:p>
        </p:txBody>
      </p:sp>
    </p:spTree>
    <p:extLst>
      <p:ext uri="{BB962C8B-B14F-4D97-AF65-F5344CB8AC3E}">
        <p14:creationId xmlns:p14="http://schemas.microsoft.com/office/powerpoint/2010/main" val="17818272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p:txBody>
          <a:bodyPr/>
          <a:lstStyle/>
          <a:p>
            <a:pPr>
              <a:defRPr/>
            </a:pPr>
            <a:fld id="{E79634C9-9B8D-4F3A-BA54-F468EE4672C2}" type="slidenum">
              <a:rPr lang="en-US" smtClean="0"/>
              <a:pPr>
                <a:defRPr/>
              </a:pPr>
              <a:t>16</a:t>
            </a:fld>
            <a:endParaRPr lang="en-US"/>
          </a:p>
        </p:txBody>
      </p:sp>
      <p:sp>
        <p:nvSpPr>
          <p:cNvPr id="9219" name="Rectangle 2"/>
          <p:cNvSpPr>
            <a:spLocks noGrp="1" noChangeArrowheads="1"/>
          </p:cNvSpPr>
          <p:nvPr>
            <p:ph type="title"/>
          </p:nvPr>
        </p:nvSpPr>
        <p:spPr/>
        <p:txBody>
          <a:bodyPr/>
          <a:lstStyle/>
          <a:p>
            <a:pPr eaLnBrk="1" hangingPunct="1"/>
            <a:r>
              <a:rPr lang="en-US" dirty="0"/>
              <a:t>5.06 Drafts to SA Ballot</a:t>
            </a:r>
          </a:p>
        </p:txBody>
      </p:sp>
      <p:sp>
        <p:nvSpPr>
          <p:cNvPr id="9220" name="Rectangle 3"/>
          <p:cNvSpPr>
            <a:spLocks noGrp="1" noChangeArrowheads="1"/>
          </p:cNvSpPr>
          <p:nvPr>
            <p:ph type="body" idx="1"/>
          </p:nvPr>
        </p:nvSpPr>
        <p:spPr/>
        <p:txBody>
          <a:bodyPr/>
          <a:lstStyle/>
          <a:p>
            <a:pPr eaLnBrk="1" hangingPunct="1">
              <a:buFont typeface="+mj-lt"/>
              <a:buAutoNum type="arabicPeriod"/>
            </a:pPr>
            <a:r>
              <a:rPr lang="en-US" sz="2400" dirty="0"/>
              <a:t>802.01: P802.1Qcj, P802.1Qcw, P802f (conditional).</a:t>
            </a:r>
          </a:p>
          <a:p>
            <a:pPr eaLnBrk="1" hangingPunct="1">
              <a:buFont typeface="+mj-lt"/>
              <a:buAutoNum type="arabicPeriod"/>
            </a:pPr>
            <a:r>
              <a:rPr lang="en-US" sz="2400" dirty="0"/>
              <a:t>802.03: P802.3cy Greater than 10 Gb/s Electrical Automotive Ethernet.</a:t>
            </a:r>
            <a:endParaRPr lang="en-US" sz="1800" dirty="0"/>
          </a:p>
          <a:p>
            <a:pPr eaLnBrk="1" hangingPunct="1">
              <a:buFont typeface="+mj-lt"/>
              <a:buAutoNum type="arabicPeriod"/>
            </a:pPr>
            <a:r>
              <a:rPr lang="en-US" sz="2400" dirty="0"/>
              <a:t>802.11: none.</a:t>
            </a:r>
            <a:endParaRPr lang="en-US" sz="1800" dirty="0"/>
          </a:p>
          <a:p>
            <a:pPr eaLnBrk="1" hangingPunct="1">
              <a:buFont typeface="+mj-lt"/>
              <a:buAutoNum type="arabicPeriod"/>
            </a:pPr>
            <a:r>
              <a:rPr lang="en-US" sz="2400" dirty="0"/>
              <a:t>802.15: none.</a:t>
            </a:r>
            <a:endParaRPr lang="en-US" sz="1800" dirty="0"/>
          </a:p>
          <a:p>
            <a:pPr eaLnBrk="1" hangingPunct="1">
              <a:buFont typeface="+mj-lt"/>
              <a:buAutoNum type="arabicPeriod"/>
            </a:pPr>
            <a:r>
              <a:rPr lang="en-US" sz="2400" dirty="0"/>
              <a:t>802.19: none.</a:t>
            </a:r>
          </a:p>
          <a:p>
            <a:pPr marL="457200" indent="-457200" eaLnBrk="1" hangingPunct="1">
              <a:buFont typeface="+mj-lt"/>
              <a:buAutoNum type="arabicPeriod"/>
            </a:pPr>
            <a:endParaRPr lang="en-US" sz="2400" dirty="0"/>
          </a:p>
          <a:p>
            <a:pPr marL="457200" indent="-457200" eaLnBrk="1" hangingPunct="1">
              <a:buFont typeface="+mj-lt"/>
              <a:buAutoNum type="arabicPeriod"/>
            </a:pPr>
            <a:endParaRPr lang="en-US" sz="2400" dirty="0"/>
          </a:p>
          <a:p>
            <a:pPr marL="457200" indent="-457200" eaLnBrk="1" hangingPunct="1">
              <a:buFont typeface="+mj-lt"/>
              <a:buAutoNum type="arabicPeriod"/>
            </a:pPr>
            <a:endParaRPr lang="en-US" sz="2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2"/>
          </p:nvPr>
        </p:nvSpPr>
        <p:spPr/>
        <p:txBody>
          <a:bodyPr/>
          <a:lstStyle/>
          <a:p>
            <a:pPr>
              <a:defRPr/>
            </a:pPr>
            <a:fld id="{5EE14AEC-809A-4985-B262-84775D5738F9}" type="slidenum">
              <a:rPr lang="en-US" smtClean="0"/>
              <a:pPr>
                <a:defRPr/>
              </a:pPr>
              <a:t>17</a:t>
            </a:fld>
            <a:endParaRPr lang="en-US"/>
          </a:p>
        </p:txBody>
      </p:sp>
      <p:sp>
        <p:nvSpPr>
          <p:cNvPr id="10243" name="Rectangle 2"/>
          <p:cNvSpPr>
            <a:spLocks noGrp="1" noChangeArrowheads="1"/>
          </p:cNvSpPr>
          <p:nvPr>
            <p:ph type="title"/>
          </p:nvPr>
        </p:nvSpPr>
        <p:spPr/>
        <p:txBody>
          <a:bodyPr/>
          <a:lstStyle/>
          <a:p>
            <a:pPr eaLnBrk="1" hangingPunct="1"/>
            <a:r>
              <a:rPr lang="en-US" dirty="0"/>
              <a:t>5.07 Drafts to </a:t>
            </a:r>
            <a:r>
              <a:rPr lang="en-US" dirty="0" err="1"/>
              <a:t>RevCom</a:t>
            </a:r>
            <a:endParaRPr lang="en-US" dirty="0"/>
          </a:p>
        </p:txBody>
      </p:sp>
      <p:sp>
        <p:nvSpPr>
          <p:cNvPr id="10244" name="Rectangle 3"/>
          <p:cNvSpPr>
            <a:spLocks noGrp="1" noChangeArrowheads="1"/>
          </p:cNvSpPr>
          <p:nvPr>
            <p:ph type="body" idx="1"/>
          </p:nvPr>
        </p:nvSpPr>
        <p:spPr/>
        <p:txBody>
          <a:bodyPr/>
          <a:lstStyle/>
          <a:p>
            <a:pPr eaLnBrk="1" hangingPunct="1">
              <a:buFont typeface="+mj-lt"/>
              <a:buAutoNum type="arabicPeriod"/>
            </a:pPr>
            <a:r>
              <a:rPr lang="en-US" sz="2400" dirty="0"/>
              <a:t>802.01: P802.Qcz (conditional).</a:t>
            </a:r>
          </a:p>
          <a:p>
            <a:pPr eaLnBrk="1" hangingPunct="1">
              <a:buFont typeface="+mj-lt"/>
              <a:buAutoNum type="arabicPeriod"/>
            </a:pPr>
            <a:r>
              <a:rPr lang="en-US" sz="2400" dirty="0"/>
              <a:t>802.03: </a:t>
            </a:r>
            <a:br>
              <a:rPr lang="en-US" sz="2400" dirty="0"/>
            </a:br>
            <a:r>
              <a:rPr lang="en-US" sz="2400" dirty="0"/>
              <a:t>P802.3cx Improved PTP Timestamping Accuracy (conditional),  </a:t>
            </a:r>
            <a:br>
              <a:rPr lang="en-US" sz="2400" dirty="0"/>
            </a:br>
            <a:r>
              <a:rPr lang="en-US" sz="2400" dirty="0"/>
              <a:t>P802.3cz Multi-Gigabit Optical Automotive Ethernet (conditional).</a:t>
            </a:r>
          </a:p>
          <a:p>
            <a:pPr eaLnBrk="1" hangingPunct="1">
              <a:buFont typeface="+mj-lt"/>
              <a:buAutoNum type="arabicPeriod"/>
            </a:pPr>
            <a:r>
              <a:rPr lang="en-US" sz="2400" dirty="0"/>
              <a:t>802.11: none.</a:t>
            </a:r>
          </a:p>
          <a:p>
            <a:pPr eaLnBrk="1" hangingPunct="1">
              <a:buFont typeface="+mj-lt"/>
              <a:buAutoNum type="arabicPeriod"/>
            </a:pPr>
            <a:r>
              <a:rPr lang="en-US" sz="2400" dirty="0"/>
              <a:t>802.15: P802.15.13 optical wireless communications and its operation as an optical wireless personal area network (OWPAN).</a:t>
            </a:r>
          </a:p>
          <a:p>
            <a:pPr eaLnBrk="1" hangingPunct="1">
              <a:buFont typeface="+mj-lt"/>
              <a:buAutoNum type="arabicPeriod"/>
            </a:pPr>
            <a:r>
              <a:rPr lang="en-US" sz="2400" dirty="0"/>
              <a:t>802.19: none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18</a:t>
            </a:fld>
            <a:endParaRPr lang="en-US"/>
          </a:p>
        </p:txBody>
      </p:sp>
      <p:sp>
        <p:nvSpPr>
          <p:cNvPr id="8" name="Slide Number Placeholder 5"/>
          <p:cNvSpPr txBox="1">
            <a:spLocks/>
          </p:cNvSpPr>
          <p:nvPr/>
        </p:nvSpPr>
        <p:spPr bwMode="auto">
          <a:xfrm>
            <a:off x="8077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algn="r" rtl="0" fontAlgn="base">
              <a:lnSpc>
                <a:spcPct val="100000"/>
              </a:lnSpc>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a:lstStyle>
          <a:p>
            <a:pPr>
              <a:defRPr/>
            </a:pPr>
            <a:fld id="{E79634C9-9B8D-4F3A-BA54-F468EE4672C2}" type="slidenum">
              <a:rPr lang="en-US"/>
              <a:pPr>
                <a:defRPr/>
              </a:pPr>
              <a:t>18</a:t>
            </a:fld>
            <a:endParaRPr lang="en-US"/>
          </a:p>
        </p:txBody>
      </p:sp>
      <p:sp>
        <p:nvSpPr>
          <p:cNvPr id="9" name="Rectangle 2"/>
          <p:cNvSpPr>
            <a:spLocks noGrp="1" noChangeArrowheads="1"/>
          </p:cNvSpPr>
          <p:nvPr>
            <p:ph type="title"/>
          </p:nvPr>
        </p:nvSpPr>
        <p:spPr>
          <a:xfrm>
            <a:off x="2209800" y="609600"/>
            <a:ext cx="7772400" cy="1143000"/>
          </a:xfrm>
        </p:spPr>
        <p:txBody>
          <a:bodyPr/>
          <a:lstStyle/>
          <a:p>
            <a:pPr eaLnBrk="1" hangingPunct="1"/>
            <a:r>
              <a:rPr lang="en-US" dirty="0"/>
              <a:t>5.08 Draft Documents or Actions</a:t>
            </a:r>
            <a:br>
              <a:rPr lang="en-US" dirty="0"/>
            </a:br>
            <a:r>
              <a:rPr lang="en-US" dirty="0"/>
              <a:t>for EC to consider</a:t>
            </a:r>
          </a:p>
        </p:txBody>
      </p:sp>
      <p:sp>
        <p:nvSpPr>
          <p:cNvPr id="10" name="Rectangle 3"/>
          <p:cNvSpPr txBox="1">
            <a:spLocks noChangeArrowheads="1"/>
          </p:cNvSpPr>
          <p:nvPr/>
        </p:nvSpPr>
        <p:spPr bwMode="auto">
          <a:xfrm>
            <a:off x="609600" y="1752600"/>
            <a:ext cx="10363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buFont typeface="+mj-lt"/>
              <a:buAutoNum type="arabicPeriod"/>
            </a:pPr>
            <a:r>
              <a:rPr lang="en-US" sz="1800" kern="0" dirty="0"/>
              <a:t>802.EC: Student program for Berlin July 2023</a:t>
            </a:r>
          </a:p>
          <a:p>
            <a:pPr eaLnBrk="1" hangingPunct="1">
              <a:buFont typeface="+mj-lt"/>
              <a:buAutoNum type="arabicPeriod"/>
            </a:pPr>
            <a:r>
              <a:rPr lang="en-US" sz="1800" kern="0" dirty="0"/>
              <a:t>802.01: Liaisons.</a:t>
            </a:r>
          </a:p>
          <a:p>
            <a:pPr eaLnBrk="1" hangingPunct="1">
              <a:buFont typeface="+mj-lt"/>
              <a:buAutoNum type="arabicPeriod"/>
            </a:pPr>
            <a:r>
              <a:rPr lang="en-US" sz="1800" kern="0" dirty="0"/>
              <a:t>802.03: </a:t>
            </a:r>
            <a:r>
              <a:rPr lang="en-US" sz="1800" kern="0" dirty="0" err="1"/>
              <a:t>Stds</a:t>
            </a:r>
            <a:r>
              <a:rPr lang="en-US" sz="1800" kern="0" dirty="0"/>
              <a:t> and drafts to JTC1 for preview, Category A liaison with IEC TC64, Establish and Direct 802.3 delegation to future ISO/IEC JTC1 SC25/WG3 meetings; Std. 802.3cs-2022 and Std. 802.3ck-2022 Beyond Standards blog post</a:t>
            </a:r>
          </a:p>
          <a:p>
            <a:pPr eaLnBrk="1" hangingPunct="1">
              <a:buFont typeface="+mj-lt"/>
              <a:buAutoNum type="arabicPeriod"/>
            </a:pPr>
            <a:r>
              <a:rPr lang="en-US" sz="1800" kern="0" dirty="0"/>
              <a:t>802.11: none at this time.</a:t>
            </a:r>
          </a:p>
          <a:p>
            <a:pPr eaLnBrk="1" hangingPunct="1">
              <a:buFont typeface="+mj-lt"/>
              <a:buAutoNum type="arabicPeriod"/>
            </a:pPr>
            <a:r>
              <a:rPr lang="en-US" sz="1800" kern="0" dirty="0"/>
              <a:t>802.15: liaisons, Privacy Study Group, add Officers, Std. 802.15.7-2018 to JTC1.</a:t>
            </a:r>
          </a:p>
          <a:p>
            <a:pPr eaLnBrk="1" hangingPunct="1">
              <a:buFont typeface="+mj-lt"/>
              <a:buAutoNum type="arabicPeriod"/>
            </a:pPr>
            <a:r>
              <a:rPr lang="en-US" sz="1800" kern="0" dirty="0"/>
              <a:t>802.18: IEEE 802 Regulatory Report,  plans for November 2022 plenary, approve consultation input to India.</a:t>
            </a:r>
          </a:p>
          <a:p>
            <a:pPr eaLnBrk="1" hangingPunct="1">
              <a:buFont typeface="+mj-lt"/>
              <a:buAutoNum type="arabicPeriod"/>
            </a:pPr>
            <a:r>
              <a:rPr lang="en-US" sz="1800" kern="0" dirty="0"/>
              <a:t>802.19: none</a:t>
            </a:r>
          </a:p>
          <a:p>
            <a:pPr>
              <a:buFont typeface="+mj-lt"/>
              <a:buAutoNum type="arabicPeriod"/>
            </a:pPr>
            <a:r>
              <a:rPr lang="en-US" sz="1800" kern="0" dirty="0">
                <a:solidFill>
                  <a:schemeClr val="tx2"/>
                </a:solidFill>
              </a:rPr>
              <a:t>802.24: none</a:t>
            </a:r>
            <a:endParaRPr lang="en-US" sz="1800" dirty="0"/>
          </a:p>
          <a:p>
            <a:pPr>
              <a:buFont typeface="+mj-lt"/>
              <a:buAutoNum type="arabicPeriod"/>
            </a:pPr>
            <a:r>
              <a:rPr lang="en-US" sz="1800" kern="0" dirty="0">
                <a:solidFill>
                  <a:schemeClr val="tx2"/>
                </a:solidFill>
              </a:rPr>
              <a:t>802/JTC1 SC: </a:t>
            </a:r>
            <a:r>
              <a:rPr lang="en-US" sz="1800" kern="0" dirty="0"/>
              <a:t>report</a:t>
            </a:r>
            <a:endParaRPr lang="en-US" sz="1800" kern="0" dirty="0">
              <a:solidFill>
                <a:schemeClr val="tx2"/>
              </a:solidFill>
            </a:endParaRPr>
          </a:p>
          <a:p>
            <a:pPr>
              <a:buFont typeface="+mj-lt"/>
              <a:buAutoNum type="arabicPeriod"/>
            </a:pPr>
            <a:r>
              <a:rPr lang="en-US" sz="1800" kern="0" dirty="0">
                <a:solidFill>
                  <a:schemeClr val="tx2"/>
                </a:solidFill>
              </a:rPr>
              <a:t>802/ITU SC: report</a:t>
            </a:r>
          </a:p>
          <a:p>
            <a:pPr>
              <a:buFont typeface="+mj-lt"/>
              <a:buAutoNum type="arabicPeriod"/>
            </a:pPr>
            <a:r>
              <a:rPr lang="en-US" sz="1800" kern="0" dirty="0">
                <a:solidFill>
                  <a:schemeClr val="tx2"/>
                </a:solidFill>
              </a:rPr>
              <a:t>802/IETF SC: report</a:t>
            </a:r>
          </a:p>
          <a:p>
            <a:pPr>
              <a:buFont typeface="+mj-lt"/>
              <a:buAutoNum type="arabicPeriod"/>
            </a:pPr>
            <a:r>
              <a:rPr lang="en-US" sz="1800" kern="0" dirty="0">
                <a:solidFill>
                  <a:schemeClr val="tx2"/>
                </a:solidFill>
              </a:rPr>
              <a:t>802/Wireless Chairs SC: none</a:t>
            </a:r>
          </a:p>
          <a:p>
            <a:pPr>
              <a:buFont typeface="+mj-lt"/>
              <a:buAutoNum type="arabicPeriod"/>
            </a:pPr>
            <a:r>
              <a:rPr lang="en-US" sz="1800" kern="0" dirty="0">
                <a:solidFill>
                  <a:schemeClr val="tx2"/>
                </a:solidFill>
              </a:rPr>
              <a:t>802 Public Visibility Standing Committee: verbal update</a:t>
            </a:r>
          </a:p>
          <a:p>
            <a:pPr marL="457200" indent="-457200" eaLnBrk="1" hangingPunct="1">
              <a:buFont typeface="+mj-lt"/>
              <a:buAutoNum type="arabicPeriod"/>
            </a:pPr>
            <a:endParaRPr lang="en-US" sz="1800" kern="0" dirty="0"/>
          </a:p>
          <a:p>
            <a:pPr marL="457200" indent="-457200" eaLnBrk="1" hangingPunct="1">
              <a:buFont typeface="+mj-lt"/>
              <a:buAutoNum type="arabicPeriod"/>
            </a:pPr>
            <a:endParaRPr lang="en-US" sz="1800" kern="0" dirty="0"/>
          </a:p>
          <a:p>
            <a:pPr marL="457200" indent="-457200" eaLnBrk="1" hangingPunct="1">
              <a:buFont typeface="+mj-lt"/>
              <a:buAutoNum type="arabicPeriod"/>
            </a:pPr>
            <a:endParaRPr lang="en-US" sz="1800" kern="0" dirty="0"/>
          </a:p>
          <a:p>
            <a:pPr marL="457200" indent="-457200" eaLnBrk="1" hangingPunct="1">
              <a:buFont typeface="+mj-lt"/>
              <a:buAutoNum type="arabicPeriod"/>
            </a:pPr>
            <a:endParaRPr lang="en-US" sz="1800" kern="0" dirty="0"/>
          </a:p>
        </p:txBody>
      </p:sp>
    </p:spTree>
    <p:extLst>
      <p:ext uri="{BB962C8B-B14F-4D97-AF65-F5344CB8AC3E}">
        <p14:creationId xmlns:p14="http://schemas.microsoft.com/office/powerpoint/2010/main" val="32026562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a:spLocks noGrp="1"/>
          </p:cNvSpPr>
          <p:nvPr>
            <p:ph type="sldNum" sz="quarter" idx="12"/>
          </p:nvPr>
        </p:nvSpPr>
        <p:spPr/>
        <p:txBody>
          <a:bodyPr/>
          <a:lstStyle/>
          <a:p>
            <a:pPr>
              <a:defRPr/>
            </a:pPr>
            <a:fld id="{F665C3D3-DD34-4FB6-9F0B-F1D195A23707}" type="slidenum">
              <a:rPr lang="en-US" smtClean="0"/>
              <a:pPr>
                <a:defRPr/>
              </a:pPr>
              <a:t>19</a:t>
            </a:fld>
            <a:endParaRPr lang="en-US"/>
          </a:p>
        </p:txBody>
      </p:sp>
      <p:sp>
        <p:nvSpPr>
          <p:cNvPr id="7171" name="Rectangle 2"/>
          <p:cNvSpPr>
            <a:spLocks noGrp="1" noChangeArrowheads="1"/>
          </p:cNvSpPr>
          <p:nvPr>
            <p:ph type="title"/>
          </p:nvPr>
        </p:nvSpPr>
        <p:spPr>
          <a:xfrm>
            <a:off x="2209800" y="0"/>
            <a:ext cx="7772400" cy="1143000"/>
          </a:xfrm>
        </p:spPr>
        <p:txBody>
          <a:bodyPr/>
          <a:lstStyle/>
          <a:p>
            <a:pPr eaLnBrk="1" hangingPunct="1"/>
            <a:r>
              <a:rPr lang="en-US" dirty="0"/>
              <a:t>5.09 Draft PARs to </a:t>
            </a:r>
            <a:r>
              <a:rPr lang="en-US" dirty="0" err="1"/>
              <a:t>NesCom</a:t>
            </a:r>
            <a:endParaRPr lang="en-US" dirty="0"/>
          </a:p>
        </p:txBody>
      </p:sp>
      <p:sp>
        <p:nvSpPr>
          <p:cNvPr id="7172" name="Rectangle 5"/>
          <p:cNvSpPr>
            <a:spLocks noGrp="1" noChangeArrowheads="1"/>
          </p:cNvSpPr>
          <p:nvPr>
            <p:ph type="body" idx="1"/>
          </p:nvPr>
        </p:nvSpPr>
        <p:spPr>
          <a:xfrm>
            <a:off x="190500" y="1121044"/>
            <a:ext cx="11811000" cy="4114800"/>
          </a:xfrm>
        </p:spPr>
        <p:txBody>
          <a:bodyPr/>
          <a:lstStyle/>
          <a:p>
            <a:pPr marL="231775" indent="-231775">
              <a:buFont typeface="+mj-lt"/>
              <a:buAutoNum type="arabicPeriod"/>
            </a:pPr>
            <a:r>
              <a:rPr lang="en-US" sz="2000" dirty="0"/>
              <a:t>P802.3dj Media Access Control Parameters for 1.6 Tb/s and Physical Layers and Management Parameters for 200 Gb/s, 400 Gb/s, 800 Gb/s, and 1.6 Tb/s Operation</a:t>
            </a:r>
          </a:p>
          <a:p>
            <a:pPr marL="231775" indent="-231775">
              <a:buFont typeface="+mj-lt"/>
              <a:buAutoNum type="arabicPeriod"/>
            </a:pPr>
            <a:r>
              <a:rPr lang="en-US" sz="2000" dirty="0"/>
              <a:t>P802.3dk Greater than 50 Gb/s Bidirectional Optical Access PHYs</a:t>
            </a:r>
          </a:p>
          <a:p>
            <a:pPr marL="231775" indent="-231775">
              <a:buFont typeface="+mj-lt"/>
              <a:buAutoNum type="arabicPeriod"/>
            </a:pPr>
            <a:r>
              <a:rPr lang="en-US" sz="2000" dirty="0"/>
              <a:t>P802.3df Media Access Control Parameters for 800 Gb/s and Physical Layers and Management Parameters for 400 Gb/s and 800 Gb/s Operation – PAR Modification</a:t>
            </a:r>
          </a:p>
          <a:p>
            <a:pPr marL="231775" indent="-231775">
              <a:buFont typeface="+mj-lt"/>
              <a:buAutoNum type="arabicPeriod"/>
            </a:pPr>
            <a:r>
              <a:rPr lang="en-US" sz="2000" dirty="0"/>
              <a:t>P802.11bk 320 MHz Positioning</a:t>
            </a:r>
          </a:p>
          <a:p>
            <a:pPr>
              <a:buFont typeface="+mj-lt"/>
              <a:buAutoNum type="arabicPeriod"/>
            </a:pPr>
            <a:endParaRPr lang="en-US" sz="2000" dirty="0"/>
          </a:p>
          <a:p>
            <a:pPr marL="0" indent="0">
              <a:buNone/>
            </a:pPr>
            <a:r>
              <a:rPr lang="en-US" sz="2000" dirty="0"/>
              <a:t>48 hour maintenance policy PARs</a:t>
            </a:r>
          </a:p>
          <a:p>
            <a:pPr>
              <a:buFont typeface="+mj-lt"/>
              <a:buAutoNum type="arabicPeriod"/>
            </a:pPr>
            <a:r>
              <a:rPr lang="en-US" sz="2000" dirty="0"/>
              <a:t>None.</a:t>
            </a:r>
            <a:endParaRPr lang="en-US" sz="2000" kern="0" dirty="0"/>
          </a:p>
          <a:p>
            <a:pPr>
              <a:buFont typeface="+mj-lt"/>
              <a:buAutoNum type="arabicPeriod"/>
            </a:pPr>
            <a:endParaRPr lang="en-US" sz="2000" dirty="0"/>
          </a:p>
          <a:p>
            <a:pPr marL="0" indent="0">
              <a:buNone/>
            </a:pPr>
            <a:r>
              <a:rPr lang="en-US" sz="2000" dirty="0"/>
              <a:t>PAR withdrawal requests: </a:t>
            </a:r>
          </a:p>
          <a:p>
            <a:pPr>
              <a:buFont typeface="+mj-lt"/>
              <a:buAutoNum type="arabicPeriod"/>
            </a:pPr>
            <a:r>
              <a:rPr lang="en-US" sz="2000" dirty="0"/>
              <a:t>None.</a:t>
            </a:r>
            <a:endParaRPr lang="en-US" sz="4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3.0 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dirty="0"/>
              <a:t>Uphold the highest standards of integrity, responsible behavior, and ethical and professional conduct</a:t>
            </a:r>
          </a:p>
          <a:p>
            <a:pPr lvl="1">
              <a:buFont typeface="Arial" panose="020B0604020202020204" pitchFamily="34" charset="0"/>
              <a:buChar char="•"/>
            </a:pPr>
            <a:r>
              <a:rPr lang="en-US" sz="1350" dirty="0"/>
              <a:t>Treat people fairly and with respect, to not engage in harassment, discrimination, or retaliation, and to protect people's privacy.</a:t>
            </a:r>
          </a:p>
          <a:p>
            <a:pPr lvl="1">
              <a:buFont typeface="Arial" panose="020B0604020202020204" pitchFamily="34" charset="0"/>
              <a:buChar char="•"/>
            </a:pPr>
            <a:r>
              <a:rPr lang="en-US" sz="135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
        <p:nvSpPr>
          <p:cNvPr id="4" name="Slide Number Placeholder 3"/>
          <p:cNvSpPr>
            <a:spLocks noGrp="1"/>
          </p:cNvSpPr>
          <p:nvPr>
            <p:ph type="sldNum" idx="12"/>
          </p:nvPr>
        </p:nvSpPr>
        <p:spPr/>
        <p:txBody>
          <a:bodyPr/>
          <a:lstStyle/>
          <a:p>
            <a:pPr defTabSz="336947" eaLnBrk="0" hangingPunct="0">
              <a:buClr>
                <a:srgbClr val="000000"/>
              </a:buClr>
              <a:buSzPct val="100000"/>
              <a:defRPr/>
            </a:pPr>
            <a:r>
              <a:rPr lang="en-GB">
                <a:latin typeface="Times New Roman" pitchFamily="16" charset="0"/>
                <a:ea typeface="MS Gothic" charset="-128"/>
              </a:rPr>
              <a:t>Slide </a:t>
            </a:r>
            <a:fld id="{440F5867-744E-4AA6-B0ED-4C44D2DFBB7B}" type="slidenum">
              <a:rPr lang="en-GB">
                <a:latin typeface="Times New Roman" pitchFamily="16" charset="0"/>
                <a:ea typeface="MS Gothic" charset="-128"/>
              </a:rPr>
              <a:pPr defTabSz="336947" eaLnBrk="0" hangingPunct="0">
                <a:buClr>
                  <a:srgbClr val="000000"/>
                </a:buClr>
                <a:buSzPct val="100000"/>
                <a:defRPr/>
              </a:pPr>
              <a:t>2</a:t>
            </a:fld>
            <a:endParaRPr lang="en-GB" dirty="0">
              <a:latin typeface="Times New Roman" pitchFamily="16" charset="0"/>
              <a:ea typeface="MS Gothic" charset="-128"/>
            </a:endParaRPr>
          </a:p>
        </p:txBody>
      </p:sp>
      <p:sp>
        <p:nvSpPr>
          <p:cNvPr id="5" name="Footer Placeholder 4"/>
          <p:cNvSpPr>
            <a:spLocks noGrp="1"/>
          </p:cNvSpPr>
          <p:nvPr>
            <p:ph type="ftr" idx="14"/>
          </p:nvPr>
        </p:nvSpPr>
        <p:spPr/>
        <p:txBody>
          <a:bodyPr/>
          <a:lstStyle/>
          <a:p>
            <a:pPr defTabSz="336947" eaLnBrk="0" hangingPunct="0">
              <a:buClr>
                <a:srgbClr val="000000"/>
              </a:buClr>
              <a:buSzPct val="100000"/>
              <a:defRPr/>
            </a:pPr>
            <a:r>
              <a:rPr lang="en-GB" dirty="0">
                <a:latin typeface="Times New Roman" pitchFamily="16" charset="0"/>
                <a:ea typeface="MS Gothic" charset="-128"/>
              </a:rPr>
              <a:t>l</a:t>
            </a:r>
          </a:p>
        </p:txBody>
      </p:sp>
      <p:sp>
        <p:nvSpPr>
          <p:cNvPr id="6" name="Date Placeholder 5"/>
          <p:cNvSpPr>
            <a:spLocks noGrp="1"/>
          </p:cNvSpPr>
          <p:nvPr>
            <p:ph type="dt" idx="15"/>
          </p:nvPr>
        </p:nvSpPr>
        <p:spPr/>
        <p:txBody>
          <a:bodyPr/>
          <a:lstStyle/>
          <a:p>
            <a:pPr defTabSz="336947" eaLnBrk="0" hangingPunct="0">
              <a:buClr>
                <a:srgbClr val="000000"/>
              </a:buClr>
              <a:buSzPct val="100000"/>
              <a:defRPr/>
            </a:pPr>
            <a:r>
              <a:rPr lang="en-US" dirty="0">
                <a:latin typeface="Times New Roman" pitchFamily="16" charset="0"/>
                <a:ea typeface="MS Gothic" charset="-128"/>
              </a:rPr>
              <a:t>November 2019</a:t>
            </a:r>
            <a:endParaRPr lang="en-GB" dirty="0">
              <a:latin typeface="Times New Roman" pitchFamily="16" charset="0"/>
              <a:ea typeface="MS Gothic" charset="-128"/>
            </a:endParaRPr>
          </a:p>
        </p:txBody>
      </p:sp>
    </p:spTree>
    <p:extLst>
      <p:ext uri="{BB962C8B-B14F-4D97-AF65-F5344CB8AC3E}">
        <p14:creationId xmlns:p14="http://schemas.microsoft.com/office/powerpoint/2010/main" val="1933083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152400"/>
            <a:ext cx="7772400" cy="685800"/>
          </a:xfrm>
        </p:spPr>
        <p:txBody>
          <a:bodyPr/>
          <a:lstStyle/>
          <a:p>
            <a:r>
              <a:rPr lang="en-US" dirty="0"/>
              <a:t>5.10 Pre-PAR activity</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594897813"/>
              </p:ext>
            </p:extLst>
          </p:nvPr>
        </p:nvGraphicFramePr>
        <p:xfrm>
          <a:off x="762000" y="1329332"/>
          <a:ext cx="10515600" cy="3715107"/>
        </p:xfrm>
        <a:graphic>
          <a:graphicData uri="http://schemas.openxmlformats.org/drawingml/2006/table">
            <a:tbl>
              <a:tblPr>
                <a:tableStyleId>{073A0DAA-6AF3-43AB-8588-CEC1D06C72B9}</a:tableStyleId>
              </a:tblPr>
              <a:tblGrid>
                <a:gridCol w="1068729">
                  <a:extLst>
                    <a:ext uri="{9D8B030D-6E8A-4147-A177-3AD203B41FA5}">
                      <a16:colId xmlns:a16="http://schemas.microsoft.com/office/drawing/2014/main" val="20000"/>
                    </a:ext>
                  </a:extLst>
                </a:gridCol>
                <a:gridCol w="3808071">
                  <a:extLst>
                    <a:ext uri="{9D8B030D-6E8A-4147-A177-3AD203B41FA5}">
                      <a16:colId xmlns:a16="http://schemas.microsoft.com/office/drawing/2014/main" val="20001"/>
                    </a:ext>
                  </a:extLst>
                </a:gridCol>
                <a:gridCol w="5638800">
                  <a:extLst>
                    <a:ext uri="{9D8B030D-6E8A-4147-A177-3AD203B41FA5}">
                      <a16:colId xmlns:a16="http://schemas.microsoft.com/office/drawing/2014/main" val="20002"/>
                    </a:ext>
                  </a:extLst>
                </a:gridCol>
              </a:tblGrid>
              <a:tr h="423268">
                <a:tc>
                  <a:txBody>
                    <a:bodyPr/>
                    <a:lstStyle/>
                    <a:p>
                      <a:pPr algn="ctr"/>
                      <a:r>
                        <a:rPr lang="en-US" sz="2000" dirty="0"/>
                        <a:t>Group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t>New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t>Existing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975359">
                <a:tc>
                  <a:txBody>
                    <a:bodyPr/>
                    <a:lstStyle/>
                    <a:p>
                      <a:pPr algn="ctr"/>
                      <a:r>
                        <a:rPr lang="en-US" sz="2000" dirty="0"/>
                        <a:t>dot01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kern="0" dirty="0">
                          <a:solidFill>
                            <a:schemeClr val="tx1"/>
                          </a:solidFill>
                        </a:rPr>
                        <a:t>none</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IC: IEEE 802 Network Enhancements for the Next Decade IC Activity (</a:t>
                      </a:r>
                      <a:r>
                        <a:rPr lang="en-US" sz="2000" dirty="0" err="1">
                          <a:solidFill>
                            <a:schemeClr val="tx1"/>
                          </a:solidFill>
                        </a:rPr>
                        <a:t>Nendica</a:t>
                      </a:r>
                      <a:r>
                        <a:rPr lang="en-US" sz="2000" dirty="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489116">
                <a:tc>
                  <a:txBody>
                    <a:bodyPr/>
                    <a:lstStyle/>
                    <a:p>
                      <a:pPr algn="ctr"/>
                      <a:r>
                        <a:rPr lang="en-US" sz="2000" dirty="0"/>
                        <a:t>dot03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00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buFontTx/>
                        <a:buNone/>
                      </a:pPr>
                      <a:r>
                        <a:rPr lang="en-US" sz="2000" dirty="0">
                          <a:solidFill>
                            <a:schemeClr val="tx1"/>
                          </a:solidFill>
                        </a:rPr>
                        <a:t>SG: Greater than 50 Gb/s Bidirectional Optical Access PHYs (1</a:t>
                      </a:r>
                      <a:r>
                        <a:rPr lang="en-US" sz="2000" baseline="30000" dirty="0">
                          <a:solidFill>
                            <a:schemeClr val="tx1"/>
                          </a:solidFill>
                        </a:rPr>
                        <a:t>st</a:t>
                      </a:r>
                      <a:r>
                        <a:rPr lang="en-US" sz="2000" dirty="0">
                          <a:solidFill>
                            <a:schemeClr val="tx1"/>
                          </a:solidFill>
                        </a:rPr>
                        <a:t> recharter)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IC: </a:t>
                      </a:r>
                      <a:r>
                        <a:rPr lang="en-US" sz="2000" baseline="0" dirty="0"/>
                        <a:t>New Ethernet Applications (NEA)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915836">
                <a:tc>
                  <a:txBody>
                    <a:bodyPr/>
                    <a:lstStyle/>
                    <a:p>
                      <a:pPr algn="ctr"/>
                      <a:r>
                        <a:rPr lang="en-US" sz="2000" dirty="0"/>
                        <a:t>dot11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000" dirty="0">
                          <a:solidFill>
                            <a:schemeClr val="tx1"/>
                          </a:solidFill>
                        </a:rPr>
                        <a:t>SG: Sub 1GHz enhancements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Topic Interest Groups: AI/ML, Ambient Power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SG: Ultra High Reliability</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Standing Committees</a:t>
                      </a:r>
                      <a:endParaRPr lang="en-US" sz="2000" baseline="0" dirty="0">
                        <a:solidFill>
                          <a:schemeClr val="tx1"/>
                        </a:solidFill>
                      </a:endParaRPr>
                    </a:p>
                    <a:p>
                      <a:pPr marL="233363" marR="0" lvl="1" indent="-120650" algn="l" defTabSz="914400" rtl="0" eaLnBrk="1" fontAlgn="auto" latinLnBrk="0" hangingPunct="1">
                        <a:lnSpc>
                          <a:spcPct val="100000"/>
                        </a:lnSpc>
                        <a:spcBef>
                          <a:spcPts val="0"/>
                        </a:spcBef>
                        <a:spcAft>
                          <a:spcPts val="0"/>
                        </a:spcAft>
                        <a:buClrTx/>
                        <a:buSzTx/>
                        <a:buFontTx/>
                        <a:buChar char="-"/>
                        <a:tabLst/>
                        <a:defRPr/>
                      </a:pPr>
                      <a:r>
                        <a:rPr lang="en-US" sz="2000" dirty="0">
                          <a:solidFill>
                            <a:schemeClr val="tx1"/>
                          </a:solidFill>
                        </a:rPr>
                        <a:t>Wireless Next Generation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20</a:t>
            </a:fld>
            <a:endParaRPr lang="en-US" dirty="0"/>
          </a:p>
        </p:txBody>
      </p:sp>
    </p:spTree>
    <p:extLst>
      <p:ext uri="{BB962C8B-B14F-4D97-AF65-F5344CB8AC3E}">
        <p14:creationId xmlns:p14="http://schemas.microsoft.com/office/powerpoint/2010/main" val="17837360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1416655101"/>
              </p:ext>
            </p:extLst>
          </p:nvPr>
        </p:nvGraphicFramePr>
        <p:xfrm>
          <a:off x="914400" y="1981200"/>
          <a:ext cx="10363200" cy="2590800"/>
        </p:xfrm>
        <a:graphic>
          <a:graphicData uri="http://schemas.openxmlformats.org/drawingml/2006/table">
            <a:tbl>
              <a:tblPr>
                <a:tableStyleId>{073A0DAA-6AF3-43AB-8588-CEC1D06C72B9}</a:tableStyleId>
              </a:tblPr>
              <a:tblGrid>
                <a:gridCol w="1295400">
                  <a:extLst>
                    <a:ext uri="{9D8B030D-6E8A-4147-A177-3AD203B41FA5}">
                      <a16:colId xmlns:a16="http://schemas.microsoft.com/office/drawing/2014/main" val="4270207754"/>
                    </a:ext>
                  </a:extLst>
                </a:gridCol>
                <a:gridCol w="3886200">
                  <a:extLst>
                    <a:ext uri="{9D8B030D-6E8A-4147-A177-3AD203B41FA5}">
                      <a16:colId xmlns:a16="http://schemas.microsoft.com/office/drawing/2014/main" val="603295769"/>
                    </a:ext>
                  </a:extLst>
                </a:gridCol>
                <a:gridCol w="5181600">
                  <a:extLst>
                    <a:ext uri="{9D8B030D-6E8A-4147-A177-3AD203B41FA5}">
                      <a16:colId xmlns:a16="http://schemas.microsoft.com/office/drawing/2014/main" val="2349136630"/>
                    </a:ext>
                  </a:extLst>
                </a:gridCol>
              </a:tblGrid>
              <a:tr h="370840">
                <a:tc>
                  <a:txBody>
                    <a:bodyPr/>
                    <a:lstStyle/>
                    <a:p>
                      <a:pPr algn="ctr"/>
                      <a:r>
                        <a:rPr lang="en-US" sz="2000" dirty="0"/>
                        <a:t>Group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New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Existing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91272780"/>
                  </a:ext>
                </a:extLst>
              </a:tr>
              <a:tr h="370840">
                <a:tc>
                  <a:txBody>
                    <a:bodyPr/>
                    <a:lstStyle/>
                    <a:p>
                      <a:pPr algn="ctr"/>
                      <a:r>
                        <a:rPr lang="en-US" sz="2000" dirty="0"/>
                        <a:t>dot15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aseline="0" dirty="0">
                          <a:solidFill>
                            <a:schemeClr val="tx1"/>
                          </a:solidFill>
                        </a:rPr>
                        <a:t>Study Group: Privacy</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aseline="0" dirty="0">
                          <a:solidFill>
                            <a:schemeClr val="tx1"/>
                          </a:solidFill>
                        </a:rPr>
                        <a:t>Interest Group: Privacy </a:t>
                      </a:r>
                      <a:endParaRPr lang="en-US" sz="2000" strike="sngStrike" baseline="0" dirty="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2000" baseline="0" dirty="0">
                          <a:solidFill>
                            <a:schemeClr val="tx1"/>
                          </a:solidFill>
                        </a:rPr>
                        <a:t>Standing Committees: Industry Activities in Terahertz, Wireless Next Generation</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23836734"/>
                  </a:ext>
                </a:extLst>
              </a:tr>
              <a:tr h="370840">
                <a:tc>
                  <a:txBody>
                    <a:bodyPr/>
                    <a:lstStyle/>
                    <a:p>
                      <a:pPr algn="ctr"/>
                      <a:r>
                        <a:rPr lang="en-US" sz="2000" baseline="0" dirty="0"/>
                        <a:t>dot19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000" kern="0" dirty="0"/>
                        <a:t>none</a:t>
                      </a:r>
                      <a:endParaRPr lang="en-US" sz="20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20273738"/>
                  </a:ext>
                </a:extLst>
              </a:tr>
              <a:tr h="370840">
                <a:tc>
                  <a:txBody>
                    <a:bodyPr/>
                    <a:lstStyle/>
                    <a:p>
                      <a:pPr algn="ctr"/>
                      <a:r>
                        <a:rPr lang="en-US" sz="2000" baseline="0" dirty="0"/>
                        <a:t>dot24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kern="0" dirty="0"/>
                        <a:t>none</a:t>
                      </a:r>
                      <a:endParaRPr lang="en-US" sz="20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80692350"/>
                  </a:ext>
                </a:extLst>
              </a:tr>
              <a:tr h="370840">
                <a:tc>
                  <a:txBody>
                    <a:bodyPr/>
                    <a:lstStyle/>
                    <a:p>
                      <a:pPr algn="ctr"/>
                      <a:r>
                        <a:rPr lang="en-US" sz="2000" baseline="0" dirty="0"/>
                        <a:t>dot ECSG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0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53377240"/>
                  </a:ext>
                </a:extLst>
              </a:tr>
            </a:tbl>
          </a:graphicData>
        </a:graphic>
      </p:graphicFrame>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21</a:t>
            </a:fld>
            <a:endParaRPr lang="en-US"/>
          </a:p>
        </p:txBody>
      </p:sp>
      <p:sp>
        <p:nvSpPr>
          <p:cNvPr id="5" name="Title 1"/>
          <p:cNvSpPr>
            <a:spLocks noGrp="1"/>
          </p:cNvSpPr>
          <p:nvPr>
            <p:ph type="title"/>
          </p:nvPr>
        </p:nvSpPr>
        <p:spPr/>
        <p:txBody>
          <a:bodyPr/>
          <a:lstStyle/>
          <a:p>
            <a:r>
              <a:rPr lang="en-US" dirty="0"/>
              <a:t>5.10 Pre-PAR activity</a:t>
            </a:r>
          </a:p>
        </p:txBody>
      </p:sp>
    </p:spTree>
    <p:extLst>
      <p:ext uri="{BB962C8B-B14F-4D97-AF65-F5344CB8AC3E}">
        <p14:creationId xmlns:p14="http://schemas.microsoft.com/office/powerpoint/2010/main" val="30012729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2"/>
          </p:nvPr>
        </p:nvSpPr>
        <p:spPr/>
        <p:txBody>
          <a:bodyPr/>
          <a:lstStyle/>
          <a:p>
            <a:pPr>
              <a:defRPr/>
            </a:pPr>
            <a:fld id="{2F8BFD41-4FBB-4B2A-B8EA-25FA07AA2DC6}" type="slidenum">
              <a:rPr lang="en-US" smtClean="0"/>
              <a:pPr>
                <a:defRPr/>
              </a:pPr>
              <a:t>22</a:t>
            </a:fld>
            <a:endParaRPr lang="en-US"/>
          </a:p>
        </p:txBody>
      </p:sp>
      <p:sp>
        <p:nvSpPr>
          <p:cNvPr id="13315" name="Rectangle 2"/>
          <p:cNvSpPr>
            <a:spLocks noGrp="1" noChangeArrowheads="1"/>
          </p:cNvSpPr>
          <p:nvPr>
            <p:ph type="title"/>
          </p:nvPr>
        </p:nvSpPr>
        <p:spPr>
          <a:xfrm>
            <a:off x="2209800" y="76200"/>
            <a:ext cx="7772400" cy="1143000"/>
          </a:xfrm>
        </p:spPr>
        <p:txBody>
          <a:bodyPr/>
          <a:lstStyle/>
          <a:p>
            <a:pPr eaLnBrk="1" hangingPunct="1"/>
            <a:r>
              <a:rPr lang="en-US" sz="4000" dirty="0"/>
              <a:t>5.11 802/SA Task Force Topics </a:t>
            </a:r>
          </a:p>
        </p:txBody>
      </p:sp>
      <p:sp>
        <p:nvSpPr>
          <p:cNvPr id="14340" name="Rectangle 3"/>
          <p:cNvSpPr>
            <a:spLocks noGrp="1" noChangeArrowheads="1"/>
          </p:cNvSpPr>
          <p:nvPr>
            <p:ph type="body" idx="1"/>
          </p:nvPr>
        </p:nvSpPr>
        <p:spPr>
          <a:xfrm>
            <a:off x="152400" y="1406106"/>
            <a:ext cx="11430000" cy="5410200"/>
          </a:xfrm>
        </p:spPr>
        <p:txBody>
          <a:bodyPr/>
          <a:lstStyle/>
          <a:p>
            <a:pPr eaLnBrk="1" hangingPunct="1">
              <a:defRPr/>
            </a:pPr>
            <a:r>
              <a:rPr lang="en-US" sz="2000" dirty="0"/>
              <a:t>802/SA Task Force Electronic Meeting </a:t>
            </a:r>
            <a:br>
              <a:rPr lang="en-US" sz="2000" dirty="0"/>
            </a:br>
            <a:r>
              <a:rPr lang="en-US" sz="2000" dirty="0"/>
              <a:t>Monday 24 October 2022 16:00-17:00 ET was cancelled due to lack of agenda items</a:t>
            </a:r>
          </a:p>
          <a:p>
            <a:pPr eaLnBrk="1" hangingPunct="1">
              <a:defRPr/>
            </a:pPr>
            <a:endParaRPr lang="en-US" sz="2000" dirty="0"/>
          </a:p>
          <a:p>
            <a:pPr eaLnBrk="1" hangingPunct="1">
              <a:defRPr/>
            </a:pPr>
            <a:endParaRPr lang="en-US" sz="300" dirty="0"/>
          </a:p>
          <a:p>
            <a:pPr eaLnBrk="1" hangingPunct="1">
              <a:defRPr/>
            </a:pPr>
            <a:r>
              <a:rPr lang="en-US" sz="2000" dirty="0">
                <a:solidFill>
                  <a:schemeClr val="tx2"/>
                </a:solidFill>
              </a:rPr>
              <a:t>Next 802/SA Task Force Electronic Meeting </a:t>
            </a:r>
            <a:br>
              <a:rPr lang="en-US" sz="2000" dirty="0">
                <a:solidFill>
                  <a:schemeClr val="tx2"/>
                </a:solidFill>
              </a:rPr>
            </a:br>
            <a:r>
              <a:rPr lang="en-US" sz="2000" dirty="0">
                <a:solidFill>
                  <a:schemeClr val="tx2"/>
                </a:solidFill>
              </a:rPr>
              <a:t>Tentatively scheduled for 16:00-17:00 ET Monday 30 January 2023</a:t>
            </a:r>
          </a:p>
          <a:p>
            <a:pPr eaLnBrk="1" hangingPunct="1">
              <a:defRPr/>
            </a:pPr>
            <a:endParaRPr lang="en-US" sz="2000" dirty="0">
              <a:solidFill>
                <a:schemeClr val="tx2"/>
              </a:solidFill>
            </a:endParaRPr>
          </a:p>
          <a:p>
            <a:pPr eaLnBrk="1" hangingPunct="1">
              <a:defRPr/>
            </a:pPr>
            <a:r>
              <a:rPr lang="en-US" sz="2000" dirty="0">
                <a:solidFill>
                  <a:schemeClr val="tx2"/>
                </a:solidFill>
              </a:rPr>
              <a:t>Please submit agenda items to the 802 EC Reflector as appropriate</a:t>
            </a:r>
            <a:endParaRPr lang="en-US" sz="1600" dirty="0"/>
          </a:p>
          <a:p>
            <a:pPr lvl="2" eaLnBrk="1" hangingPunct="1">
              <a:defRPr/>
            </a:pPr>
            <a:endParaRPr lang="en-US" sz="2000" dirty="0"/>
          </a:p>
          <a:p>
            <a:pPr lvl="2" eaLnBrk="1" hangingPunct="1">
              <a:defRPr/>
            </a:pPr>
            <a:endParaRPr lang="en-US" sz="2000" dirty="0"/>
          </a:p>
        </p:txBody>
      </p:sp>
    </p:spTree>
    <p:extLst>
      <p:ext uri="{BB962C8B-B14F-4D97-AF65-F5344CB8AC3E}">
        <p14:creationId xmlns:p14="http://schemas.microsoft.com/office/powerpoint/2010/main" val="42944343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8800" y="1447800"/>
            <a:ext cx="8610600" cy="5181600"/>
          </a:xfrm>
        </p:spPr>
        <p:txBody>
          <a:bodyPr/>
          <a:lstStyle/>
          <a:p>
            <a:r>
              <a:rPr lang="en-US" sz="2400" dirty="0"/>
              <a:t>Review Recording Secretary’s list of Open Action Items</a:t>
            </a:r>
            <a:endParaRPr lang="en-US" sz="20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23</a:t>
            </a:fld>
            <a:endParaRPr lang="en-US" dirty="0"/>
          </a:p>
        </p:txBody>
      </p:sp>
      <p:sp>
        <p:nvSpPr>
          <p:cNvPr id="5" name="Rectangle 2"/>
          <p:cNvSpPr txBox="1">
            <a:spLocks noGrp="1" noChangeArrowheads="1"/>
          </p:cNvSpPr>
          <p:nvPr>
            <p:ph type="title"/>
          </p:nvPr>
        </p:nvSpPr>
        <p:spPr bwMode="auto">
          <a:xfrm>
            <a:off x="2209800" y="3048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4000" dirty="0"/>
              <a:t>5.12 EC Action Item recap</a:t>
            </a:r>
          </a:p>
        </p:txBody>
      </p:sp>
    </p:spTree>
    <p:extLst>
      <p:ext uri="{BB962C8B-B14F-4D97-AF65-F5344CB8AC3E}">
        <p14:creationId xmlns:p14="http://schemas.microsoft.com/office/powerpoint/2010/main" val="23779375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24</a:t>
            </a:fld>
            <a:endParaRPr lang="en-US"/>
          </a:p>
        </p:txBody>
      </p:sp>
      <p:sp>
        <p:nvSpPr>
          <p:cNvPr id="5" name="Title 1"/>
          <p:cNvSpPr>
            <a:spLocks noGrp="1"/>
          </p:cNvSpPr>
          <p:nvPr>
            <p:ph type="title"/>
          </p:nvPr>
        </p:nvSpPr>
        <p:spPr/>
        <p:txBody>
          <a:bodyPr/>
          <a:lstStyle/>
          <a:p>
            <a:r>
              <a:rPr lang="en-US" dirty="0"/>
              <a:t>5.13 802 LMSC Leadership Workshop</a:t>
            </a:r>
          </a:p>
        </p:txBody>
      </p:sp>
      <p:sp>
        <p:nvSpPr>
          <p:cNvPr id="3" name="Content Placeholder 2">
            <a:extLst>
              <a:ext uri="{FF2B5EF4-FFF2-40B4-BE49-F238E27FC236}">
                <a16:creationId xmlns:a16="http://schemas.microsoft.com/office/drawing/2014/main" id="{AB48B01C-DBDF-4832-BE4A-E2765C944587}"/>
              </a:ext>
            </a:extLst>
          </p:cNvPr>
          <p:cNvSpPr>
            <a:spLocks noGrp="1"/>
          </p:cNvSpPr>
          <p:nvPr>
            <p:ph idx="1"/>
          </p:nvPr>
        </p:nvSpPr>
        <p:spPr>
          <a:xfrm>
            <a:off x="457200" y="1676400"/>
            <a:ext cx="11201400" cy="4114800"/>
          </a:xfrm>
        </p:spPr>
        <p:txBody>
          <a:bodyPr/>
          <a:lstStyle/>
          <a:p>
            <a:pPr marL="347663" indent="-347663">
              <a:buNone/>
            </a:pPr>
            <a:r>
              <a:rPr lang="en-US" sz="2400" dirty="0"/>
              <a:t>Follow up from Saturday 16 July 2022 Workshop</a:t>
            </a:r>
            <a:endParaRPr lang="en-US" sz="2800" dirty="0"/>
          </a:p>
          <a:p>
            <a:pPr marL="347663" indent="-347663">
              <a:buNone/>
            </a:pPr>
            <a:endParaRPr lang="en-US" sz="2000" dirty="0"/>
          </a:p>
          <a:p>
            <a:pPr marL="347663" indent="-347663">
              <a:buNone/>
            </a:pPr>
            <a:r>
              <a:rPr lang="en-US" sz="2000" dirty="0"/>
              <a:t>Report is available at </a:t>
            </a:r>
            <a:br>
              <a:rPr lang="en-US" sz="2000" dirty="0"/>
            </a:br>
            <a:r>
              <a:rPr lang="en-US" sz="2000" dirty="0">
                <a:hlinkClick r:id="rId2"/>
              </a:rPr>
              <a:t>https://mentor.ieee.org/802-ec/dcn/22/ec-22-0210-00-00EC-july-2022-ec-workshop-report.pdf</a:t>
            </a:r>
            <a:endParaRPr lang="en-US" sz="2000" dirty="0"/>
          </a:p>
          <a:p>
            <a:pPr marL="347663" indent="-347663">
              <a:buNone/>
            </a:pPr>
            <a:endParaRPr lang="en-US" sz="2000" dirty="0"/>
          </a:p>
          <a:p>
            <a:pPr marL="347663" indent="-347663">
              <a:buNone/>
            </a:pPr>
            <a:r>
              <a:rPr lang="en-US" sz="2000" dirty="0"/>
              <a:t>Thank you to the Co-leaders George Zimmerman and Ben Rolfe and all that attended</a:t>
            </a:r>
            <a:endParaRPr lang="en-US" sz="2400" dirty="0"/>
          </a:p>
        </p:txBody>
      </p:sp>
    </p:spTree>
    <p:extLst>
      <p:ext uri="{BB962C8B-B14F-4D97-AF65-F5344CB8AC3E}">
        <p14:creationId xmlns:p14="http://schemas.microsoft.com/office/powerpoint/2010/main" val="38212949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8800" y="2362200"/>
            <a:ext cx="8610600" cy="4267200"/>
          </a:xfrm>
        </p:spPr>
        <p:txBody>
          <a:bodyPr/>
          <a:lstStyle/>
          <a:p>
            <a:r>
              <a:rPr lang="en-US" sz="2400" dirty="0"/>
              <a:t>Geoff Thompson</a:t>
            </a:r>
            <a:endParaRPr lang="en-US" sz="20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25</a:t>
            </a:fld>
            <a:endParaRPr lang="en-US" dirty="0"/>
          </a:p>
        </p:txBody>
      </p:sp>
      <p:sp>
        <p:nvSpPr>
          <p:cNvPr id="5" name="Rectangle 2"/>
          <p:cNvSpPr txBox="1">
            <a:spLocks noGrp="1" noChangeArrowheads="1"/>
          </p:cNvSpPr>
          <p:nvPr>
            <p:ph type="title"/>
          </p:nvPr>
        </p:nvSpPr>
        <p:spPr bwMode="auto">
          <a:xfrm>
            <a:off x="533400" y="304800"/>
            <a:ext cx="111252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4000" dirty="0"/>
              <a:t>5.14 802 IEEE Milestone Project Status Update</a:t>
            </a:r>
          </a:p>
        </p:txBody>
      </p:sp>
    </p:spTree>
    <p:extLst>
      <p:ext uri="{BB962C8B-B14F-4D97-AF65-F5344CB8AC3E}">
        <p14:creationId xmlns:p14="http://schemas.microsoft.com/office/powerpoint/2010/main" val="32454188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8800" y="2362200"/>
            <a:ext cx="8610600" cy="4267200"/>
          </a:xfrm>
        </p:spPr>
        <p:txBody>
          <a:bodyPr/>
          <a:lstStyle/>
          <a:p>
            <a:pPr marL="0" indent="0">
              <a:buNone/>
            </a:pPr>
            <a:r>
              <a:rPr lang="en-US" sz="2800" dirty="0"/>
              <a:t>Mixed mode best practices ad hoc update; George Zimmerman</a:t>
            </a:r>
          </a:p>
          <a:p>
            <a:pPr marL="0" indent="0">
              <a:buNone/>
            </a:pPr>
            <a:endParaRPr lang="en-US" sz="2800" dirty="0"/>
          </a:p>
          <a:p>
            <a:pPr marL="0" indent="0">
              <a:buNone/>
            </a:pPr>
            <a:r>
              <a:rPr lang="en-US" sz="2800" dirty="0"/>
              <a:t>Future 802 meeting ad hoc update; Andrew Myles</a:t>
            </a:r>
            <a:endParaRPr lang="en-US" sz="24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26</a:t>
            </a:fld>
            <a:endParaRPr lang="en-US" dirty="0"/>
          </a:p>
        </p:txBody>
      </p:sp>
      <p:sp>
        <p:nvSpPr>
          <p:cNvPr id="5" name="Rectangle 2"/>
          <p:cNvSpPr txBox="1">
            <a:spLocks noGrp="1" noChangeArrowheads="1"/>
          </p:cNvSpPr>
          <p:nvPr>
            <p:ph type="title"/>
          </p:nvPr>
        </p:nvSpPr>
        <p:spPr bwMode="auto">
          <a:xfrm>
            <a:off x="533400" y="304800"/>
            <a:ext cx="111252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4000" dirty="0"/>
              <a:t>5.15 Mixed mode best practices and Future 802 meeting ad hoc updates</a:t>
            </a:r>
          </a:p>
        </p:txBody>
      </p:sp>
    </p:spTree>
    <p:extLst>
      <p:ext uri="{BB962C8B-B14F-4D97-AF65-F5344CB8AC3E}">
        <p14:creationId xmlns:p14="http://schemas.microsoft.com/office/powerpoint/2010/main" val="38482530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FAC084-1002-4478-B662-E4C3F3F9C7E7}"/>
              </a:ext>
            </a:extLst>
          </p:cNvPr>
          <p:cNvSpPr>
            <a:spLocks noGrp="1"/>
          </p:cNvSpPr>
          <p:nvPr>
            <p:ph type="title"/>
          </p:nvPr>
        </p:nvSpPr>
        <p:spPr>
          <a:xfrm>
            <a:off x="304800" y="304800"/>
            <a:ext cx="11125200" cy="1143000"/>
          </a:xfrm>
        </p:spPr>
        <p:txBody>
          <a:bodyPr/>
          <a:lstStyle/>
          <a:p>
            <a:r>
              <a:rPr lang="en-US" dirty="0"/>
              <a:t>11.0 Cross 802 Activities EC Meeting Schedule</a:t>
            </a:r>
            <a:br>
              <a:rPr lang="en-US" sz="2000" dirty="0"/>
            </a:br>
            <a:r>
              <a:rPr lang="en-US" sz="2000" dirty="0"/>
              <a:t> </a:t>
            </a:r>
            <a:r>
              <a:rPr lang="en-US" sz="2800" dirty="0"/>
              <a:t>(all times/days ICT)</a:t>
            </a:r>
            <a:endParaRPr lang="en-US" dirty="0"/>
          </a:p>
        </p:txBody>
      </p:sp>
      <p:sp>
        <p:nvSpPr>
          <p:cNvPr id="3" name="Content Placeholder 2">
            <a:extLst>
              <a:ext uri="{FF2B5EF4-FFF2-40B4-BE49-F238E27FC236}">
                <a16:creationId xmlns:a16="http://schemas.microsoft.com/office/drawing/2014/main" id="{C6BAD20D-4EDE-4766-AC83-F2C2B009850C}"/>
              </a:ext>
            </a:extLst>
          </p:cNvPr>
          <p:cNvSpPr>
            <a:spLocks noGrp="1"/>
          </p:cNvSpPr>
          <p:nvPr>
            <p:ph idx="1"/>
          </p:nvPr>
        </p:nvSpPr>
        <p:spPr>
          <a:xfrm>
            <a:off x="533400" y="1524000"/>
            <a:ext cx="11353800" cy="4114800"/>
          </a:xfrm>
        </p:spPr>
        <p:txBody>
          <a:bodyPr/>
          <a:lstStyle/>
          <a:p>
            <a:pPr marL="0" indent="0">
              <a:buNone/>
            </a:pPr>
            <a:r>
              <a:rPr lang="en-US" sz="2000" dirty="0"/>
              <a:t>LMSC Rules				19:30- 20:30 	Sun 	</a:t>
            </a:r>
          </a:p>
          <a:p>
            <a:pPr marL="0" indent="0">
              <a:buNone/>
            </a:pPr>
            <a:r>
              <a:rPr lang="en-US" sz="2000" dirty="0"/>
              <a:t>Opening EC Meeting			08:00- 10:30 	Mon		</a:t>
            </a:r>
          </a:p>
          <a:p>
            <a:pPr marL="0" indent="0">
              <a:buNone/>
            </a:pPr>
            <a:r>
              <a:rPr lang="en-US" sz="2000" dirty="0"/>
              <a:t>AMP IoT Tutorial	 		18:00- 19:20 	Mon</a:t>
            </a:r>
          </a:p>
          <a:p>
            <a:pPr marL="0" indent="0">
              <a:buNone/>
            </a:pPr>
            <a:r>
              <a:rPr lang="en-US" sz="2000" dirty="0"/>
              <a:t>Wi-Fi Meets ML Tutorial			19:30- 20:50 	Mon</a:t>
            </a:r>
          </a:p>
          <a:p>
            <a:pPr marL="0" indent="0">
              <a:buNone/>
            </a:pPr>
            <a:r>
              <a:rPr lang="en-US" sz="2000" dirty="0"/>
              <a:t>802 WG and TAG status Tutorial		21:00- 22:30 	Mon</a:t>
            </a:r>
          </a:p>
          <a:p>
            <a:pPr marL="0" indent="0">
              <a:buNone/>
            </a:pPr>
            <a:r>
              <a:rPr lang="en-US" sz="2000" dirty="0"/>
              <a:t>802/JTC1 </a:t>
            </a:r>
            <a:r>
              <a:rPr lang="en-US" sz="2000" dirty="0" err="1"/>
              <a:t>Stdng</a:t>
            </a:r>
            <a:r>
              <a:rPr lang="en-US" sz="2000" dirty="0"/>
              <a:t> </a:t>
            </a:r>
            <a:r>
              <a:rPr lang="en-US" sz="2000" dirty="0" err="1"/>
              <a:t>Cmte</a:t>
            </a:r>
            <a:r>
              <a:rPr lang="en-US" sz="2000" dirty="0"/>
              <a:t>			16:00- 18:00 	Tues</a:t>
            </a:r>
          </a:p>
          <a:p>
            <a:pPr marL="0" indent="0">
              <a:buNone/>
            </a:pPr>
            <a:r>
              <a:rPr lang="en-US" sz="2000" dirty="0"/>
              <a:t>802 Public Visibility </a:t>
            </a:r>
            <a:r>
              <a:rPr lang="en-US" sz="2000" dirty="0" err="1"/>
              <a:t>Stdng</a:t>
            </a:r>
            <a:r>
              <a:rPr lang="en-US" sz="2000" dirty="0"/>
              <a:t> </a:t>
            </a:r>
            <a:r>
              <a:rPr lang="en-US" sz="2000" dirty="0" err="1"/>
              <a:t>Cmte</a:t>
            </a:r>
            <a:r>
              <a:rPr lang="en-US" sz="2000" dirty="0"/>
              <a:t>		none</a:t>
            </a:r>
          </a:p>
          <a:p>
            <a:pPr marL="0" indent="0">
              <a:buNone/>
            </a:pPr>
            <a:r>
              <a:rPr lang="en-US" sz="2000" dirty="0"/>
              <a:t>802/IETF </a:t>
            </a:r>
            <a:r>
              <a:rPr lang="en-US" sz="2000" dirty="0" err="1"/>
              <a:t>Stdng</a:t>
            </a:r>
            <a:r>
              <a:rPr lang="en-US" sz="2000" dirty="0"/>
              <a:t> </a:t>
            </a:r>
            <a:r>
              <a:rPr lang="en-US" sz="2000" dirty="0" err="1"/>
              <a:t>Cmte</a:t>
            </a:r>
            <a:r>
              <a:rPr lang="en-US" sz="2000" dirty="0"/>
              <a:t>			none</a:t>
            </a:r>
          </a:p>
          <a:p>
            <a:pPr marL="0" indent="0">
              <a:buNone/>
            </a:pPr>
            <a:r>
              <a:rPr lang="en-US" sz="2000" dirty="0"/>
              <a:t>802/ITU </a:t>
            </a:r>
            <a:r>
              <a:rPr lang="en-US" sz="2000" dirty="0" err="1"/>
              <a:t>Stdng</a:t>
            </a:r>
            <a:r>
              <a:rPr lang="en-US" sz="2000" dirty="0"/>
              <a:t> </a:t>
            </a:r>
            <a:r>
              <a:rPr lang="en-US" sz="2000" dirty="0" err="1"/>
              <a:t>Cmte</a:t>
            </a:r>
            <a:r>
              <a:rPr lang="en-US" sz="2000" dirty="0"/>
              <a:t>			16:00- 17:00 	Wed	</a:t>
            </a:r>
          </a:p>
          <a:p>
            <a:pPr marL="0" indent="0">
              <a:buNone/>
            </a:pPr>
            <a:r>
              <a:rPr lang="en-US" sz="2000" dirty="0"/>
              <a:t>Future Venues Ad Hoc			07:30- 8:30 	Thu</a:t>
            </a:r>
          </a:p>
          <a:p>
            <a:pPr marL="0" indent="0">
              <a:buNone/>
            </a:pPr>
            <a:r>
              <a:rPr lang="en-US" sz="2000" dirty="0"/>
              <a:t>Closing EC Meeting			13:00- 18:00 	Fri</a:t>
            </a:r>
          </a:p>
        </p:txBody>
      </p:sp>
      <p:sp>
        <p:nvSpPr>
          <p:cNvPr id="4" name="Slide Number Placeholder 3">
            <a:extLst>
              <a:ext uri="{FF2B5EF4-FFF2-40B4-BE49-F238E27FC236}">
                <a16:creationId xmlns:a16="http://schemas.microsoft.com/office/drawing/2014/main" id="{A53BDF0A-2766-4966-BE69-E869017AACD9}"/>
              </a:ext>
            </a:extLst>
          </p:cNvPr>
          <p:cNvSpPr>
            <a:spLocks noGrp="1"/>
          </p:cNvSpPr>
          <p:nvPr>
            <p:ph type="sldNum" sz="quarter" idx="12"/>
          </p:nvPr>
        </p:nvSpPr>
        <p:spPr/>
        <p:txBody>
          <a:bodyPr/>
          <a:lstStyle/>
          <a:p>
            <a:pPr>
              <a:defRPr/>
            </a:pPr>
            <a:fld id="{C8910AE4-85DC-4894-8AA6-C2187499416B}" type="slidenum">
              <a:rPr lang="en-US" smtClean="0"/>
              <a:pPr>
                <a:defRPr/>
              </a:pPr>
              <a:t>27</a:t>
            </a:fld>
            <a:endParaRPr lang="en-US"/>
          </a:p>
        </p:txBody>
      </p:sp>
    </p:spTree>
    <p:extLst>
      <p:ext uri="{BB962C8B-B14F-4D97-AF65-F5344CB8AC3E}">
        <p14:creationId xmlns:p14="http://schemas.microsoft.com/office/powerpoint/2010/main" val="34107476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2"/>
          </p:nvPr>
        </p:nvSpPr>
        <p:spPr/>
        <p:txBody>
          <a:bodyPr/>
          <a:lstStyle/>
          <a:p>
            <a:pPr>
              <a:defRPr/>
            </a:pPr>
            <a:fld id="{6C22791D-10B7-4ED3-A051-1D6710D95BE8}" type="slidenum">
              <a:rPr lang="en-US" smtClean="0"/>
              <a:pPr>
                <a:defRPr/>
              </a:pPr>
              <a:t>28</a:t>
            </a:fld>
            <a:endParaRPr lang="en-US"/>
          </a:p>
        </p:txBody>
      </p:sp>
      <p:sp>
        <p:nvSpPr>
          <p:cNvPr id="21507" name="Rectangle 2"/>
          <p:cNvSpPr>
            <a:spLocks noGrp="1" noChangeArrowheads="1"/>
          </p:cNvSpPr>
          <p:nvPr>
            <p:ph type="title"/>
          </p:nvPr>
        </p:nvSpPr>
        <p:spPr/>
        <p:txBody>
          <a:bodyPr/>
          <a:lstStyle/>
          <a:p>
            <a:pPr eaLnBrk="1" hangingPunct="1"/>
            <a:r>
              <a:rPr lang="en-US" sz="4000" dirty="0"/>
              <a:t>End of Opening EC Meeting</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1" y="685803"/>
            <a:ext cx="7999414" cy="1065213"/>
          </a:xfrm>
        </p:spPr>
        <p:txBody>
          <a:bodyPr/>
          <a:lstStyle/>
          <a:p>
            <a:r>
              <a:rPr lang="en-US" dirty="0"/>
              <a:t>3.0 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pPr defTabSz="336947" eaLnBrk="0" hangingPunct="0">
              <a:buClr>
                <a:srgbClr val="000000"/>
              </a:buClr>
              <a:buSzPct val="100000"/>
              <a:defRPr/>
            </a:pPr>
            <a:r>
              <a:rPr lang="en-GB">
                <a:latin typeface="Times New Roman" pitchFamily="16" charset="0"/>
                <a:ea typeface="MS Gothic" charset="-128"/>
              </a:rPr>
              <a:t>Slide </a:t>
            </a:r>
            <a:fld id="{440F5867-744E-4AA6-B0ED-4C44D2DFBB7B}" type="slidenum">
              <a:rPr lang="en-GB">
                <a:latin typeface="Times New Roman" pitchFamily="16" charset="0"/>
                <a:ea typeface="MS Gothic" charset="-128"/>
              </a:rPr>
              <a:pPr defTabSz="336947" eaLnBrk="0" hangingPunct="0">
                <a:buClr>
                  <a:srgbClr val="000000"/>
                </a:buClr>
                <a:buSzPct val="100000"/>
                <a:defRPr/>
              </a:pPr>
              <a:t>3</a:t>
            </a:fld>
            <a:endParaRPr lang="en-GB" dirty="0">
              <a:latin typeface="Times New Roman" pitchFamily="16" charset="0"/>
              <a:ea typeface="MS Gothic" charset="-128"/>
            </a:endParaRPr>
          </a:p>
        </p:txBody>
      </p:sp>
      <p:sp>
        <p:nvSpPr>
          <p:cNvPr id="5" name="Footer Placeholder 4"/>
          <p:cNvSpPr>
            <a:spLocks noGrp="1"/>
          </p:cNvSpPr>
          <p:nvPr>
            <p:ph type="ftr" idx="14"/>
          </p:nvPr>
        </p:nvSpPr>
        <p:spPr/>
        <p:txBody>
          <a:bodyPr/>
          <a:lstStyle/>
          <a:p>
            <a:pPr defTabSz="336947" eaLnBrk="0" hangingPunct="0">
              <a:buClr>
                <a:srgbClr val="000000"/>
              </a:buClr>
              <a:buSzPct val="100000"/>
              <a:defRPr/>
            </a:pPr>
            <a:r>
              <a:rPr lang="en-GB" dirty="0">
                <a:latin typeface="Times New Roman" pitchFamily="16" charset="0"/>
                <a:ea typeface="MS Gothic" charset="-128"/>
              </a:rPr>
              <a:t> </a:t>
            </a:r>
          </a:p>
        </p:txBody>
      </p:sp>
      <p:sp>
        <p:nvSpPr>
          <p:cNvPr id="6" name="Date Placeholder 5"/>
          <p:cNvSpPr>
            <a:spLocks noGrp="1"/>
          </p:cNvSpPr>
          <p:nvPr>
            <p:ph type="dt" idx="15"/>
          </p:nvPr>
        </p:nvSpPr>
        <p:spPr/>
        <p:txBody>
          <a:bodyPr/>
          <a:lstStyle/>
          <a:p>
            <a:pPr defTabSz="336947" eaLnBrk="0" hangingPunct="0">
              <a:buClr>
                <a:srgbClr val="000000"/>
              </a:buClr>
              <a:buSzPct val="100000"/>
              <a:defRPr/>
            </a:pPr>
            <a:r>
              <a:rPr lang="en-US">
                <a:latin typeface="Times New Roman" pitchFamily="16" charset="0"/>
                <a:ea typeface="MS Gothic" charset="-128"/>
              </a:rPr>
              <a:t>November 2019</a:t>
            </a:r>
            <a:endParaRPr lang="en-GB" dirty="0">
              <a:latin typeface="Times New Roman" pitchFamily="16" charset="0"/>
              <a:ea typeface="MS Gothic" charset="-128"/>
            </a:endParaRPr>
          </a:p>
        </p:txBody>
      </p:sp>
    </p:spTree>
    <p:extLst>
      <p:ext uri="{BB962C8B-B14F-4D97-AF65-F5344CB8AC3E}">
        <p14:creationId xmlns:p14="http://schemas.microsoft.com/office/powerpoint/2010/main" val="13437058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3.0 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pPr defTabSz="336947" eaLnBrk="0" hangingPunct="0">
              <a:buClr>
                <a:srgbClr val="000000"/>
              </a:buClr>
              <a:buSzPct val="100000"/>
              <a:defRPr/>
            </a:pPr>
            <a:r>
              <a:rPr lang="en-GB">
                <a:latin typeface="Times New Roman" pitchFamily="16" charset="0"/>
                <a:ea typeface="MS Gothic" charset="-128"/>
              </a:rPr>
              <a:t>Slide </a:t>
            </a:r>
            <a:fld id="{440F5867-744E-4AA6-B0ED-4C44D2DFBB7B}" type="slidenum">
              <a:rPr lang="en-GB">
                <a:latin typeface="Times New Roman" pitchFamily="16" charset="0"/>
                <a:ea typeface="MS Gothic" charset="-128"/>
              </a:rPr>
              <a:pPr defTabSz="336947" eaLnBrk="0" hangingPunct="0">
                <a:buClr>
                  <a:srgbClr val="000000"/>
                </a:buClr>
                <a:buSzPct val="100000"/>
                <a:defRPr/>
              </a:pPr>
              <a:t>4</a:t>
            </a:fld>
            <a:endParaRPr lang="en-GB" dirty="0">
              <a:latin typeface="Times New Roman" pitchFamily="16" charset="0"/>
              <a:ea typeface="MS Gothic" charset="-128"/>
            </a:endParaRPr>
          </a:p>
        </p:txBody>
      </p:sp>
      <p:sp>
        <p:nvSpPr>
          <p:cNvPr id="5" name="Footer Placeholder 4"/>
          <p:cNvSpPr>
            <a:spLocks noGrp="1"/>
          </p:cNvSpPr>
          <p:nvPr>
            <p:ph type="ftr" idx="14"/>
          </p:nvPr>
        </p:nvSpPr>
        <p:spPr/>
        <p:txBody>
          <a:bodyPr/>
          <a:lstStyle/>
          <a:p>
            <a:pPr defTabSz="336947" eaLnBrk="0" hangingPunct="0">
              <a:buClr>
                <a:srgbClr val="000000"/>
              </a:buClr>
              <a:buSzPct val="100000"/>
              <a:defRPr/>
            </a:pPr>
            <a:r>
              <a:rPr lang="en-GB" dirty="0">
                <a:latin typeface="Times New Roman" pitchFamily="16" charset="0"/>
                <a:ea typeface="MS Gothic" charset="-128"/>
              </a:rPr>
              <a:t> </a:t>
            </a:r>
          </a:p>
        </p:txBody>
      </p:sp>
      <p:sp>
        <p:nvSpPr>
          <p:cNvPr id="6" name="Date Placeholder 5"/>
          <p:cNvSpPr>
            <a:spLocks noGrp="1"/>
          </p:cNvSpPr>
          <p:nvPr>
            <p:ph type="dt" idx="15"/>
          </p:nvPr>
        </p:nvSpPr>
        <p:spPr/>
        <p:txBody>
          <a:bodyPr/>
          <a:lstStyle/>
          <a:p>
            <a:pPr defTabSz="336947" eaLnBrk="0" hangingPunct="0">
              <a:buClr>
                <a:srgbClr val="000000"/>
              </a:buClr>
              <a:buSzPct val="100000"/>
              <a:defRPr/>
            </a:pPr>
            <a:r>
              <a:rPr lang="en-US">
                <a:latin typeface="Times New Roman" pitchFamily="16" charset="0"/>
                <a:ea typeface="MS Gothic" charset="-128"/>
              </a:rPr>
              <a:t>November 2019</a:t>
            </a:r>
            <a:endParaRPr lang="en-GB" dirty="0">
              <a:latin typeface="Times New Roman" pitchFamily="16" charset="0"/>
              <a:ea typeface="MS Gothic" charset="-128"/>
            </a:endParaRPr>
          </a:p>
        </p:txBody>
      </p:sp>
    </p:spTree>
    <p:extLst>
      <p:ext uri="{BB962C8B-B14F-4D97-AF65-F5344CB8AC3E}">
        <p14:creationId xmlns:p14="http://schemas.microsoft.com/office/powerpoint/2010/main" val="969542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EF1DEE-F1E7-446E-9743-57AEDFA9933D}"/>
              </a:ext>
            </a:extLst>
          </p:cNvPr>
          <p:cNvSpPr>
            <a:spLocks noGrp="1"/>
          </p:cNvSpPr>
          <p:nvPr>
            <p:ph type="title"/>
          </p:nvPr>
        </p:nvSpPr>
        <p:spPr/>
        <p:txBody>
          <a:bodyPr/>
          <a:lstStyle/>
          <a:p>
            <a:r>
              <a:rPr lang="en-US" dirty="0"/>
              <a:t>3.02 Fee Waivers</a:t>
            </a:r>
          </a:p>
        </p:txBody>
      </p:sp>
      <p:sp>
        <p:nvSpPr>
          <p:cNvPr id="3" name="Content Placeholder 2">
            <a:extLst>
              <a:ext uri="{FF2B5EF4-FFF2-40B4-BE49-F238E27FC236}">
                <a16:creationId xmlns:a16="http://schemas.microsoft.com/office/drawing/2014/main" id="{EEF0B18A-BC62-4306-8494-6696DFD5B3E3}"/>
              </a:ext>
            </a:extLst>
          </p:cNvPr>
          <p:cNvSpPr>
            <a:spLocks noGrp="1"/>
          </p:cNvSpPr>
          <p:nvPr>
            <p:ph idx="1"/>
          </p:nvPr>
        </p:nvSpPr>
        <p:spPr>
          <a:xfrm>
            <a:off x="914400" y="1524000"/>
            <a:ext cx="10363200" cy="4343400"/>
          </a:xfrm>
        </p:spPr>
        <p:txBody>
          <a:bodyPr/>
          <a:lstStyle/>
          <a:p>
            <a:pPr marL="0" indent="0">
              <a:buNone/>
            </a:pPr>
            <a:r>
              <a:rPr lang="en-US" sz="2000" dirty="0"/>
              <a:t>Motion: Approve waiving the November 2022 plenary session registration fee for the following individuals:</a:t>
            </a:r>
          </a:p>
          <a:p>
            <a:pPr marL="0" indent="0">
              <a:buNone/>
            </a:pPr>
            <a:r>
              <a:rPr lang="en-US" sz="2000" dirty="0"/>
              <a:t>Mover: Glenn Parsons 	Seconder: Roger Marks</a:t>
            </a:r>
          </a:p>
        </p:txBody>
      </p:sp>
      <p:sp>
        <p:nvSpPr>
          <p:cNvPr id="4" name="Slide Number Placeholder 3">
            <a:extLst>
              <a:ext uri="{FF2B5EF4-FFF2-40B4-BE49-F238E27FC236}">
                <a16:creationId xmlns:a16="http://schemas.microsoft.com/office/drawing/2014/main" id="{490B1513-670B-4A38-BD54-B0D21C10F45C}"/>
              </a:ext>
            </a:extLst>
          </p:cNvPr>
          <p:cNvSpPr>
            <a:spLocks noGrp="1"/>
          </p:cNvSpPr>
          <p:nvPr>
            <p:ph type="sldNum" sz="quarter" idx="12"/>
          </p:nvPr>
        </p:nvSpPr>
        <p:spPr/>
        <p:txBody>
          <a:bodyPr/>
          <a:lstStyle/>
          <a:p>
            <a:pPr>
              <a:defRPr/>
            </a:pPr>
            <a:fld id="{C8910AE4-85DC-4894-8AA6-C2187499416B}" type="slidenum">
              <a:rPr lang="en-US" smtClean="0"/>
              <a:pPr>
                <a:defRPr/>
              </a:pPr>
              <a:t>5</a:t>
            </a:fld>
            <a:endParaRPr lang="en-US"/>
          </a:p>
        </p:txBody>
      </p:sp>
      <p:graphicFrame>
        <p:nvGraphicFramePr>
          <p:cNvPr id="6" name="Table 5">
            <a:extLst>
              <a:ext uri="{FF2B5EF4-FFF2-40B4-BE49-F238E27FC236}">
                <a16:creationId xmlns:a16="http://schemas.microsoft.com/office/drawing/2014/main" id="{DAB358E6-512C-468C-9ECF-3605DD00B6AE}"/>
              </a:ext>
            </a:extLst>
          </p:cNvPr>
          <p:cNvGraphicFramePr>
            <a:graphicFrameLocks noGrp="1"/>
          </p:cNvGraphicFramePr>
          <p:nvPr>
            <p:extLst>
              <p:ext uri="{D42A27DB-BD31-4B8C-83A1-F6EECF244321}">
                <p14:modId xmlns:p14="http://schemas.microsoft.com/office/powerpoint/2010/main" val="774918287"/>
              </p:ext>
            </p:extLst>
          </p:nvPr>
        </p:nvGraphicFramePr>
        <p:xfrm>
          <a:off x="914400" y="2819400"/>
          <a:ext cx="9829801" cy="2362201"/>
        </p:xfrm>
        <a:graphic>
          <a:graphicData uri="http://schemas.openxmlformats.org/drawingml/2006/table">
            <a:tbl>
              <a:tblPr/>
              <a:tblGrid>
                <a:gridCol w="3275841">
                  <a:extLst>
                    <a:ext uri="{9D8B030D-6E8A-4147-A177-3AD203B41FA5}">
                      <a16:colId xmlns:a16="http://schemas.microsoft.com/office/drawing/2014/main" val="665534945"/>
                    </a:ext>
                  </a:extLst>
                </a:gridCol>
                <a:gridCol w="3276980">
                  <a:extLst>
                    <a:ext uri="{9D8B030D-6E8A-4147-A177-3AD203B41FA5}">
                      <a16:colId xmlns:a16="http://schemas.microsoft.com/office/drawing/2014/main" val="822103227"/>
                    </a:ext>
                  </a:extLst>
                </a:gridCol>
                <a:gridCol w="3276980">
                  <a:extLst>
                    <a:ext uri="{9D8B030D-6E8A-4147-A177-3AD203B41FA5}">
                      <a16:colId xmlns:a16="http://schemas.microsoft.com/office/drawing/2014/main" val="4043595208"/>
                    </a:ext>
                  </a:extLst>
                </a:gridCol>
              </a:tblGrid>
              <a:tr h="337457">
                <a:tc>
                  <a:txBody>
                    <a:bodyPr/>
                    <a:lstStyle/>
                    <a:p>
                      <a:pPr marL="0" marR="0">
                        <a:spcBef>
                          <a:spcPts val="0"/>
                        </a:spcBef>
                        <a:spcAft>
                          <a:spcPts val="0"/>
                        </a:spcAft>
                      </a:pPr>
                      <a:r>
                        <a:rPr lang="en-US" sz="1600" b="1">
                          <a:effectLst/>
                          <a:latin typeface="Calibri" panose="020F0502020204030204" pitchFamily="34" charset="0"/>
                        </a:rPr>
                        <a:t>Participant</a:t>
                      </a:r>
                      <a:endParaRPr lang="en-US" sz="160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spcBef>
                          <a:spcPts val="0"/>
                        </a:spcBef>
                        <a:spcAft>
                          <a:spcPts val="0"/>
                        </a:spcAft>
                      </a:pPr>
                      <a:r>
                        <a:rPr lang="en-US" sz="1600" b="1">
                          <a:effectLst/>
                          <a:latin typeface="Calibri" panose="020F0502020204030204" pitchFamily="34" charset="0"/>
                        </a:rPr>
                        <a:t>Affiliation</a:t>
                      </a:r>
                      <a:endParaRPr lang="en-US" sz="160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spcBef>
                          <a:spcPts val="0"/>
                        </a:spcBef>
                        <a:spcAft>
                          <a:spcPts val="0"/>
                        </a:spcAft>
                      </a:pPr>
                      <a:r>
                        <a:rPr lang="en-US" sz="1600" b="1">
                          <a:effectLst/>
                          <a:latin typeface="Calibri" panose="020F0502020204030204" pitchFamily="34" charset="0"/>
                        </a:rPr>
                        <a:t>Rationale</a:t>
                      </a:r>
                      <a:endParaRPr lang="en-US" sz="160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344887075"/>
                  </a:ext>
                </a:extLst>
              </a:tr>
              <a:tr h="1012372">
                <a:tc>
                  <a:txBody>
                    <a:bodyPr/>
                    <a:lstStyle/>
                    <a:p>
                      <a:r>
                        <a:rPr lang="fr-FR" sz="1800" kern="1200" dirty="0">
                          <a:solidFill>
                            <a:schemeClr val="tx1"/>
                          </a:solidFill>
                          <a:effectLst/>
                          <a:latin typeface="+mn-lt"/>
                          <a:ea typeface="+mn-ea"/>
                          <a:cs typeface="+mn-cs"/>
                        </a:rPr>
                        <a:t>Ms. Valérie </a:t>
                      </a:r>
                      <a:r>
                        <a:rPr lang="fr-FR" sz="1800" kern="1200" dirty="0" err="1">
                          <a:solidFill>
                            <a:schemeClr val="tx1"/>
                          </a:solidFill>
                          <a:effectLst/>
                          <a:latin typeface="+mn-lt"/>
                          <a:ea typeface="+mn-ea"/>
                          <a:cs typeface="+mn-cs"/>
                        </a:rPr>
                        <a:t>Demassieux</a:t>
                      </a:r>
                      <a:endParaRPr lang="fr-FR" sz="1800" kern="1200" dirty="0">
                        <a:solidFill>
                          <a:schemeClr val="tx1"/>
                        </a:solidFill>
                        <a:effectLst/>
                        <a:latin typeface="+mn-lt"/>
                        <a:ea typeface="+mn-ea"/>
                        <a:cs typeface="+mn-cs"/>
                      </a:endParaRPr>
                    </a:p>
                    <a:p>
                      <a:r>
                        <a:rPr lang="fr-FR" sz="1800" kern="1200" dirty="0">
                          <a:solidFill>
                            <a:schemeClr val="tx1"/>
                          </a:solidFill>
                          <a:effectLst/>
                          <a:latin typeface="+mn-lt"/>
                          <a:ea typeface="+mn-ea"/>
                          <a:cs typeface="+mn-cs"/>
                        </a:rPr>
                        <a:t>vdemassieux@ra.rockwell.com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effectLst/>
                          <a:latin typeface="Calibri" panose="020F0502020204030204" pitchFamily="34" charset="0"/>
                        </a:rPr>
                        <a:t>Rockwell Automation &amp;</a:t>
                      </a:r>
                    </a:p>
                    <a:p>
                      <a:pPr marL="0" marR="0">
                        <a:spcBef>
                          <a:spcPts val="0"/>
                        </a:spcBef>
                        <a:spcAft>
                          <a:spcPts val="0"/>
                        </a:spcAft>
                      </a:pPr>
                      <a:r>
                        <a:rPr lang="en-US" sz="1600" dirty="0">
                          <a:effectLst/>
                          <a:latin typeface="Calibri" panose="020F0502020204030204" pitchFamily="34" charset="0"/>
                        </a:rPr>
                        <a:t>IEC SC65C Secretary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effectLst/>
                          <a:latin typeface="Calibri" panose="020F0502020204030204" pitchFamily="34" charset="0"/>
                        </a:rPr>
                        <a:t>Attendance at Friday 60802  meeting to provide support on IEC organizational topics such as timeline, editorial guidance, etc.</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03197137"/>
                  </a:ext>
                </a:extLst>
              </a:tr>
              <a:tr h="1012372">
                <a:tc>
                  <a:txBody>
                    <a:bodyPr/>
                    <a:lstStyle/>
                    <a:p>
                      <a:pPr marL="0" marR="0">
                        <a:spcBef>
                          <a:spcPts val="0"/>
                        </a:spcBef>
                        <a:spcAft>
                          <a:spcPts val="0"/>
                        </a:spcAft>
                      </a:pPr>
                      <a:endParaRPr lang="en-US" sz="1600" dirty="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dirty="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dirty="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66357272"/>
                  </a:ext>
                </a:extLst>
              </a:tr>
            </a:tbl>
          </a:graphicData>
        </a:graphic>
      </p:graphicFrame>
      <p:sp>
        <p:nvSpPr>
          <p:cNvPr id="7" name="Rectangle 1">
            <a:extLst>
              <a:ext uri="{FF2B5EF4-FFF2-40B4-BE49-F238E27FC236}">
                <a16:creationId xmlns:a16="http://schemas.microsoft.com/office/drawing/2014/main" id="{D3D2F7C8-CDED-45AA-932F-129D85ACD8A3}"/>
              </a:ext>
            </a:extLst>
          </p:cNvPr>
          <p:cNvSpPr>
            <a:spLocks noChangeArrowheads="1"/>
          </p:cNvSpPr>
          <p:nvPr/>
        </p:nvSpPr>
        <p:spPr bwMode="auto">
          <a:xfrm>
            <a:off x="3355975" y="345122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1147548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5"/>
          <p:cNvSpPr>
            <a:spLocks noGrp="1"/>
          </p:cNvSpPr>
          <p:nvPr>
            <p:ph type="sldNum" sz="quarter" idx="12"/>
          </p:nvPr>
        </p:nvSpPr>
        <p:spPr/>
        <p:txBody>
          <a:bodyPr/>
          <a:lstStyle/>
          <a:p>
            <a:pPr>
              <a:defRPr/>
            </a:pPr>
            <a:fld id="{E2C0D808-C12B-42EF-9B57-97A94A12D142}" type="slidenum">
              <a:rPr lang="en-US" smtClean="0"/>
              <a:pPr>
                <a:defRPr/>
              </a:pPr>
              <a:t>6</a:t>
            </a:fld>
            <a:endParaRPr lang="en-US"/>
          </a:p>
        </p:txBody>
      </p:sp>
      <p:sp>
        <p:nvSpPr>
          <p:cNvPr id="12291" name="Rectangle 2"/>
          <p:cNvSpPr>
            <a:spLocks noGrp="1" noChangeArrowheads="1"/>
          </p:cNvSpPr>
          <p:nvPr>
            <p:ph type="title"/>
          </p:nvPr>
        </p:nvSpPr>
        <p:spPr>
          <a:xfrm>
            <a:off x="2209800" y="0"/>
            <a:ext cx="7772400" cy="1143000"/>
          </a:xfrm>
        </p:spPr>
        <p:txBody>
          <a:bodyPr/>
          <a:lstStyle/>
          <a:p>
            <a:pPr eaLnBrk="1" hangingPunct="1"/>
            <a:r>
              <a:rPr lang="en-US" dirty="0"/>
              <a:t>4.00 IEEE Staff</a:t>
            </a:r>
          </a:p>
        </p:txBody>
      </p:sp>
      <p:sp>
        <p:nvSpPr>
          <p:cNvPr id="12292" name="Rectangle 3"/>
          <p:cNvSpPr>
            <a:spLocks noGrp="1" noChangeArrowheads="1"/>
          </p:cNvSpPr>
          <p:nvPr>
            <p:ph type="body" idx="1"/>
          </p:nvPr>
        </p:nvSpPr>
        <p:spPr>
          <a:xfrm>
            <a:off x="304800" y="914400"/>
            <a:ext cx="11353800" cy="2286000"/>
          </a:xfrm>
        </p:spPr>
        <p:txBody>
          <a:bodyPr/>
          <a:lstStyle/>
          <a:p>
            <a:pPr marL="0" indent="0" defTabSz="1371600" eaLnBrk="1" hangingPunct="1">
              <a:lnSpc>
                <a:spcPct val="80000"/>
              </a:lnSpc>
              <a:buNone/>
              <a:tabLst>
                <a:tab pos="2228850" algn="l"/>
                <a:tab pos="6862763" algn="l"/>
              </a:tabLst>
            </a:pPr>
            <a:r>
              <a:rPr lang="en-US" sz="1800" u="sng" dirty="0"/>
              <a:t>In Person</a:t>
            </a:r>
          </a:p>
          <a:p>
            <a:pPr marL="227013" indent="-227013" defTabSz="1371600" eaLnBrk="1" hangingPunct="1">
              <a:lnSpc>
                <a:spcPct val="80000"/>
              </a:lnSpc>
              <a:buFont typeface="Times New Roman" pitchFamily="18" charset="0"/>
              <a:buAutoNum type="arabicPeriod"/>
              <a:tabLst>
                <a:tab pos="2228850" algn="l"/>
                <a:tab pos="6862763" algn="l"/>
              </a:tabLst>
            </a:pPr>
            <a:r>
              <a:rPr lang="en-US" sz="1800" dirty="0"/>
              <a:t>Jodi </a:t>
            </a:r>
            <a:r>
              <a:rPr lang="en-US" sz="1800" dirty="0" err="1"/>
              <a:t>Haasz</a:t>
            </a:r>
            <a:r>
              <a:rPr lang="en-US" sz="1800" dirty="0"/>
              <a:t>	role: 802 lead, supports dot03 and dot18 groups</a:t>
            </a:r>
            <a:br>
              <a:rPr lang="en-US" sz="1800" dirty="0"/>
            </a:br>
            <a:r>
              <a:rPr lang="en-US" sz="1800" dirty="0"/>
              <a:t>	title: Operational Program Management Senior Manager</a:t>
            </a:r>
          </a:p>
          <a:p>
            <a:pPr marL="227013" indent="-227013" defTabSz="1371600" eaLnBrk="1" hangingPunct="1">
              <a:lnSpc>
                <a:spcPct val="80000"/>
              </a:lnSpc>
              <a:buFont typeface="Times New Roman" pitchFamily="18" charset="0"/>
              <a:buAutoNum type="arabicPeriod"/>
              <a:tabLst>
                <a:tab pos="2228850" algn="l"/>
                <a:tab pos="6862763" algn="l"/>
              </a:tabLst>
            </a:pPr>
            <a:r>
              <a:rPr lang="en-US" sz="1800" dirty="0"/>
              <a:t>Christian Orlando	role: supports dot01group</a:t>
            </a:r>
            <a:br>
              <a:rPr lang="en-US" sz="1800" dirty="0"/>
            </a:br>
            <a:r>
              <a:rPr lang="en-US" sz="1800" dirty="0"/>
              <a:t>	title: Operational Program Management Program Manager</a:t>
            </a:r>
          </a:p>
          <a:p>
            <a:pPr marL="227013" indent="-227013" defTabSz="1371600" eaLnBrk="1" hangingPunct="1">
              <a:lnSpc>
                <a:spcPct val="80000"/>
              </a:lnSpc>
              <a:buFont typeface="Times New Roman" pitchFamily="18" charset="0"/>
              <a:buAutoNum type="arabicPeriod"/>
              <a:tabLst>
                <a:tab pos="2228850" algn="l"/>
                <a:tab pos="6862763" algn="l"/>
              </a:tabLst>
            </a:pPr>
            <a:r>
              <a:rPr lang="en-US" sz="1800" dirty="0"/>
              <a:t>Christy Bahn	role: supports dot11, dot15, dot19 and, dot24 groups</a:t>
            </a:r>
            <a:br>
              <a:rPr lang="en-US" sz="1800" dirty="0"/>
            </a:br>
            <a:r>
              <a:rPr lang="en-US" sz="1800" dirty="0"/>
              <a:t>	title: Operational Program Management Senior Program Manager</a:t>
            </a:r>
          </a:p>
          <a:p>
            <a:pPr marL="0" indent="0" defTabSz="1371600" eaLnBrk="1" hangingPunct="1">
              <a:lnSpc>
                <a:spcPct val="80000"/>
              </a:lnSpc>
              <a:buNone/>
              <a:tabLst>
                <a:tab pos="2228850" algn="l"/>
                <a:tab pos="6862763" algn="l"/>
              </a:tabLst>
            </a:pPr>
            <a:r>
              <a:rPr lang="en-US" sz="1800" u="sng" dirty="0"/>
              <a:t>Remote</a:t>
            </a:r>
          </a:p>
          <a:p>
            <a:pPr marL="227013" indent="-227013" defTabSz="1371600" eaLnBrk="1" hangingPunct="1">
              <a:lnSpc>
                <a:spcPct val="80000"/>
              </a:lnSpc>
              <a:buFont typeface="Times New Roman" pitchFamily="18" charset="0"/>
              <a:buAutoNum type="arabicPeriod"/>
              <a:tabLst>
                <a:tab pos="2228850" algn="l"/>
                <a:tab pos="6862763" algn="l"/>
              </a:tabLst>
            </a:pPr>
            <a:r>
              <a:rPr lang="en-US" sz="1800" dirty="0"/>
              <a:t>Mike </a:t>
            </a:r>
            <a:r>
              <a:rPr lang="en-US" sz="1800" dirty="0" err="1"/>
              <a:t>Kipness</a:t>
            </a:r>
            <a:r>
              <a:rPr lang="en-US" sz="1800" dirty="0"/>
              <a:t>	role: assist Jodi, Christian and Christy </a:t>
            </a:r>
            <a:br>
              <a:rPr lang="en-US" sz="1800" dirty="0"/>
            </a:br>
            <a:r>
              <a:rPr lang="en-US" sz="1800" dirty="0"/>
              <a:t>	title: Operational Program Management Program Manager</a:t>
            </a:r>
          </a:p>
          <a:p>
            <a:pPr marL="227013" indent="-227013" defTabSz="1371600" eaLnBrk="1" hangingPunct="1">
              <a:lnSpc>
                <a:spcPct val="80000"/>
              </a:lnSpc>
              <a:buFont typeface="Times New Roman" pitchFamily="18" charset="0"/>
              <a:buAutoNum type="arabicPeriod"/>
              <a:tabLst>
                <a:tab pos="2228850" algn="l"/>
                <a:tab pos="6862763" algn="l"/>
              </a:tabLst>
            </a:pPr>
            <a:r>
              <a:rPr lang="en-US" sz="1800" dirty="0"/>
              <a:t>Ron Hotchkiss 	role: assist Jodi, Christian and Christy </a:t>
            </a:r>
            <a:br>
              <a:rPr lang="en-US" sz="1800" dirty="0"/>
            </a:br>
            <a:r>
              <a:rPr lang="en-US" sz="1800" dirty="0"/>
              <a:t>	title: Operational Program Management Program Manager</a:t>
            </a:r>
          </a:p>
          <a:p>
            <a:pPr marL="0" indent="0" defTabSz="1371600" eaLnBrk="1" hangingPunct="1">
              <a:lnSpc>
                <a:spcPct val="80000"/>
              </a:lnSpc>
              <a:buNone/>
              <a:tabLst>
                <a:tab pos="2228850" algn="l"/>
                <a:tab pos="6862763" algn="l"/>
              </a:tabLst>
            </a:pPr>
            <a:r>
              <a:rPr lang="en-US" sz="1800" u="sng" dirty="0"/>
              <a:t>Available for editorial guidance questions via email</a:t>
            </a:r>
            <a:r>
              <a:rPr lang="en-US" sz="1800" dirty="0"/>
              <a:t> </a:t>
            </a:r>
          </a:p>
          <a:p>
            <a:pPr marL="227013" indent="-227013" defTabSz="1371600" eaLnBrk="1" hangingPunct="1">
              <a:lnSpc>
                <a:spcPct val="80000"/>
              </a:lnSpc>
              <a:buFont typeface="Times New Roman" pitchFamily="18" charset="0"/>
              <a:buAutoNum type="arabicPeriod"/>
              <a:tabLst>
                <a:tab pos="2228850" algn="l"/>
                <a:tab pos="6862763" algn="l"/>
              </a:tabLst>
            </a:pPr>
            <a:r>
              <a:rPr lang="en-US" sz="1800" dirty="0"/>
              <a:t>Michelle Turner	role: 802 lead editorial support</a:t>
            </a:r>
            <a:br>
              <a:rPr lang="en-US" sz="1800" dirty="0"/>
            </a:br>
            <a:r>
              <a:rPr lang="en-US" sz="1800" dirty="0"/>
              <a:t>	title: Managing Editor, Content Production Management</a:t>
            </a:r>
          </a:p>
          <a:p>
            <a:pPr marL="227013" indent="-227013" defTabSz="1371600" eaLnBrk="1" hangingPunct="1">
              <a:lnSpc>
                <a:spcPct val="80000"/>
              </a:lnSpc>
              <a:buFont typeface="Times New Roman" pitchFamily="18" charset="0"/>
              <a:buAutoNum type="arabicPeriod"/>
              <a:tabLst>
                <a:tab pos="2228850" algn="l"/>
                <a:tab pos="6862763" algn="l"/>
              </a:tabLst>
            </a:pPr>
            <a:r>
              <a:rPr lang="en-US" sz="1800" dirty="0"/>
              <a:t>Catherine Berger	role: 802 editorial support</a:t>
            </a:r>
            <a:br>
              <a:rPr lang="en-US" sz="1800" dirty="0"/>
            </a:br>
            <a:r>
              <a:rPr lang="en-US" sz="1800" dirty="0"/>
              <a:t>	title: Senior Program &amp; Special Project Manager</a:t>
            </a:r>
            <a:br>
              <a:rPr lang="en-US" sz="1800" dirty="0"/>
            </a:br>
            <a:br>
              <a:rPr lang="en-US" sz="1800" dirty="0"/>
            </a:br>
            <a:r>
              <a:rPr lang="en-US" sz="1400" dirty="0"/>
              <a:t>NOTE additional staff support: </a:t>
            </a:r>
            <a:br>
              <a:rPr lang="en-US" sz="1400" dirty="0"/>
            </a:br>
            <a:r>
              <a:rPr lang="en-US" sz="1400" dirty="0"/>
              <a:t>Erin Morales, Director, Operational Program </a:t>
            </a:r>
            <a:r>
              <a:rPr lang="en-US" sz="1400" dirty="0" err="1"/>
              <a:t>Managerment</a:t>
            </a:r>
            <a:r>
              <a:rPr lang="en-US" sz="1400" dirty="0"/>
              <a:t> (</a:t>
            </a:r>
            <a:r>
              <a:rPr lang="en-US" sz="1400" dirty="0">
                <a:hlinkClick r:id="rId2">
                  <a:extLst>
                    <a:ext uri="{A12FA001-AC4F-418D-AE19-62706E023703}">
                      <ahyp:hlinkClr xmlns:ahyp="http://schemas.microsoft.com/office/drawing/2018/hyperlinkcolor" val="tx"/>
                    </a:ext>
                  </a:extLst>
                </a:hlinkClick>
              </a:rPr>
              <a:t>e.spiewak@ieee.org</a:t>
            </a:r>
            <a:r>
              <a:rPr lang="en-US" sz="1400" dirty="0"/>
              <a:t>), Ashley Moran, Program Manager, Operational Program Management (</a:t>
            </a:r>
            <a:r>
              <a:rPr lang="en-US" sz="1400" dirty="0">
                <a:hlinkClick r:id="rId3">
                  <a:extLst>
                    <a:ext uri="{A12FA001-AC4F-418D-AE19-62706E023703}">
                      <ahyp:hlinkClr xmlns:ahyp="http://schemas.microsoft.com/office/drawing/2018/hyperlinkcolor" val="tx"/>
                    </a:ext>
                  </a:extLst>
                </a:hlinkClick>
              </a:rPr>
              <a:t>a.f.moran@ieee.org</a:t>
            </a:r>
            <a:r>
              <a:rPr lang="en-US" sz="1400" dirty="0"/>
              <a:t>), Patricia </a:t>
            </a:r>
            <a:r>
              <a:rPr lang="en-US" sz="1400" dirty="0" err="1"/>
              <a:t>Roder</a:t>
            </a:r>
            <a:r>
              <a:rPr lang="en-US" sz="1400" dirty="0"/>
              <a:t>, Senior Program Manager, Operational Program Management (</a:t>
            </a:r>
            <a:r>
              <a:rPr lang="en-US" sz="1400" dirty="0">
                <a:hlinkClick r:id="rId4">
                  <a:extLst>
                    <a:ext uri="{A12FA001-AC4F-418D-AE19-62706E023703}">
                      <ahyp:hlinkClr xmlns:ahyp="http://schemas.microsoft.com/office/drawing/2018/hyperlinkcolor" val="tx"/>
                    </a:ext>
                  </a:extLst>
                </a:hlinkClick>
              </a:rPr>
              <a:t>p.roder@ieee.org</a:t>
            </a:r>
            <a:r>
              <a:rPr lang="en-US" sz="1400" dirty="0"/>
              <a:t>), Malia Zaman, Senior Program Manager, Operational Program Management (</a:t>
            </a:r>
            <a:r>
              <a:rPr lang="en-US" sz="1400" dirty="0">
                <a:hlinkClick r:id="rId5">
                  <a:extLst>
                    <a:ext uri="{A12FA001-AC4F-418D-AE19-62706E023703}">
                      <ahyp:hlinkClr xmlns:ahyp="http://schemas.microsoft.com/office/drawing/2018/hyperlinkcolor" val="tx"/>
                    </a:ext>
                  </a:extLst>
                </a:hlinkClick>
              </a:rPr>
              <a:t>m.zaman@ieee.org</a:t>
            </a:r>
            <a:r>
              <a:rPr lang="en-US" sz="1400" dirty="0"/>
              <a:t>), Jennifer </a:t>
            </a:r>
            <a:r>
              <a:rPr lang="en-US" sz="1400" dirty="0" err="1"/>
              <a:t>Santulli</a:t>
            </a:r>
            <a:r>
              <a:rPr lang="en-US" sz="1400" dirty="0"/>
              <a:t>, Program Manager, Operational Program Management (</a:t>
            </a:r>
            <a:r>
              <a:rPr lang="en-US" sz="1400" dirty="0">
                <a:hlinkClick r:id="rId6">
                  <a:extLst>
                    <a:ext uri="{A12FA001-AC4F-418D-AE19-62706E023703}">
                      <ahyp:hlinkClr xmlns:ahyp="http://schemas.microsoft.com/office/drawing/2018/hyperlinkcolor" val="tx"/>
                    </a:ext>
                  </a:extLst>
                </a:hlinkClick>
              </a:rPr>
              <a:t>j.santulli@ieee.org</a:t>
            </a:r>
            <a:r>
              <a:rPr lang="en-US" sz="1400" dirty="0"/>
              <a:t>), Tom Thompson, Program Manager, Operational Program Management (</a:t>
            </a:r>
            <a:r>
              <a:rPr lang="en-US" sz="1400" dirty="0">
                <a:hlinkClick r:id="rId7">
                  <a:extLst>
                    <a:ext uri="{A12FA001-AC4F-418D-AE19-62706E023703}">
                      <ahyp:hlinkClr xmlns:ahyp="http://schemas.microsoft.com/office/drawing/2018/hyperlinkcolor" val="tx"/>
                    </a:ext>
                  </a:extLst>
                </a:hlinkClick>
              </a:rPr>
              <a:t>thomas.thompson@ieee.org</a:t>
            </a:r>
            <a:r>
              <a:rPr lang="en-US" sz="1400" dirty="0"/>
              <a:t>), Vanessa </a:t>
            </a:r>
            <a:r>
              <a:rPr lang="en-US" sz="1400" dirty="0" err="1"/>
              <a:t>Lalitte</a:t>
            </a:r>
            <a:r>
              <a:rPr lang="en-US" sz="1400" dirty="0"/>
              <a:t> (v.lalitte@ieee.org), Program Coordinator, Operational Program Management, Mike </a:t>
            </a:r>
            <a:r>
              <a:rPr lang="en-US" sz="1400" dirty="0" err="1"/>
              <a:t>Kipness</a:t>
            </a:r>
            <a:r>
              <a:rPr lang="en-US" sz="1400" dirty="0"/>
              <a:t> (m.kipness@ieee.org), Program Manager, Operational Program Management</a:t>
            </a:r>
          </a:p>
          <a:p>
            <a:pPr marL="0" indent="0" defTabSz="1371600" eaLnBrk="1" hangingPunct="1">
              <a:lnSpc>
                <a:spcPct val="80000"/>
              </a:lnSpc>
              <a:buNone/>
              <a:tabLst>
                <a:tab pos="2228850" algn="l"/>
                <a:tab pos="6862763" algn="l"/>
              </a:tabLst>
            </a:pPr>
            <a:endParaRPr lang="en-US" sz="1800" dirty="0"/>
          </a:p>
          <a:p>
            <a:pPr marL="227013" indent="-227013" defTabSz="1371600" eaLnBrk="1" hangingPunct="1">
              <a:lnSpc>
                <a:spcPct val="80000"/>
              </a:lnSpc>
              <a:buFont typeface="Times New Roman" pitchFamily="18" charset="0"/>
              <a:buAutoNum type="arabicPeriod"/>
              <a:tabLst>
                <a:tab pos="2228850" algn="l"/>
                <a:tab pos="6862763" algn="l"/>
              </a:tabLst>
            </a:pPr>
            <a:endParaRPr lang="en-US" sz="1800" dirty="0"/>
          </a:p>
          <a:p>
            <a:pPr marL="227013" indent="-227013" defTabSz="1371600" eaLnBrk="1" hangingPunct="1">
              <a:lnSpc>
                <a:spcPct val="80000"/>
              </a:lnSpc>
              <a:buFont typeface="Times New Roman" pitchFamily="18" charset="0"/>
              <a:buAutoNum type="arabicPeriod"/>
              <a:tabLst>
                <a:tab pos="2228850" algn="l"/>
                <a:tab pos="6862763" algn="l"/>
              </a:tabLst>
            </a:pPr>
            <a:endParaRPr lang="en-US" sz="1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797FA-4349-4FFA-8969-F3DDF5BC0743}"/>
              </a:ext>
            </a:extLst>
          </p:cNvPr>
          <p:cNvSpPr>
            <a:spLocks noGrp="1"/>
          </p:cNvSpPr>
          <p:nvPr>
            <p:ph type="title"/>
          </p:nvPr>
        </p:nvSpPr>
        <p:spPr>
          <a:xfrm>
            <a:off x="1066800" y="2857500"/>
            <a:ext cx="10363200" cy="1143000"/>
          </a:xfrm>
        </p:spPr>
        <p:txBody>
          <a:bodyPr/>
          <a:lstStyle/>
          <a:p>
            <a:r>
              <a:rPr lang="en-US" dirty="0"/>
              <a:t>5.01 Chair’s Announcements</a:t>
            </a:r>
          </a:p>
        </p:txBody>
      </p:sp>
      <p:sp>
        <p:nvSpPr>
          <p:cNvPr id="4" name="Slide Number Placeholder 3">
            <a:extLst>
              <a:ext uri="{FF2B5EF4-FFF2-40B4-BE49-F238E27FC236}">
                <a16:creationId xmlns:a16="http://schemas.microsoft.com/office/drawing/2014/main" id="{176C5EFF-860A-43B9-8CAA-487FCCBF0A69}"/>
              </a:ext>
            </a:extLst>
          </p:cNvPr>
          <p:cNvSpPr>
            <a:spLocks noGrp="1"/>
          </p:cNvSpPr>
          <p:nvPr>
            <p:ph type="sldNum" sz="quarter" idx="12"/>
          </p:nvPr>
        </p:nvSpPr>
        <p:spPr/>
        <p:txBody>
          <a:bodyPr/>
          <a:lstStyle/>
          <a:p>
            <a:pPr>
              <a:defRPr/>
            </a:pPr>
            <a:fld id="{C8910AE4-85DC-4894-8AA6-C2187499416B}" type="slidenum">
              <a:rPr lang="en-US" smtClean="0"/>
              <a:pPr>
                <a:defRPr/>
              </a:pPr>
              <a:t>7</a:t>
            </a:fld>
            <a:endParaRPr lang="en-US"/>
          </a:p>
        </p:txBody>
      </p:sp>
    </p:spTree>
    <p:extLst>
      <p:ext uri="{BB962C8B-B14F-4D97-AF65-F5344CB8AC3E}">
        <p14:creationId xmlns:p14="http://schemas.microsoft.com/office/powerpoint/2010/main" val="10860008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5.01 Chair’s Announcements</a:t>
            </a:r>
          </a:p>
        </p:txBody>
      </p:sp>
      <p:sp>
        <p:nvSpPr>
          <p:cNvPr id="3" name="Content Placeholder 2"/>
          <p:cNvSpPr>
            <a:spLocks noGrp="1"/>
          </p:cNvSpPr>
          <p:nvPr>
            <p:ph idx="1"/>
          </p:nvPr>
        </p:nvSpPr>
        <p:spPr>
          <a:xfrm>
            <a:off x="304800" y="1806515"/>
            <a:ext cx="11353800" cy="4114800"/>
          </a:xfrm>
        </p:spPr>
        <p:txBody>
          <a:bodyPr/>
          <a:lstStyle/>
          <a:p>
            <a:pPr marL="0" indent="0">
              <a:buNone/>
            </a:pPr>
            <a:r>
              <a:rPr lang="en-US" sz="1800" dirty="0"/>
              <a:t>I look forward to safe and productive mixed mode meetings for everyone this week.</a:t>
            </a:r>
          </a:p>
          <a:p>
            <a:pPr marL="0" indent="0">
              <a:buNone/>
            </a:pPr>
            <a:endParaRPr lang="en-US" sz="1800" dirty="0"/>
          </a:p>
          <a:p>
            <a:pPr marL="285750" lvl="1"/>
            <a:r>
              <a:rPr lang="en-US" sz="1800" dirty="0"/>
              <a:t>802 Chair is participating remotely due to conflicting IEEE </a:t>
            </a:r>
            <a:r>
              <a:rPr lang="en-US" sz="1800" dirty="0" err="1"/>
              <a:t>BoD</a:t>
            </a:r>
            <a:r>
              <a:rPr lang="en-US" sz="1800" dirty="0"/>
              <a:t> meeting series in Vancouver BC 15-21 November.</a:t>
            </a:r>
          </a:p>
          <a:p>
            <a:pPr marL="285750" lvl="1"/>
            <a:endParaRPr lang="en-US" sz="1800" dirty="0"/>
          </a:p>
          <a:p>
            <a:pPr marL="285750" lvl="1"/>
            <a:r>
              <a:rPr lang="en-US" sz="1800" b="1" dirty="0"/>
              <a:t>Opening EC meeting:</a:t>
            </a:r>
            <a:r>
              <a:rPr lang="en-US" sz="1800" dirty="0"/>
              <a:t> Monday 08:00-10:30 ICT (01:00-3:30 UCT, Sunday 20:00-22:20 ET) </a:t>
            </a:r>
            <a:br>
              <a:rPr lang="en-US" sz="1800" dirty="0"/>
            </a:br>
            <a:r>
              <a:rPr lang="en-US" sz="1800" dirty="0" err="1"/>
              <a:t>Nikolich</a:t>
            </a:r>
            <a:r>
              <a:rPr lang="en-US" sz="1800" dirty="0"/>
              <a:t> delegates the 1</a:t>
            </a:r>
            <a:r>
              <a:rPr lang="en-US" sz="1800" baseline="30000" dirty="0"/>
              <a:t>st</a:t>
            </a:r>
            <a:r>
              <a:rPr lang="en-US" sz="1800" dirty="0"/>
              <a:t> Vice Chair to Chair meeting since </a:t>
            </a:r>
            <a:r>
              <a:rPr lang="en-US" sz="1800" dirty="0" err="1"/>
              <a:t>Gilb</a:t>
            </a:r>
            <a:r>
              <a:rPr lang="en-US" sz="1800" dirty="0"/>
              <a:t> is attending in person*</a:t>
            </a:r>
          </a:p>
          <a:p>
            <a:pPr marL="285750" lvl="1"/>
            <a:endParaRPr lang="en-US" sz="1800" dirty="0"/>
          </a:p>
          <a:p>
            <a:pPr marL="285750" lvl="1"/>
            <a:r>
              <a:rPr lang="en-US" sz="1800" b="1" dirty="0"/>
              <a:t>Closing EC meeting: </a:t>
            </a:r>
            <a:r>
              <a:rPr lang="en-US" sz="1800" dirty="0"/>
              <a:t>Friday 13:00-18:00 ICT (06:00-11:00 UCT, 01:00-06:00 ET, Thursday 22:00-Friday 03:00 PT)</a:t>
            </a:r>
            <a:br>
              <a:rPr lang="en-US" sz="1800" dirty="0"/>
            </a:br>
            <a:r>
              <a:rPr lang="en-US" sz="1800" dirty="0" err="1"/>
              <a:t>Nikolich</a:t>
            </a:r>
            <a:r>
              <a:rPr lang="en-US" sz="1800" dirty="0"/>
              <a:t>, Glib and Marks will be participating remotely.  </a:t>
            </a:r>
            <a:br>
              <a:rPr lang="en-US" sz="1800" dirty="0"/>
            </a:br>
            <a:r>
              <a:rPr lang="en-US" sz="1800" dirty="0" err="1"/>
              <a:t>Nikolich</a:t>
            </a:r>
            <a:r>
              <a:rPr lang="en-US" sz="1800" dirty="0"/>
              <a:t> will preside over the meeting and delegate conduct of the meeting to </a:t>
            </a:r>
            <a:r>
              <a:rPr lang="en-US" sz="1800" dirty="0" err="1"/>
              <a:t>Rosdahl</a:t>
            </a:r>
            <a:r>
              <a:rPr lang="en-US" sz="1800" dirty="0"/>
              <a:t>, since he is attending in person.</a:t>
            </a:r>
            <a:br>
              <a:rPr lang="en-US" sz="1800" dirty="0"/>
            </a:br>
            <a:r>
              <a:rPr lang="en-US" sz="1800" dirty="0"/>
              <a:t>802.18 VC, Stuart Kerry, has been delegated to represent the 802.18 TAG at the Closing EC meeting</a:t>
            </a:r>
          </a:p>
          <a:p>
            <a:pPr lvl="1"/>
            <a:endParaRPr lang="en-US" sz="1800" dirty="0"/>
          </a:p>
          <a:p>
            <a:pPr marL="457200" lvl="1" indent="0">
              <a:buNone/>
            </a:pPr>
            <a:r>
              <a:rPr lang="en-US" sz="1200" dirty="0"/>
              <a:t>* (per LMSC P&amp;P 3.4.2.1  The responsibilities of the First or Vice-Chair shall include: a) Carrying out the Standards Committee Chair's duties if the Standards Committee Chair is temporarily unable to do so…_)</a:t>
            </a:r>
          </a:p>
          <a:p>
            <a:pPr lvl="1"/>
            <a:endParaRPr lang="en-US" sz="1800" dirty="0"/>
          </a:p>
          <a:p>
            <a:pPr lvl="1"/>
            <a:endParaRPr lang="en-US" sz="1800" dirty="0"/>
          </a:p>
          <a:p>
            <a:pPr lvl="1"/>
            <a:endParaRPr lang="en-US" sz="1800" dirty="0"/>
          </a:p>
          <a:p>
            <a:endParaRPr lang="en-US" sz="1800" dirty="0"/>
          </a:p>
          <a:p>
            <a:endParaRPr lang="en-US" sz="2000" dirty="0"/>
          </a:p>
          <a:p>
            <a:pPr marL="457200" lvl="1" indent="0">
              <a:buNone/>
            </a:pPr>
            <a:br>
              <a:rPr lang="en-US" sz="2000" dirty="0"/>
            </a:br>
            <a:br>
              <a:rPr lang="en-US" sz="2000" dirty="0"/>
            </a:br>
            <a:endParaRPr lang="en-US" sz="2000" dirty="0"/>
          </a:p>
          <a:p>
            <a:pPr lvl="1"/>
            <a:endParaRPr lang="en-US" sz="20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8</a:t>
            </a:fld>
            <a:endParaRPr lang="en-US"/>
          </a:p>
        </p:txBody>
      </p:sp>
    </p:spTree>
    <p:extLst>
      <p:ext uri="{BB962C8B-B14F-4D97-AF65-F5344CB8AC3E}">
        <p14:creationId xmlns:p14="http://schemas.microsoft.com/office/powerpoint/2010/main" val="32228946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5.01 Chair’s Announcements</a:t>
            </a:r>
          </a:p>
        </p:txBody>
      </p:sp>
      <p:sp>
        <p:nvSpPr>
          <p:cNvPr id="3" name="Content Placeholder 2"/>
          <p:cNvSpPr>
            <a:spLocks noGrp="1"/>
          </p:cNvSpPr>
          <p:nvPr>
            <p:ph idx="1"/>
          </p:nvPr>
        </p:nvSpPr>
        <p:spPr>
          <a:xfrm>
            <a:off x="228600" y="1755494"/>
            <a:ext cx="11658600" cy="4873906"/>
          </a:xfrm>
        </p:spPr>
        <p:txBody>
          <a:bodyPr/>
          <a:lstStyle/>
          <a:p>
            <a:pPr marL="285750" lvl="1">
              <a:spcBef>
                <a:spcPts val="0"/>
              </a:spcBef>
              <a:spcAft>
                <a:spcPts val="1200"/>
              </a:spcAft>
              <a:buFont typeface="Arial" panose="020B0604020202020204" pitchFamily="34" charset="0"/>
              <a:buChar char="•"/>
            </a:pPr>
            <a:r>
              <a:rPr lang="en-US" sz="1800" dirty="0"/>
              <a:t>Reminder #1: Please use IMAT to log your attendance</a:t>
            </a:r>
          </a:p>
          <a:p>
            <a:pPr marL="285750" lvl="1">
              <a:spcBef>
                <a:spcPts val="0"/>
              </a:spcBef>
              <a:spcAft>
                <a:spcPts val="1200"/>
              </a:spcAft>
              <a:buFont typeface="Arial" panose="020B0604020202020204" pitchFamily="34" charset="0"/>
              <a:buChar char="•"/>
            </a:pPr>
            <a:r>
              <a:rPr lang="en-US" sz="1800" dirty="0"/>
              <a:t>Reminder #2: Interim EC meeting scheduled for 20:00-22:00 UTC 06 December (15:00-17:00 ET). </a:t>
            </a:r>
            <a:br>
              <a:rPr lang="en-US" sz="1800" dirty="0"/>
            </a:br>
            <a:r>
              <a:rPr lang="en-US" sz="1600" u="sng" dirty="0"/>
              <a:t>[Note this conflicts with the SA </a:t>
            </a:r>
            <a:r>
              <a:rPr lang="en-US" sz="1600" u="sng" dirty="0" err="1"/>
              <a:t>BoG</a:t>
            </a:r>
            <a:r>
              <a:rPr lang="en-US" sz="1600" u="sng" dirty="0"/>
              <a:t> meeting scheduled for 08:00-18:00 on the same day, we may want to reschedule our EC meeting]</a:t>
            </a:r>
            <a:endParaRPr lang="en-US" sz="1800" u="sng" dirty="0"/>
          </a:p>
          <a:p>
            <a:pPr marL="285750" lvl="1">
              <a:spcBef>
                <a:spcPts val="0"/>
              </a:spcBef>
              <a:spcAft>
                <a:spcPts val="1200"/>
              </a:spcAft>
              <a:buFont typeface="Arial" panose="020B0604020202020204" pitchFamily="34" charset="0"/>
              <a:buChar char="•"/>
            </a:pPr>
            <a:r>
              <a:rPr lang="en-US" sz="1800" dirty="0"/>
              <a:t>Reminder #3: </a:t>
            </a:r>
            <a:br>
              <a:rPr lang="en-US" sz="1800" dirty="0"/>
            </a:br>
            <a:r>
              <a:rPr lang="en-US" sz="1800" dirty="0"/>
              <a:t>closing EC consent agenda items due 06:00 UTC Wednesday 16 November 2022 (13:00 ICT)</a:t>
            </a:r>
            <a:br>
              <a:rPr lang="en-US" sz="1800" dirty="0"/>
            </a:br>
            <a:r>
              <a:rPr lang="en-US" sz="1800" dirty="0"/>
              <a:t>  -- 48 hours prior to the start of the closing EC meeting.  </a:t>
            </a:r>
            <a:br>
              <a:rPr lang="en-US" sz="1800" dirty="0"/>
            </a:br>
            <a:r>
              <a:rPr lang="en-US" sz="1800" dirty="0"/>
              <a:t>vote tallies in support of consent agenda items due 04:00 UTC Friday 18 November 2022 (11:00 ICT)</a:t>
            </a:r>
            <a:br>
              <a:rPr lang="en-US" sz="1800" dirty="0"/>
            </a:br>
            <a:r>
              <a:rPr lang="en-US" sz="1800" dirty="0"/>
              <a:t>  -- 2 hours prior to the start of the closing EC plenary meeting.</a:t>
            </a:r>
          </a:p>
          <a:p>
            <a:pPr marL="285750" lvl="1">
              <a:spcBef>
                <a:spcPts val="0"/>
              </a:spcBef>
              <a:spcAft>
                <a:spcPts val="1200"/>
              </a:spcAft>
              <a:buFont typeface="Arial" panose="020B0604020202020204" pitchFamily="34" charset="0"/>
              <a:buChar char="•"/>
            </a:pPr>
            <a:r>
              <a:rPr lang="en-US" sz="1800" dirty="0"/>
              <a:t>Reminder #4: </a:t>
            </a:r>
            <a:br>
              <a:rPr lang="en-US" sz="1800" dirty="0"/>
            </a:br>
            <a:r>
              <a:rPr lang="en-US" sz="1800" dirty="0"/>
              <a:t>2022-2024 is Paul </a:t>
            </a:r>
            <a:r>
              <a:rPr lang="en-US" sz="1800" dirty="0" err="1"/>
              <a:t>Nikolich’s</a:t>
            </a:r>
            <a:r>
              <a:rPr lang="en-US" sz="1800" dirty="0"/>
              <a:t> final term as 802 Chairman.  Candidates for 802 Chair and the 802 EC Appointed positions are sought as soon as possible. Candidates should contact the holder of the position they seek to enable them to fully understand the responsibilities of the positions (Vice Chairs, Treasure, Recording Secretary,  Executive Secretary and Chair).  Please announce this at your opening meetings.</a:t>
            </a:r>
            <a:br>
              <a:rPr lang="en-US" sz="1800" dirty="0"/>
            </a:br>
            <a:endParaRPr lang="en-US" sz="1800" dirty="0"/>
          </a:p>
          <a:p>
            <a:pPr marL="457200" lvl="1" indent="0">
              <a:buNone/>
            </a:pPr>
            <a:br>
              <a:rPr lang="en-US" sz="1800" dirty="0"/>
            </a:br>
            <a:br>
              <a:rPr lang="en-US" sz="1800" dirty="0"/>
            </a:br>
            <a:endParaRPr lang="en-US" sz="1800" dirty="0"/>
          </a:p>
          <a:p>
            <a:pPr lvl="1"/>
            <a:endParaRPr lang="en-US" sz="18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9</a:t>
            </a:fld>
            <a:endParaRPr lang="en-US" dirty="0"/>
          </a:p>
        </p:txBody>
      </p:sp>
    </p:spTree>
    <p:extLst>
      <p:ext uri="{BB962C8B-B14F-4D97-AF65-F5344CB8AC3E}">
        <p14:creationId xmlns:p14="http://schemas.microsoft.com/office/powerpoint/2010/main" val="3542983741"/>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274244</TotalTime>
  <Words>2836</Words>
  <Application>Microsoft Office PowerPoint</Application>
  <PresentationFormat>Widescreen</PresentationFormat>
  <Paragraphs>318</Paragraphs>
  <Slides>28</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28</vt:i4>
      </vt:variant>
    </vt:vector>
  </HeadingPairs>
  <TitlesOfParts>
    <vt:vector size="34" baseType="lpstr">
      <vt:lpstr>Arial</vt:lpstr>
      <vt:lpstr>Calibri</vt:lpstr>
      <vt:lpstr>Lucida Grande</vt:lpstr>
      <vt:lpstr>Times New Roman</vt:lpstr>
      <vt:lpstr>Default Design</vt:lpstr>
      <vt:lpstr>Office Theme</vt:lpstr>
      <vt:lpstr>IEEE 802 LMSC  131th Plenary Session (2nd mixed mode Plenary Session)  14 November 2022 to 18 November 2022    </vt:lpstr>
      <vt:lpstr>3.0 Participant behavior in IEEE-SA activities is guided by the IEEE Codes of Ethics &amp; Conduct</vt:lpstr>
      <vt:lpstr>3.0 Participants in the IEEE-SA “individual process” shall act independently of others, including employers</vt:lpstr>
      <vt:lpstr>3.0 IEEE-SA standards activities shall allow the fair &amp; equitable consideration of all viewpoints</vt:lpstr>
      <vt:lpstr>3.02 Fee Waivers</vt:lpstr>
      <vt:lpstr>4.00 IEEE Staff</vt:lpstr>
      <vt:lpstr>5.01 Chair’s Announcements</vt:lpstr>
      <vt:lpstr>5.01 Chair’s Announcements</vt:lpstr>
      <vt:lpstr>5.01 Chair’s Announcements</vt:lpstr>
      <vt:lpstr>PowerPoint Presentation</vt:lpstr>
      <vt:lpstr>PowerPoint Presentation</vt:lpstr>
      <vt:lpstr>5.03 SA Standards Board Actions</vt:lpstr>
      <vt:lpstr>5.04  LMSC Email Ballot Recap</vt:lpstr>
      <vt:lpstr>5.05 EC Affiliation Update</vt:lpstr>
      <vt:lpstr>5.05 EC Affiliation Update</vt:lpstr>
      <vt:lpstr>5.06 Drafts to SA Ballot</vt:lpstr>
      <vt:lpstr>5.07 Drafts to RevCom</vt:lpstr>
      <vt:lpstr>5.08 Draft Documents or Actions for EC to consider</vt:lpstr>
      <vt:lpstr>5.09 Draft PARs to NesCom</vt:lpstr>
      <vt:lpstr>5.10 Pre-PAR activity</vt:lpstr>
      <vt:lpstr>5.10 Pre-PAR activity</vt:lpstr>
      <vt:lpstr>5.11 802/SA Task Force Topics </vt:lpstr>
      <vt:lpstr>5.12 EC Action Item recap</vt:lpstr>
      <vt:lpstr>5.13 802 LMSC Leadership Workshop</vt:lpstr>
      <vt:lpstr>5.14 802 IEEE Milestone Project Status Update</vt:lpstr>
      <vt:lpstr>5.15 Mixed mode best practices and Future 802 meeting ad hoc updates</vt:lpstr>
      <vt:lpstr>11.0 Cross 802 Activities EC Meeting Schedule  (all times/days ICT)</vt:lpstr>
      <vt:lpstr>End of Opening EC Meeting</vt:lpstr>
    </vt:vector>
  </TitlesOfParts>
  <Company>self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 LMSC Opening EC meeting</dc:title>
  <dc:subject>IEEE 802 LMSC Plenary Session</dc:subject>
  <dc:creator>Paul Nikolich</dc:creator>
  <cp:lastModifiedBy>paulnikolich paulnikolich</cp:lastModifiedBy>
  <cp:revision>4131</cp:revision>
  <cp:lastPrinted>2022-03-04T19:16:52Z</cp:lastPrinted>
  <dcterms:created xsi:type="dcterms:W3CDTF">2002-03-10T15:43:16Z</dcterms:created>
  <dcterms:modified xsi:type="dcterms:W3CDTF">2022-11-14T02:54:53Z</dcterms:modified>
</cp:coreProperties>
</file>