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0"/>
  </p:notesMasterIdLst>
  <p:handoutMasterIdLst>
    <p:handoutMasterId r:id="rId31"/>
  </p:handoutMasterIdLst>
  <p:sldIdLst>
    <p:sldId id="361" r:id="rId3"/>
    <p:sldId id="287" r:id="rId4"/>
    <p:sldId id="288" r:id="rId5"/>
    <p:sldId id="289" r:id="rId6"/>
    <p:sldId id="692" r:id="rId7"/>
    <p:sldId id="619" r:id="rId8"/>
    <p:sldId id="677" r:id="rId9"/>
    <p:sldId id="682" r:id="rId10"/>
    <p:sldId id="672" r:id="rId11"/>
    <p:sldId id="697" r:id="rId12"/>
    <p:sldId id="649" r:id="rId13"/>
    <p:sldId id="381" r:id="rId14"/>
    <p:sldId id="366" r:id="rId15"/>
    <p:sldId id="670" r:id="rId16"/>
    <p:sldId id="671" r:id="rId17"/>
    <p:sldId id="293" r:id="rId18"/>
    <p:sldId id="294" r:id="rId19"/>
    <p:sldId id="650" r:id="rId20"/>
    <p:sldId id="310" r:id="rId21"/>
    <p:sldId id="641" r:id="rId22"/>
    <p:sldId id="673" r:id="rId23"/>
    <p:sldId id="668" r:id="rId24"/>
    <p:sldId id="661" r:id="rId25"/>
    <p:sldId id="683" r:id="rId26"/>
    <p:sldId id="687" r:id="rId27"/>
    <p:sldId id="696" r:id="rId28"/>
    <p:sldId id="359" r:id="rId29"/>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0" autoAdjust="0"/>
    <p:restoredTop sz="95488" autoAdjust="0"/>
  </p:normalViewPr>
  <p:slideViewPr>
    <p:cSldViewPr>
      <p:cViewPr varScale="1">
        <p:scale>
          <a:sx n="108" d="100"/>
          <a:sy n="108" d="100"/>
        </p:scale>
        <p:origin x="1104" y="10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2/ec-22-0218-00-00SA-ieee-802-publication-report-november-2022.pdf"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22/ec-22-0210-00-00EC-july-2022-ec-workshop-repor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a.f.moran@ieee.org" TargetMode="External"/><Relationship Id="rId7" Type="http://schemas.openxmlformats.org/officeDocument/2006/relationships/hyperlink" Target="mailto:thomas.thompson@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j.santulli@ieee.org" TargetMode="External"/><Relationship Id="rId5" Type="http://schemas.openxmlformats.org/officeDocument/2006/relationships/hyperlink" Target="mailto:m.zaman@ieee.org" TargetMode="External"/><Relationship Id="rId4" Type="http://schemas.openxmlformats.org/officeDocument/2006/relationships/hyperlink" Target="mailto:p.roder@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048410" y="733245"/>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5181600" y="3886200"/>
            <a:ext cx="6781800" cy="1143000"/>
          </a:xfrm>
        </p:spPr>
        <p:txBody>
          <a:bodyPr/>
          <a:lstStyle/>
          <a:p>
            <a:pPr eaLnBrk="1" hangingPunct="1"/>
            <a:r>
              <a:rPr lang="en-US" sz="4000" dirty="0"/>
              <a:t>IEEE 802 LMSC </a:t>
            </a:r>
            <a:br>
              <a:rPr lang="en-US" sz="4000" dirty="0"/>
            </a:br>
            <a:r>
              <a:rPr lang="en-US" sz="4000" dirty="0"/>
              <a:t>131th Plenary Session</a:t>
            </a:r>
            <a:br>
              <a:rPr lang="en-US" sz="4000" dirty="0"/>
            </a:br>
            <a:r>
              <a:rPr lang="en-US" sz="2800" dirty="0"/>
              <a:t>(2nd mixed mode Plenary Session)</a:t>
            </a:r>
            <a:br>
              <a:rPr lang="en-US" sz="4000" dirty="0"/>
            </a:br>
            <a:br>
              <a:rPr lang="en-US" sz="4000" dirty="0"/>
            </a:br>
            <a:r>
              <a:rPr lang="en-US" sz="4000" dirty="0"/>
              <a:t>14 November 2022 to</a:t>
            </a:r>
            <a:br>
              <a:rPr lang="en-US" sz="4000" dirty="0"/>
            </a:br>
            <a:r>
              <a:rPr lang="en-US" sz="4000" dirty="0"/>
              <a:t>18 November 2022</a:t>
            </a:r>
            <a:br>
              <a:rPr lang="en-US" sz="4000" dirty="0"/>
            </a:br>
            <a:br>
              <a:rPr lang="en-US" sz="4000" dirty="0"/>
            </a:b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ec-22-0229-01-00EC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800" dirty="0"/>
              <a:t>SA </a:t>
            </a:r>
            <a:r>
              <a:rPr lang="en-US" sz="2800" dirty="0" err="1"/>
              <a:t>BoG</a:t>
            </a:r>
            <a:r>
              <a:rPr lang="en-US" sz="2800" dirty="0"/>
              <a:t> September 2022</a:t>
            </a:r>
          </a:p>
          <a:p>
            <a:pPr lvl="1"/>
            <a:r>
              <a:rPr lang="en-US" sz="2000" dirty="0"/>
              <a:t>The BOG approved updates to the IEEE Public Policy Statement Ethical Considerations of Autonomous Intelligent Systems (AIS).</a:t>
            </a:r>
            <a:endParaRPr lang="en-US" sz="1600" dirty="0">
              <a:solidFill>
                <a:schemeClr val="tx1">
                  <a:lumMod val="95000"/>
                  <a:lumOff val="5000"/>
                </a:schemeClr>
              </a:solidFill>
            </a:endParaRPr>
          </a:p>
          <a:p>
            <a:r>
              <a:rPr lang="en-US" sz="2800" dirty="0">
                <a:solidFill>
                  <a:schemeClr val="tx1">
                    <a:lumMod val="95000"/>
                    <a:lumOff val="5000"/>
                  </a:schemeClr>
                </a:solidFill>
              </a:rPr>
              <a:t>802 EC members on the SA </a:t>
            </a:r>
            <a:r>
              <a:rPr lang="en-US" sz="2800" dirty="0" err="1">
                <a:solidFill>
                  <a:schemeClr val="tx1">
                    <a:lumMod val="95000"/>
                    <a:lumOff val="5000"/>
                  </a:schemeClr>
                </a:solidFill>
              </a:rPr>
              <a:t>BoG</a:t>
            </a:r>
            <a:endParaRPr lang="en-US" sz="2800" dirty="0">
              <a:solidFill>
                <a:schemeClr val="tx1">
                  <a:lumMod val="95000"/>
                  <a:lumOff val="5000"/>
                </a:schemeClr>
              </a:solidFill>
            </a:endParaRPr>
          </a:p>
          <a:p>
            <a:pPr lvl="1"/>
            <a:r>
              <a:rPr lang="en-US" sz="2400" dirty="0">
                <a:solidFill>
                  <a:schemeClr val="tx1">
                    <a:lumMod val="95000"/>
                    <a:lumOff val="5000"/>
                  </a:schemeClr>
                </a:solidFill>
              </a:rPr>
              <a:t>David Law, SASB Chair, George Zimmerman </a:t>
            </a:r>
            <a:r>
              <a:rPr lang="en-US" sz="2400" dirty="0" err="1">
                <a:solidFill>
                  <a:schemeClr val="tx1">
                    <a:lumMod val="95000"/>
                    <a:lumOff val="5000"/>
                  </a:schemeClr>
                </a:solidFill>
              </a:rPr>
              <a:t>MaL</a:t>
            </a:r>
            <a:r>
              <a:rPr lang="en-US" sz="2400" dirty="0">
                <a:solidFill>
                  <a:schemeClr val="tx1">
                    <a:lumMod val="95000"/>
                    <a:lumOff val="5000"/>
                  </a:schemeClr>
                </a:solidFill>
              </a:rPr>
              <a:t> and Glenn Parson </a:t>
            </a:r>
            <a:r>
              <a:rPr lang="en-US" sz="2400" dirty="0" err="1">
                <a:solidFill>
                  <a:schemeClr val="tx1">
                    <a:lumMod val="95000"/>
                    <a:lumOff val="5000"/>
                  </a:schemeClr>
                </a:solidFill>
              </a:rPr>
              <a:t>MaL</a:t>
            </a:r>
            <a:endParaRPr lang="en-US" sz="2400" dirty="0">
              <a:solidFill>
                <a:schemeClr val="tx1">
                  <a:lumMod val="95000"/>
                  <a:lumOff val="5000"/>
                </a:schemeClr>
              </a:solidFill>
            </a:endParaRPr>
          </a:p>
          <a:p>
            <a:pPr lvl="1"/>
            <a:r>
              <a:rPr lang="en-US" sz="2400" dirty="0">
                <a:solidFill>
                  <a:schemeClr val="tx1">
                    <a:lumMod val="95000"/>
                    <a:lumOff val="5000"/>
                  </a:schemeClr>
                </a:solidFill>
              </a:rPr>
              <a:t>Dorothy Stanley elected 2023-2024 </a:t>
            </a:r>
            <a:r>
              <a:rPr lang="en-US" sz="2400" dirty="0" err="1">
                <a:solidFill>
                  <a:schemeClr val="tx1">
                    <a:lumMod val="95000"/>
                    <a:lumOff val="5000"/>
                  </a:schemeClr>
                </a:solidFill>
              </a:rPr>
              <a:t>MaL</a:t>
            </a:r>
            <a:r>
              <a:rPr lang="en-US" sz="2400" dirty="0">
                <a:solidFill>
                  <a:schemeClr val="tx1">
                    <a:lumMod val="95000"/>
                    <a:lumOff val="5000"/>
                  </a:schemeClr>
                </a:solidFill>
              </a:rPr>
              <a:t>, congratulations!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SA </a:t>
            </a:r>
            <a:r>
              <a:rPr lang="en-US" sz="4000" kern="0" dirty="0" err="1"/>
              <a:t>BoG</a:t>
            </a:r>
            <a:r>
              <a:rPr lang="en-US" sz="4000" kern="0" dirty="0"/>
              <a:t> Update</a:t>
            </a:r>
          </a:p>
        </p:txBody>
      </p:sp>
    </p:spTree>
    <p:extLst>
      <p:ext uri="{BB962C8B-B14F-4D97-AF65-F5344CB8AC3E}">
        <p14:creationId xmlns:p14="http://schemas.microsoft.com/office/powerpoint/2010/main" val="1916508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23900" y="1066800"/>
            <a:ext cx="10744200" cy="4114800"/>
          </a:xfrm>
        </p:spPr>
        <p:txBody>
          <a:bodyPr/>
          <a:lstStyle/>
          <a:p>
            <a:r>
              <a:rPr lang="en-US" sz="2800" dirty="0"/>
              <a:t>Standards Association Standards Board September 2022</a:t>
            </a:r>
            <a:endParaRPr lang="en-US" sz="1600" dirty="0"/>
          </a:p>
          <a:p>
            <a:pPr lvl="1"/>
            <a:r>
              <a:rPr lang="en-US" sz="1600" dirty="0"/>
              <a:t>The SASB recognized several Circuits and Systems Society Standards Committees as an official Standards </a:t>
            </a:r>
            <a:r>
              <a:rPr lang="en-US" sz="1600" dirty="0" err="1"/>
              <a:t>Committee,s</a:t>
            </a:r>
            <a:r>
              <a:rPr lang="en-US" sz="1600" dirty="0"/>
              <a:t> in accordance with IEEE SASB Bylaws 5.2.2.</a:t>
            </a:r>
          </a:p>
          <a:p>
            <a:pPr lvl="1"/>
            <a:r>
              <a:rPr lang="en-US" sz="1600" dirty="0"/>
              <a:t>802 Members on SASB: David Law, Dorothy Stanley, Jon </a:t>
            </a:r>
            <a:r>
              <a:rPr lang="en-US" sz="1600" dirty="0" err="1"/>
              <a:t>Rosdahl</a:t>
            </a:r>
            <a:r>
              <a:rPr lang="en-US" sz="1600" dirty="0"/>
              <a:t>, Guido </a:t>
            </a:r>
            <a:r>
              <a:rPr lang="en-US" sz="1600" dirty="0" err="1"/>
              <a:t>Hiertz</a:t>
            </a:r>
            <a:r>
              <a:rPr lang="en-US" sz="1600" dirty="0"/>
              <a:t>, Andrew Myles</a:t>
            </a:r>
          </a:p>
          <a:p>
            <a:r>
              <a:rPr lang="en-US" sz="2800" dirty="0"/>
              <a:t>Computer Society </a:t>
            </a:r>
            <a:r>
              <a:rPr lang="en-US" sz="2800" dirty="0" err="1"/>
              <a:t>BoG</a:t>
            </a:r>
            <a:r>
              <a:rPr lang="en-US" sz="2800" dirty="0"/>
              <a:t> &amp; SAB May 2022</a:t>
            </a:r>
          </a:p>
          <a:p>
            <a:pPr lvl="1"/>
            <a:r>
              <a:rPr lang="en-US" sz="1600" dirty="0"/>
              <a:t>SA Staff internally met with legal, risk, and a few key volunteers to discuss the definition of a “Standards Development Meeting”. There is no specific resolution at this time. There have been discussions if there is a difference between standards development and other SA meetings. Matt Ceglia, SA staff, will continue to provide updates related to the discussion.  No update available at this time.</a:t>
            </a:r>
            <a:endParaRPr lang="en-US" sz="1800" dirty="0"/>
          </a:p>
          <a:p>
            <a:r>
              <a:rPr lang="en-US" sz="2800" dirty="0"/>
              <a:t>IEEE Technical Activities and </a:t>
            </a:r>
            <a:r>
              <a:rPr lang="en-US" sz="2800" dirty="0" err="1"/>
              <a:t>BoD</a:t>
            </a:r>
            <a:r>
              <a:rPr lang="en-US" sz="2800" dirty="0"/>
              <a:t> meetings November 2022</a:t>
            </a:r>
            <a:endParaRPr lang="en-US" dirty="0"/>
          </a:p>
          <a:p>
            <a:pPr lvl="1"/>
            <a:r>
              <a:rPr lang="en-US" sz="1600" dirty="0">
                <a:solidFill>
                  <a:schemeClr val="tx1">
                    <a:lumMod val="95000"/>
                    <a:lumOff val="5000"/>
                  </a:schemeClr>
                </a:solidFill>
              </a:rPr>
              <a:t>Technical Activities Board (TAB) Committee on Standards (</a:t>
            </a:r>
            <a:r>
              <a:rPr lang="en-US" sz="1600" dirty="0" err="1">
                <a:solidFill>
                  <a:schemeClr val="tx1">
                    <a:lumMod val="95000"/>
                    <a:lumOff val="5000"/>
                  </a:schemeClr>
                </a:solidFill>
              </a:rPr>
              <a:t>CoS</a:t>
            </a:r>
            <a:r>
              <a:rPr lang="en-US" sz="1600" dirty="0">
                <a:solidFill>
                  <a:schemeClr val="tx1">
                    <a:lumMod val="95000"/>
                    <a:lumOff val="5000"/>
                  </a:schemeClr>
                </a:solidFill>
              </a:rPr>
              <a:t>) continues to encourage initiation of standards activities across all TAB Societies and Councils. It is in the process of completing a survey to understand the reasons various SDOs are selected for particular standards activities, developing/curating Standards Process Education materials and developing a </a:t>
            </a:r>
            <a:r>
              <a:rPr lang="en-US" sz="1600" dirty="0" err="1">
                <a:solidFill>
                  <a:schemeClr val="tx1">
                    <a:lumMod val="95000"/>
                    <a:lumOff val="5000"/>
                  </a:schemeClr>
                </a:solidFill>
              </a:rPr>
              <a:t>CoS</a:t>
            </a:r>
            <a:r>
              <a:rPr lang="en-US" sz="1600" dirty="0">
                <a:solidFill>
                  <a:schemeClr val="tx1">
                    <a:lumMod val="95000"/>
                    <a:lumOff val="5000"/>
                  </a:schemeClr>
                </a:solidFill>
              </a:rPr>
              <a:t> </a:t>
            </a:r>
            <a:r>
              <a:rPr lang="en-US" sz="1600" dirty="0" err="1">
                <a:solidFill>
                  <a:schemeClr val="tx1">
                    <a:lumMod val="95000"/>
                    <a:lumOff val="5000"/>
                  </a:schemeClr>
                </a:solidFill>
              </a:rPr>
              <a:t>OpsMan</a:t>
            </a:r>
            <a:r>
              <a:rPr lang="en-US" sz="1600" dirty="0">
                <a:solidFill>
                  <a:schemeClr val="tx1">
                    <a:lumMod val="95000"/>
                    <a:lumOff val="5000"/>
                  </a:schemeClr>
                </a:solidFill>
              </a:rPr>
              <a:t>.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r>
              <a:rPr lang="en-US" sz="1600" dirty="0">
                <a:solidFill>
                  <a:schemeClr val="tx1">
                    <a:lumMod val="95000"/>
                    <a:lumOff val="5000"/>
                  </a:schemeClr>
                </a:solidFill>
              </a:rPr>
              <a:t>TAB </a:t>
            </a:r>
            <a:r>
              <a:rPr lang="en-US" sz="1600" dirty="0" err="1">
                <a:solidFill>
                  <a:schemeClr val="tx1">
                    <a:lumMod val="95000"/>
                    <a:lumOff val="5000"/>
                  </a:schemeClr>
                </a:solidFill>
              </a:rPr>
              <a:t>CoS</a:t>
            </a:r>
            <a:r>
              <a:rPr lang="en-US" sz="1600" dirty="0">
                <a:solidFill>
                  <a:schemeClr val="tx1">
                    <a:lumMod val="95000"/>
                    <a:lumOff val="5000"/>
                  </a:schemeClr>
                </a:solidFill>
              </a:rPr>
              <a:t> is working with Roger Fuji, TAB Strategic Planning Committee Chair, to integrate standards activities into the IEEE 2050 Strategic Plan.  Please contact Paul </a:t>
            </a:r>
            <a:r>
              <a:rPr lang="en-US" sz="1600" dirty="0" err="1">
                <a:solidFill>
                  <a:schemeClr val="tx1">
                    <a:lumMod val="95000"/>
                    <a:lumOff val="5000"/>
                  </a:schemeClr>
                </a:solidFill>
              </a:rPr>
              <a:t>Nikolich</a:t>
            </a:r>
            <a:r>
              <a:rPr lang="en-US" sz="1600" dirty="0">
                <a:solidFill>
                  <a:schemeClr val="tx1">
                    <a:lumMod val="95000"/>
                    <a:lumOff val="5000"/>
                  </a:schemeClr>
                </a:solidFill>
              </a:rPr>
              <a:t> for details.</a:t>
            </a:r>
          </a:p>
          <a:p>
            <a:pPr lvl="1"/>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12</a:t>
            </a:fld>
            <a:endParaRPr lang="en-US"/>
          </a:p>
        </p:txBody>
      </p:sp>
      <p:sp>
        <p:nvSpPr>
          <p:cNvPr id="6147" name="Text Box 2"/>
          <p:cNvSpPr txBox="1">
            <a:spLocks noChangeArrowheads="1"/>
          </p:cNvSpPr>
          <p:nvPr/>
        </p:nvSpPr>
        <p:spPr bwMode="auto">
          <a:xfrm>
            <a:off x="228600" y="1752601"/>
            <a:ext cx="11963400" cy="5047536"/>
          </a:xfrm>
          <a:prstGeom prst="rect">
            <a:avLst/>
          </a:prstGeom>
          <a:noFill/>
          <a:ln w="9525">
            <a:noFill/>
            <a:miter lim="800000"/>
            <a:headEnd/>
            <a:tailEnd/>
          </a:ln>
        </p:spPr>
        <p:txBody>
          <a:bodyPr wrap="square">
            <a:spAutoFit/>
          </a:bodyPr>
          <a:lstStyle/>
          <a:p>
            <a:r>
              <a:rPr lang="en-US" sz="2800" u="sng" dirty="0"/>
              <a:t>802 Project Authorization SASB Approvals September 2022</a:t>
            </a:r>
            <a:endParaRPr lang="en-US" sz="2800" dirty="0"/>
          </a:p>
          <a:p>
            <a:pPr lvl="0"/>
            <a:r>
              <a:rPr lang="en-US" sz="2000" dirty="0"/>
              <a:t> - New: 	P60802 Time-Sensitive Networking Profile for Industrial Automation </a:t>
            </a:r>
          </a:p>
          <a:p>
            <a:pPr lvl="0"/>
            <a:r>
              <a:rPr lang="en-US" sz="2000" dirty="0"/>
              <a:t>	P802.1Qdw Amendment: Source Flow Control </a:t>
            </a:r>
          </a:p>
          <a:p>
            <a:pPr lvl="0"/>
            <a:r>
              <a:rPr lang="en-US" sz="2000" dirty="0"/>
              <a:t>	P802.1Qdv  Amendment: Enhancements to Cyclic Queuing and Forwarding</a:t>
            </a:r>
            <a:br>
              <a:rPr lang="en-US" sz="2000" dirty="0"/>
            </a:br>
            <a:r>
              <a:rPr lang="en-US" sz="2000" dirty="0"/>
              <a:t>	P802.15.4 Standard for Low-Rate Wireless Networks Revision</a:t>
            </a:r>
          </a:p>
          <a:p>
            <a:pPr lvl="0"/>
            <a:endParaRPr lang="en-US" sz="2000" dirty="0"/>
          </a:p>
          <a:p>
            <a:pPr lvl="0"/>
            <a:r>
              <a:rPr lang="en-US" sz="2000" dirty="0"/>
              <a:t>- Corrigenda: P802.1CS-2020/Cor 1  Corrigendum 1 Corrections to YANG Data Model</a:t>
            </a:r>
          </a:p>
          <a:p>
            <a:pPr lvl="0"/>
            <a:endParaRPr lang="en-US" sz="2000" dirty="0"/>
          </a:p>
          <a:p>
            <a:pPr lvl="0"/>
            <a:r>
              <a:rPr lang="en-US" sz="2000" dirty="0"/>
              <a:t>- PAR Modifications: none</a:t>
            </a:r>
          </a:p>
          <a:p>
            <a:endParaRPr lang="en-US" sz="1400" b="1" u="sng" dirty="0"/>
          </a:p>
          <a:p>
            <a:r>
              <a:rPr lang="en-US" sz="2800" u="sng" dirty="0"/>
              <a:t>SASB 802 Standard Ratifications in September 2022</a:t>
            </a:r>
          </a:p>
          <a:p>
            <a:r>
              <a:rPr lang="nl-NL" sz="1800" b="0" i="0" u="none" strike="noStrike" baseline="0" dirty="0">
                <a:solidFill>
                  <a:srgbClr val="000000"/>
                </a:solidFill>
                <a:latin typeface="Times New Roman" panose="02020603050405020304" pitchFamily="18" charset="0"/>
              </a:rPr>
              <a:t>IEEE Std 802.3ck™-2022, EEE Std 802.3cs™-2022, IEEE Std 802.3db™-2022, IEEE Std 802.3de™-2022, </a:t>
            </a:r>
            <a:br>
              <a:rPr lang="nl-NL" sz="1800" b="0" i="0" u="none" strike="noStrike" baseline="0" dirty="0">
                <a:solidFill>
                  <a:srgbClr val="000000"/>
                </a:solidFill>
                <a:latin typeface="Times New Roman" panose="02020603050405020304" pitchFamily="18" charset="0"/>
              </a:rPr>
            </a:br>
            <a:r>
              <a:rPr lang="nl-NL" sz="1800" b="0" i="0" u="none" strike="noStrike" baseline="0" dirty="0">
                <a:solidFill>
                  <a:srgbClr val="000000"/>
                </a:solidFill>
                <a:latin typeface="Times New Roman" panose="02020603050405020304" pitchFamily="18" charset="0"/>
              </a:rPr>
              <a:t>IEEE Std 802.11™-2020/Cor1-2022, IEEE Std 802.15.4™-2020/Cor1-2022, IEEE Std 802.1Q™-2022</a:t>
            </a:r>
          </a:p>
          <a:p>
            <a:r>
              <a:rPr lang="nl-NL" dirty="0">
                <a:solidFill>
                  <a:srgbClr val="000000"/>
                </a:solidFill>
              </a:rPr>
              <a:t>See </a:t>
            </a:r>
            <a:r>
              <a:rPr lang="nl-NL" dirty="0">
                <a:solidFill>
                  <a:srgbClr val="000000"/>
                </a:solidFill>
                <a:hlinkClick r:id="rId2"/>
              </a:rPr>
              <a:t>https://mentor.ieee.org/802-ec/dcn/22/ec-22-0218-00-00SA-ieee-802-publication-report-november-2022.pdf</a:t>
            </a:r>
            <a:r>
              <a:rPr lang="nl-NL" dirty="0">
                <a:solidFill>
                  <a:srgbClr val="000000"/>
                </a:solidFill>
              </a:rPr>
              <a:t> for details.</a:t>
            </a:r>
            <a:r>
              <a:rPr lang="en-US" sz="1800" b="0" i="0" u="none" strike="noStrike" baseline="0" dirty="0">
                <a:solidFill>
                  <a:srgbClr val="000000"/>
                </a:solidFill>
                <a:latin typeface="Times New Roman" panose="02020603050405020304" pitchFamily="18" charset="0"/>
              </a:rPr>
              <a:t>	</a:t>
            </a:r>
          </a:p>
          <a:p>
            <a:pPr marL="285750" lvl="0" indent="-285750">
              <a:buFontTx/>
              <a:buChar char="-"/>
            </a:pPr>
            <a:endParaRPr lang="en-US" sz="2000" dirty="0"/>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533400" y="1981200"/>
            <a:ext cx="10363200" cy="4114800"/>
          </a:xfrm>
        </p:spPr>
        <p:txBody>
          <a:bodyPr/>
          <a:lstStyle/>
          <a:p>
            <a:pPr eaLnBrk="1" hangingPunct="1">
              <a:buNone/>
              <a:tabLst>
                <a:tab pos="1141413" algn="l"/>
              </a:tabLst>
            </a:pPr>
            <a:r>
              <a:rPr lang="en-US" sz="2000" dirty="0"/>
              <a:t>	</a:t>
            </a:r>
            <a:r>
              <a:rPr lang="en-US" sz="2000" u="sng" dirty="0"/>
              <a:t>open date	          topic			yes/no/abs/</a:t>
            </a:r>
            <a:r>
              <a:rPr lang="en-US" sz="2000" u="sng" dirty="0" err="1"/>
              <a:t>dnv</a:t>
            </a:r>
            <a:r>
              <a:rPr lang="en-US" sz="2000" u="sng" dirty="0"/>
              <a:t>*	result</a:t>
            </a:r>
          </a:p>
          <a:p>
            <a:pPr eaLnBrk="1" hangingPunct="1">
              <a:buFont typeface="+mj-lt"/>
              <a:buAutoNum type="arabicParenR"/>
              <a:tabLst>
                <a:tab pos="1141413" algn="l"/>
              </a:tabLst>
            </a:pPr>
            <a:r>
              <a:rPr lang="en-US" sz="2000" dirty="0"/>
              <a:t>15JUL Approval of EC evidence on WRC 2023	10/00/00/03	pass</a:t>
            </a:r>
          </a:p>
          <a:p>
            <a:pPr eaLnBrk="1" hangingPunct="1">
              <a:buFont typeface="+mj-lt"/>
              <a:buAutoNum type="arabicParenR"/>
              <a:tabLst>
                <a:tab pos="1141413" algn="l"/>
              </a:tabLst>
            </a:pPr>
            <a:r>
              <a:rPr lang="en-US" sz="2000" dirty="0"/>
              <a:t>21JUL Approval of </a:t>
            </a:r>
            <a:r>
              <a:rPr lang="en-US" sz="2000" dirty="0" err="1"/>
              <a:t>cmts</a:t>
            </a:r>
            <a:r>
              <a:rPr lang="en-US" sz="2000" dirty="0"/>
              <a:t> to EC RSPG consult	07/00/03/03	pass</a:t>
            </a:r>
          </a:p>
          <a:p>
            <a:pPr eaLnBrk="1" hangingPunct="1">
              <a:buFont typeface="+mj-lt"/>
              <a:buAutoNum type="arabicParenR"/>
              <a:tabLst>
                <a:tab pos="1141413" algn="l"/>
              </a:tabLst>
            </a:pPr>
            <a:r>
              <a:rPr lang="en-US" sz="2000" dirty="0"/>
              <a:t>14SEP Approval of </a:t>
            </a:r>
            <a:r>
              <a:rPr lang="en-US" sz="2000" dirty="0" err="1"/>
              <a:t>cmts</a:t>
            </a:r>
            <a:r>
              <a:rPr lang="en-US" sz="2000" dirty="0"/>
              <a:t> to ARCEP consul	08/00/02/03	pass</a:t>
            </a:r>
          </a:p>
          <a:p>
            <a:pPr eaLnBrk="1" hangingPunct="1">
              <a:buFont typeface="+mj-lt"/>
              <a:buAutoNum type="arabicParenR"/>
              <a:tabLst>
                <a:tab pos="1141413" algn="l"/>
              </a:tabLst>
            </a:pPr>
            <a:r>
              <a:rPr lang="en-US" sz="2000" dirty="0"/>
              <a:t>20SEP	Approval of </a:t>
            </a:r>
            <a:r>
              <a:rPr lang="en-US" sz="2000" dirty="0" err="1"/>
              <a:t>cmts</a:t>
            </a:r>
            <a:r>
              <a:rPr lang="en-US" sz="2000" dirty="0"/>
              <a:t> to UK </a:t>
            </a:r>
            <a:r>
              <a:rPr lang="en-US" sz="2000" dirty="0" err="1"/>
              <a:t>Ofcom</a:t>
            </a:r>
            <a:r>
              <a:rPr lang="en-US" sz="2000" dirty="0"/>
              <a:t>		07/00/01/05	pass</a:t>
            </a:r>
          </a:p>
          <a:p>
            <a:pPr eaLnBrk="1" hangingPunct="1">
              <a:buFont typeface="+mj-lt"/>
              <a:buAutoNum type="arabicParenR"/>
              <a:tabLst>
                <a:tab pos="1141413" algn="l"/>
              </a:tabLst>
            </a:pPr>
            <a:r>
              <a:rPr lang="en-US" sz="2000" dirty="0"/>
              <a:t>27OCT Approval of </a:t>
            </a:r>
            <a:r>
              <a:rPr lang="en-US" sz="2000" dirty="0" err="1"/>
              <a:t>cmts</a:t>
            </a:r>
            <a:r>
              <a:rPr lang="en-US" sz="2000" dirty="0"/>
              <a:t> to ITU-R WP 5A	09/00/00/04	pass</a:t>
            </a:r>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eaLnBrk="1" hangingPunct="1">
              <a:buFont typeface="+mj-lt"/>
              <a:buAutoNum type="arabicParenR"/>
              <a:tabLst>
                <a:tab pos="1141413" algn="l"/>
              </a:tabLst>
            </a:pPr>
            <a:endParaRPr lang="en-US" sz="2000" dirty="0"/>
          </a:p>
          <a:p>
            <a:pPr marL="0" indent="0" eaLnBrk="1" hangingPunct="1">
              <a:buNone/>
              <a:tabLst>
                <a:tab pos="1141413" algn="l"/>
              </a:tabLst>
            </a:pPr>
            <a:r>
              <a:rPr lang="en-US" sz="2000" dirty="0"/>
              <a:t>* 802 chair is counted as DNV unless his vote is required</a:t>
            </a:r>
          </a:p>
          <a:p>
            <a:pPr marL="0" indent="0" eaLnBrk="1" hangingPunct="1">
              <a:buNone/>
            </a:pPr>
            <a:endParaRPr lang="en-US" sz="2000" dirty="0"/>
          </a:p>
          <a:p>
            <a:pPr eaLnBrk="1" hangingPunct="1"/>
            <a:endParaRPr lang="en-US" sz="2000" dirty="0"/>
          </a:p>
          <a:p>
            <a:pPr eaLnBrk="1" hangingPunct="1"/>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329918210"/>
              </p:ext>
            </p:extLst>
          </p:nvPr>
        </p:nvGraphicFramePr>
        <p:xfrm>
          <a:off x="1104900" y="135472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dirty="0">
                          <a:effectLst/>
                          <a:latin typeface="+mj-lt"/>
                        </a:rPr>
                        <a:t>Position</a:t>
                      </a:r>
                      <a:endParaRPr lang="en-US" sz="1200" b="1" i="0" u="none" strike="noStrike" dirty="0">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t>
                      </a:r>
                      <a:r>
                        <a:rPr lang="en-US" sz="1200" b="0" i="0" u="none" strike="noStrike">
                          <a:effectLst/>
                          <a:latin typeface="+mj-lt"/>
                        </a:rPr>
                        <a:t>Aeronautical Systems Inc., USD</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Clint Powell</a:t>
                      </a:r>
                    </a:p>
                  </a:txBody>
                  <a:tcPr marL="9081" marR="9081" marT="9080" marB="0" anchor="ctr">
                    <a:noFill/>
                  </a:tcPr>
                </a:tc>
                <a:tc>
                  <a:txBody>
                    <a:bodyPr/>
                    <a:lstStyle/>
                    <a:p>
                      <a:pPr algn="l" fontAlgn="ctr"/>
                      <a:r>
                        <a:rPr lang="en-US" sz="1200" u="none" strike="noStrike" dirty="0">
                          <a:effectLst/>
                          <a:latin typeface="+mj-lt"/>
                        </a:rPr>
                        <a:t>Powell Wireless Consulting, Meta.</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Edward Au</a:t>
                      </a:r>
                    </a:p>
                  </a:txBody>
                  <a:tcPr marL="9081" marR="9081" marT="9080" marB="0" anchor="ctr">
                    <a:noFill/>
                  </a:tcPr>
                </a:tc>
                <a:tc>
                  <a:txBody>
                    <a:bodyPr/>
                    <a:lstStyle/>
                    <a:p>
                      <a:pPr algn="l" fontAlgn="ctr"/>
                      <a:r>
                        <a:rPr lang="en-US" sz="1200" b="0" i="0" u="none" strike="noStrike" dirty="0">
                          <a:effectLst/>
                          <a:latin typeface="+mj-lt"/>
                        </a:rPr>
                        <a:t>Huawei</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16</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2400" dirty="0"/>
              <a:t>802.01: none.</a:t>
            </a:r>
          </a:p>
          <a:p>
            <a:pPr eaLnBrk="1" hangingPunct="1">
              <a:buFont typeface="+mj-lt"/>
              <a:buAutoNum type="arabicPeriod"/>
            </a:pPr>
            <a:r>
              <a:rPr lang="en-US" sz="2400" dirty="0"/>
              <a:t>802.03: P802.3cy Greater than 10 Gb/s Electrical Automotive Ethernet.</a:t>
            </a:r>
            <a:endParaRPr lang="en-US" sz="1800" dirty="0"/>
          </a:p>
          <a:p>
            <a:pPr eaLnBrk="1" hangingPunct="1">
              <a:buFont typeface="+mj-lt"/>
              <a:buAutoNum type="arabicPeriod"/>
            </a:pPr>
            <a:r>
              <a:rPr lang="en-US" sz="2400" dirty="0"/>
              <a:t>802.11: none.</a:t>
            </a:r>
            <a:endParaRPr lang="en-US" sz="1800" dirty="0"/>
          </a:p>
          <a:p>
            <a:pPr eaLnBrk="1" hangingPunct="1">
              <a:buFont typeface="+mj-lt"/>
              <a:buAutoNum type="arabicPeriod"/>
            </a:pPr>
            <a:r>
              <a:rPr lang="en-US" sz="2400" dirty="0"/>
              <a:t>802.15: none.</a:t>
            </a:r>
            <a:endParaRPr lang="en-US" sz="1800" dirty="0"/>
          </a:p>
          <a:p>
            <a:pPr eaLnBrk="1" hangingPunct="1">
              <a:buFont typeface="+mj-lt"/>
              <a:buAutoNum type="arabicPeriod"/>
            </a:pPr>
            <a:r>
              <a:rPr lang="en-US" sz="2400" dirty="0"/>
              <a:t>802.19: none.</a:t>
            </a:r>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a:p>
            <a:pPr marL="457200" indent="-457200" eaLnBrk="1" hangingPunct="1">
              <a:buFont typeface="+mj-lt"/>
              <a:buAutoNum type="arabicPeriod"/>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17</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2400" dirty="0"/>
              <a:t>802.01: none.</a:t>
            </a:r>
          </a:p>
          <a:p>
            <a:pPr eaLnBrk="1" hangingPunct="1">
              <a:buFont typeface="+mj-lt"/>
              <a:buAutoNum type="arabicPeriod"/>
            </a:pPr>
            <a:r>
              <a:rPr lang="en-US" sz="2400" dirty="0"/>
              <a:t>802.03: </a:t>
            </a:r>
            <a:br>
              <a:rPr lang="en-US" sz="2400" dirty="0"/>
            </a:br>
            <a:r>
              <a:rPr lang="en-US" sz="2400" dirty="0"/>
              <a:t>P802.3cx Improved PTP Timestamping Accuracy (conditional),  </a:t>
            </a:r>
            <a:br>
              <a:rPr lang="en-US" sz="2400" dirty="0"/>
            </a:br>
            <a:r>
              <a:rPr lang="en-US" sz="2400" dirty="0"/>
              <a:t>P802.3cz Multi-Gigabit Optical Automotive Ethernet (conditional).</a:t>
            </a:r>
          </a:p>
          <a:p>
            <a:pPr eaLnBrk="1" hangingPunct="1">
              <a:buFont typeface="+mj-lt"/>
              <a:buAutoNum type="arabicPeriod"/>
            </a:pPr>
            <a:r>
              <a:rPr lang="en-US" sz="2400" dirty="0"/>
              <a:t>802.11: none.</a:t>
            </a:r>
          </a:p>
          <a:p>
            <a:pPr eaLnBrk="1" hangingPunct="1">
              <a:buFont typeface="+mj-lt"/>
              <a:buAutoNum type="arabicPeriod"/>
            </a:pPr>
            <a:r>
              <a:rPr lang="en-US" sz="2400" dirty="0"/>
              <a:t>802.15: P802.15.13 optical wireless communications and its operation as an optical wireless personal area network (OWPAN).</a:t>
            </a:r>
          </a:p>
          <a:p>
            <a:pPr eaLnBrk="1" hangingPunct="1">
              <a:buFont typeface="+mj-lt"/>
              <a:buAutoNum type="arabicPeriod"/>
            </a:pPr>
            <a:r>
              <a:rPr lang="en-US" sz="2400" dirty="0"/>
              <a:t>802.19: none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18</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800" kern="0" dirty="0"/>
              <a:t>802.EC: Student program for Berlin July 2023</a:t>
            </a:r>
          </a:p>
          <a:p>
            <a:pPr eaLnBrk="1" hangingPunct="1">
              <a:buFont typeface="+mj-lt"/>
              <a:buAutoNum type="arabicPeriod"/>
            </a:pPr>
            <a:r>
              <a:rPr lang="en-US" sz="1800" kern="0" dirty="0"/>
              <a:t>802.01: </a:t>
            </a:r>
          </a:p>
          <a:p>
            <a:pPr eaLnBrk="1" hangingPunct="1">
              <a:buFont typeface="+mj-lt"/>
              <a:buAutoNum type="arabicPeriod"/>
            </a:pPr>
            <a:r>
              <a:rPr lang="en-US" sz="1800" kern="0" dirty="0"/>
              <a:t>802.03: </a:t>
            </a:r>
            <a:r>
              <a:rPr lang="en-US" sz="1800" kern="0" dirty="0" err="1"/>
              <a:t>Stds</a:t>
            </a:r>
            <a:r>
              <a:rPr lang="en-US" sz="1800" kern="0" dirty="0"/>
              <a:t> and drafts to JTC1 for preview, Category A liaison with IEC TC64, Establish and Direct 802.3 delegation to future ISO/IEC JTC1 SC25/WG3 meetings; Std. 802.3cs-2022 and Std. 802.3ck-2022 Beyond Standards blog post</a:t>
            </a:r>
          </a:p>
          <a:p>
            <a:pPr eaLnBrk="1" hangingPunct="1">
              <a:buFont typeface="+mj-lt"/>
              <a:buAutoNum type="arabicPeriod"/>
            </a:pPr>
            <a:r>
              <a:rPr lang="en-US" sz="1800" kern="0" dirty="0"/>
              <a:t>802.11: none</a:t>
            </a:r>
          </a:p>
          <a:p>
            <a:pPr eaLnBrk="1" hangingPunct="1">
              <a:buFont typeface="+mj-lt"/>
              <a:buAutoNum type="arabicPeriod"/>
            </a:pPr>
            <a:r>
              <a:rPr lang="en-US" sz="1800" kern="0" dirty="0"/>
              <a:t>802.15: liaisons, Privacy Study Group, add Officers, Std. 802.15.7-2018 to JTC1.</a:t>
            </a:r>
          </a:p>
          <a:p>
            <a:pPr eaLnBrk="1" hangingPunct="1">
              <a:buFont typeface="+mj-lt"/>
              <a:buAutoNum type="arabicPeriod"/>
            </a:pPr>
            <a:r>
              <a:rPr lang="en-US" sz="1800" kern="0" dirty="0"/>
              <a:t>802.18: IEEE 802 Regulatory Report and plans for November 2022 plenary.</a:t>
            </a:r>
          </a:p>
          <a:p>
            <a:pPr eaLnBrk="1" hangingPunct="1">
              <a:buFont typeface="+mj-lt"/>
              <a:buAutoNum type="arabicPeriod"/>
            </a:pPr>
            <a:r>
              <a:rPr lang="en-US" sz="1800" kern="0" dirty="0"/>
              <a:t>802.19: none</a:t>
            </a:r>
          </a:p>
          <a:p>
            <a:pPr>
              <a:buFont typeface="+mj-lt"/>
              <a:buAutoNum type="arabicPeriod"/>
            </a:pPr>
            <a:r>
              <a:rPr lang="en-US" sz="1800" kern="0" dirty="0">
                <a:solidFill>
                  <a:schemeClr val="tx2"/>
                </a:solidFill>
              </a:rPr>
              <a:t>802.24: none</a:t>
            </a:r>
            <a:endParaRPr lang="en-US" sz="1800" dirty="0"/>
          </a:p>
          <a:p>
            <a:pPr>
              <a:buFont typeface="+mj-lt"/>
              <a:buAutoNum type="arabicPeriod"/>
            </a:pPr>
            <a:r>
              <a:rPr lang="en-US" sz="1800" kern="0" dirty="0">
                <a:solidFill>
                  <a:schemeClr val="tx2"/>
                </a:solidFill>
              </a:rPr>
              <a:t>802/JTC1 SC: </a:t>
            </a:r>
            <a:r>
              <a:rPr lang="en-US" sz="1800" kern="0" dirty="0"/>
              <a:t>report</a:t>
            </a:r>
            <a:endParaRPr lang="en-US" sz="1800" kern="0" dirty="0">
              <a:solidFill>
                <a:schemeClr val="tx2"/>
              </a:solidFill>
            </a:endParaRPr>
          </a:p>
          <a:p>
            <a:pPr>
              <a:buFont typeface="+mj-lt"/>
              <a:buAutoNum type="arabicPeriod"/>
            </a:pPr>
            <a:r>
              <a:rPr lang="en-US" sz="1800" kern="0" dirty="0">
                <a:solidFill>
                  <a:schemeClr val="tx2"/>
                </a:solidFill>
              </a:rPr>
              <a:t>802/ITU SC: report</a:t>
            </a:r>
          </a:p>
          <a:p>
            <a:pPr>
              <a:buFont typeface="+mj-lt"/>
              <a:buAutoNum type="arabicPeriod"/>
            </a:pPr>
            <a:r>
              <a:rPr lang="en-US" sz="1800" kern="0" dirty="0">
                <a:solidFill>
                  <a:schemeClr val="tx2"/>
                </a:solidFill>
              </a:rPr>
              <a:t>802/IETF SC: report</a:t>
            </a:r>
          </a:p>
          <a:p>
            <a:pPr>
              <a:buFont typeface="+mj-lt"/>
              <a:buAutoNum type="arabicPeriod"/>
            </a:pPr>
            <a:r>
              <a:rPr lang="en-US" sz="1800" kern="0" dirty="0">
                <a:solidFill>
                  <a:schemeClr val="tx2"/>
                </a:solidFill>
              </a:rPr>
              <a:t>802/Wireless Chairs SC: none</a:t>
            </a:r>
          </a:p>
          <a:p>
            <a:pPr>
              <a:buFont typeface="+mj-lt"/>
              <a:buAutoNum type="arabicPeriod"/>
            </a:pPr>
            <a:r>
              <a:rPr lang="en-US" sz="1800" kern="0" dirty="0">
                <a:solidFill>
                  <a:schemeClr val="tx2"/>
                </a:solidFill>
              </a:rPr>
              <a:t>802 Public Visibility Standing Committee: none</a:t>
            </a:r>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a:p>
            <a:pPr marL="457200" indent="-457200" eaLnBrk="1" hangingPunct="1">
              <a:buFont typeface="+mj-lt"/>
              <a:buAutoNum type="arabicPeriod"/>
            </a:pPr>
            <a:endParaRPr lang="en-US" sz="1800" kern="0" dirty="0"/>
          </a:p>
        </p:txBody>
      </p:sp>
    </p:spTree>
    <p:extLst>
      <p:ext uri="{BB962C8B-B14F-4D97-AF65-F5344CB8AC3E}">
        <p14:creationId xmlns:p14="http://schemas.microsoft.com/office/powerpoint/2010/main" val="320265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19</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190500" y="1121044"/>
            <a:ext cx="11811000" cy="4114800"/>
          </a:xfrm>
        </p:spPr>
        <p:txBody>
          <a:bodyPr/>
          <a:lstStyle/>
          <a:p>
            <a:pPr marL="231775" indent="-231775">
              <a:buFont typeface="+mj-lt"/>
              <a:buAutoNum type="arabicPeriod"/>
            </a:pPr>
            <a:r>
              <a:rPr lang="en-US" sz="2000" dirty="0"/>
              <a:t>P802.3dj Media Access Control Parameters for 1.6 Tb/s and Physical Layers and Management Parameters for 200 Gb/s, 400 Gb/s, 800 Gb/s, and 1.6 Tb/s Operation</a:t>
            </a:r>
          </a:p>
          <a:p>
            <a:pPr marL="231775" indent="-231775">
              <a:buFont typeface="+mj-lt"/>
              <a:buAutoNum type="arabicPeriod"/>
            </a:pPr>
            <a:r>
              <a:rPr lang="en-US" sz="2000" dirty="0"/>
              <a:t>P802.3dk Greater than 50 Gb/s Bidirectional Optical Access PHYs</a:t>
            </a:r>
          </a:p>
          <a:p>
            <a:pPr marL="231775" indent="-231775">
              <a:buFont typeface="+mj-lt"/>
              <a:buAutoNum type="arabicPeriod"/>
            </a:pPr>
            <a:r>
              <a:rPr lang="en-US" sz="2000" dirty="0"/>
              <a:t>P802.3df Media Access Control Parameters for 800 Gb/s and Physical Layers and Management Parameters for 400 Gb/s and 800 Gb/s Operation – PAR Modification</a:t>
            </a:r>
          </a:p>
          <a:p>
            <a:pPr marL="231775" indent="-231775">
              <a:buFont typeface="+mj-lt"/>
              <a:buAutoNum type="arabicPeriod"/>
            </a:pPr>
            <a:r>
              <a:rPr lang="en-US" sz="2000" dirty="0"/>
              <a:t>P802.11bk 320 MHz Positioning</a:t>
            </a:r>
          </a:p>
          <a:p>
            <a:pPr>
              <a:buFont typeface="+mj-lt"/>
              <a:buAutoNum type="arabicPeriod"/>
            </a:pPr>
            <a:endParaRPr lang="en-US" sz="2000" dirty="0"/>
          </a:p>
          <a:p>
            <a:pPr marL="0" indent="0">
              <a:buNone/>
            </a:pPr>
            <a:r>
              <a:rPr lang="en-US" sz="2000" dirty="0"/>
              <a:t>48 hour maintenance policy PARs</a:t>
            </a:r>
          </a:p>
          <a:p>
            <a:pPr>
              <a:buFont typeface="+mj-lt"/>
              <a:buAutoNum type="arabicPeriod"/>
            </a:pPr>
            <a:r>
              <a:rPr lang="en-US" sz="2000" dirty="0"/>
              <a:t>None.</a:t>
            </a:r>
            <a:endParaRPr lang="en-US" sz="2000" kern="0" dirty="0"/>
          </a:p>
          <a:p>
            <a:pPr>
              <a:buFont typeface="+mj-lt"/>
              <a:buAutoNum type="arabicPeriod"/>
            </a:pPr>
            <a:endParaRPr lang="en-US" sz="2000" dirty="0"/>
          </a:p>
          <a:p>
            <a:pPr marL="0" indent="0">
              <a:buNone/>
            </a:pPr>
            <a:r>
              <a:rPr lang="en-US" sz="2000" dirty="0"/>
              <a:t>PAR withdrawal requests: </a:t>
            </a:r>
          </a:p>
          <a:p>
            <a:pPr>
              <a:buFont typeface="+mj-lt"/>
              <a:buAutoNum type="arabicPeriod"/>
            </a:pPr>
            <a:r>
              <a:rPr lang="en-US" sz="2000" dirty="0"/>
              <a:t>None.</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94897813"/>
              </p:ext>
            </p:extLst>
          </p:nvPr>
        </p:nvGraphicFramePr>
        <p:xfrm>
          <a:off x="762000" y="1329332"/>
          <a:ext cx="10515600" cy="3715107"/>
        </p:xfrm>
        <a:graphic>
          <a:graphicData uri="http://schemas.openxmlformats.org/drawingml/2006/table">
            <a:tbl>
              <a:tblPr>
                <a:tableStyleId>{073A0DAA-6AF3-43AB-8588-CEC1D06C72B9}</a:tableStyleId>
              </a:tblPr>
              <a:tblGrid>
                <a:gridCol w="1068729">
                  <a:extLst>
                    <a:ext uri="{9D8B030D-6E8A-4147-A177-3AD203B41FA5}">
                      <a16:colId xmlns:a16="http://schemas.microsoft.com/office/drawing/2014/main" val="20000"/>
                    </a:ext>
                  </a:extLst>
                </a:gridCol>
                <a:gridCol w="3808071">
                  <a:extLst>
                    <a:ext uri="{9D8B030D-6E8A-4147-A177-3AD203B41FA5}">
                      <a16:colId xmlns:a16="http://schemas.microsoft.com/office/drawing/2014/main" val="20001"/>
                    </a:ext>
                  </a:extLst>
                </a:gridCol>
                <a:gridCol w="5638800">
                  <a:extLst>
                    <a:ext uri="{9D8B030D-6E8A-4147-A177-3AD203B41FA5}">
                      <a16:colId xmlns:a16="http://schemas.microsoft.com/office/drawing/2014/main" val="20002"/>
                    </a:ext>
                  </a:extLst>
                </a:gridCol>
              </a:tblGrid>
              <a:tr h="423268">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20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solidFill>
                            <a:schemeClr val="tx1"/>
                          </a:solidFill>
                        </a:rPr>
                        <a:t>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IEEE 802 Network Enhancements for the Next Decade IC Activity (</a:t>
                      </a:r>
                      <a:r>
                        <a:rPr lang="en-US" sz="2000" dirty="0" err="1">
                          <a:solidFill>
                            <a:schemeClr val="tx1"/>
                          </a:solidFill>
                        </a:rPr>
                        <a:t>Nendica</a:t>
                      </a:r>
                      <a:r>
                        <a:rPr lang="en-US" sz="20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20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Tx/>
                        <a:buNone/>
                      </a:pPr>
                      <a:r>
                        <a:rPr lang="en-US" sz="2000" dirty="0">
                          <a:solidFill>
                            <a:schemeClr val="tx1"/>
                          </a:solidFill>
                        </a:rPr>
                        <a:t>SG: Greater than 50 Gb/s Bidirectional Optical Access PHYs (1</a:t>
                      </a:r>
                      <a:r>
                        <a:rPr lang="en-US" sz="2000" baseline="30000" dirty="0">
                          <a:solidFill>
                            <a:schemeClr val="tx1"/>
                          </a:solidFill>
                        </a:rPr>
                        <a:t>st</a:t>
                      </a:r>
                      <a:r>
                        <a:rPr lang="en-US" sz="2000" dirty="0">
                          <a:solidFill>
                            <a:schemeClr val="tx1"/>
                          </a:solidFill>
                        </a:rPr>
                        <a:t> recharter)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IC: </a:t>
                      </a:r>
                      <a:r>
                        <a:rPr lang="en-US" sz="2000" baseline="0" dirty="0"/>
                        <a:t>New Ethernet Applications (NEA)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20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solidFill>
                            <a:schemeClr val="tx1"/>
                          </a:solidFill>
                        </a:rPr>
                        <a:t>SG: Sub 1GHz enhancements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Topic Interest Groups: AI/ML, Ambient Power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SG: Ultra High Reliability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Standing Committees</a:t>
                      </a:r>
                      <a:endParaRPr lang="en-US" sz="2000" baseline="0" dirty="0">
                        <a:solidFill>
                          <a:schemeClr val="tx1"/>
                        </a:solidFill>
                      </a:endParaRP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20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10293210"/>
              </p:ext>
            </p:extLst>
          </p:nvPr>
        </p:nvGraphicFramePr>
        <p:xfrm>
          <a:off x="914400" y="1981200"/>
          <a:ext cx="10363200" cy="2286000"/>
        </p:xfrm>
        <a:graphic>
          <a:graphicData uri="http://schemas.openxmlformats.org/drawingml/2006/table">
            <a:tbl>
              <a:tblPr>
                <a:tableStyleId>{073A0DAA-6AF3-43AB-8588-CEC1D06C72B9}</a:tableStyleId>
              </a:tblPr>
              <a:tblGrid>
                <a:gridCol w="1295400">
                  <a:extLst>
                    <a:ext uri="{9D8B030D-6E8A-4147-A177-3AD203B41FA5}">
                      <a16:colId xmlns:a16="http://schemas.microsoft.com/office/drawing/2014/main" val="4270207754"/>
                    </a:ext>
                  </a:extLst>
                </a:gridCol>
                <a:gridCol w="3886200">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20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1272780"/>
                  </a:ext>
                </a:extLst>
              </a:tr>
              <a:tr h="370840">
                <a:tc>
                  <a:txBody>
                    <a:bodyPr/>
                    <a:lstStyle/>
                    <a:p>
                      <a:pPr algn="ctr"/>
                      <a:r>
                        <a:rPr lang="en-US" sz="20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Interest Group: Privacy</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Interest Groups: none </a:t>
                      </a:r>
                      <a:endParaRPr lang="en-US" sz="2000" strike="sngStrike" baseline="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Standing Committees: none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20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20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0" dirty="0"/>
                        <a:t>none</a:t>
                      </a:r>
                      <a:endParaRPr lang="en-US" sz="20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2000" baseline="0" dirty="0"/>
                        <a:t>dot 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22</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5.11 802/SA Task Force Topics </a:t>
            </a:r>
          </a:p>
        </p:txBody>
      </p:sp>
      <p:sp>
        <p:nvSpPr>
          <p:cNvPr id="14340" name="Rectangle 3"/>
          <p:cNvSpPr>
            <a:spLocks noGrp="1" noChangeArrowheads="1"/>
          </p:cNvSpPr>
          <p:nvPr>
            <p:ph type="body" idx="1"/>
          </p:nvPr>
        </p:nvSpPr>
        <p:spPr>
          <a:xfrm>
            <a:off x="152400" y="1406106"/>
            <a:ext cx="11430000" cy="5410200"/>
          </a:xfrm>
        </p:spPr>
        <p:txBody>
          <a:bodyPr/>
          <a:lstStyle/>
          <a:p>
            <a:pPr eaLnBrk="1" hangingPunct="1">
              <a:defRPr/>
            </a:pPr>
            <a:r>
              <a:rPr lang="en-US" sz="2000" dirty="0"/>
              <a:t>802/SA Task Force Electronic Meeting </a:t>
            </a:r>
            <a:br>
              <a:rPr lang="en-US" sz="2000" dirty="0"/>
            </a:br>
            <a:r>
              <a:rPr lang="en-US" sz="2000" dirty="0"/>
              <a:t>Monday 24 2022 16:00-17:00 ET was cancelled due to lack of agenda items</a:t>
            </a:r>
          </a:p>
          <a:p>
            <a:pPr eaLnBrk="1" hangingPunct="1">
              <a:defRPr/>
            </a:pPr>
            <a:endParaRPr lang="en-US" sz="2000" dirty="0"/>
          </a:p>
          <a:p>
            <a:pPr eaLnBrk="1" hangingPunct="1">
              <a:defRPr/>
            </a:pPr>
            <a:endParaRPr lang="en-US" sz="300" dirty="0"/>
          </a:p>
          <a:p>
            <a:pPr eaLnBrk="1" hangingPunct="1">
              <a:defRPr/>
            </a:pPr>
            <a:r>
              <a:rPr lang="en-US" sz="2000" dirty="0">
                <a:solidFill>
                  <a:schemeClr val="tx2"/>
                </a:solidFill>
              </a:rPr>
              <a:t>Next 802/SA Task Force Electronic Meeting </a:t>
            </a:r>
            <a:br>
              <a:rPr lang="en-US" sz="2000" dirty="0">
                <a:solidFill>
                  <a:schemeClr val="tx2"/>
                </a:solidFill>
              </a:rPr>
            </a:br>
            <a:r>
              <a:rPr lang="en-US" sz="2000" dirty="0">
                <a:solidFill>
                  <a:schemeClr val="tx2"/>
                </a:solidFill>
              </a:rPr>
              <a:t>Tentatively scheduled for 16:00-17:00 ET Monday 30 January 2023</a:t>
            </a:r>
          </a:p>
          <a:p>
            <a:pPr eaLnBrk="1" hangingPunct="1">
              <a:defRPr/>
            </a:pPr>
            <a:endParaRPr lang="en-US" sz="2000" dirty="0">
              <a:solidFill>
                <a:schemeClr val="tx2"/>
              </a:solidFill>
            </a:endParaRPr>
          </a:p>
          <a:p>
            <a:pPr eaLnBrk="1" hangingPunct="1">
              <a:defRPr/>
            </a:pPr>
            <a:r>
              <a:rPr lang="en-US" sz="2000" dirty="0">
                <a:solidFill>
                  <a:schemeClr val="tx2"/>
                </a:solidFill>
              </a:rPr>
              <a:t>Please submit agenda items to the 802 EC Reflector as appropriate</a:t>
            </a: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5.13 802 LMSC Leadership Workshop</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457200" y="1676400"/>
            <a:ext cx="11201400" cy="4114800"/>
          </a:xfrm>
        </p:spPr>
        <p:txBody>
          <a:bodyPr/>
          <a:lstStyle/>
          <a:p>
            <a:pPr marL="347663" indent="-347663">
              <a:buNone/>
            </a:pPr>
            <a:r>
              <a:rPr lang="en-US" sz="2400" dirty="0"/>
              <a:t>Follow up from Saturday 16 July 2022 Workshop</a:t>
            </a:r>
            <a:endParaRPr lang="en-US" sz="2800" dirty="0"/>
          </a:p>
          <a:p>
            <a:pPr marL="347663" indent="-347663">
              <a:buNone/>
            </a:pPr>
            <a:endParaRPr lang="en-US" sz="2000" dirty="0"/>
          </a:p>
          <a:p>
            <a:pPr marL="347663" indent="-347663">
              <a:buNone/>
            </a:pPr>
            <a:r>
              <a:rPr lang="en-US" sz="2000" dirty="0"/>
              <a:t>Report is available at </a:t>
            </a:r>
            <a:br>
              <a:rPr lang="en-US" sz="2000" dirty="0"/>
            </a:br>
            <a:r>
              <a:rPr lang="en-US" sz="2000" dirty="0">
                <a:hlinkClick r:id="rId2"/>
              </a:rPr>
              <a:t>https://mentor.ieee.org/802-ec/dcn/22/ec-22-0210-00-00EC-july-2022-ec-workshop-report.pdf</a:t>
            </a:r>
            <a:endParaRPr lang="en-US" sz="2000" dirty="0"/>
          </a:p>
          <a:p>
            <a:pPr marL="347663" indent="-347663">
              <a:buNone/>
            </a:pPr>
            <a:endParaRPr lang="en-US" sz="2000" dirty="0"/>
          </a:p>
          <a:p>
            <a:pPr marL="347663" indent="-347663">
              <a:buNone/>
            </a:pPr>
            <a:r>
              <a:rPr lang="en-US" sz="2000" dirty="0"/>
              <a:t>Thank you to the Co-leaders George Zimmerman and Ben Rolfe and all that </a:t>
            </a:r>
            <a:r>
              <a:rPr lang="en-US" sz="2000" dirty="0" err="1"/>
              <a:t>attendeds</a:t>
            </a:r>
            <a:endParaRPr lang="en-US" sz="2400" dirty="0"/>
          </a:p>
        </p:txBody>
      </p:sp>
    </p:spTree>
    <p:extLst>
      <p:ext uri="{BB962C8B-B14F-4D97-AF65-F5344CB8AC3E}">
        <p14:creationId xmlns:p14="http://schemas.microsoft.com/office/powerpoint/2010/main" val="3821294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362200"/>
            <a:ext cx="8610600" cy="4267200"/>
          </a:xfrm>
        </p:spPr>
        <p:txBody>
          <a:bodyPr/>
          <a:lstStyle/>
          <a:p>
            <a:r>
              <a:rPr lang="en-US" sz="2400" dirty="0"/>
              <a:t>Geoff Thompson</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dirty="0"/>
          </a:p>
        </p:txBody>
      </p:sp>
      <p:sp>
        <p:nvSpPr>
          <p:cNvPr id="5" name="Rectangle 2"/>
          <p:cNvSpPr txBox="1">
            <a:spLocks noGrp="1" noChangeArrowheads="1"/>
          </p:cNvSpPr>
          <p:nvPr>
            <p:ph type="title"/>
          </p:nvPr>
        </p:nvSpPr>
        <p:spPr bwMode="auto">
          <a:xfrm>
            <a:off x="533400" y="304800"/>
            <a:ext cx="11125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5.14 802 IEEE Milestone Project Status Update</a:t>
            </a:r>
          </a:p>
        </p:txBody>
      </p:sp>
    </p:spTree>
    <p:extLst>
      <p:ext uri="{BB962C8B-B14F-4D97-AF65-F5344CB8AC3E}">
        <p14:creationId xmlns:p14="http://schemas.microsoft.com/office/powerpoint/2010/main" val="3245418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C084-1002-4478-B662-E4C3F3F9C7E7}"/>
              </a:ext>
            </a:extLst>
          </p:cNvPr>
          <p:cNvSpPr>
            <a:spLocks noGrp="1"/>
          </p:cNvSpPr>
          <p:nvPr>
            <p:ph type="title"/>
          </p:nvPr>
        </p:nvSpPr>
        <p:spPr>
          <a:xfrm>
            <a:off x="304800" y="304800"/>
            <a:ext cx="11125200" cy="1143000"/>
          </a:xfrm>
        </p:spPr>
        <p:txBody>
          <a:bodyPr/>
          <a:lstStyle/>
          <a:p>
            <a:r>
              <a:rPr lang="en-US" dirty="0"/>
              <a:t>11.0 Cross 802 Activities EC Meeting Schedule</a:t>
            </a:r>
            <a:br>
              <a:rPr lang="en-US" sz="2000" dirty="0"/>
            </a:br>
            <a:r>
              <a:rPr lang="en-US" sz="2000" dirty="0"/>
              <a:t> </a:t>
            </a:r>
            <a:r>
              <a:rPr lang="en-US" sz="2800" dirty="0"/>
              <a:t>(all times/days ICT)</a:t>
            </a:r>
            <a:endParaRPr lang="en-US" dirty="0"/>
          </a:p>
        </p:txBody>
      </p:sp>
      <p:sp>
        <p:nvSpPr>
          <p:cNvPr id="3" name="Content Placeholder 2">
            <a:extLst>
              <a:ext uri="{FF2B5EF4-FFF2-40B4-BE49-F238E27FC236}">
                <a16:creationId xmlns:a16="http://schemas.microsoft.com/office/drawing/2014/main" id="{C6BAD20D-4EDE-4766-AC83-F2C2B009850C}"/>
              </a:ext>
            </a:extLst>
          </p:cNvPr>
          <p:cNvSpPr>
            <a:spLocks noGrp="1"/>
          </p:cNvSpPr>
          <p:nvPr>
            <p:ph idx="1"/>
          </p:nvPr>
        </p:nvSpPr>
        <p:spPr>
          <a:xfrm>
            <a:off x="533400" y="1524000"/>
            <a:ext cx="11353800" cy="4114800"/>
          </a:xfrm>
        </p:spPr>
        <p:txBody>
          <a:bodyPr/>
          <a:lstStyle/>
          <a:p>
            <a:pPr marL="0" indent="0">
              <a:buNone/>
            </a:pPr>
            <a:r>
              <a:rPr lang="en-US" sz="2000" dirty="0"/>
              <a:t>LMSC Rules				19:30- 20:30 	Sun 	</a:t>
            </a:r>
          </a:p>
          <a:p>
            <a:pPr marL="0" indent="0">
              <a:buNone/>
            </a:pPr>
            <a:r>
              <a:rPr lang="en-US" sz="2000" dirty="0"/>
              <a:t>Opening EC Meeting			08:00- 10:30 	Mon		</a:t>
            </a:r>
          </a:p>
          <a:p>
            <a:pPr marL="0" indent="0">
              <a:buNone/>
            </a:pPr>
            <a:r>
              <a:rPr lang="en-US" sz="2000" dirty="0"/>
              <a:t>AMP IoT Tutorial	 		18:00- 19:20 	Mon</a:t>
            </a:r>
          </a:p>
          <a:p>
            <a:pPr marL="0" indent="0">
              <a:buNone/>
            </a:pPr>
            <a:r>
              <a:rPr lang="en-US" sz="2000" dirty="0"/>
              <a:t>Wi-Fi Meets ML Tutorial			19:30- 20:50 	Mon</a:t>
            </a:r>
          </a:p>
          <a:p>
            <a:pPr marL="0" indent="0">
              <a:buNone/>
            </a:pPr>
            <a:r>
              <a:rPr lang="en-US" sz="2000" dirty="0"/>
              <a:t>802 WG and TAG status Tutorial		21:00- 22:30 	Mon</a:t>
            </a:r>
          </a:p>
          <a:p>
            <a:pPr marL="0" indent="0">
              <a:buNone/>
            </a:pPr>
            <a:r>
              <a:rPr lang="en-US" sz="2000" dirty="0"/>
              <a:t>802/JTC1 </a:t>
            </a:r>
            <a:r>
              <a:rPr lang="en-US" sz="2000" dirty="0" err="1"/>
              <a:t>Stdng</a:t>
            </a:r>
            <a:r>
              <a:rPr lang="en-US" sz="2000" dirty="0"/>
              <a:t> </a:t>
            </a:r>
            <a:r>
              <a:rPr lang="en-US" sz="2000" dirty="0" err="1"/>
              <a:t>Cmte</a:t>
            </a:r>
            <a:r>
              <a:rPr lang="en-US" sz="2000" dirty="0"/>
              <a:t>			16:00- 18:00 	Tues</a:t>
            </a:r>
          </a:p>
          <a:p>
            <a:pPr marL="0" indent="0">
              <a:buNone/>
            </a:pPr>
            <a:r>
              <a:rPr lang="en-US" sz="2000" dirty="0"/>
              <a:t>802 Public Visibility </a:t>
            </a:r>
            <a:r>
              <a:rPr lang="en-US" sz="2000" dirty="0" err="1"/>
              <a:t>Stdng</a:t>
            </a:r>
            <a:r>
              <a:rPr lang="en-US" sz="2000" dirty="0"/>
              <a:t> </a:t>
            </a:r>
            <a:r>
              <a:rPr lang="en-US" sz="2000" dirty="0" err="1"/>
              <a:t>Cmte</a:t>
            </a:r>
            <a:r>
              <a:rPr lang="en-US" sz="2000" dirty="0"/>
              <a:t>		none</a:t>
            </a:r>
          </a:p>
          <a:p>
            <a:pPr marL="0" indent="0">
              <a:buNone/>
            </a:pPr>
            <a:r>
              <a:rPr lang="en-US" sz="2000" dirty="0"/>
              <a:t>802/IETF </a:t>
            </a:r>
            <a:r>
              <a:rPr lang="en-US" sz="2000" dirty="0" err="1"/>
              <a:t>Stdng</a:t>
            </a:r>
            <a:r>
              <a:rPr lang="en-US" sz="2000" dirty="0"/>
              <a:t> </a:t>
            </a:r>
            <a:r>
              <a:rPr lang="en-US" sz="2000" dirty="0" err="1"/>
              <a:t>Cmte</a:t>
            </a:r>
            <a:r>
              <a:rPr lang="en-US" sz="2000" dirty="0"/>
              <a:t>			none</a:t>
            </a:r>
          </a:p>
          <a:p>
            <a:pPr marL="0" indent="0">
              <a:buNone/>
            </a:pPr>
            <a:r>
              <a:rPr lang="en-US" sz="2000" dirty="0"/>
              <a:t>Future Venues Ad Hoc			07:30- 8:30 	Thu	</a:t>
            </a:r>
          </a:p>
          <a:p>
            <a:pPr marL="0" indent="0">
              <a:buNone/>
            </a:pPr>
            <a:r>
              <a:rPr lang="en-US" sz="2000" dirty="0"/>
              <a:t>802/ITU </a:t>
            </a:r>
            <a:r>
              <a:rPr lang="en-US" sz="2000" dirty="0" err="1"/>
              <a:t>Stdg</a:t>
            </a:r>
            <a:r>
              <a:rPr lang="en-US" sz="2000" dirty="0"/>
              <a:t> </a:t>
            </a:r>
            <a:r>
              <a:rPr lang="en-US" sz="2000" dirty="0" err="1"/>
              <a:t>Cmte</a:t>
            </a:r>
            <a:r>
              <a:rPr lang="en-US" sz="2000" dirty="0"/>
              <a:t>			16:00- 17:00 	Thu	</a:t>
            </a:r>
          </a:p>
          <a:p>
            <a:pPr marL="0" indent="0">
              <a:buNone/>
            </a:pPr>
            <a:r>
              <a:rPr lang="en-US" sz="2000" dirty="0"/>
              <a:t>Closing EC Meeting			13:00- 18:00 	Fri</a:t>
            </a:r>
          </a:p>
        </p:txBody>
      </p:sp>
      <p:sp>
        <p:nvSpPr>
          <p:cNvPr id="4" name="Slide Number Placeholder 3">
            <a:extLst>
              <a:ext uri="{FF2B5EF4-FFF2-40B4-BE49-F238E27FC236}">
                <a16:creationId xmlns:a16="http://schemas.microsoft.com/office/drawing/2014/main" id="{A53BDF0A-2766-4966-BE69-E869017AACD9}"/>
              </a:ext>
            </a:extLst>
          </p:cNvPr>
          <p:cNvSpPr>
            <a:spLocks noGrp="1"/>
          </p:cNvSpPr>
          <p:nvPr>
            <p:ph type="sldNum" sz="quarter" idx="12"/>
          </p:nvPr>
        </p:nvSpPr>
        <p:spPr/>
        <p:txBody>
          <a:bodyPr/>
          <a:lstStyle/>
          <a:p>
            <a:pPr>
              <a:defRPr/>
            </a:pPr>
            <a:fld id="{C8910AE4-85DC-4894-8AA6-C2187499416B}" type="slidenum">
              <a:rPr lang="en-US" smtClean="0"/>
              <a:pPr>
                <a:defRPr/>
              </a:pPr>
              <a:t>26</a:t>
            </a:fld>
            <a:endParaRPr lang="en-US"/>
          </a:p>
        </p:txBody>
      </p:sp>
    </p:spTree>
    <p:extLst>
      <p:ext uri="{BB962C8B-B14F-4D97-AF65-F5344CB8AC3E}">
        <p14:creationId xmlns:p14="http://schemas.microsoft.com/office/powerpoint/2010/main" val="3410747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1DEE-F1E7-446E-9743-57AEDFA9933D}"/>
              </a:ext>
            </a:extLst>
          </p:cNvPr>
          <p:cNvSpPr>
            <a:spLocks noGrp="1"/>
          </p:cNvSpPr>
          <p:nvPr>
            <p:ph type="title"/>
          </p:nvPr>
        </p:nvSpPr>
        <p:spPr/>
        <p:txBody>
          <a:bodyPr/>
          <a:lstStyle/>
          <a:p>
            <a:r>
              <a:rPr lang="en-US" dirty="0"/>
              <a:t>3.02 Fee Waivers</a:t>
            </a:r>
          </a:p>
        </p:txBody>
      </p:sp>
      <p:sp>
        <p:nvSpPr>
          <p:cNvPr id="3" name="Content Placeholder 2">
            <a:extLst>
              <a:ext uri="{FF2B5EF4-FFF2-40B4-BE49-F238E27FC236}">
                <a16:creationId xmlns:a16="http://schemas.microsoft.com/office/drawing/2014/main" id="{EEF0B18A-BC62-4306-8494-6696DFD5B3E3}"/>
              </a:ext>
            </a:extLst>
          </p:cNvPr>
          <p:cNvSpPr>
            <a:spLocks noGrp="1"/>
          </p:cNvSpPr>
          <p:nvPr>
            <p:ph idx="1"/>
          </p:nvPr>
        </p:nvSpPr>
        <p:spPr>
          <a:xfrm>
            <a:off x="914400" y="1524000"/>
            <a:ext cx="10363200" cy="4343400"/>
          </a:xfrm>
        </p:spPr>
        <p:txBody>
          <a:bodyPr/>
          <a:lstStyle/>
          <a:p>
            <a:pPr marL="0" indent="0">
              <a:buNone/>
            </a:pPr>
            <a:r>
              <a:rPr lang="en-US" sz="2000" dirty="0"/>
              <a:t>Motion: Approve waiving the November 2022 plenary session registration fee for the following individuals:</a:t>
            </a:r>
          </a:p>
          <a:p>
            <a:pPr marL="0" indent="0">
              <a:buNone/>
            </a:pPr>
            <a:r>
              <a:rPr lang="en-US" sz="2000" dirty="0"/>
              <a:t>Mover: Glenn Parsons 	Seconder: Roger Marks</a:t>
            </a:r>
          </a:p>
        </p:txBody>
      </p:sp>
      <p:sp>
        <p:nvSpPr>
          <p:cNvPr id="4" name="Slide Number Placeholder 3">
            <a:extLst>
              <a:ext uri="{FF2B5EF4-FFF2-40B4-BE49-F238E27FC236}">
                <a16:creationId xmlns:a16="http://schemas.microsoft.com/office/drawing/2014/main" id="{490B1513-670B-4A38-BD54-B0D21C10F45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graphicFrame>
        <p:nvGraphicFramePr>
          <p:cNvPr id="6" name="Table 5">
            <a:extLst>
              <a:ext uri="{FF2B5EF4-FFF2-40B4-BE49-F238E27FC236}">
                <a16:creationId xmlns:a16="http://schemas.microsoft.com/office/drawing/2014/main" id="{DAB358E6-512C-468C-9ECF-3605DD00B6AE}"/>
              </a:ext>
            </a:extLst>
          </p:cNvPr>
          <p:cNvGraphicFramePr>
            <a:graphicFrameLocks noGrp="1"/>
          </p:cNvGraphicFramePr>
          <p:nvPr>
            <p:extLst>
              <p:ext uri="{D42A27DB-BD31-4B8C-83A1-F6EECF244321}">
                <p14:modId xmlns:p14="http://schemas.microsoft.com/office/powerpoint/2010/main" val="774918287"/>
              </p:ext>
            </p:extLst>
          </p:nvPr>
        </p:nvGraphicFramePr>
        <p:xfrm>
          <a:off x="914400" y="2819400"/>
          <a:ext cx="9829801" cy="2362201"/>
        </p:xfrm>
        <a:graphic>
          <a:graphicData uri="http://schemas.openxmlformats.org/drawingml/2006/table">
            <a:tbl>
              <a:tblPr/>
              <a:tblGrid>
                <a:gridCol w="3275841">
                  <a:extLst>
                    <a:ext uri="{9D8B030D-6E8A-4147-A177-3AD203B41FA5}">
                      <a16:colId xmlns:a16="http://schemas.microsoft.com/office/drawing/2014/main" val="665534945"/>
                    </a:ext>
                  </a:extLst>
                </a:gridCol>
                <a:gridCol w="3276980">
                  <a:extLst>
                    <a:ext uri="{9D8B030D-6E8A-4147-A177-3AD203B41FA5}">
                      <a16:colId xmlns:a16="http://schemas.microsoft.com/office/drawing/2014/main" val="822103227"/>
                    </a:ext>
                  </a:extLst>
                </a:gridCol>
                <a:gridCol w="3276980">
                  <a:extLst>
                    <a:ext uri="{9D8B030D-6E8A-4147-A177-3AD203B41FA5}">
                      <a16:colId xmlns:a16="http://schemas.microsoft.com/office/drawing/2014/main" val="4043595208"/>
                    </a:ext>
                  </a:extLst>
                </a:gridCol>
              </a:tblGrid>
              <a:tr h="337457">
                <a:tc>
                  <a:txBody>
                    <a:bodyPr/>
                    <a:lstStyle/>
                    <a:p>
                      <a:pPr marL="0" marR="0">
                        <a:spcBef>
                          <a:spcPts val="0"/>
                        </a:spcBef>
                        <a:spcAft>
                          <a:spcPts val="0"/>
                        </a:spcAft>
                      </a:pPr>
                      <a:r>
                        <a:rPr lang="en-US" sz="1600" b="1">
                          <a:effectLst/>
                          <a:latin typeface="Calibri" panose="020F0502020204030204" pitchFamily="34" charset="0"/>
                        </a:rPr>
                        <a:t>Participant</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Affiliation</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600" b="1">
                          <a:effectLst/>
                          <a:latin typeface="Calibri" panose="020F0502020204030204" pitchFamily="34" charset="0"/>
                        </a:rPr>
                        <a:t>Rationale</a:t>
                      </a:r>
                      <a:endParaRPr lang="en-US" sz="16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44887075"/>
                  </a:ext>
                </a:extLst>
              </a:tr>
              <a:tr h="1012372">
                <a:tc>
                  <a:txBody>
                    <a:bodyPr/>
                    <a:lstStyle/>
                    <a:p>
                      <a:r>
                        <a:rPr lang="fr-FR" sz="1800" kern="1200" dirty="0">
                          <a:solidFill>
                            <a:schemeClr val="tx1"/>
                          </a:solidFill>
                          <a:effectLst/>
                          <a:latin typeface="+mn-lt"/>
                          <a:ea typeface="+mn-ea"/>
                          <a:cs typeface="+mn-cs"/>
                        </a:rPr>
                        <a:t>Ms. Valérie </a:t>
                      </a:r>
                      <a:r>
                        <a:rPr lang="fr-FR" sz="1800" kern="1200" dirty="0" err="1">
                          <a:solidFill>
                            <a:schemeClr val="tx1"/>
                          </a:solidFill>
                          <a:effectLst/>
                          <a:latin typeface="+mn-lt"/>
                          <a:ea typeface="+mn-ea"/>
                          <a:cs typeface="+mn-cs"/>
                        </a:rPr>
                        <a:t>Demassieux</a:t>
                      </a:r>
                      <a:endParaRPr lang="fr-FR" sz="1800" kern="1200" dirty="0">
                        <a:solidFill>
                          <a:schemeClr val="tx1"/>
                        </a:solidFill>
                        <a:effectLst/>
                        <a:latin typeface="+mn-lt"/>
                        <a:ea typeface="+mn-ea"/>
                        <a:cs typeface="+mn-cs"/>
                      </a:endParaRPr>
                    </a:p>
                    <a:p>
                      <a:r>
                        <a:rPr lang="fr-FR" sz="1800" kern="1200" dirty="0">
                          <a:solidFill>
                            <a:schemeClr val="tx1"/>
                          </a:solidFill>
                          <a:effectLst/>
                          <a:latin typeface="+mn-lt"/>
                          <a:ea typeface="+mn-ea"/>
                          <a:cs typeface="+mn-cs"/>
                        </a:rPr>
                        <a:t>vdemassieux@ra.rockwell.com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Rockwell Automation &amp;</a:t>
                      </a:r>
                    </a:p>
                    <a:p>
                      <a:pPr marL="0" marR="0">
                        <a:spcBef>
                          <a:spcPts val="0"/>
                        </a:spcBef>
                        <a:spcAft>
                          <a:spcPts val="0"/>
                        </a:spcAft>
                      </a:pPr>
                      <a:r>
                        <a:rPr lang="en-US" sz="1600" dirty="0">
                          <a:effectLst/>
                          <a:latin typeface="Calibri" panose="020F0502020204030204" pitchFamily="34" charset="0"/>
                        </a:rPr>
                        <a:t>IEC SC65C Secretary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Calibri" panose="020F0502020204030204" pitchFamily="34" charset="0"/>
                        </a:rPr>
                        <a:t>Attendance at Friday 60802  meeting to provide support on IEC organizational topics such as timeline, editorial guidance, etc.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197137"/>
                  </a:ext>
                </a:extLst>
              </a:tr>
              <a:tr h="1012372">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6357272"/>
                  </a:ext>
                </a:extLst>
              </a:tr>
            </a:tbl>
          </a:graphicData>
        </a:graphic>
      </p:graphicFrame>
      <p:sp>
        <p:nvSpPr>
          <p:cNvPr id="7" name="Rectangle 1">
            <a:extLst>
              <a:ext uri="{FF2B5EF4-FFF2-40B4-BE49-F238E27FC236}">
                <a16:creationId xmlns:a16="http://schemas.microsoft.com/office/drawing/2014/main" id="{D3D2F7C8-CDED-45AA-932F-129D85ACD8A3}"/>
              </a:ext>
            </a:extLst>
          </p:cNvPr>
          <p:cNvSpPr>
            <a:spLocks noChangeArrowheads="1"/>
          </p:cNvSpPr>
          <p:nvPr/>
        </p:nvSpPr>
        <p:spPr bwMode="auto">
          <a:xfrm>
            <a:off x="3355975" y="34512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4754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04800" y="914400"/>
            <a:ext cx="11353800" cy="2286000"/>
          </a:xfrm>
        </p:spPr>
        <p:txBody>
          <a:bodyPr/>
          <a:lstStyle/>
          <a:p>
            <a:pPr marL="0" indent="0" defTabSz="1371600" eaLnBrk="1" hangingPunct="1">
              <a:lnSpc>
                <a:spcPct val="80000"/>
              </a:lnSpc>
              <a:buNone/>
              <a:tabLst>
                <a:tab pos="2228850" algn="l"/>
                <a:tab pos="6862763" algn="l"/>
              </a:tabLst>
            </a:pPr>
            <a:r>
              <a:rPr lang="en-US" sz="1800" u="sng" dirty="0"/>
              <a:t>In Person</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 supports dot03 and dot18 groups</a:t>
            </a:r>
            <a:br>
              <a:rPr lang="en-US" sz="1800" dirty="0"/>
            </a:br>
            <a:r>
              <a:rPr lang="en-US" sz="1800" dirty="0"/>
              <a:t>	title: Operational Program Management Senior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Christian Orlando	role: supports dot01group</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supports dot11, dot15, dot19 and, dot24 groups</a:t>
            </a:r>
            <a:br>
              <a:rPr lang="en-US" sz="1800" dirty="0"/>
            </a:br>
            <a:r>
              <a:rPr lang="en-US" sz="1800" dirty="0"/>
              <a:t>	title: Operational Program Management Senior Program Manager</a:t>
            </a:r>
          </a:p>
          <a:p>
            <a:pPr marL="0" indent="0" defTabSz="1371600" eaLnBrk="1" hangingPunct="1">
              <a:lnSpc>
                <a:spcPct val="80000"/>
              </a:lnSpc>
              <a:buNone/>
              <a:tabLst>
                <a:tab pos="2228850" algn="l"/>
                <a:tab pos="6862763" algn="l"/>
              </a:tabLst>
            </a:pPr>
            <a:r>
              <a:rPr lang="en-US" sz="1800" u="sng" dirty="0"/>
              <a:t>Remote</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Mike </a:t>
            </a:r>
            <a:r>
              <a:rPr lang="en-US" sz="1800" dirty="0" err="1"/>
              <a:t>Kipness</a:t>
            </a:r>
            <a:r>
              <a:rPr lang="en-US" sz="1800" dirty="0"/>
              <a:t>	role: assist Jodi, Christian and Christy </a:t>
            </a:r>
            <a:br>
              <a:rPr lang="en-US" sz="1800" dirty="0"/>
            </a:br>
            <a:r>
              <a:rPr lang="en-US" sz="1800" dirty="0"/>
              <a:t>	title: Operational Program Management Program Manager</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Ron Hotchkiss 	role: assist Jodi, Christian and Christy </a:t>
            </a:r>
            <a:br>
              <a:rPr lang="en-US" sz="1800" dirty="0"/>
            </a:br>
            <a:r>
              <a:rPr lang="en-US" sz="1800" dirty="0"/>
              <a:t>	title: Operational Program Management Program Manager</a:t>
            </a:r>
          </a:p>
          <a:p>
            <a:pPr marL="0" indent="0" defTabSz="1371600" eaLnBrk="1" hangingPunct="1">
              <a:lnSpc>
                <a:spcPct val="80000"/>
              </a:lnSpc>
              <a:buNone/>
              <a:tabLst>
                <a:tab pos="2228850" algn="l"/>
                <a:tab pos="6862763" algn="l"/>
              </a:tabLst>
            </a:pPr>
            <a:r>
              <a:rPr lang="en-US" sz="1800" u="sng" dirty="0"/>
              <a:t>Available for editorial guidance questions via email</a:t>
            </a:r>
            <a:r>
              <a:rPr lang="en-US" sz="1800" dirty="0"/>
              <a:t> </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extLst>
                    <a:ext uri="{A12FA001-AC4F-418D-AE19-62706E023703}">
                      <ahyp:hlinkClr xmlns:ahyp="http://schemas.microsoft.com/office/drawing/2018/hyperlinkcolor" val="tx"/>
                    </a:ext>
                  </a:extLst>
                </a:hlinkClick>
              </a:rPr>
              <a:t>e.spiewak@ieee.org</a:t>
            </a:r>
            <a:r>
              <a:rPr lang="en-US" sz="1400" dirty="0"/>
              <a:t>), Ashley Moran, Program Manager, Operational Program Management (</a:t>
            </a:r>
            <a:r>
              <a:rPr lang="en-US" sz="1400" dirty="0">
                <a:hlinkClick r:id="rId3">
                  <a:extLst>
                    <a:ext uri="{A12FA001-AC4F-418D-AE19-62706E023703}">
                      <ahyp:hlinkClr xmlns:ahyp="http://schemas.microsoft.com/office/drawing/2018/hyperlinkcolor" val="tx"/>
                    </a:ext>
                  </a:extLst>
                </a:hlinkClick>
              </a:rPr>
              <a:t>a.f.moran@ieee.org</a:t>
            </a:r>
            <a:r>
              <a:rPr lang="en-US" sz="1400" dirty="0"/>
              <a:t>), Patricia </a:t>
            </a:r>
            <a:r>
              <a:rPr lang="en-US" sz="1400" dirty="0" err="1"/>
              <a:t>Roder</a:t>
            </a:r>
            <a:r>
              <a:rPr lang="en-US" sz="1400" dirty="0"/>
              <a:t>, Senior Program Manager, Operational Program Management (</a:t>
            </a:r>
            <a:r>
              <a:rPr lang="en-US" sz="1400" dirty="0">
                <a:hlinkClick r:id="rId4">
                  <a:extLst>
                    <a:ext uri="{A12FA001-AC4F-418D-AE19-62706E023703}">
                      <ahyp:hlinkClr xmlns:ahyp="http://schemas.microsoft.com/office/drawing/2018/hyperlinkcolor" val="tx"/>
                    </a:ext>
                  </a:extLst>
                </a:hlinkClick>
              </a:rPr>
              <a:t>p.roder@ieee.org</a:t>
            </a:r>
            <a:r>
              <a:rPr lang="en-US" sz="1400" dirty="0"/>
              <a:t>), Malia Zaman, Senior Program Manager, Operational Program Management (</a:t>
            </a:r>
            <a:r>
              <a:rPr lang="en-US" sz="1400" dirty="0">
                <a:hlinkClick r:id="rId5">
                  <a:extLst>
                    <a:ext uri="{A12FA001-AC4F-418D-AE19-62706E023703}">
                      <ahyp:hlinkClr xmlns:ahyp="http://schemas.microsoft.com/office/drawing/2018/hyperlinkcolor" val="tx"/>
                    </a:ext>
                  </a:extLst>
                </a:hlinkClick>
              </a:rPr>
              <a:t>m.zaman@ieee.org</a:t>
            </a:r>
            <a:r>
              <a:rPr lang="en-US" sz="1400" dirty="0"/>
              <a:t>), Jennifer </a:t>
            </a:r>
            <a:r>
              <a:rPr lang="en-US" sz="1400" dirty="0" err="1"/>
              <a:t>Santulli</a:t>
            </a:r>
            <a:r>
              <a:rPr lang="en-US" sz="1400" dirty="0"/>
              <a:t>, Program Manager, Operational Program Management (</a:t>
            </a:r>
            <a:r>
              <a:rPr lang="en-US" sz="1400" dirty="0">
                <a:hlinkClick r:id="rId6">
                  <a:extLst>
                    <a:ext uri="{A12FA001-AC4F-418D-AE19-62706E023703}">
                      <ahyp:hlinkClr xmlns:ahyp="http://schemas.microsoft.com/office/drawing/2018/hyperlinkcolor" val="tx"/>
                    </a:ext>
                  </a:extLst>
                </a:hlinkClick>
              </a:rPr>
              <a:t>j.santulli@ieee.org</a:t>
            </a:r>
            <a:r>
              <a:rPr lang="en-US" sz="1400" dirty="0"/>
              <a:t>), Tom Thompson, Program Manager, Operational Program Management (</a:t>
            </a:r>
            <a:r>
              <a:rPr lang="en-US" sz="1400" dirty="0">
                <a:hlinkClick r:id="rId7">
                  <a:extLst>
                    <a:ext uri="{A12FA001-AC4F-418D-AE19-62706E023703}">
                      <ahyp:hlinkClr xmlns:ahyp="http://schemas.microsoft.com/office/drawing/2018/hyperlinkcolor" val="tx"/>
                    </a:ext>
                  </a:extLst>
                </a:hlinkClick>
              </a:rPr>
              <a:t>thomas.thompson@ieee.org</a:t>
            </a:r>
            <a:r>
              <a:rPr lang="en-US" sz="1400" dirty="0"/>
              <a:t>), Vanessa </a:t>
            </a:r>
            <a:r>
              <a:rPr lang="en-US" sz="1400" dirty="0" err="1"/>
              <a:t>Lalitte</a:t>
            </a:r>
            <a:r>
              <a:rPr lang="en-US" sz="1400" dirty="0"/>
              <a:t> (v.lalitte@ieee.org), Program Coordinator, Operational Program Management, Mike </a:t>
            </a:r>
            <a:r>
              <a:rPr lang="en-US" sz="1400" dirty="0" err="1"/>
              <a:t>Kipness</a:t>
            </a:r>
            <a:r>
              <a:rPr lang="en-US" sz="1400" dirty="0"/>
              <a:t> (m.kipness@ieee.org), Program Manager, Operational Program Management</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304800" y="1806515"/>
            <a:ext cx="11353800" cy="4114800"/>
          </a:xfrm>
        </p:spPr>
        <p:txBody>
          <a:bodyPr/>
          <a:lstStyle/>
          <a:p>
            <a:pPr marL="0" indent="0">
              <a:buNone/>
            </a:pPr>
            <a:r>
              <a:rPr lang="en-US" sz="1800" dirty="0"/>
              <a:t>I look forward to safe and productive mixed mode meetings for everyone this week.</a:t>
            </a:r>
          </a:p>
          <a:p>
            <a:pPr marL="0" indent="0">
              <a:buNone/>
            </a:pPr>
            <a:endParaRPr lang="en-US" sz="1800" dirty="0"/>
          </a:p>
          <a:p>
            <a:pPr marL="285750" lvl="1"/>
            <a:r>
              <a:rPr lang="en-US" sz="1800" dirty="0"/>
              <a:t>802 Chair is participating remotely due to conflicting IEEE </a:t>
            </a:r>
            <a:r>
              <a:rPr lang="en-US" sz="1800" dirty="0" err="1"/>
              <a:t>BoD</a:t>
            </a:r>
            <a:r>
              <a:rPr lang="en-US" sz="1800" dirty="0"/>
              <a:t> meeting series in Vancouver BC 15-21 November.</a:t>
            </a:r>
          </a:p>
          <a:p>
            <a:pPr marL="285750" lvl="1"/>
            <a:endParaRPr lang="en-US" sz="1800" dirty="0"/>
          </a:p>
          <a:p>
            <a:pPr marL="285750" lvl="1"/>
            <a:r>
              <a:rPr lang="en-US" sz="1800" b="1" dirty="0"/>
              <a:t>Opening EC meeting:</a:t>
            </a:r>
            <a:r>
              <a:rPr lang="en-US" sz="1800" dirty="0"/>
              <a:t> Monday 08:00-10:30 ICT (01:00-3:30 UCT, Sunday 20:00-22:20 ET) </a:t>
            </a:r>
            <a:br>
              <a:rPr lang="en-US" sz="1800" dirty="0"/>
            </a:br>
            <a:r>
              <a:rPr lang="en-US" sz="1800" dirty="0" err="1"/>
              <a:t>Nikolich</a:t>
            </a:r>
            <a:r>
              <a:rPr lang="en-US" sz="1800" dirty="0"/>
              <a:t> delegates the 1</a:t>
            </a:r>
            <a:r>
              <a:rPr lang="en-US" sz="1800" baseline="30000" dirty="0"/>
              <a:t>st</a:t>
            </a:r>
            <a:r>
              <a:rPr lang="en-US" sz="1800" dirty="0"/>
              <a:t> Vice Chair to Chair meeting since </a:t>
            </a:r>
            <a:r>
              <a:rPr lang="en-US" sz="1800" dirty="0" err="1"/>
              <a:t>Gilb</a:t>
            </a:r>
            <a:r>
              <a:rPr lang="en-US" sz="1800" dirty="0"/>
              <a:t> is attending in person*</a:t>
            </a:r>
          </a:p>
          <a:p>
            <a:pPr marL="285750" lvl="1"/>
            <a:endParaRPr lang="en-US" sz="1800" dirty="0"/>
          </a:p>
          <a:p>
            <a:pPr marL="285750" lvl="1"/>
            <a:r>
              <a:rPr lang="en-US" sz="1800" b="1" dirty="0"/>
              <a:t>Closing EC meeting: </a:t>
            </a:r>
            <a:r>
              <a:rPr lang="en-US" sz="1800" dirty="0"/>
              <a:t>Friday 13:00-18:00 ICT (06:00-11:00 UCT, 01:00-06:00 ET, Thursday 22:00-Friday 03:00 PT)</a:t>
            </a:r>
            <a:br>
              <a:rPr lang="en-US" sz="1800" dirty="0"/>
            </a:br>
            <a:r>
              <a:rPr lang="en-US" sz="1800" dirty="0" err="1"/>
              <a:t>Nikolich</a:t>
            </a:r>
            <a:r>
              <a:rPr lang="en-US" sz="1800" dirty="0"/>
              <a:t>, Glib and Marks will be participating remotely.  </a:t>
            </a:r>
            <a:br>
              <a:rPr lang="en-US" sz="1800" dirty="0"/>
            </a:br>
            <a:r>
              <a:rPr lang="en-US" sz="1800" dirty="0" err="1"/>
              <a:t>Nikolich</a:t>
            </a:r>
            <a:r>
              <a:rPr lang="en-US" sz="1800" dirty="0"/>
              <a:t> will preside over the meeting and delegate conduct of the meeting to </a:t>
            </a:r>
            <a:r>
              <a:rPr lang="en-US" sz="1800" dirty="0" err="1"/>
              <a:t>Rosdahl</a:t>
            </a:r>
            <a:r>
              <a:rPr lang="en-US" sz="1800" dirty="0"/>
              <a:t>, since he is attending in person.</a:t>
            </a:r>
            <a:br>
              <a:rPr lang="en-US" sz="1800" dirty="0"/>
            </a:br>
            <a:r>
              <a:rPr lang="en-US" sz="1800" dirty="0"/>
              <a:t>802.18 VC, Stuart Kerry, has been delegated to represent the 802.18 TAG at the Closing EC meeting</a:t>
            </a:r>
          </a:p>
          <a:p>
            <a:pPr lvl="1"/>
            <a:endParaRPr lang="en-US" sz="1800" dirty="0"/>
          </a:p>
          <a:p>
            <a:pPr marL="457200" lvl="1" indent="0">
              <a:buNone/>
            </a:pPr>
            <a:r>
              <a:rPr lang="en-US" sz="1200" dirty="0"/>
              <a:t>* (per LMSC P&amp;P 3.4.2.1  The responsibilities of the First or Vice-Chair shall include: a) Carrying out the Standards Committee Chair's duties if the Standards Committee Chair is temporarily unable to do so…_)</a:t>
            </a:r>
          </a:p>
          <a:p>
            <a:pPr lvl="1"/>
            <a:endParaRPr lang="en-US" sz="1800" dirty="0"/>
          </a:p>
          <a:p>
            <a:pPr lvl="1"/>
            <a:endParaRPr lang="en-US" sz="1800" dirty="0"/>
          </a:p>
          <a:p>
            <a:pPr lvl="1"/>
            <a:endParaRPr lang="en-US" sz="1800" dirty="0"/>
          </a:p>
          <a:p>
            <a:endParaRPr lang="en-US" sz="1800" dirty="0"/>
          </a:p>
          <a:p>
            <a:endParaRPr lang="en-US" sz="2000" dirty="0"/>
          </a:p>
          <a:p>
            <a:pPr marL="457200" lvl="1" indent="0">
              <a:buNone/>
            </a:pPr>
            <a:br>
              <a:rPr lang="en-US" sz="2000" dirty="0"/>
            </a:br>
            <a:br>
              <a:rPr lang="en-US" sz="2000" dirty="0"/>
            </a:br>
            <a:endParaRPr lang="en-US" sz="2000" dirty="0"/>
          </a:p>
          <a:p>
            <a:pPr lvl="1"/>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228600" y="1755494"/>
            <a:ext cx="11658600" cy="4873906"/>
          </a:xfrm>
        </p:spPr>
        <p:txBody>
          <a:bodyPr/>
          <a:lstStyle/>
          <a:p>
            <a:pPr marL="285750" lvl="1">
              <a:spcBef>
                <a:spcPts val="0"/>
              </a:spcBef>
              <a:spcAft>
                <a:spcPts val="1200"/>
              </a:spcAft>
              <a:buFont typeface="Arial" panose="020B0604020202020204" pitchFamily="34" charset="0"/>
              <a:buChar char="•"/>
            </a:pPr>
            <a:r>
              <a:rPr lang="en-US" sz="1800" dirty="0"/>
              <a:t>Reminder #1: Please use IMAT to log your attendance</a:t>
            </a:r>
          </a:p>
          <a:p>
            <a:pPr marL="285750" lvl="1">
              <a:spcBef>
                <a:spcPts val="0"/>
              </a:spcBef>
              <a:spcAft>
                <a:spcPts val="1200"/>
              </a:spcAft>
              <a:buFont typeface="Arial" panose="020B0604020202020204" pitchFamily="34" charset="0"/>
              <a:buChar char="•"/>
            </a:pPr>
            <a:r>
              <a:rPr lang="en-US" sz="1800" dirty="0"/>
              <a:t>Reminder #2: Interim EC meeting scheduled for 20:00-22:00 UTC 06 December (15:00-17:00 ET). </a:t>
            </a:r>
            <a:br>
              <a:rPr lang="en-US" sz="1800" dirty="0"/>
            </a:br>
            <a:r>
              <a:rPr lang="en-US" sz="1600" u="sng" dirty="0"/>
              <a:t>[Note this conflicts with the SA </a:t>
            </a:r>
            <a:r>
              <a:rPr lang="en-US" sz="1600" u="sng" dirty="0" err="1"/>
              <a:t>BoG</a:t>
            </a:r>
            <a:r>
              <a:rPr lang="en-US" sz="1600" u="sng" dirty="0"/>
              <a:t> meeting scheduled for 08:00-18:00 on the same day, we may want to reschedule our EC meeting]</a:t>
            </a:r>
            <a:endParaRPr lang="en-US" sz="1800" u="sng" dirty="0"/>
          </a:p>
          <a:p>
            <a:pPr marL="285750" lvl="1">
              <a:spcBef>
                <a:spcPts val="0"/>
              </a:spcBef>
              <a:spcAft>
                <a:spcPts val="1200"/>
              </a:spcAft>
              <a:buFont typeface="Arial" panose="020B0604020202020204" pitchFamily="34" charset="0"/>
              <a:buChar char="•"/>
            </a:pPr>
            <a:r>
              <a:rPr lang="en-US" sz="1800" dirty="0"/>
              <a:t>Reminder #3: </a:t>
            </a:r>
            <a:br>
              <a:rPr lang="en-US" sz="1800" dirty="0"/>
            </a:br>
            <a:r>
              <a:rPr lang="en-US" sz="1800" dirty="0"/>
              <a:t>closing EC consent agenda items due 06:00 UTC Wednesday 16 November 2022 (13:00 ICT)</a:t>
            </a:r>
            <a:br>
              <a:rPr lang="en-US" sz="1800" dirty="0"/>
            </a:br>
            <a:r>
              <a:rPr lang="en-US" sz="1800" dirty="0"/>
              <a:t>  -- 48 hours prior to the start of the closing EC meeting.  </a:t>
            </a:r>
            <a:br>
              <a:rPr lang="en-US" sz="1800" dirty="0"/>
            </a:br>
            <a:r>
              <a:rPr lang="en-US" sz="1800" dirty="0"/>
              <a:t>vote tallies in support of consent agenda items due 04:00 UTC Friday 18 November 2022 (11:00 ICT)</a:t>
            </a:r>
            <a:br>
              <a:rPr lang="en-US" sz="1800" dirty="0"/>
            </a:br>
            <a:r>
              <a:rPr lang="en-US" sz="1800" dirty="0"/>
              <a:t>  -- 2 hours prior to the start of the closing EC plenary meeting.</a:t>
            </a:r>
          </a:p>
          <a:p>
            <a:pPr marL="285750" lvl="1">
              <a:spcBef>
                <a:spcPts val="0"/>
              </a:spcBef>
              <a:spcAft>
                <a:spcPts val="1200"/>
              </a:spcAft>
              <a:buFont typeface="Arial" panose="020B0604020202020204" pitchFamily="34" charset="0"/>
              <a:buChar char="•"/>
            </a:pPr>
            <a:r>
              <a:rPr lang="en-US" sz="1800" dirty="0"/>
              <a:t>Reminder #4: </a:t>
            </a:r>
            <a:br>
              <a:rPr lang="en-US" sz="1800" dirty="0"/>
            </a:br>
            <a:r>
              <a:rPr lang="en-US" sz="1800" dirty="0"/>
              <a:t>2022-2024 is Paul </a:t>
            </a:r>
            <a:r>
              <a:rPr lang="en-US" sz="1800" dirty="0" err="1"/>
              <a:t>Nikolich’s</a:t>
            </a:r>
            <a:r>
              <a:rPr lang="en-US" sz="1800" dirty="0"/>
              <a:t> final term as 802 Chairman.  Candidates for 802 Chair and the 802 EC Appointed positions are sought as soon as possible. Candidates should contact the holder of the position they seek to enable them to fully understand the responsibilities of the positions (Vice Chairs, Treasure, Recording Secretary,  Executive Secretary and Chair).  Please announce this at your opening meetings.</a:t>
            </a:r>
            <a:br>
              <a:rPr lang="en-US" sz="1800" dirty="0"/>
            </a:br>
            <a:endParaRPr lang="en-US" sz="1800" dirty="0"/>
          </a:p>
          <a:p>
            <a:pPr marL="457200" lvl="1" indent="0">
              <a:buNone/>
            </a:pPr>
            <a:br>
              <a:rPr lang="en-US" sz="1800" dirty="0"/>
            </a:br>
            <a:br>
              <a:rPr lang="en-US" sz="1800" dirty="0"/>
            </a:br>
            <a:endParaRPr lang="en-US" sz="1800" dirty="0"/>
          </a:p>
          <a:p>
            <a:pPr lvl="1"/>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273416</TotalTime>
  <Words>2770</Words>
  <Application>Microsoft Office PowerPoint</Application>
  <PresentationFormat>Widescreen</PresentationFormat>
  <Paragraphs>313</Paragraphs>
  <Slides>27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Arial</vt:lpstr>
      <vt:lpstr>Calibri</vt:lpstr>
      <vt:lpstr>Lucida Grande</vt:lpstr>
      <vt:lpstr>Times New Roman</vt:lpstr>
      <vt:lpstr>Default Design</vt:lpstr>
      <vt:lpstr>Office Theme</vt:lpstr>
      <vt:lpstr>IEEE 802 LMSC  131th Plenary Session (2nd mixed mode Plenary Session)  14 November 2022 to 18 November 2022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3.02 Fee Waivers</vt:lpstr>
      <vt:lpstr>4.00 IEEE Staff</vt:lpstr>
      <vt:lpstr>5.01 Chair’s Announcements</vt:lpstr>
      <vt:lpstr>5.01 Chair’s Announcements</vt:lpstr>
      <vt:lpstr>5.01 Chair’s Announcements</vt:lpstr>
      <vt:lpstr>PowerPoint Presentation</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or Actions for EC to consider</vt:lpstr>
      <vt:lpstr>5.09 Draft PARs to NesCom</vt:lpstr>
      <vt:lpstr>5.10 Pre-PAR activity</vt:lpstr>
      <vt:lpstr>5.10 Pre-PAR activity</vt:lpstr>
      <vt:lpstr>5.11 802/SA Task Force Topics </vt:lpstr>
      <vt:lpstr>5.12 EC Action Item recap</vt:lpstr>
      <vt:lpstr>5.13 802 LMSC Leadership Workshop</vt:lpstr>
      <vt:lpstr>5.14 802 IEEE Milestone Project Status Update</vt:lpstr>
      <vt:lpstr>11.0 Cross 802 Activities EC Meeting Schedule  (all times/days ICT)</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4106</cp:revision>
  <cp:lastPrinted>2022-03-04T19:16:52Z</cp:lastPrinted>
  <dcterms:created xsi:type="dcterms:W3CDTF">2002-03-10T15:43:16Z</dcterms:created>
  <dcterms:modified xsi:type="dcterms:W3CDTF">2022-11-13T13:06:56Z</dcterms:modified>
</cp:coreProperties>
</file>