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348" r:id="rId7"/>
    <p:sldId id="342" r:id="rId8"/>
    <p:sldId id="359" r:id="rId9"/>
    <p:sldId id="360" r:id="rId10"/>
    <p:sldId id="265" r:id="rId11"/>
    <p:sldId id="353" r:id="rId12"/>
    <p:sldId id="356" r:id="rId13"/>
    <p:sldId id="351" r:id="rId14"/>
    <p:sldId id="355" r:id="rId15"/>
    <p:sldId id="346" r:id="rId16"/>
    <p:sldId id="363" r:id="rId17"/>
    <p:sldId id="341" r:id="rId18"/>
    <p:sldId id="361" r:id="rId19"/>
    <p:sldId id="339" r:id="rId20"/>
    <p:sldId id="323" r:id="rId21"/>
    <p:sldId id="334" r:id="rId22"/>
    <p:sldId id="333" r:id="rId23"/>
    <p:sldId id="325" r:id="rId24"/>
    <p:sldId id="332" r:id="rId25"/>
    <p:sldId id="328" r:id="rId26"/>
    <p:sldId id="312" r:id="rId27"/>
    <p:sldId id="308" r:id="rId28"/>
    <p:sldId id="304" r:id="rId29"/>
    <p:sldId id="303" r:id="rId30"/>
    <p:sldId id="291" r:id="rId31"/>
    <p:sldId id="269" r:id="rId32"/>
    <p:sldId id="330" r:id="rId33"/>
    <p:sldId id="331" r:id="rId34"/>
    <p:sldId id="32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42"/>
            <p14:sldId id="359"/>
            <p14:sldId id="360"/>
            <p14:sldId id="265"/>
            <p14:sldId id="353"/>
            <p14:sldId id="356"/>
            <p14:sldId id="351"/>
            <p14:sldId id="355"/>
            <p14:sldId id="346"/>
            <p14:sldId id="363"/>
            <p14:sldId id="341"/>
            <p14:sldId id="361"/>
            <p14:sldId id="339"/>
          </p14:sldIdLst>
        </p14:section>
        <p14:section name="Meeting Income Report Record" id="{90888863-D814-48AF-89AB-7EB609E9FF5C}">
          <p14:sldIdLst>
            <p14:sldId id="323"/>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D8D72F-7ED1-4088-BFF2-0139E1AD9CA1}" v="4" dt="2022-11-02T18:24:36.5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91098" autoAdjust="0"/>
  </p:normalViewPr>
  <p:slideViewPr>
    <p:cSldViewPr>
      <p:cViewPr varScale="1">
        <p:scale>
          <a:sx n="77" d="100"/>
          <a:sy n="77" d="100"/>
        </p:scale>
        <p:origin x="54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1EDA544-50EE-48C2-AD9B-B0423EFA5BD2}"/>
    <pc:docChg chg="modSld modMainMaster">
      <pc:chgData name="Jon Rosdahl" userId="2820f357-2dd4-4127-8713-e0bfde0fd756" providerId="ADAL" clId="{41EDA544-50EE-48C2-AD9B-B0423EFA5BD2}" dt="2022-10-14T23:32:59.268" v="140" actId="1076"/>
      <pc:docMkLst>
        <pc:docMk/>
      </pc:docMkLst>
      <pc:sldChg chg="modSp mod">
        <pc:chgData name="Jon Rosdahl" userId="2820f357-2dd4-4127-8713-e0bfde0fd756" providerId="ADAL" clId="{41EDA544-50EE-48C2-AD9B-B0423EFA5BD2}" dt="2022-10-14T23:30:25.411" v="34" actId="6549"/>
        <pc:sldMkLst>
          <pc:docMk/>
          <pc:sldMk cId="0" sldId="257"/>
        </pc:sldMkLst>
        <pc:spChg chg="mod">
          <ac:chgData name="Jon Rosdahl" userId="2820f357-2dd4-4127-8713-e0bfde0fd756" providerId="ADAL" clId="{41EDA544-50EE-48C2-AD9B-B0423EFA5BD2}" dt="2022-10-14T23:30:25.411" v="34" actId="6549"/>
          <ac:spMkLst>
            <pc:docMk/>
            <pc:sldMk cId="0" sldId="257"/>
            <ac:spMk id="4098" creationId="{00000000-0000-0000-0000-000000000000}"/>
          </ac:spMkLst>
        </pc:spChg>
      </pc:sldChg>
      <pc:sldChg chg="addSp delSp modSp mod">
        <pc:chgData name="Jon Rosdahl" userId="2820f357-2dd4-4127-8713-e0bfde0fd756" providerId="ADAL" clId="{41EDA544-50EE-48C2-AD9B-B0423EFA5BD2}" dt="2022-10-14T23:32:59.268" v="140" actId="1076"/>
        <pc:sldMkLst>
          <pc:docMk/>
          <pc:sldMk cId="4047295227" sldId="348"/>
        </pc:sldMkLst>
        <pc:spChg chg="mod">
          <ac:chgData name="Jon Rosdahl" userId="2820f357-2dd4-4127-8713-e0bfde0fd756" providerId="ADAL" clId="{41EDA544-50EE-48C2-AD9B-B0423EFA5BD2}" dt="2022-10-14T23:30:35.990" v="37" actId="20577"/>
          <ac:spMkLst>
            <pc:docMk/>
            <pc:sldMk cId="4047295227" sldId="348"/>
            <ac:spMk id="2" creationId="{13D9545A-3CB6-47F0-9D70-71B1C3FC6F76}"/>
          </ac:spMkLst>
        </pc:spChg>
        <pc:spChg chg="add del mod">
          <ac:chgData name="Jon Rosdahl" userId="2820f357-2dd4-4127-8713-e0bfde0fd756" providerId="ADAL" clId="{41EDA544-50EE-48C2-AD9B-B0423EFA5BD2}" dt="2022-10-14T23:30:47.319" v="41"/>
          <ac:spMkLst>
            <pc:docMk/>
            <pc:sldMk cId="4047295227" sldId="348"/>
            <ac:spMk id="3" creationId="{C4F9E103-7B49-1FF8-4E28-8AA9CE2AD515}"/>
          </ac:spMkLst>
        </pc:spChg>
        <pc:spChg chg="add mod">
          <ac:chgData name="Jon Rosdahl" userId="2820f357-2dd4-4127-8713-e0bfde0fd756" providerId="ADAL" clId="{41EDA544-50EE-48C2-AD9B-B0423EFA5BD2}" dt="2022-10-14T23:32:59.268" v="140" actId="1076"/>
          <ac:spMkLst>
            <pc:docMk/>
            <pc:sldMk cId="4047295227" sldId="348"/>
            <ac:spMk id="7" creationId="{F0D079C7-FC76-2F33-B0ED-11FABDEBBCD8}"/>
          </ac:spMkLst>
        </pc:spChg>
        <pc:spChg chg="mod">
          <ac:chgData name="Jon Rosdahl" userId="2820f357-2dd4-4127-8713-e0bfde0fd756" providerId="ADAL" clId="{41EDA544-50EE-48C2-AD9B-B0423EFA5BD2}" dt="2022-10-14T23:32:22.015" v="120" actId="20577"/>
          <ac:spMkLst>
            <pc:docMk/>
            <pc:sldMk cId="4047295227" sldId="348"/>
            <ac:spMk id="18" creationId="{C6C43CA6-452B-FED2-C5D1-883372BAB706}"/>
          </ac:spMkLst>
        </pc:spChg>
      </pc:sldChg>
      <pc:sldMasterChg chg="modSp mod">
        <pc:chgData name="Jon Rosdahl" userId="2820f357-2dd4-4127-8713-e0bfde0fd756" providerId="ADAL" clId="{41EDA544-50EE-48C2-AD9B-B0423EFA5BD2}" dt="2022-10-14T23:20:42.966" v="4" actId="6549"/>
        <pc:sldMasterMkLst>
          <pc:docMk/>
          <pc:sldMasterMk cId="0" sldId="2147483648"/>
        </pc:sldMasterMkLst>
        <pc:spChg chg="mod">
          <ac:chgData name="Jon Rosdahl" userId="2820f357-2dd4-4127-8713-e0bfde0fd756" providerId="ADAL" clId="{41EDA544-50EE-48C2-AD9B-B0423EFA5BD2}" dt="2022-10-14T23:20:42.966" v="4" actId="6549"/>
          <ac:spMkLst>
            <pc:docMk/>
            <pc:sldMasterMk cId="0" sldId="2147483648"/>
            <ac:spMk id="10" creationId="{00000000-0000-0000-0000-000000000000}"/>
          </ac:spMkLst>
        </pc:spChg>
      </pc:sldMasterChg>
    </pc:docChg>
  </pc:docChgLst>
  <pc:docChgLst>
    <pc:chgData name="Jon Rosdahl" userId="2820f357-2dd4-4127-8713-e0bfde0fd756" providerId="ADAL" clId="{EFD8D72F-7ED1-4088-BFF2-0139E1AD9CA1}"/>
    <pc:docChg chg="undo custSel addSld delSld modSld modSection">
      <pc:chgData name="Jon Rosdahl" userId="2820f357-2dd4-4127-8713-e0bfde0fd756" providerId="ADAL" clId="{EFD8D72F-7ED1-4088-BFF2-0139E1AD9CA1}" dt="2022-11-02T19:03:08.934" v="822" actId="20577"/>
      <pc:docMkLst>
        <pc:docMk/>
      </pc:docMkLst>
      <pc:sldChg chg="modSp mod">
        <pc:chgData name="Jon Rosdahl" userId="2820f357-2dd4-4127-8713-e0bfde0fd756" providerId="ADAL" clId="{EFD8D72F-7ED1-4088-BFF2-0139E1AD9CA1}" dt="2022-11-01T11:34:20.304" v="3" actId="20577"/>
        <pc:sldMkLst>
          <pc:docMk/>
          <pc:sldMk cId="0" sldId="256"/>
        </pc:sldMkLst>
        <pc:spChg chg="mod">
          <ac:chgData name="Jon Rosdahl" userId="2820f357-2dd4-4127-8713-e0bfde0fd756" providerId="ADAL" clId="{EFD8D72F-7ED1-4088-BFF2-0139E1AD9CA1}" dt="2022-11-01T11:34:20.304" v="3" actId="20577"/>
          <ac:spMkLst>
            <pc:docMk/>
            <pc:sldMk cId="0" sldId="256"/>
            <ac:spMk id="3074" creationId="{00000000-0000-0000-0000-000000000000}"/>
          </ac:spMkLst>
        </pc:spChg>
      </pc:sldChg>
      <pc:sldChg chg="modSp mod">
        <pc:chgData name="Jon Rosdahl" userId="2820f357-2dd4-4127-8713-e0bfde0fd756" providerId="ADAL" clId="{EFD8D72F-7ED1-4088-BFF2-0139E1AD9CA1}" dt="2022-11-01T11:34:46.072" v="41" actId="20577"/>
        <pc:sldMkLst>
          <pc:docMk/>
          <pc:sldMk cId="0" sldId="257"/>
        </pc:sldMkLst>
        <pc:spChg chg="mod">
          <ac:chgData name="Jon Rosdahl" userId="2820f357-2dd4-4127-8713-e0bfde0fd756" providerId="ADAL" clId="{EFD8D72F-7ED1-4088-BFF2-0139E1AD9CA1}" dt="2022-11-01T11:34:46.072" v="41" actId="20577"/>
          <ac:spMkLst>
            <pc:docMk/>
            <pc:sldMk cId="0" sldId="257"/>
            <ac:spMk id="4098" creationId="{00000000-0000-0000-0000-000000000000}"/>
          </ac:spMkLst>
        </pc:spChg>
      </pc:sldChg>
      <pc:sldChg chg="addSp delSp modSp mod">
        <pc:chgData name="Jon Rosdahl" userId="2820f357-2dd4-4127-8713-e0bfde0fd756" providerId="ADAL" clId="{EFD8D72F-7ED1-4088-BFF2-0139E1AD9CA1}" dt="2022-11-02T18:18:40.933" v="691" actId="14100"/>
        <pc:sldMkLst>
          <pc:docMk/>
          <pc:sldMk cId="962814014" sldId="342"/>
        </pc:sldMkLst>
        <pc:spChg chg="mod">
          <ac:chgData name="Jon Rosdahl" userId="2820f357-2dd4-4127-8713-e0bfde0fd756" providerId="ADAL" clId="{EFD8D72F-7ED1-4088-BFF2-0139E1AD9CA1}" dt="2022-11-01T11:36:23.579" v="55" actId="20577"/>
          <ac:spMkLst>
            <pc:docMk/>
            <pc:sldMk cId="962814014" sldId="342"/>
            <ac:spMk id="2" creationId="{B4C32EAE-4A58-4BD4-9B68-0F30EC667B80}"/>
          </ac:spMkLst>
        </pc:spChg>
        <pc:graphicFrameChg chg="del">
          <ac:chgData name="Jon Rosdahl" userId="2820f357-2dd4-4127-8713-e0bfde0fd756" providerId="ADAL" clId="{EFD8D72F-7ED1-4088-BFF2-0139E1AD9CA1}" dt="2022-11-01T11:43:33.268" v="56" actId="478"/>
          <ac:graphicFrameMkLst>
            <pc:docMk/>
            <pc:sldMk cId="962814014" sldId="342"/>
            <ac:graphicFrameMk id="3" creationId="{DD9D7BEC-2675-A903-7583-CDFFD4E4B39E}"/>
          </ac:graphicFrameMkLst>
        </pc:graphicFrameChg>
        <pc:graphicFrameChg chg="add mod modGraphic">
          <ac:chgData name="Jon Rosdahl" userId="2820f357-2dd4-4127-8713-e0bfde0fd756" providerId="ADAL" clId="{EFD8D72F-7ED1-4088-BFF2-0139E1AD9CA1}" dt="2022-11-02T18:18:40.933" v="691" actId="14100"/>
          <ac:graphicFrameMkLst>
            <pc:docMk/>
            <pc:sldMk cId="962814014" sldId="342"/>
            <ac:graphicFrameMk id="7" creationId="{C7784A5D-85B3-FBCD-2347-3A78B74EEEB9}"/>
          </ac:graphicFrameMkLst>
        </pc:graphicFrameChg>
      </pc:sldChg>
      <pc:sldChg chg="del">
        <pc:chgData name="Jon Rosdahl" userId="2820f357-2dd4-4127-8713-e0bfde0fd756" providerId="ADAL" clId="{EFD8D72F-7ED1-4088-BFF2-0139E1AD9CA1}" dt="2022-11-02T18:22:44.008" v="694" actId="2696"/>
        <pc:sldMkLst>
          <pc:docMk/>
          <pc:sldMk cId="1703298458" sldId="346"/>
        </pc:sldMkLst>
      </pc:sldChg>
      <pc:sldChg chg="del">
        <pc:chgData name="Jon Rosdahl" userId="2820f357-2dd4-4127-8713-e0bfde0fd756" providerId="ADAL" clId="{EFD8D72F-7ED1-4088-BFF2-0139E1AD9CA1}" dt="2022-11-02T18:24:26.212" v="695" actId="2696"/>
        <pc:sldMkLst>
          <pc:docMk/>
          <pc:sldMk cId="2950128943" sldId="346"/>
        </pc:sldMkLst>
      </pc:sldChg>
      <pc:sldChg chg="modSp add mod">
        <pc:chgData name="Jon Rosdahl" userId="2820f357-2dd4-4127-8713-e0bfde0fd756" providerId="ADAL" clId="{EFD8D72F-7ED1-4088-BFF2-0139E1AD9CA1}" dt="2022-11-02T18:54:51.388" v="722" actId="6549"/>
        <pc:sldMkLst>
          <pc:docMk/>
          <pc:sldMk cId="3892078040" sldId="346"/>
        </pc:sldMkLst>
        <pc:spChg chg="mod">
          <ac:chgData name="Jon Rosdahl" userId="2820f357-2dd4-4127-8713-e0bfde0fd756" providerId="ADAL" clId="{EFD8D72F-7ED1-4088-BFF2-0139E1AD9CA1}" dt="2022-11-02T18:54:51.388" v="722" actId="6549"/>
          <ac:spMkLst>
            <pc:docMk/>
            <pc:sldMk cId="3892078040" sldId="346"/>
            <ac:spMk id="3" creationId="{95F91827-7AAC-4AFD-A7F6-3D94D02BB401}"/>
          </ac:spMkLst>
        </pc:spChg>
      </pc:sldChg>
      <pc:sldChg chg="addSp delSp modSp mod">
        <pc:chgData name="Jon Rosdahl" userId="2820f357-2dd4-4127-8713-e0bfde0fd756" providerId="ADAL" clId="{EFD8D72F-7ED1-4088-BFF2-0139E1AD9CA1}" dt="2022-11-01T11:36:00.939" v="48" actId="6549"/>
        <pc:sldMkLst>
          <pc:docMk/>
          <pc:sldMk cId="4047295227" sldId="348"/>
        </pc:sldMkLst>
        <pc:spChg chg="mod">
          <ac:chgData name="Jon Rosdahl" userId="2820f357-2dd4-4127-8713-e0bfde0fd756" providerId="ADAL" clId="{EFD8D72F-7ED1-4088-BFF2-0139E1AD9CA1}" dt="2022-11-01T11:36:00.939" v="48" actId="6549"/>
          <ac:spMkLst>
            <pc:docMk/>
            <pc:sldMk cId="4047295227" sldId="348"/>
            <ac:spMk id="2" creationId="{13D9545A-3CB6-47F0-9D70-71B1C3FC6F76}"/>
          </ac:spMkLst>
        </pc:spChg>
        <pc:spChg chg="del mod">
          <ac:chgData name="Jon Rosdahl" userId="2820f357-2dd4-4127-8713-e0bfde0fd756" providerId="ADAL" clId="{EFD8D72F-7ED1-4088-BFF2-0139E1AD9CA1}" dt="2022-11-01T11:35:04.098" v="44" actId="478"/>
          <ac:spMkLst>
            <pc:docMk/>
            <pc:sldMk cId="4047295227" sldId="348"/>
            <ac:spMk id="7" creationId="{F0D079C7-FC76-2F33-B0ED-11FABDEBBCD8}"/>
          </ac:spMkLst>
        </pc:spChg>
        <pc:graphicFrameChg chg="del">
          <ac:chgData name="Jon Rosdahl" userId="2820f357-2dd4-4127-8713-e0bfde0fd756" providerId="ADAL" clId="{EFD8D72F-7ED1-4088-BFF2-0139E1AD9CA1}" dt="2022-11-01T11:34:55.950" v="42" actId="478"/>
          <ac:graphicFrameMkLst>
            <pc:docMk/>
            <pc:sldMk cId="4047295227" sldId="348"/>
            <ac:graphicFrameMk id="17" creationId="{A58F8008-EE42-595B-0B42-772E57838A76}"/>
          </ac:graphicFrameMkLst>
        </pc:graphicFrameChg>
        <pc:picChg chg="add mod">
          <ac:chgData name="Jon Rosdahl" userId="2820f357-2dd4-4127-8713-e0bfde0fd756" providerId="ADAL" clId="{EFD8D72F-7ED1-4088-BFF2-0139E1AD9CA1}" dt="2022-11-01T11:35:21.599" v="46" actId="14100"/>
          <ac:picMkLst>
            <pc:docMk/>
            <pc:sldMk cId="4047295227" sldId="348"/>
            <ac:picMk id="8" creationId="{6B056345-5BDE-C81C-AA2F-FAE69FCE669D}"/>
          </ac:picMkLst>
        </pc:picChg>
      </pc:sldChg>
      <pc:sldChg chg="del">
        <pc:chgData name="Jon Rosdahl" userId="2820f357-2dd4-4127-8713-e0bfde0fd756" providerId="ADAL" clId="{EFD8D72F-7ED1-4088-BFF2-0139E1AD9CA1}" dt="2022-11-02T18:22:16.900" v="692" actId="47"/>
        <pc:sldMkLst>
          <pc:docMk/>
          <pc:sldMk cId="56797493" sldId="357"/>
        </pc:sldMkLst>
      </pc:sldChg>
      <pc:sldChg chg="modSp mod">
        <pc:chgData name="Jon Rosdahl" userId="2820f357-2dd4-4127-8713-e0bfde0fd756" providerId="ADAL" clId="{EFD8D72F-7ED1-4088-BFF2-0139E1AD9CA1}" dt="2022-11-01T21:09:39.280" v="270" actId="20577"/>
        <pc:sldMkLst>
          <pc:docMk/>
          <pc:sldMk cId="3035181946" sldId="359"/>
        </pc:sldMkLst>
        <pc:spChg chg="mod">
          <ac:chgData name="Jon Rosdahl" userId="2820f357-2dd4-4127-8713-e0bfde0fd756" providerId="ADAL" clId="{EFD8D72F-7ED1-4088-BFF2-0139E1AD9CA1}" dt="2022-11-01T21:09:39.280" v="270" actId="20577"/>
          <ac:spMkLst>
            <pc:docMk/>
            <pc:sldMk cId="3035181946" sldId="359"/>
            <ac:spMk id="3" creationId="{2CB657D3-ED0D-4C33-8811-0A7B968CBB89}"/>
          </ac:spMkLst>
        </pc:spChg>
      </pc:sldChg>
      <pc:sldChg chg="modSp mod">
        <pc:chgData name="Jon Rosdahl" userId="2820f357-2dd4-4127-8713-e0bfde0fd756" providerId="ADAL" clId="{EFD8D72F-7ED1-4088-BFF2-0139E1AD9CA1}" dt="2022-11-02T04:01:09.880" v="672" actId="20577"/>
        <pc:sldMkLst>
          <pc:docMk/>
          <pc:sldMk cId="2856720215" sldId="360"/>
        </pc:sldMkLst>
        <pc:spChg chg="mod">
          <ac:chgData name="Jon Rosdahl" userId="2820f357-2dd4-4127-8713-e0bfde0fd756" providerId="ADAL" clId="{EFD8D72F-7ED1-4088-BFF2-0139E1AD9CA1}" dt="2022-11-02T04:01:09.880" v="672" actId="20577"/>
          <ac:spMkLst>
            <pc:docMk/>
            <pc:sldMk cId="2856720215" sldId="360"/>
            <ac:spMk id="2" creationId="{84F311F2-1F1E-4E5C-98C2-56754D56D157}"/>
          </ac:spMkLst>
        </pc:spChg>
        <pc:spChg chg="mod">
          <ac:chgData name="Jon Rosdahl" userId="2820f357-2dd4-4127-8713-e0bfde0fd756" providerId="ADAL" clId="{EFD8D72F-7ED1-4088-BFF2-0139E1AD9CA1}" dt="2022-11-02T03:57:54.123" v="624" actId="20577"/>
          <ac:spMkLst>
            <pc:docMk/>
            <pc:sldMk cId="2856720215" sldId="360"/>
            <ac:spMk id="3" creationId="{5D528D0E-D172-4C4F-9EC3-436D4EAE56B1}"/>
          </ac:spMkLst>
        </pc:spChg>
      </pc:sldChg>
      <pc:sldChg chg="new del">
        <pc:chgData name="Jon Rosdahl" userId="2820f357-2dd4-4127-8713-e0bfde0fd756" providerId="ADAL" clId="{EFD8D72F-7ED1-4088-BFF2-0139E1AD9CA1}" dt="2022-11-02T18:22:35.677" v="693" actId="47"/>
        <pc:sldMkLst>
          <pc:docMk/>
          <pc:sldMk cId="1563534174" sldId="362"/>
        </pc:sldMkLst>
      </pc:sldChg>
      <pc:sldChg chg="modSp add del mod">
        <pc:chgData name="Jon Rosdahl" userId="2820f357-2dd4-4127-8713-e0bfde0fd756" providerId="ADAL" clId="{EFD8D72F-7ED1-4088-BFF2-0139E1AD9CA1}" dt="2022-11-02T18:22:44.008" v="694" actId="2696"/>
        <pc:sldMkLst>
          <pc:docMk/>
          <pc:sldMk cId="1333885290" sldId="363"/>
        </pc:sldMkLst>
        <pc:spChg chg="mod">
          <ac:chgData name="Jon Rosdahl" userId="2820f357-2dd4-4127-8713-e0bfde0fd756" providerId="ADAL" clId="{EFD8D72F-7ED1-4088-BFF2-0139E1AD9CA1}" dt="2022-11-02T04:01:20.784" v="683" actId="20577"/>
          <ac:spMkLst>
            <pc:docMk/>
            <pc:sldMk cId="1333885290" sldId="363"/>
            <ac:spMk id="2" creationId="{84F311F2-1F1E-4E5C-98C2-56754D56D157}"/>
          </ac:spMkLst>
        </pc:spChg>
        <pc:spChg chg="mod">
          <ac:chgData name="Jon Rosdahl" userId="2820f357-2dd4-4127-8713-e0bfde0fd756" providerId="ADAL" clId="{EFD8D72F-7ED1-4088-BFF2-0139E1AD9CA1}" dt="2022-11-02T04:01:29.073" v="689" actId="20577"/>
          <ac:spMkLst>
            <pc:docMk/>
            <pc:sldMk cId="1333885290" sldId="363"/>
            <ac:spMk id="3" creationId="{5D528D0E-D172-4C4F-9EC3-436D4EAE56B1}"/>
          </ac:spMkLst>
        </pc:spChg>
      </pc:sldChg>
      <pc:sldChg chg="modSp add mod">
        <pc:chgData name="Jon Rosdahl" userId="2820f357-2dd4-4127-8713-e0bfde0fd756" providerId="ADAL" clId="{EFD8D72F-7ED1-4088-BFF2-0139E1AD9CA1}" dt="2022-11-02T19:03:08.934" v="822" actId="20577"/>
        <pc:sldMkLst>
          <pc:docMk/>
          <pc:sldMk cId="2316484610" sldId="363"/>
        </pc:sldMkLst>
        <pc:spChg chg="mod">
          <ac:chgData name="Jon Rosdahl" userId="2820f357-2dd4-4127-8713-e0bfde0fd756" providerId="ADAL" clId="{EFD8D72F-7ED1-4088-BFF2-0139E1AD9CA1}" dt="2022-11-02T19:03:08.934" v="822" actId="20577"/>
          <ac:spMkLst>
            <pc:docMk/>
            <pc:sldMk cId="2316484610" sldId="363"/>
            <ac:spMk id="3" creationId="{5D528D0E-D172-4C4F-9EC3-436D4EAE56B1}"/>
          </ac:spMkLst>
        </pc:spChg>
      </pc:sldChg>
      <pc:sldChg chg="del">
        <pc:chgData name="Jon Rosdahl" userId="2820f357-2dd4-4127-8713-e0bfde0fd756" providerId="ADAL" clId="{EFD8D72F-7ED1-4088-BFF2-0139E1AD9CA1}" dt="2022-11-02T18:24:26.212" v="695" actId="2696"/>
        <pc:sldMkLst>
          <pc:docMk/>
          <pc:sldMk cId="3929274161" sldId="36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EC-22/0205r0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EC-22/0205r0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EC-22/0205r0</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EC-22/0205r0</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EC-22/0205r0</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EC-22/0205r0</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EC-22/0205r0</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EC-22/0205r0</a:t>
            </a:r>
            <a:endParaRPr lang="en-US" dirty="0"/>
          </a:p>
        </p:txBody>
      </p:sp>
      <p:sp>
        <p:nvSpPr>
          <p:cNvPr id="5" name="Date Placeholder 4"/>
          <p:cNvSpPr>
            <a:spLocks noGrp="1"/>
          </p:cNvSpPr>
          <p:nvPr>
            <p:ph type="dt" idx="11"/>
          </p:nvPr>
        </p:nvSpPr>
        <p:spPr/>
        <p:txBody>
          <a:bodyPr/>
          <a:lstStyle/>
          <a:p>
            <a:pPr>
              <a:defRPr/>
            </a:pPr>
            <a:r>
              <a:rPr lang="en-US"/>
              <a:t>November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EC-22/0205r0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EC-22/0205r0</a:t>
            </a:r>
          </a:p>
        </p:txBody>
      </p:sp>
      <p:sp>
        <p:nvSpPr>
          <p:cNvPr id="5" name="Rectangle 3"/>
          <p:cNvSpPr>
            <a:spLocks noGrp="1" noChangeArrowheads="1"/>
          </p:cNvSpPr>
          <p:nvPr>
            <p:ph type="dt"/>
          </p:nvPr>
        </p:nvSpPr>
        <p:spPr>
          <a:ln/>
        </p:spPr>
        <p:txBody>
          <a:bodyPr/>
          <a:lstStyle/>
          <a:p>
            <a:r>
              <a:rPr lang="en-US"/>
              <a:t>November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68854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30129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EC-22/0205r0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EC-22/0205r0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EC-22/0205r0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November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2022-11-02</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November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fees needed 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pPr lvl="1"/>
            <a:endParaRPr lang="en-US" b="1" dirty="0"/>
          </a:p>
          <a:p>
            <a:r>
              <a:rPr lang="en-US" dirty="0"/>
              <a:t>Expected Fees for 2023 determined per session.</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892078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23093"/>
            <a:ext cx="7770813" cy="273050"/>
          </a:xfrm>
        </p:spPr>
        <p:txBody>
          <a:bodyPr/>
          <a:lstStyle/>
          <a:p>
            <a:r>
              <a:rPr lang="en-US" sz="2400" dirty="0"/>
              <a:t>IEEE802W Mixed-mode Interim 2023 Jan Budget </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71525" y="1066801"/>
            <a:ext cx="7770813" cy="5257800"/>
          </a:xfrm>
        </p:spPr>
        <p:txBody>
          <a:bodyPr/>
          <a:lstStyle/>
          <a:p>
            <a:pPr marL="0">
              <a:spcBef>
                <a:spcPts val="0"/>
              </a:spcBef>
            </a:pPr>
            <a:r>
              <a:rPr lang="en-US" sz="1800" dirty="0"/>
              <a:t>Interim: Jan 11-16, 2022,  Budget Draft No 14  Update Date: 28 Oct 2022</a:t>
            </a:r>
          </a:p>
          <a:p>
            <a:pPr marL="0">
              <a:spcBef>
                <a:spcPts val="0"/>
              </a:spcBef>
            </a:pPr>
            <a:r>
              <a:rPr lang="en-US" sz="1800" dirty="0"/>
              <a:t>Income:</a:t>
            </a:r>
          </a:p>
          <a:p>
            <a:pPr marL="857250" lvl="3">
              <a:spcBef>
                <a:spcPts val="0"/>
              </a:spcBef>
            </a:pPr>
            <a:r>
              <a:rPr lang="en-US" sz="1800" dirty="0"/>
              <a:t>Registrations In-person	- 252	= 	$ </a:t>
            </a:r>
            <a:r>
              <a:rPr lang="en-US" sz="1800" b="0" i="0" u="none" strike="noStrike" dirty="0">
                <a:effectLst/>
              </a:rPr>
              <a:t>254,750</a:t>
            </a:r>
            <a:r>
              <a:rPr lang="en-US" sz="1800" dirty="0"/>
              <a:t> </a:t>
            </a:r>
          </a:p>
          <a:p>
            <a:pPr marL="857250" lvl="3">
              <a:spcBef>
                <a:spcPts val="0"/>
              </a:spcBef>
            </a:pPr>
            <a:r>
              <a:rPr lang="en-US" sz="1800" dirty="0"/>
              <a:t>Registrations Virtual		- 243	= 	$ 259,100</a:t>
            </a:r>
          </a:p>
          <a:p>
            <a:pPr marL="857250" lvl="3">
              <a:spcBef>
                <a:spcPts val="0"/>
              </a:spcBef>
            </a:pPr>
            <a:r>
              <a:rPr lang="en-US" sz="1800" dirty="0"/>
              <a:t>Registration Students		-    2		=	$        300</a:t>
            </a:r>
          </a:p>
          <a:p>
            <a:pPr marL="857250" lvl="3">
              <a:spcBef>
                <a:spcPts val="0"/>
              </a:spcBef>
            </a:pPr>
            <a:r>
              <a:rPr lang="en-US" sz="1800" dirty="0"/>
              <a:t>Hotel Credits/Rebates				=	$   35,341</a:t>
            </a:r>
          </a:p>
          <a:p>
            <a:pPr marL="857250" lvl="3">
              <a:spcBef>
                <a:spcPts val="0"/>
              </a:spcBef>
            </a:pPr>
            <a:r>
              <a:rPr lang="en-US" sz="1800" dirty="0"/>
              <a:t>	Total Income:			-  499	= 	</a:t>
            </a:r>
            <a:r>
              <a:rPr lang="en-US" sz="1800" b="1" dirty="0"/>
              <a:t>$ 548,540</a:t>
            </a:r>
          </a:p>
          <a:p>
            <a:pPr marL="0">
              <a:spcBef>
                <a:spcPts val="0"/>
              </a:spcBef>
            </a:pPr>
            <a:r>
              <a:rPr lang="en-US" sz="1800" dirty="0"/>
              <a:t>Expense:</a:t>
            </a:r>
          </a:p>
          <a:p>
            <a:pPr marL="0" lvl="1">
              <a:spcBef>
                <a:spcPts val="0"/>
              </a:spcBef>
            </a:pPr>
            <a:r>
              <a:rPr lang="en-US" sz="1800" dirty="0"/>
              <a:t>	Financial Fee:		</a:t>
            </a:r>
            <a:r>
              <a:rPr lang="en-US" sz="1800" i="0" u="none" strike="noStrike">
                <a:solidFill>
                  <a:srgbClr val="000000"/>
                </a:solidFill>
                <a:effectLst/>
              </a:rPr>
              <a:t>$  13,315</a:t>
            </a:r>
            <a:endParaRPr lang="en-US" sz="1800" dirty="0"/>
          </a:p>
          <a:p>
            <a:pPr marL="0" lvl="1">
              <a:spcBef>
                <a:spcPts val="0"/>
              </a:spcBef>
            </a:pPr>
            <a:r>
              <a:rPr lang="en-US" sz="1800" dirty="0"/>
              <a:t>	Venue:			$  </a:t>
            </a:r>
            <a:r>
              <a:rPr lang="en-US" sz="1800" i="0" u="none" strike="noStrike" dirty="0">
                <a:effectLst/>
              </a:rPr>
              <a:t>64</a:t>
            </a:r>
            <a:r>
              <a:rPr lang="en-US" sz="1800" dirty="0"/>
              <a:t>,360</a:t>
            </a:r>
          </a:p>
          <a:p>
            <a:pPr marL="0" lvl="1">
              <a:spcBef>
                <a:spcPts val="0"/>
              </a:spcBef>
            </a:pPr>
            <a:r>
              <a:rPr lang="en-US" sz="1800" dirty="0"/>
              <a:t>	Networking		$  41,600</a:t>
            </a:r>
          </a:p>
          <a:p>
            <a:pPr marL="0" lvl="1">
              <a:spcBef>
                <a:spcPts val="0"/>
              </a:spcBef>
            </a:pPr>
            <a:r>
              <a:rPr lang="en-US" sz="1800" dirty="0"/>
              <a:t>	Meeting Planner:	$  72,875</a:t>
            </a:r>
          </a:p>
          <a:p>
            <a:pPr marL="0" lvl="1">
              <a:spcBef>
                <a:spcPts val="0"/>
              </a:spcBef>
            </a:pPr>
            <a:r>
              <a:rPr lang="en-US" sz="1800" dirty="0"/>
              <a:t>	F&amp;B			$160,000</a:t>
            </a:r>
          </a:p>
          <a:p>
            <a:pPr marL="0" lvl="1">
              <a:spcBef>
                <a:spcPts val="0"/>
              </a:spcBef>
            </a:pPr>
            <a:r>
              <a:rPr lang="en-US" sz="1800" dirty="0"/>
              <a:t>	Social			$  16,344</a:t>
            </a:r>
          </a:p>
          <a:p>
            <a:pPr marL="0" lvl="1">
              <a:spcBef>
                <a:spcPts val="0"/>
              </a:spcBef>
            </a:pPr>
            <a:r>
              <a:rPr lang="en-US" sz="1800" dirty="0"/>
              <a:t>	Shipping			$    4,900</a:t>
            </a:r>
          </a:p>
          <a:p>
            <a:pPr marL="0" lvl="1">
              <a:spcBef>
                <a:spcPts val="0"/>
              </a:spcBef>
            </a:pPr>
            <a:r>
              <a:rPr lang="en-US" sz="1800" dirty="0"/>
              <a:t>	Misc.			$  25,351 </a:t>
            </a:r>
          </a:p>
          <a:p>
            <a:pPr marL="0" lvl="1">
              <a:spcBef>
                <a:spcPts val="0"/>
              </a:spcBef>
            </a:pPr>
            <a:r>
              <a:rPr lang="en-US" sz="1800" dirty="0"/>
              <a:t>		Total Expense:		</a:t>
            </a:r>
            <a:r>
              <a:rPr lang="en-US" sz="1800" dirty="0">
                <a:solidFill>
                  <a:srgbClr val="FF0000"/>
                </a:solidFill>
              </a:rPr>
              <a:t>$(398,745)              $</a:t>
            </a:r>
            <a:r>
              <a:rPr lang="en-US" sz="1800" b="1" dirty="0">
                <a:solidFill>
                  <a:srgbClr val="FF0000"/>
                </a:solidFill>
              </a:rPr>
              <a:t>717.07 </a:t>
            </a:r>
            <a:r>
              <a:rPr lang="en-US" sz="1800" b="1" dirty="0"/>
              <a:t>per person</a:t>
            </a:r>
          </a:p>
          <a:p>
            <a:pPr marL="0">
              <a:spcBef>
                <a:spcPts val="0"/>
              </a:spcBef>
            </a:pPr>
            <a:r>
              <a:rPr lang="en-US" sz="1800" dirty="0"/>
              <a:t>Meeting Surplus/(Deficit)		$   22,143</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6484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600200"/>
            <a:ext cx="7924800" cy="4875213"/>
          </a:xfrm>
        </p:spPr>
        <p:txBody>
          <a:bodyPr/>
          <a:lstStyle/>
          <a:p>
            <a:r>
              <a:rPr lang="en-US" dirty="0"/>
              <a:t>As of  Sept 19, 2022</a:t>
            </a:r>
          </a:p>
          <a:p>
            <a:r>
              <a:rPr lang="en-US" dirty="0"/>
              <a:t>May Wireless Interim = 1 new/repeat Wireless Deadbeat</a:t>
            </a:r>
            <a:br>
              <a:rPr lang="en-US" dirty="0"/>
            </a:br>
            <a:r>
              <a:rPr lang="en-US" dirty="0"/>
              <a:t>Chen Run (New Radio Technology Co. Ltd.)</a:t>
            </a:r>
          </a:p>
          <a:p>
            <a:endParaRPr lang="en-US" dirty="0"/>
          </a:p>
          <a:p>
            <a:r>
              <a:rPr lang="en-US" dirty="0"/>
              <a:t>Total 802 Deadbeats =  13  (6 are from 802.11)</a:t>
            </a:r>
          </a:p>
          <a:p>
            <a:pPr lvl="1"/>
            <a:r>
              <a:rPr lang="en-US" dirty="0"/>
              <a:t>1 from May Wireless 2022 (repeat offender).</a:t>
            </a:r>
          </a:p>
          <a:p>
            <a:pPr lvl="1"/>
            <a:r>
              <a:rPr lang="en-US" dirty="0"/>
              <a:t>4 from March 2022</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 </a:t>
            </a:r>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19D5-4C3E-4076-A5C1-C5B3AD56990E}"/>
              </a:ext>
            </a:extLst>
          </p:cNvPr>
          <p:cNvSpPr>
            <a:spLocks noGrp="1"/>
          </p:cNvSpPr>
          <p:nvPr>
            <p:ph type="title"/>
          </p:nvPr>
        </p:nvSpPr>
        <p:spPr>
          <a:xfrm>
            <a:off x="685800" y="685800"/>
            <a:ext cx="7770813" cy="1065213"/>
          </a:xfrm>
        </p:spPr>
        <p:txBody>
          <a:bodyPr wrap="square" anchor="ctr">
            <a:normAutofit/>
          </a:bodyPr>
          <a:lstStyle/>
          <a:p>
            <a:r>
              <a:rPr lang="en-US" dirty="0"/>
              <a:t>802 Deadbeat List – June 1</a:t>
            </a:r>
          </a:p>
        </p:txBody>
      </p:sp>
      <p:pic>
        <p:nvPicPr>
          <p:cNvPr id="7" name="Picture 6">
            <a:extLst>
              <a:ext uri="{FF2B5EF4-FFF2-40B4-BE49-F238E27FC236}">
                <a16:creationId xmlns:a16="http://schemas.microsoft.com/office/drawing/2014/main" id="{23F9C275-52DA-4E1C-C5E0-D1FD9842EDCF}"/>
              </a:ext>
            </a:extLst>
          </p:cNvPr>
          <p:cNvPicPr>
            <a:picLocks noChangeAspect="1"/>
          </p:cNvPicPr>
          <p:nvPr/>
        </p:nvPicPr>
        <p:blipFill>
          <a:blip r:embed="rId2"/>
          <a:stretch>
            <a:fillRect/>
          </a:stretch>
        </p:blipFill>
        <p:spPr>
          <a:xfrm>
            <a:off x="838200" y="1729210"/>
            <a:ext cx="7618413" cy="4343400"/>
          </a:xfrm>
          <a:prstGeom prst="rect">
            <a:avLst/>
          </a:prstGeom>
          <a:noFill/>
        </p:spPr>
      </p:pic>
      <p:sp>
        <p:nvSpPr>
          <p:cNvPr id="4" name="Slide Number Placeholder 3">
            <a:extLst>
              <a:ext uri="{FF2B5EF4-FFF2-40B4-BE49-F238E27FC236}">
                <a16:creationId xmlns:a16="http://schemas.microsoft.com/office/drawing/2014/main" id="{D171AE2A-4AC7-4BF8-8941-253096D87386}"/>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15</a:t>
            </a:fld>
            <a:endParaRPr lang="en-GB"/>
          </a:p>
        </p:txBody>
      </p:sp>
      <p:sp>
        <p:nvSpPr>
          <p:cNvPr id="5" name="Footer Placeholder 4">
            <a:extLst>
              <a:ext uri="{FF2B5EF4-FFF2-40B4-BE49-F238E27FC236}">
                <a16:creationId xmlns:a16="http://schemas.microsoft.com/office/drawing/2014/main" id="{1BE0C685-D438-451A-9FB4-670FA446E2CC}"/>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BF88AFDC-5D29-425A-AE13-327A9E135822}"/>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November 2022</a:t>
            </a:r>
            <a:endParaRPr lang="en-GB"/>
          </a:p>
        </p:txBody>
      </p:sp>
    </p:spTree>
    <p:extLst>
      <p:ext uri="{BB962C8B-B14F-4D97-AF65-F5344CB8AC3E}">
        <p14:creationId xmlns:p14="http://schemas.microsoft.com/office/powerpoint/2010/main" val="3269024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November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November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R0: Presented at the Wireless Chairs Telecon Nov 2, 2022.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November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802.11/.15 Joint Account Balance Overview Oct 31, 2022</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November 2022</a:t>
            </a:r>
            <a:endParaRPr lang="en-GB"/>
          </a:p>
        </p:txBody>
      </p:sp>
      <p:sp>
        <p:nvSpPr>
          <p:cNvPr id="18" name="TextBox 17">
            <a:extLst>
              <a:ext uri="{FF2B5EF4-FFF2-40B4-BE49-F238E27FC236}">
                <a16:creationId xmlns:a16="http://schemas.microsoft.com/office/drawing/2014/main" id="{C6C43CA6-452B-FED2-C5D1-883372BAB706}"/>
              </a:ext>
            </a:extLst>
          </p:cNvPr>
          <p:cNvSpPr txBox="1"/>
          <p:nvPr/>
        </p:nvSpPr>
        <p:spPr>
          <a:xfrm>
            <a:off x="856456" y="4971871"/>
            <a:ext cx="7685882" cy="1323439"/>
          </a:xfrm>
          <a:prstGeom prst="rect">
            <a:avLst/>
          </a:prstGeom>
          <a:noFill/>
        </p:spPr>
        <p:txBody>
          <a:bodyPr wrap="square" rtlCol="0">
            <a:spAutoFit/>
          </a:bodyPr>
          <a:lstStyle/>
          <a:p>
            <a:r>
              <a:rPr lang="en-US" sz="2000">
                <a:solidFill>
                  <a:schemeClr val="tx1"/>
                </a:solidFill>
              </a:rPr>
              <a:t>2024 May Warsaw Deposit:		~USD$67,324.30 (paid 5-5-20)</a:t>
            </a:r>
            <a:br>
              <a:rPr lang="en-US" sz="2000">
                <a:solidFill>
                  <a:schemeClr val="tx1"/>
                </a:solidFill>
              </a:rPr>
            </a:br>
            <a:r>
              <a:rPr lang="en-US" sz="2000">
                <a:solidFill>
                  <a:schemeClr val="tx1"/>
                </a:solidFill>
              </a:rPr>
              <a:t>2022 May Mtg </a:t>
            </a:r>
            <a:r>
              <a:rPr lang="en-US" sz="2000" dirty="0">
                <a:solidFill>
                  <a:schemeClr val="tx1"/>
                </a:solidFill>
              </a:rPr>
              <a:t>Events </a:t>
            </a:r>
            <a:r>
              <a:rPr lang="en-US" sz="2000">
                <a:solidFill>
                  <a:schemeClr val="tx1"/>
                </a:solidFill>
              </a:rPr>
              <a:t>Balance:</a:t>
            </a:r>
            <a:r>
              <a:rPr lang="en-US" sz="2000" dirty="0">
                <a:solidFill>
                  <a:schemeClr val="tx1"/>
                </a:solidFill>
              </a:rPr>
              <a:t>	USD$219,300.71 (</a:t>
            </a:r>
            <a:r>
              <a:rPr lang="en-US" sz="2000">
                <a:solidFill>
                  <a:schemeClr val="tx1"/>
                </a:solidFill>
              </a:rPr>
              <a:t>May Interim 2022</a:t>
            </a:r>
            <a:r>
              <a:rPr lang="en-US" sz="2000" dirty="0">
                <a:solidFill>
                  <a:schemeClr val="tx1"/>
                </a:solidFill>
              </a:rPr>
              <a:t>)</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p:txBody>
      </p:sp>
      <p:pic>
        <p:nvPicPr>
          <p:cNvPr id="8" name="Picture 7">
            <a:extLst>
              <a:ext uri="{FF2B5EF4-FFF2-40B4-BE49-F238E27FC236}">
                <a16:creationId xmlns:a16="http://schemas.microsoft.com/office/drawing/2014/main" id="{6B056345-5BDE-C81C-AA2F-FAE69FCE669D}"/>
              </a:ext>
            </a:extLst>
          </p:cNvPr>
          <p:cNvPicPr>
            <a:picLocks noChangeAspect="1"/>
          </p:cNvPicPr>
          <p:nvPr/>
        </p:nvPicPr>
        <p:blipFill>
          <a:blip r:embed="rId2"/>
          <a:stretch>
            <a:fillRect/>
          </a:stretch>
        </p:blipFill>
        <p:spPr>
          <a:xfrm>
            <a:off x="171450" y="3033712"/>
            <a:ext cx="8801100" cy="1157288"/>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724694" y="780643"/>
            <a:ext cx="1713706" cy="4477157"/>
          </a:xfrm>
        </p:spPr>
        <p:txBody>
          <a:bodyPr wrap="square" anchor="ctr">
            <a:normAutofit/>
          </a:bodyPr>
          <a:lstStyle/>
          <a:p>
            <a:r>
              <a:rPr lang="en-US" dirty="0"/>
              <a:t>Income/ </a:t>
            </a:r>
            <a:r>
              <a:rPr lang="en-US" sz="2400" dirty="0"/>
              <a:t>Expense</a:t>
            </a:r>
            <a:r>
              <a:rPr lang="en-US" dirty="0"/>
              <a:t> Report </a:t>
            </a:r>
            <a:br>
              <a:rPr lang="en-US" dirty="0"/>
            </a:br>
            <a:r>
              <a:rPr lang="en-US" dirty="0"/>
              <a:t>Jan 1, 2022, to Oct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791382" y="325675"/>
            <a:ext cx="1874823" cy="273050"/>
          </a:xfrm>
        </p:spPr>
        <p:txBody>
          <a:bodyPr wrap="square" anchor="b">
            <a:normAutofit/>
          </a:bodyPr>
          <a:lstStyle/>
          <a:p>
            <a:pPr>
              <a:lnSpc>
                <a:spcPct val="90000"/>
              </a:lnSpc>
              <a:spcAft>
                <a:spcPts val="600"/>
              </a:spcAft>
            </a:pPr>
            <a:r>
              <a:rPr lang="en-US"/>
              <a:t>November 2022</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5643570" y="6475413"/>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7" name="Table 6">
            <a:extLst>
              <a:ext uri="{FF2B5EF4-FFF2-40B4-BE49-F238E27FC236}">
                <a16:creationId xmlns:a16="http://schemas.microsoft.com/office/drawing/2014/main" id="{C7784A5D-85B3-FBCD-2347-3A78B74EEEB9}"/>
              </a:ext>
            </a:extLst>
          </p:cNvPr>
          <p:cNvGraphicFramePr>
            <a:graphicFrameLocks noGrp="1"/>
          </p:cNvGraphicFramePr>
          <p:nvPr>
            <p:extLst>
              <p:ext uri="{D42A27DB-BD31-4B8C-83A1-F6EECF244321}">
                <p14:modId xmlns:p14="http://schemas.microsoft.com/office/powerpoint/2010/main" val="1960536895"/>
              </p:ext>
            </p:extLst>
          </p:nvPr>
        </p:nvGraphicFramePr>
        <p:xfrm>
          <a:off x="2690918" y="780643"/>
          <a:ext cx="5728388" cy="5010558"/>
        </p:xfrm>
        <a:graphic>
          <a:graphicData uri="http://schemas.openxmlformats.org/drawingml/2006/table">
            <a:tbl>
              <a:tblPr/>
              <a:tblGrid>
                <a:gridCol w="4026552">
                  <a:extLst>
                    <a:ext uri="{9D8B030D-6E8A-4147-A177-3AD203B41FA5}">
                      <a16:colId xmlns:a16="http://schemas.microsoft.com/office/drawing/2014/main" val="3924914967"/>
                    </a:ext>
                  </a:extLst>
                </a:gridCol>
                <a:gridCol w="1701836">
                  <a:extLst>
                    <a:ext uri="{9D8B030D-6E8A-4147-A177-3AD203B41FA5}">
                      <a16:colId xmlns:a16="http://schemas.microsoft.com/office/drawing/2014/main" val="1874144755"/>
                    </a:ext>
                  </a:extLst>
                </a:gridCol>
              </a:tblGrid>
              <a:tr h="325918">
                <a:tc>
                  <a:txBody>
                    <a:bodyPr/>
                    <a:lstStyle/>
                    <a:p>
                      <a:pPr algn="ctr" fontAlgn="b"/>
                      <a:r>
                        <a:rPr lang="en-US" sz="2000" b="1" i="0" u="none" strike="noStrike" dirty="0">
                          <a:solidFill>
                            <a:srgbClr val="000000"/>
                          </a:solidFill>
                          <a:effectLst/>
                          <a:latin typeface="Calibri" panose="020F0502020204030204" pitchFamily="34" charset="0"/>
                        </a:rPr>
                        <a:t>Task</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287567946"/>
                  </a:ext>
                </a:extLst>
              </a:tr>
              <a:tr h="325918">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2000" b="0" i="0" u="none" strike="noStrike">
                          <a:solidFill>
                            <a:srgbClr val="000000"/>
                          </a:solidFill>
                          <a:effectLst/>
                          <a:latin typeface="Calibri" panose="020F0502020204030204" pitchFamily="34" charset="0"/>
                        </a:rPr>
                        <a:t>$556,640.00</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656449114"/>
                  </a:ext>
                </a:extLst>
              </a:tr>
              <a:tr h="325918">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$2,210.44</a:t>
                      </a:r>
                    </a:p>
                  </a:txBody>
                  <a:tcPr marL="8394" marR="8394" marT="8394" marB="0" anchor="b">
                    <a:lnL>
                      <a:noFill/>
                    </a:lnL>
                    <a:lnR>
                      <a:noFill/>
                    </a:lnR>
                    <a:lnT>
                      <a:noFill/>
                    </a:lnT>
                    <a:lnB>
                      <a:noFill/>
                    </a:lnB>
                  </a:tcPr>
                </a:tc>
                <a:extLst>
                  <a:ext uri="{0D108BD9-81ED-4DB2-BD59-A6C34878D82A}">
                    <a16:rowId xmlns:a16="http://schemas.microsoft.com/office/drawing/2014/main" val="3497059650"/>
                  </a:ext>
                </a:extLst>
              </a:tr>
              <a:tr h="350686">
                <a:tc>
                  <a:txBody>
                    <a:bodyPr/>
                    <a:lstStyle/>
                    <a:p>
                      <a:pPr algn="l" fontAlgn="b"/>
                      <a:r>
                        <a:rPr lang="en-US" sz="2000" b="0" i="0" u="none" strike="noStrike" dirty="0">
                          <a:solidFill>
                            <a:srgbClr val="000000"/>
                          </a:solidFill>
                          <a:effectLst/>
                          <a:latin typeface="Calibri" panose="020F0502020204030204" pitchFamily="34" charset="0"/>
                        </a:rPr>
                        <a:t>S-50.70.000|Hotel Credits Income</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$8,216.05</a:t>
                      </a:r>
                    </a:p>
                  </a:txBody>
                  <a:tcPr marL="8394" marR="8394" marT="8394" marB="0" anchor="b">
                    <a:lnL>
                      <a:noFill/>
                    </a:lnL>
                    <a:lnR>
                      <a:noFill/>
                    </a:lnR>
                    <a:lnT>
                      <a:noFill/>
                    </a:lnT>
                    <a:lnB>
                      <a:noFill/>
                    </a:lnB>
                  </a:tcPr>
                </a:tc>
                <a:extLst>
                  <a:ext uri="{0D108BD9-81ED-4DB2-BD59-A6C34878D82A}">
                    <a16:rowId xmlns:a16="http://schemas.microsoft.com/office/drawing/2014/main" val="4109669217"/>
                  </a:ext>
                </a:extLst>
              </a:tr>
              <a:tr h="713561">
                <a:tc>
                  <a:txBody>
                    <a:bodyPr/>
                    <a:lstStyle/>
                    <a:p>
                      <a:pPr algn="l" fontAlgn="b"/>
                      <a:r>
                        <a:rPr lang="en-US" sz="2000" b="0" i="0" u="none" strike="noStrike" dirty="0">
                          <a:solidFill>
                            <a:srgbClr val="000000"/>
                          </a:solidFill>
                          <a:effectLst/>
                          <a:latin typeface="Calibri" panose="020F0502020204030204" pitchFamily="34" charset="0"/>
                        </a:rPr>
                        <a:t>S-60.10.000.110|Site Survey</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-$2,419.70</a:t>
                      </a:r>
                    </a:p>
                  </a:txBody>
                  <a:tcPr marL="8394" marR="8394" marT="8394" marB="0" anchor="b">
                    <a:lnL>
                      <a:noFill/>
                    </a:lnL>
                    <a:lnR>
                      <a:noFill/>
                    </a:lnR>
                    <a:lnT>
                      <a:noFill/>
                    </a:lnT>
                    <a:lnB>
                      <a:noFill/>
                    </a:lnB>
                  </a:tcPr>
                </a:tc>
                <a:extLst>
                  <a:ext uri="{0D108BD9-81ED-4DB2-BD59-A6C34878D82A}">
                    <a16:rowId xmlns:a16="http://schemas.microsoft.com/office/drawing/2014/main" val="3222085729"/>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S-60.10.000.115|Deposit</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-$20,035.00</a:t>
                      </a:r>
                    </a:p>
                  </a:txBody>
                  <a:tcPr marL="8394" marR="8394" marT="8394" marB="0" anchor="b">
                    <a:lnL>
                      <a:noFill/>
                    </a:lnL>
                    <a:lnR>
                      <a:noFill/>
                    </a:lnR>
                    <a:lnT>
                      <a:noFill/>
                    </a:lnT>
                    <a:lnB>
                      <a:noFill/>
                    </a:lnB>
                  </a:tcPr>
                </a:tc>
                <a:extLst>
                  <a:ext uri="{0D108BD9-81ED-4DB2-BD59-A6C34878D82A}">
                    <a16:rowId xmlns:a16="http://schemas.microsoft.com/office/drawing/2014/main" val="2537656941"/>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S-60.10.000.125|Venue</a:t>
                      </a:r>
                    </a:p>
                  </a:txBody>
                  <a:tcPr marL="8394" marR="8394" marT="8394"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-$26,640.84</a:t>
                      </a:r>
                    </a:p>
                  </a:txBody>
                  <a:tcPr marL="8394" marR="8394" marT="8394" marB="0" anchor="b">
                    <a:lnL>
                      <a:noFill/>
                    </a:lnL>
                    <a:lnR>
                      <a:noFill/>
                    </a:lnR>
                    <a:lnT>
                      <a:noFill/>
                    </a:lnT>
                    <a:lnB>
                      <a:noFill/>
                    </a:lnB>
                  </a:tcPr>
                </a:tc>
                <a:extLst>
                  <a:ext uri="{0D108BD9-81ED-4DB2-BD59-A6C34878D82A}">
                    <a16:rowId xmlns:a16="http://schemas.microsoft.com/office/drawing/2014/main" val="4247452481"/>
                  </a:ext>
                </a:extLst>
              </a:tr>
              <a:tr h="325918">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-$19,591.37</a:t>
                      </a:r>
                    </a:p>
                  </a:txBody>
                  <a:tcPr marL="8394" marR="8394" marT="8394" marB="0" anchor="b">
                    <a:lnL>
                      <a:noFill/>
                    </a:lnL>
                    <a:lnR>
                      <a:noFill/>
                    </a:lnR>
                    <a:lnT>
                      <a:noFill/>
                    </a:lnT>
                    <a:lnB>
                      <a:noFill/>
                    </a:lnB>
                  </a:tcPr>
                </a:tc>
                <a:extLst>
                  <a:ext uri="{0D108BD9-81ED-4DB2-BD59-A6C34878D82A}">
                    <a16:rowId xmlns:a16="http://schemas.microsoft.com/office/drawing/2014/main" val="2095789860"/>
                  </a:ext>
                </a:extLst>
              </a:tr>
              <a:tr h="361305">
                <a:tc>
                  <a:txBody>
                    <a:bodyPr/>
                    <a:lstStyle/>
                    <a:p>
                      <a:pPr algn="l" fontAlgn="b"/>
                      <a:r>
                        <a:rPr lang="en-US" sz="2000" b="0" i="0" u="none" strike="noStrike" dirty="0">
                          <a:solidFill>
                            <a:srgbClr val="000000"/>
                          </a:solidFill>
                          <a:effectLst/>
                          <a:latin typeface="Calibri" panose="020F0502020204030204" pitchFamily="34" charset="0"/>
                        </a:rPr>
                        <a:t>S-60.10.000.135|Meeting Planner</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-$70,302.60</a:t>
                      </a:r>
                    </a:p>
                  </a:txBody>
                  <a:tcPr marL="8394" marR="8394" marT="8394" marB="0" anchor="b">
                    <a:lnL>
                      <a:noFill/>
                    </a:lnL>
                    <a:lnR>
                      <a:noFill/>
                    </a:lnR>
                    <a:lnT>
                      <a:noFill/>
                    </a:lnT>
                    <a:lnB>
                      <a:noFill/>
                    </a:lnB>
                  </a:tcPr>
                </a:tc>
                <a:extLst>
                  <a:ext uri="{0D108BD9-81ED-4DB2-BD59-A6C34878D82A}">
                    <a16:rowId xmlns:a16="http://schemas.microsoft.com/office/drawing/2014/main" val="976928347"/>
                  </a:ext>
                </a:extLst>
              </a:tr>
              <a:tr h="325872">
                <a:tc>
                  <a:txBody>
                    <a:bodyPr/>
                    <a:lstStyle/>
                    <a:p>
                      <a:pPr algn="l" fontAlgn="b"/>
                      <a:r>
                        <a:rPr lang="en-US" sz="2000" b="0" i="0" u="none" strike="noStrike" dirty="0">
                          <a:solidFill>
                            <a:srgbClr val="000000"/>
                          </a:solidFill>
                          <a:effectLst/>
                          <a:latin typeface="Calibri" panose="020F0502020204030204" pitchFamily="34" charset="0"/>
                        </a:rPr>
                        <a:t>S-60.10.000.140|Food &amp; Beverage</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-$129,049.13</a:t>
                      </a:r>
                    </a:p>
                  </a:txBody>
                  <a:tcPr marL="8394" marR="8394" marT="8394" marB="0" anchor="b">
                    <a:lnL>
                      <a:noFill/>
                    </a:lnL>
                    <a:lnR>
                      <a:noFill/>
                    </a:lnR>
                    <a:lnT>
                      <a:noFill/>
                    </a:lnT>
                    <a:lnB>
                      <a:noFill/>
                    </a:lnB>
                  </a:tcPr>
                </a:tc>
                <a:extLst>
                  <a:ext uri="{0D108BD9-81ED-4DB2-BD59-A6C34878D82A}">
                    <a16:rowId xmlns:a16="http://schemas.microsoft.com/office/drawing/2014/main" val="2152190701"/>
                  </a:ext>
                </a:extLst>
              </a:tr>
              <a:tr h="325872">
                <a:tc>
                  <a:txBody>
                    <a:bodyPr/>
                    <a:lstStyle/>
                    <a:p>
                      <a:pPr algn="l" fontAlgn="b"/>
                      <a:r>
                        <a:rPr lang="en-US" sz="2000" b="0" i="0" u="none" strike="noStrike">
                          <a:solidFill>
                            <a:srgbClr val="000000"/>
                          </a:solidFill>
                          <a:effectLst/>
                          <a:latin typeface="Calibri" panose="020F0502020204030204" pitchFamily="34" charset="0"/>
                        </a:rPr>
                        <a:t>S-60.10.000.145|Network Services</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-$70,267.08</a:t>
                      </a:r>
                    </a:p>
                  </a:txBody>
                  <a:tcPr marL="8394" marR="8394" marT="8394" marB="0" anchor="b">
                    <a:lnL>
                      <a:noFill/>
                    </a:lnL>
                    <a:lnR>
                      <a:noFill/>
                    </a:lnR>
                    <a:lnT>
                      <a:noFill/>
                    </a:lnT>
                    <a:lnB>
                      <a:noFill/>
                    </a:lnB>
                  </a:tcPr>
                </a:tc>
                <a:extLst>
                  <a:ext uri="{0D108BD9-81ED-4DB2-BD59-A6C34878D82A}">
                    <a16:rowId xmlns:a16="http://schemas.microsoft.com/office/drawing/2014/main" val="2666872714"/>
                  </a:ext>
                </a:extLst>
              </a:tr>
              <a:tr h="325918">
                <a:tc>
                  <a:txBody>
                    <a:bodyPr/>
                    <a:lstStyle/>
                    <a:p>
                      <a:pPr algn="l" fontAlgn="b"/>
                      <a:r>
                        <a:rPr lang="en-US" sz="2000" b="0" i="0" u="none" strike="noStrike">
                          <a:solidFill>
                            <a:srgbClr val="000000"/>
                          </a:solidFill>
                          <a:effectLst/>
                          <a:latin typeface="Calibri" panose="020F0502020204030204" pitchFamily="34" charset="0"/>
                        </a:rPr>
                        <a:t>S-60.10.000.150|Social</a:t>
                      </a:r>
                    </a:p>
                  </a:txBody>
                  <a:tcPr marL="8394" marR="8394" marT="8394" marB="0" anchor="b">
                    <a:lnL>
                      <a:noFill/>
                    </a:lnL>
                    <a:lnR>
                      <a:noFill/>
                    </a:lnR>
                    <a:lnT>
                      <a:noFill/>
                    </a:lnT>
                    <a:lnB>
                      <a:noFill/>
                    </a:lnB>
                  </a:tcPr>
                </a:tc>
                <a:tc>
                  <a:txBody>
                    <a:bodyPr/>
                    <a:lstStyle/>
                    <a:p>
                      <a:pPr algn="r" fontAlgn="b"/>
                      <a:r>
                        <a:rPr lang="en-US" sz="2000" b="0" i="0" u="none" strike="noStrike" dirty="0">
                          <a:solidFill>
                            <a:srgbClr val="000000"/>
                          </a:solidFill>
                          <a:effectLst/>
                          <a:latin typeface="Calibri" panose="020F0502020204030204" pitchFamily="34" charset="0"/>
                        </a:rPr>
                        <a:t>-$34,106.28</a:t>
                      </a:r>
                    </a:p>
                  </a:txBody>
                  <a:tcPr marL="8394" marR="8394" marT="8394" marB="0" anchor="b">
                    <a:lnL>
                      <a:noFill/>
                    </a:lnL>
                    <a:lnR>
                      <a:noFill/>
                    </a:lnR>
                    <a:lnT>
                      <a:noFill/>
                    </a:lnT>
                    <a:lnB>
                      <a:noFill/>
                    </a:lnB>
                  </a:tcPr>
                </a:tc>
                <a:extLst>
                  <a:ext uri="{0D108BD9-81ED-4DB2-BD59-A6C34878D82A}">
                    <a16:rowId xmlns:a16="http://schemas.microsoft.com/office/drawing/2014/main" val="3480064794"/>
                  </a:ext>
                </a:extLst>
              </a:tr>
              <a:tr h="325918">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-$8,833.49</a:t>
                      </a:r>
                    </a:p>
                  </a:txBody>
                  <a:tcPr marL="8394" marR="8394" marT="8394"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4198315330"/>
                  </a:ext>
                </a:extLst>
              </a:tr>
              <a:tr h="325918">
                <a:tc>
                  <a:txBody>
                    <a:bodyPr/>
                    <a:lstStyle/>
                    <a:p>
                      <a:pPr algn="l" fontAlgn="b"/>
                      <a:r>
                        <a:rPr lang="en-US" sz="2000" b="1" i="0" u="none" strike="noStrike">
                          <a:solidFill>
                            <a:srgbClr val="000000"/>
                          </a:solidFill>
                          <a:effectLst/>
                          <a:latin typeface="Calibri" panose="020F0502020204030204" pitchFamily="34" charset="0"/>
                        </a:rPr>
                        <a:t>Grand Total</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2000" b="1" i="0" u="none" strike="noStrike" dirty="0">
                          <a:solidFill>
                            <a:srgbClr val="000000"/>
                          </a:solidFill>
                          <a:effectLst/>
                          <a:latin typeface="Calibri" panose="020F0502020204030204" pitchFamily="34" charset="0"/>
                        </a:rPr>
                        <a:t>$185,821.00</a:t>
                      </a:r>
                    </a:p>
                  </a:txBody>
                  <a:tcPr marL="8394" marR="8394" marT="8394"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766151664"/>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a:xfrm>
            <a:off x="665205" y="1751013"/>
            <a:ext cx="7770813" cy="4724400"/>
          </a:xfrm>
        </p:spPr>
        <p:txBody>
          <a:bodyPr/>
          <a:lstStyle/>
          <a:p>
            <a:r>
              <a:rPr lang="en-US" sz="2000" b="1" dirty="0"/>
              <a:t>Sept 2022 (Oct 12 update):  Total Registrations = 495</a:t>
            </a:r>
            <a:endParaRPr lang="en-US" sz="2000" dirty="0"/>
          </a:p>
          <a:p>
            <a:pPr lvl="1"/>
            <a:r>
              <a:rPr lang="en-US" dirty="0"/>
              <a:t>       Early:		210+158 = 368	(Reg = $</a:t>
            </a:r>
            <a:r>
              <a:rPr lang="en-US" b="0" i="0" u="none" strike="noStrike" dirty="0">
                <a:solidFill>
                  <a:srgbClr val="000000"/>
                </a:solidFill>
                <a:effectLst/>
                <a:latin typeface="Arial" panose="020B0604020202020204" pitchFamily="34" charset="0"/>
              </a:rPr>
              <a:t>349,600</a:t>
            </a:r>
            <a:r>
              <a:rPr lang="en-US" dirty="0"/>
              <a:t> )</a:t>
            </a:r>
          </a:p>
          <a:p>
            <a:pPr lvl="1"/>
            <a:r>
              <a:rPr lang="en-US" dirty="0"/>
              <a:t>		Standard: 	  35 + 57  =   92	(Reg = $110,400)</a:t>
            </a:r>
          </a:p>
          <a:p>
            <a:pPr lvl="1"/>
            <a:r>
              <a:rPr lang="en-US" dirty="0"/>
              <a:t>		Late/Onsite: 		11+28  = 35	(Reg = $56,550)</a:t>
            </a:r>
          </a:p>
          <a:p>
            <a:pPr lvl="1"/>
            <a:r>
              <a:rPr lang="en-US" dirty="0"/>
              <a:t>		Students         	1 + 1 = 2	(Reg = $300)</a:t>
            </a:r>
          </a:p>
          <a:p>
            <a:pPr lvl="1"/>
            <a:r>
              <a:rPr lang="en-US" dirty="0"/>
              <a:t> 		Guests					2	(Reg = $ 0)</a:t>
            </a:r>
          </a:p>
          <a:p>
            <a:pPr lvl="1"/>
            <a:r>
              <a:rPr lang="en-US" dirty="0"/>
              <a:t>		Cancels: 			3+1 = 4 	(Refund = </a:t>
            </a:r>
            <a:r>
              <a:rPr lang="en-US" dirty="0">
                <a:solidFill>
                  <a:srgbClr val="FF0000"/>
                </a:solidFill>
              </a:rPr>
              <a:t>-$2,400</a:t>
            </a:r>
            <a:r>
              <a:rPr lang="en-US" dirty="0"/>
              <a:t>)</a:t>
            </a:r>
          </a:p>
          <a:p>
            <a:pPr lvl="1"/>
            <a:r>
              <a:rPr lang="en-US" dirty="0"/>
              <a:t>       Total Attendees:		499 =&gt; 	$514,450</a:t>
            </a:r>
          </a:p>
          <a:p>
            <a:endParaRPr lang="en-US" sz="11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23093"/>
            <a:ext cx="7770813" cy="273050"/>
          </a:xfrm>
        </p:spPr>
        <p:txBody>
          <a:bodyPr/>
          <a:lstStyle/>
          <a:p>
            <a:r>
              <a:rPr lang="en-US" sz="2400" dirty="0"/>
              <a:t>IEEE802W Mixed-mode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71525" y="1066801"/>
            <a:ext cx="7770813" cy="5257800"/>
          </a:xfrm>
        </p:spPr>
        <p:txBody>
          <a:bodyPr/>
          <a:lstStyle/>
          <a:p>
            <a:pPr marL="0">
              <a:spcBef>
                <a:spcPts val="0"/>
              </a:spcBef>
            </a:pPr>
            <a:r>
              <a:rPr lang="en-US" sz="1800" dirty="0"/>
              <a:t>Interim: Sept  11-16, 2022  Budget Draft No 14  Update Date: 28 Oct 2022</a:t>
            </a:r>
          </a:p>
          <a:p>
            <a:pPr marL="0">
              <a:spcBef>
                <a:spcPts val="0"/>
              </a:spcBef>
            </a:pPr>
            <a:r>
              <a:rPr lang="en-US" sz="1800" dirty="0"/>
              <a:t>Income:</a:t>
            </a:r>
          </a:p>
          <a:p>
            <a:pPr marL="857250" lvl="3">
              <a:spcBef>
                <a:spcPts val="0"/>
              </a:spcBef>
            </a:pPr>
            <a:r>
              <a:rPr lang="en-US" sz="1800" dirty="0"/>
              <a:t>Registrations In-person	- 252	= 	$ </a:t>
            </a:r>
            <a:r>
              <a:rPr lang="en-US" sz="1800" b="0" i="0" u="none" strike="noStrike" dirty="0">
                <a:effectLst/>
              </a:rPr>
              <a:t>254,750</a:t>
            </a:r>
            <a:r>
              <a:rPr lang="en-US" sz="1800" dirty="0"/>
              <a:t> </a:t>
            </a:r>
          </a:p>
          <a:p>
            <a:pPr marL="857250" lvl="3">
              <a:spcBef>
                <a:spcPts val="0"/>
              </a:spcBef>
            </a:pPr>
            <a:r>
              <a:rPr lang="en-US" sz="1800" dirty="0"/>
              <a:t>Registrations Virtual		- 243	= 	$ 259,100</a:t>
            </a:r>
          </a:p>
          <a:p>
            <a:pPr marL="857250" lvl="3">
              <a:spcBef>
                <a:spcPts val="0"/>
              </a:spcBef>
            </a:pPr>
            <a:r>
              <a:rPr lang="en-US" sz="1800" dirty="0"/>
              <a:t>Registration Students		-    2		=	$        300</a:t>
            </a:r>
          </a:p>
          <a:p>
            <a:pPr marL="857250" lvl="3">
              <a:spcBef>
                <a:spcPts val="0"/>
              </a:spcBef>
            </a:pPr>
            <a:r>
              <a:rPr lang="en-US" sz="1800" dirty="0"/>
              <a:t>Hotel Credits/Rebates				=	$   35,341.20</a:t>
            </a:r>
          </a:p>
          <a:p>
            <a:pPr marL="857250" lvl="3">
              <a:spcBef>
                <a:spcPts val="0"/>
              </a:spcBef>
            </a:pPr>
            <a:r>
              <a:rPr lang="en-US" sz="1800" dirty="0"/>
              <a:t>	Total Income:			-  499	= 	</a:t>
            </a:r>
            <a:r>
              <a:rPr lang="en-US" sz="1800" b="1" dirty="0"/>
              <a:t>$ 548,540.15</a:t>
            </a:r>
          </a:p>
          <a:p>
            <a:pPr marL="0">
              <a:spcBef>
                <a:spcPts val="0"/>
              </a:spcBef>
            </a:pPr>
            <a:r>
              <a:rPr lang="en-US" sz="1800" dirty="0"/>
              <a:t>Expense:</a:t>
            </a:r>
          </a:p>
          <a:p>
            <a:pPr marL="0" lvl="1">
              <a:spcBef>
                <a:spcPts val="0"/>
              </a:spcBef>
            </a:pPr>
            <a:r>
              <a:rPr lang="en-US" sz="1800" dirty="0"/>
              <a:t>	Financial Fee:		</a:t>
            </a:r>
            <a:r>
              <a:rPr lang="en-US" sz="1800" i="0" u="none" strike="noStrike" dirty="0">
                <a:solidFill>
                  <a:srgbClr val="000000"/>
                </a:solidFill>
                <a:effectLst/>
              </a:rPr>
              <a:t>$  19,591.37</a:t>
            </a:r>
            <a:r>
              <a:rPr lang="en-US" sz="1800" dirty="0"/>
              <a:t> </a:t>
            </a:r>
          </a:p>
          <a:p>
            <a:pPr marL="0" lvl="1">
              <a:spcBef>
                <a:spcPts val="0"/>
              </a:spcBef>
            </a:pPr>
            <a:r>
              <a:rPr lang="en-US" sz="1800" dirty="0"/>
              <a:t>	Venue:			$  </a:t>
            </a:r>
            <a:r>
              <a:rPr lang="en-US" sz="1800" i="0" u="none" strike="noStrike" dirty="0">
                <a:effectLst/>
              </a:rPr>
              <a:t>46,740.84</a:t>
            </a:r>
            <a:r>
              <a:rPr lang="en-US" sz="1800" dirty="0"/>
              <a:t> </a:t>
            </a:r>
          </a:p>
          <a:p>
            <a:pPr marL="0" lvl="1">
              <a:spcBef>
                <a:spcPts val="0"/>
              </a:spcBef>
            </a:pPr>
            <a:r>
              <a:rPr lang="en-US" sz="1800" dirty="0"/>
              <a:t>	Networking		$  43,459.48</a:t>
            </a:r>
          </a:p>
          <a:p>
            <a:pPr marL="0" lvl="1">
              <a:spcBef>
                <a:spcPts val="0"/>
              </a:spcBef>
            </a:pPr>
            <a:r>
              <a:rPr lang="en-US" sz="1800" dirty="0"/>
              <a:t>	Meeting Planner:	$  67,194.64</a:t>
            </a:r>
          </a:p>
          <a:p>
            <a:pPr marL="0" lvl="1">
              <a:spcBef>
                <a:spcPts val="0"/>
              </a:spcBef>
            </a:pPr>
            <a:r>
              <a:rPr lang="en-US" sz="1800" dirty="0"/>
              <a:t>	F&amp;B			$128,852.04</a:t>
            </a:r>
          </a:p>
          <a:p>
            <a:pPr marL="0" lvl="1">
              <a:spcBef>
                <a:spcPts val="0"/>
              </a:spcBef>
            </a:pPr>
            <a:r>
              <a:rPr lang="en-US" sz="1800" dirty="0"/>
              <a:t>	Social			$  34,106.28</a:t>
            </a:r>
          </a:p>
          <a:p>
            <a:pPr marL="0" lvl="1">
              <a:spcBef>
                <a:spcPts val="0"/>
              </a:spcBef>
            </a:pPr>
            <a:r>
              <a:rPr lang="en-US" sz="1800" dirty="0"/>
              <a:t>	Shipping			$    6,707.60</a:t>
            </a:r>
          </a:p>
          <a:p>
            <a:pPr marL="0" lvl="1">
              <a:spcBef>
                <a:spcPts val="0"/>
              </a:spcBef>
            </a:pPr>
            <a:r>
              <a:rPr lang="en-US" sz="1800" dirty="0"/>
              <a:t>	Misc.			$  11,165.67 </a:t>
            </a:r>
          </a:p>
          <a:p>
            <a:pPr marL="0" lvl="1">
              <a:spcBef>
                <a:spcPts val="0"/>
              </a:spcBef>
            </a:pPr>
            <a:r>
              <a:rPr lang="en-US" sz="1800" dirty="0"/>
              <a:t>		Total Expense:		</a:t>
            </a:r>
            <a:r>
              <a:rPr lang="en-US" sz="1800" dirty="0">
                <a:solidFill>
                  <a:srgbClr val="FF0000"/>
                </a:solidFill>
              </a:rPr>
              <a:t>$(357,817.92)              $</a:t>
            </a:r>
            <a:r>
              <a:rPr lang="en-US" sz="1800" b="1" dirty="0">
                <a:solidFill>
                  <a:srgbClr val="FF0000"/>
                </a:solidFill>
              </a:rPr>
              <a:t>717.07 </a:t>
            </a:r>
            <a:r>
              <a:rPr lang="en-US" sz="1800" b="1" dirty="0"/>
              <a:t>per person</a:t>
            </a:r>
          </a:p>
          <a:p>
            <a:pPr marL="0">
              <a:spcBef>
                <a:spcPts val="0"/>
              </a:spcBef>
            </a:pPr>
            <a:r>
              <a:rPr lang="en-US" sz="1800" dirty="0"/>
              <a:t>Meeting Surplus/(Deficit)		$227,314.48</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November 2022</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601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6000750" y="2114551"/>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(Oct update):  Total Registrations = 554</a:t>
            </a:r>
            <a:endParaRPr lang="en-US" dirty="0"/>
          </a:p>
          <a:p>
            <a:r>
              <a:rPr lang="en-US" dirty="0"/>
              <a:t>              </a:t>
            </a:r>
            <a:r>
              <a:rPr lang="en-US" b="1" dirty="0"/>
              <a:t>Early:    		454</a:t>
            </a:r>
            <a:r>
              <a:rPr lang="en-US" dirty="0"/>
              <a:t>     (registration fee $400)</a:t>
            </a:r>
          </a:p>
          <a:p>
            <a:r>
              <a:rPr lang="en-US" dirty="0"/>
              <a:t>              </a:t>
            </a:r>
            <a:r>
              <a:rPr lang="en-US" b="1" dirty="0"/>
              <a:t>Standard:  	  72</a:t>
            </a:r>
            <a:r>
              <a:rPr lang="en-US" dirty="0"/>
              <a:t>     (registration fee $600)</a:t>
            </a:r>
          </a:p>
          <a:p>
            <a:r>
              <a:rPr lang="en-US" dirty="0"/>
              <a:t>              </a:t>
            </a:r>
            <a:r>
              <a:rPr lang="en-US" b="1" dirty="0"/>
              <a:t>Late:  		  28</a:t>
            </a:r>
            <a:r>
              <a:rPr lang="en-US" dirty="0"/>
              <a:t>     (registration fee $800)</a:t>
            </a:r>
          </a:p>
          <a:p>
            <a:r>
              <a:rPr lang="en-US" dirty="0"/>
              <a:t>Session Income: $</a:t>
            </a:r>
            <a:r>
              <a:rPr lang="en-US" dirty="0">
                <a:effectLst/>
                <a:latin typeface="Times New Roman" panose="02020603050405020304" pitchFamily="18" charset="0"/>
              </a:rPr>
              <a:t>246,411.00</a:t>
            </a:r>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sz="1800" dirty="0"/>
              <a:t>Budget v4- Final – 5 Oct 2022			 	Session date: May 6-19, 2022</a:t>
            </a:r>
          </a:p>
          <a:p>
            <a:r>
              <a:rPr lang="en-US" sz="2000" dirty="0"/>
              <a:t>Income:</a:t>
            </a:r>
          </a:p>
          <a:p>
            <a:pPr lvl="1"/>
            <a:r>
              <a:rPr lang="en-US" dirty="0"/>
              <a:t>	Registrations	-	554	= 	$246,411.00</a:t>
            </a:r>
          </a:p>
          <a:p>
            <a:r>
              <a:rPr lang="en-US" sz="2000" dirty="0"/>
              <a:t>	Total Income:					$246,411.00</a:t>
            </a:r>
          </a:p>
          <a:p>
            <a:r>
              <a:rPr lang="en-US" sz="2000" dirty="0"/>
              <a:t>Expense:</a:t>
            </a:r>
          </a:p>
          <a:p>
            <a:pPr lvl="1"/>
            <a:r>
              <a:rPr lang="en-US" dirty="0"/>
              <a:t>	Venue:					$       0.00</a:t>
            </a:r>
          </a:p>
          <a:p>
            <a:pPr lvl="1"/>
            <a:r>
              <a:rPr lang="en-US" dirty="0"/>
              <a:t>	Financial Fee:				$ 15,930.29</a:t>
            </a:r>
          </a:p>
          <a:p>
            <a:pPr lvl="1"/>
            <a:r>
              <a:rPr lang="en-US" dirty="0"/>
              <a:t>	Meeting Planner: 			$ 11,180.00</a:t>
            </a:r>
          </a:p>
          <a:p>
            <a:r>
              <a:rPr lang="en-US" dirty="0"/>
              <a:t>	</a:t>
            </a:r>
            <a:r>
              <a:rPr lang="en-US" sz="2000" dirty="0"/>
              <a:t>Total Expense:					$  27,110.29</a:t>
            </a:r>
          </a:p>
          <a:p>
            <a:r>
              <a:rPr lang="en-US" sz="2000" dirty="0"/>
              <a:t>Meeting Surplus/(Deficit)			$219,300.71</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0674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66248</TotalTime>
  <Words>5499</Words>
  <Application>Microsoft Office PowerPoint</Application>
  <PresentationFormat>On-screen Show (4:3)</PresentationFormat>
  <Paragraphs>1638</Paragraphs>
  <Slides>31</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6" baseType="lpstr">
      <vt:lpstr>Arial</vt:lpstr>
      <vt:lpstr>Calibri</vt:lpstr>
      <vt:lpstr>Times New Roman</vt:lpstr>
      <vt:lpstr>Office Theme</vt:lpstr>
      <vt:lpstr>Document</vt:lpstr>
      <vt:lpstr>Wireless Treasurer Report November 2022</vt:lpstr>
      <vt:lpstr>Abstract</vt:lpstr>
      <vt:lpstr>802.11/.15 Joint Account Balance Overview Oct 31, 2022</vt:lpstr>
      <vt:lpstr>Income/ Expense Report  Jan 1, 2022, to Oct 31, 2022</vt:lpstr>
      <vt:lpstr>IEEE802W Mix Mode Interim 2022 Sept Registration report</vt:lpstr>
      <vt:lpstr>IEEE802W Mixed-mode Interim 2022 Sept Budget report</vt:lpstr>
      <vt:lpstr>PowerPoint Presentation</vt:lpstr>
      <vt:lpstr>May 2022 Electronic Interim  Registration Report</vt:lpstr>
      <vt:lpstr>IEEE802W Electronic Interim 2022 May Budget report</vt:lpstr>
      <vt:lpstr>January 2022 Electronic Interim  Registration Report</vt:lpstr>
      <vt:lpstr>IEEE 802W Electronic Interim 2022 January Budget report</vt:lpstr>
      <vt:lpstr>Future Interim Meeting Fee Expectation</vt:lpstr>
      <vt:lpstr>IEEE802W Mixed-mode Interim 2023 Jan Budget </vt:lpstr>
      <vt:lpstr>802 Deadbeats</vt:lpstr>
      <vt:lpstr>802 Deadbeat List – June 1</vt:lpstr>
      <vt:lpstr>Deadbeat Consequences</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November 2022</dc:title>
  <dc:subject>Treasurer Report</dc:subject>
  <dc:creator>Jon Rosdahl</dc:creator>
  <cp:keywords>Novemberr 2022</cp:keywords>
  <dc:description>Jon Rosdahl (Qualcomm)</dc:description>
  <cp:lastModifiedBy>Jon Rosdahl</cp:lastModifiedBy>
  <cp:revision>62</cp:revision>
  <cp:lastPrinted>1601-01-01T00:00:00Z</cp:lastPrinted>
  <dcterms:created xsi:type="dcterms:W3CDTF">2019-08-01T19:20:26Z</dcterms:created>
  <dcterms:modified xsi:type="dcterms:W3CDTF">2022-11-02T19:03:14Z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