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1"/>
  </p:notesMasterIdLst>
  <p:handoutMasterIdLst>
    <p:handoutMasterId r:id="rId62"/>
  </p:handoutMasterIdLst>
  <p:sldIdLst>
    <p:sldId id="278" r:id="rId2"/>
    <p:sldId id="488" r:id="rId3"/>
    <p:sldId id="489" r:id="rId4"/>
    <p:sldId id="342" r:id="rId5"/>
    <p:sldId id="508" r:id="rId6"/>
    <p:sldId id="509" r:id="rId7"/>
    <p:sldId id="510" r:id="rId8"/>
    <p:sldId id="511" r:id="rId9"/>
    <p:sldId id="512" r:id="rId10"/>
    <p:sldId id="513" r:id="rId11"/>
    <p:sldId id="514" r:id="rId12"/>
    <p:sldId id="515" r:id="rId13"/>
    <p:sldId id="516" r:id="rId14"/>
    <p:sldId id="266" r:id="rId15"/>
    <p:sldId id="268" r:id="rId16"/>
    <p:sldId id="269" r:id="rId17"/>
    <p:sldId id="267" r:id="rId18"/>
    <p:sldId id="498" r:id="rId19"/>
    <p:sldId id="524" r:id="rId20"/>
    <p:sldId id="386" r:id="rId21"/>
    <p:sldId id="385" r:id="rId22"/>
    <p:sldId id="517" r:id="rId23"/>
    <p:sldId id="518" r:id="rId24"/>
    <p:sldId id="519" r:id="rId25"/>
    <p:sldId id="353" r:id="rId26"/>
    <p:sldId id="504" r:id="rId27"/>
    <p:sldId id="344" r:id="rId28"/>
    <p:sldId id="499" r:id="rId29"/>
    <p:sldId id="350" r:id="rId30"/>
    <p:sldId id="520" r:id="rId31"/>
    <p:sldId id="523" r:id="rId32"/>
    <p:sldId id="422" r:id="rId33"/>
    <p:sldId id="404" r:id="rId34"/>
    <p:sldId id="502" r:id="rId35"/>
    <p:sldId id="405" r:id="rId36"/>
    <p:sldId id="500" r:id="rId37"/>
    <p:sldId id="503" r:id="rId38"/>
    <p:sldId id="354" r:id="rId39"/>
    <p:sldId id="501" r:id="rId40"/>
    <p:sldId id="507" r:id="rId41"/>
    <p:sldId id="384" r:id="rId42"/>
    <p:sldId id="358" r:id="rId43"/>
    <p:sldId id="361" r:id="rId44"/>
    <p:sldId id="527" r:id="rId45"/>
    <p:sldId id="528" r:id="rId46"/>
    <p:sldId id="505" r:id="rId47"/>
    <p:sldId id="530" r:id="rId48"/>
    <p:sldId id="531" r:id="rId49"/>
    <p:sldId id="364" r:id="rId50"/>
    <p:sldId id="365" r:id="rId51"/>
    <p:sldId id="256" r:id="rId52"/>
    <p:sldId id="525" r:id="rId53"/>
    <p:sldId id="526" r:id="rId54"/>
    <p:sldId id="406" r:id="rId55"/>
    <p:sldId id="521" r:id="rId56"/>
    <p:sldId id="367" r:id="rId57"/>
    <p:sldId id="506" r:id="rId58"/>
    <p:sldId id="343" r:id="rId59"/>
    <p:sldId id="377" r:id="rId60"/>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 id="488"/>
            <p14:sldId id="489"/>
          </p14:sldIdLst>
        </p14:section>
        <p14:section name="Opening Plenary" id="{12A12E1B-8C3F-4A33-B548-A011E5170083}">
          <p14:sldIdLst>
            <p14:sldId id="342"/>
            <p14:sldId id="508"/>
            <p14:sldId id="509"/>
            <p14:sldId id="510"/>
            <p14:sldId id="511"/>
            <p14:sldId id="512"/>
            <p14:sldId id="513"/>
            <p14:sldId id="514"/>
            <p14:sldId id="515"/>
            <p14:sldId id="516"/>
            <p14:sldId id="266"/>
            <p14:sldId id="268"/>
            <p14:sldId id="269"/>
            <p14:sldId id="267"/>
            <p14:sldId id="498"/>
            <p14:sldId id="524"/>
            <p14:sldId id="386"/>
            <p14:sldId id="385"/>
            <p14:sldId id="517"/>
            <p14:sldId id="518"/>
            <p14:sldId id="519"/>
            <p14:sldId id="353"/>
            <p14:sldId id="504"/>
            <p14:sldId id="344"/>
            <p14:sldId id="499"/>
            <p14:sldId id="350"/>
            <p14:sldId id="520"/>
            <p14:sldId id="523"/>
          </p14:sldIdLst>
        </p14:section>
        <p14:section name="Future Venue AdHocs" id="{D785BA9C-5AF9-4B7F-9282-C376B319A4AD}">
          <p14:sldIdLst>
            <p14:sldId id="422"/>
            <p14:sldId id="404"/>
            <p14:sldId id="502"/>
            <p14:sldId id="405"/>
            <p14:sldId id="500"/>
            <p14:sldId id="503"/>
          </p14:sldIdLst>
        </p14:section>
        <p14:section name="Closing Plenary" id="{89B946F5-47D4-47BE-80B4-BBD366E37181}">
          <p14:sldIdLst>
            <p14:sldId id="354"/>
            <p14:sldId id="501"/>
            <p14:sldId id="507"/>
            <p14:sldId id="384"/>
            <p14:sldId id="358"/>
            <p14:sldId id="361"/>
            <p14:sldId id="527"/>
            <p14:sldId id="528"/>
            <p14:sldId id="505"/>
            <p14:sldId id="530"/>
            <p14:sldId id="531"/>
            <p14:sldId id="364"/>
            <p14:sldId id="365"/>
            <p14:sldId id="256"/>
            <p14:sldId id="525"/>
            <p14:sldId id="526"/>
            <p14:sldId id="406"/>
            <p14:sldId id="521"/>
            <p14:sldId id="367"/>
            <p14:sldId id="506"/>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66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48068C-C4B9-47AC-B4A8-5C2BF98753CE}" v="9" dt="2022-11-14T02:48:52.0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71" autoAdjust="0"/>
    <p:restoredTop sz="90593" autoAdjust="0"/>
  </p:normalViewPr>
  <p:slideViewPr>
    <p:cSldViewPr>
      <p:cViewPr varScale="1">
        <p:scale>
          <a:sx n="55" d="100"/>
          <a:sy n="55" d="100"/>
        </p:scale>
        <p:origin x="978" y="78"/>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E48068C-C4B9-47AC-B4A8-5C2BF98753CE}"/>
    <pc:docChg chg="undo custSel addSld delSld modSld modMainMaster modSection">
      <pc:chgData name="Jon Rosdahl" userId="2820f357-2dd4-4127-8713-e0bfde0fd756" providerId="ADAL" clId="{7E48068C-C4B9-47AC-B4A8-5C2BF98753CE}" dt="2022-11-20T00:04:03.739" v="2422" actId="20577"/>
      <pc:docMkLst>
        <pc:docMk/>
      </pc:docMkLst>
      <pc:sldChg chg="modSp mod">
        <pc:chgData name="Jon Rosdahl" userId="2820f357-2dd4-4127-8713-e0bfde0fd756" providerId="ADAL" clId="{7E48068C-C4B9-47AC-B4A8-5C2BF98753CE}" dt="2022-11-16T06:47:03.545" v="278" actId="20577"/>
        <pc:sldMkLst>
          <pc:docMk/>
          <pc:sldMk cId="3344579809" sldId="256"/>
        </pc:sldMkLst>
        <pc:spChg chg="mod">
          <ac:chgData name="Jon Rosdahl" userId="2820f357-2dd4-4127-8713-e0bfde0fd756" providerId="ADAL" clId="{7E48068C-C4B9-47AC-B4A8-5C2BF98753CE}" dt="2022-11-16T06:47:03.545" v="278" actId="20577"/>
          <ac:spMkLst>
            <pc:docMk/>
            <pc:sldMk cId="3344579809" sldId="256"/>
            <ac:spMk id="3" creationId="{CB04565A-7874-4E2A-8937-B76F47570964}"/>
          </ac:spMkLst>
        </pc:spChg>
      </pc:sldChg>
      <pc:sldChg chg="modSp mod">
        <pc:chgData name="Jon Rosdahl" userId="2820f357-2dd4-4127-8713-e0bfde0fd756" providerId="ADAL" clId="{7E48068C-C4B9-47AC-B4A8-5C2BF98753CE}" dt="2022-11-18T14:34:39.234" v="2195" actId="20577"/>
        <pc:sldMkLst>
          <pc:docMk/>
          <pc:sldMk cId="0" sldId="343"/>
        </pc:sldMkLst>
        <pc:spChg chg="mod">
          <ac:chgData name="Jon Rosdahl" userId="2820f357-2dd4-4127-8713-e0bfde0fd756" providerId="ADAL" clId="{7E48068C-C4B9-47AC-B4A8-5C2BF98753CE}" dt="2022-11-18T14:34:39.234" v="2195" actId="20577"/>
          <ac:spMkLst>
            <pc:docMk/>
            <pc:sldMk cId="0" sldId="343"/>
            <ac:spMk id="2" creationId="{82277739-66B6-40EB-9580-9458386E0E7F}"/>
          </ac:spMkLst>
        </pc:spChg>
      </pc:sldChg>
      <pc:sldChg chg="modSp mod">
        <pc:chgData name="Jon Rosdahl" userId="2820f357-2dd4-4127-8713-e0bfde0fd756" providerId="ADAL" clId="{7E48068C-C4B9-47AC-B4A8-5C2BF98753CE}" dt="2022-11-20T00:02:59.771" v="2411" actId="20577"/>
        <pc:sldMkLst>
          <pc:docMk/>
          <pc:sldMk cId="3327692416" sldId="358"/>
        </pc:sldMkLst>
        <pc:spChg chg="mod">
          <ac:chgData name="Jon Rosdahl" userId="2820f357-2dd4-4127-8713-e0bfde0fd756" providerId="ADAL" clId="{7E48068C-C4B9-47AC-B4A8-5C2BF98753CE}" dt="2022-11-18T04:31:55.987" v="1836" actId="20577"/>
          <ac:spMkLst>
            <pc:docMk/>
            <pc:sldMk cId="3327692416" sldId="358"/>
            <ac:spMk id="2" creationId="{7CD971AA-38D0-4010-8C09-DA2982B39DF7}"/>
          </ac:spMkLst>
        </pc:spChg>
        <pc:spChg chg="mod">
          <ac:chgData name="Jon Rosdahl" userId="2820f357-2dd4-4127-8713-e0bfde0fd756" providerId="ADAL" clId="{7E48068C-C4B9-47AC-B4A8-5C2BF98753CE}" dt="2022-11-20T00:02:59.771" v="2411" actId="20577"/>
          <ac:spMkLst>
            <pc:docMk/>
            <pc:sldMk cId="3327692416" sldId="358"/>
            <ac:spMk id="3" creationId="{BC86539C-A47B-4496-8F6C-68136BCFE6C3}"/>
          </ac:spMkLst>
        </pc:spChg>
      </pc:sldChg>
      <pc:sldChg chg="modSp mod">
        <pc:chgData name="Jon Rosdahl" userId="2820f357-2dd4-4127-8713-e0bfde0fd756" providerId="ADAL" clId="{7E48068C-C4B9-47AC-B4A8-5C2BF98753CE}" dt="2022-11-18T16:19:00.905" v="2228" actId="20577"/>
        <pc:sldMkLst>
          <pc:docMk/>
          <pc:sldMk cId="3930213174" sldId="361"/>
        </pc:sldMkLst>
        <pc:spChg chg="mod">
          <ac:chgData name="Jon Rosdahl" userId="2820f357-2dd4-4127-8713-e0bfde0fd756" providerId="ADAL" clId="{7E48068C-C4B9-47AC-B4A8-5C2BF98753CE}" dt="2022-11-18T04:31:05.056" v="1784" actId="20577"/>
          <ac:spMkLst>
            <pc:docMk/>
            <pc:sldMk cId="3930213174" sldId="361"/>
            <ac:spMk id="2" creationId="{3B456A26-5AC0-460A-B58C-483C046095D4}"/>
          </ac:spMkLst>
        </pc:spChg>
        <pc:spChg chg="mod">
          <ac:chgData name="Jon Rosdahl" userId="2820f357-2dd4-4127-8713-e0bfde0fd756" providerId="ADAL" clId="{7E48068C-C4B9-47AC-B4A8-5C2BF98753CE}" dt="2022-11-18T16:19:00.905" v="2228" actId="20577"/>
          <ac:spMkLst>
            <pc:docMk/>
            <pc:sldMk cId="3930213174" sldId="361"/>
            <ac:spMk id="3" creationId="{9BF971EA-11F7-4220-82C3-C7DF638F2823}"/>
          </ac:spMkLst>
        </pc:spChg>
      </pc:sldChg>
      <pc:sldChg chg="modSp mod">
        <pc:chgData name="Jon Rosdahl" userId="2820f357-2dd4-4127-8713-e0bfde0fd756" providerId="ADAL" clId="{7E48068C-C4B9-47AC-B4A8-5C2BF98753CE}" dt="2022-11-18T16:31:58.077" v="2395" actId="5793"/>
        <pc:sldMkLst>
          <pc:docMk/>
          <pc:sldMk cId="1625426209" sldId="364"/>
        </pc:sldMkLst>
        <pc:spChg chg="mod">
          <ac:chgData name="Jon Rosdahl" userId="2820f357-2dd4-4127-8713-e0bfde0fd756" providerId="ADAL" clId="{7E48068C-C4B9-47AC-B4A8-5C2BF98753CE}" dt="2022-11-18T16:31:58.077" v="2395" actId="5793"/>
          <ac:spMkLst>
            <pc:docMk/>
            <pc:sldMk cId="1625426209" sldId="364"/>
            <ac:spMk id="3" creationId="{525B05BD-7D76-4BA9-823D-345110519248}"/>
          </ac:spMkLst>
        </pc:spChg>
      </pc:sldChg>
      <pc:sldChg chg="modSp">
        <pc:chgData name="Jon Rosdahl" userId="2820f357-2dd4-4127-8713-e0bfde0fd756" providerId="ADAL" clId="{7E48068C-C4B9-47AC-B4A8-5C2BF98753CE}" dt="2022-11-18T06:47:55.132" v="2081" actId="20577"/>
        <pc:sldMkLst>
          <pc:docMk/>
          <pc:sldMk cId="1248015820" sldId="365"/>
        </pc:sldMkLst>
        <pc:spChg chg="mod">
          <ac:chgData name="Jon Rosdahl" userId="2820f357-2dd4-4127-8713-e0bfde0fd756" providerId="ADAL" clId="{7E48068C-C4B9-47AC-B4A8-5C2BF98753CE}" dt="2022-11-18T06:47:55.132" v="2081" actId="20577"/>
          <ac:spMkLst>
            <pc:docMk/>
            <pc:sldMk cId="1248015820" sldId="365"/>
            <ac:spMk id="3" creationId="{4C45BFD7-8CF1-4EB5-8BF7-81C3C0B9BC6E}"/>
          </ac:spMkLst>
        </pc:spChg>
      </pc:sldChg>
      <pc:sldChg chg="modSp">
        <pc:chgData name="Jon Rosdahl" userId="2820f357-2dd4-4127-8713-e0bfde0fd756" providerId="ADAL" clId="{7E48068C-C4B9-47AC-B4A8-5C2BF98753CE}" dt="2022-11-18T08:48:03.032" v="2106" actId="6549"/>
        <pc:sldMkLst>
          <pc:docMk/>
          <pc:sldMk cId="2761304245" sldId="377"/>
        </pc:sldMkLst>
        <pc:spChg chg="mod">
          <ac:chgData name="Jon Rosdahl" userId="2820f357-2dd4-4127-8713-e0bfde0fd756" providerId="ADAL" clId="{7E48068C-C4B9-47AC-B4A8-5C2BF98753CE}" dt="2022-11-18T08:48:03.032" v="2106" actId="6549"/>
          <ac:spMkLst>
            <pc:docMk/>
            <pc:sldMk cId="2761304245" sldId="377"/>
            <ac:spMk id="3" creationId="{2915EE7F-D148-4722-88EB-C5D46D3CB511}"/>
          </ac:spMkLst>
        </pc:spChg>
      </pc:sldChg>
      <pc:sldChg chg="addSp delSp modSp mod">
        <pc:chgData name="Jon Rosdahl" userId="2820f357-2dd4-4127-8713-e0bfde0fd756" providerId="ADAL" clId="{7E48068C-C4B9-47AC-B4A8-5C2BF98753CE}" dt="2022-11-18T05:49:01.785" v="2003" actId="14100"/>
        <pc:sldMkLst>
          <pc:docMk/>
          <pc:sldMk cId="33290225" sldId="384"/>
        </pc:sldMkLst>
        <pc:spChg chg="mod">
          <ac:chgData name="Jon Rosdahl" userId="2820f357-2dd4-4127-8713-e0bfde0fd756" providerId="ADAL" clId="{7E48068C-C4B9-47AC-B4A8-5C2BF98753CE}" dt="2022-11-14T02:46:57.783" v="143" actId="404"/>
          <ac:spMkLst>
            <pc:docMk/>
            <pc:sldMk cId="33290225" sldId="384"/>
            <ac:spMk id="2" creationId="{5DD22B20-E977-4B0B-9A06-F955DE573E07}"/>
          </ac:spMkLst>
        </pc:spChg>
        <pc:spChg chg="mod">
          <ac:chgData name="Jon Rosdahl" userId="2820f357-2dd4-4127-8713-e0bfde0fd756" providerId="ADAL" clId="{7E48068C-C4B9-47AC-B4A8-5C2BF98753CE}" dt="2022-11-14T02:48:00.964" v="160" actId="14100"/>
          <ac:spMkLst>
            <pc:docMk/>
            <pc:sldMk cId="33290225" sldId="384"/>
            <ac:spMk id="3" creationId="{632FD965-2A18-4BDE-88F9-A361CB39B9B8}"/>
          </ac:spMkLst>
        </pc:spChg>
        <pc:graphicFrameChg chg="add del mod">
          <ac:chgData name="Jon Rosdahl" userId="2820f357-2dd4-4127-8713-e0bfde0fd756" providerId="ADAL" clId="{7E48068C-C4B9-47AC-B4A8-5C2BF98753CE}" dt="2022-11-18T05:48:29.590" v="1996" actId="478"/>
          <ac:graphicFrameMkLst>
            <pc:docMk/>
            <pc:sldMk cId="33290225" sldId="384"/>
            <ac:graphicFrameMk id="4" creationId="{612054B6-812E-800C-3F39-FC83D22C79F7}"/>
          </ac:graphicFrameMkLst>
        </pc:graphicFrameChg>
        <pc:picChg chg="add mod">
          <ac:chgData name="Jon Rosdahl" userId="2820f357-2dd4-4127-8713-e0bfde0fd756" providerId="ADAL" clId="{7E48068C-C4B9-47AC-B4A8-5C2BF98753CE}" dt="2022-11-18T05:49:01.785" v="2003" actId="14100"/>
          <ac:picMkLst>
            <pc:docMk/>
            <pc:sldMk cId="33290225" sldId="384"/>
            <ac:picMk id="5" creationId="{773C3D25-61B8-02DB-1DFE-5A842BA1E3CC}"/>
          </ac:picMkLst>
        </pc:picChg>
      </pc:sldChg>
      <pc:sldChg chg="modSp mod">
        <pc:chgData name="Jon Rosdahl" userId="2820f357-2dd4-4127-8713-e0bfde0fd756" providerId="ADAL" clId="{7E48068C-C4B9-47AC-B4A8-5C2BF98753CE}" dt="2022-11-17T00:28:33.606" v="431" actId="20577"/>
        <pc:sldMkLst>
          <pc:docMk/>
          <pc:sldMk cId="2180411671" sldId="404"/>
        </pc:sldMkLst>
        <pc:spChg chg="mod">
          <ac:chgData name="Jon Rosdahl" userId="2820f357-2dd4-4127-8713-e0bfde0fd756" providerId="ADAL" clId="{7E48068C-C4B9-47AC-B4A8-5C2BF98753CE}" dt="2022-11-17T00:28:33.606" v="431" actId="20577"/>
          <ac:spMkLst>
            <pc:docMk/>
            <pc:sldMk cId="2180411671" sldId="404"/>
            <ac:spMk id="3" creationId="{00000000-0000-0000-0000-000000000000}"/>
          </ac:spMkLst>
        </pc:spChg>
      </pc:sldChg>
      <pc:sldChg chg="modSp mod">
        <pc:chgData name="Jon Rosdahl" userId="2820f357-2dd4-4127-8713-e0bfde0fd756" providerId="ADAL" clId="{7E48068C-C4B9-47AC-B4A8-5C2BF98753CE}" dt="2022-11-17T00:28:20.292" v="391" actId="5793"/>
        <pc:sldMkLst>
          <pc:docMk/>
          <pc:sldMk cId="1303961553" sldId="405"/>
        </pc:sldMkLst>
        <pc:spChg chg="mod">
          <ac:chgData name="Jon Rosdahl" userId="2820f357-2dd4-4127-8713-e0bfde0fd756" providerId="ADAL" clId="{7E48068C-C4B9-47AC-B4A8-5C2BF98753CE}" dt="2022-11-17T00:28:20.292" v="391" actId="5793"/>
          <ac:spMkLst>
            <pc:docMk/>
            <pc:sldMk cId="1303961553" sldId="405"/>
            <ac:spMk id="3" creationId="{00000000-0000-0000-0000-000000000000}"/>
          </ac:spMkLst>
        </pc:spChg>
      </pc:sldChg>
      <pc:sldChg chg="modSp mod">
        <pc:chgData name="Jon Rosdahl" userId="2820f357-2dd4-4127-8713-e0bfde0fd756" providerId="ADAL" clId="{7E48068C-C4B9-47AC-B4A8-5C2BF98753CE}" dt="2022-11-18T14:35:20.099" v="2196"/>
        <pc:sldMkLst>
          <pc:docMk/>
          <pc:sldMk cId="3255595961" sldId="406"/>
        </pc:sldMkLst>
        <pc:spChg chg="mod">
          <ac:chgData name="Jon Rosdahl" userId="2820f357-2dd4-4127-8713-e0bfde0fd756" providerId="ADAL" clId="{7E48068C-C4B9-47AC-B4A8-5C2BF98753CE}" dt="2022-11-18T14:35:20.099" v="2196"/>
          <ac:spMkLst>
            <pc:docMk/>
            <pc:sldMk cId="3255595961" sldId="406"/>
            <ac:spMk id="3" creationId="{5D412A9F-638A-48EA-A3D8-6AAB7DBE5EDE}"/>
          </ac:spMkLst>
        </pc:spChg>
      </pc:sldChg>
      <pc:sldChg chg="modSp mod">
        <pc:chgData name="Jon Rosdahl" userId="2820f357-2dd4-4127-8713-e0bfde0fd756" providerId="ADAL" clId="{7E48068C-C4B9-47AC-B4A8-5C2BF98753CE}" dt="2022-11-14T02:31:59.948" v="27" actId="404"/>
        <pc:sldMkLst>
          <pc:docMk/>
          <pc:sldMk cId="2112281857" sldId="498"/>
        </pc:sldMkLst>
        <pc:spChg chg="mod">
          <ac:chgData name="Jon Rosdahl" userId="2820f357-2dd4-4127-8713-e0bfde0fd756" providerId="ADAL" clId="{7E48068C-C4B9-47AC-B4A8-5C2BF98753CE}" dt="2022-11-14T02:31:59.948" v="27" actId="404"/>
          <ac:spMkLst>
            <pc:docMk/>
            <pc:sldMk cId="2112281857" sldId="498"/>
            <ac:spMk id="6" creationId="{CD618415-B2DA-4F0A-9C9E-F457C66906CC}"/>
          </ac:spMkLst>
        </pc:spChg>
      </pc:sldChg>
      <pc:sldChg chg="modSp mod">
        <pc:chgData name="Jon Rosdahl" userId="2820f357-2dd4-4127-8713-e0bfde0fd756" providerId="ADAL" clId="{7E48068C-C4B9-47AC-B4A8-5C2BF98753CE}" dt="2022-11-17T01:04:37.662" v="511" actId="20577"/>
        <pc:sldMkLst>
          <pc:docMk/>
          <pc:sldMk cId="518087464" sldId="502"/>
        </pc:sldMkLst>
        <pc:spChg chg="mod">
          <ac:chgData name="Jon Rosdahl" userId="2820f357-2dd4-4127-8713-e0bfde0fd756" providerId="ADAL" clId="{7E48068C-C4B9-47AC-B4A8-5C2BF98753CE}" dt="2022-11-17T01:04:37.662" v="511" actId="20577"/>
          <ac:spMkLst>
            <pc:docMk/>
            <pc:sldMk cId="518087464" sldId="502"/>
            <ac:spMk id="3" creationId="{BAC00CC7-5AF8-61EC-6128-1B9D67EFF211}"/>
          </ac:spMkLst>
        </pc:spChg>
      </pc:sldChg>
      <pc:sldChg chg="modSp mod">
        <pc:chgData name="Jon Rosdahl" userId="2820f357-2dd4-4127-8713-e0bfde0fd756" providerId="ADAL" clId="{7E48068C-C4B9-47AC-B4A8-5C2BF98753CE}" dt="2022-11-17T01:55:43.885" v="1309" actId="14"/>
        <pc:sldMkLst>
          <pc:docMk/>
          <pc:sldMk cId="3341178893" sldId="503"/>
        </pc:sldMkLst>
        <pc:spChg chg="mod">
          <ac:chgData name="Jon Rosdahl" userId="2820f357-2dd4-4127-8713-e0bfde0fd756" providerId="ADAL" clId="{7E48068C-C4B9-47AC-B4A8-5C2BF98753CE}" dt="2022-11-17T01:55:43.885" v="1309" actId="14"/>
          <ac:spMkLst>
            <pc:docMk/>
            <pc:sldMk cId="3341178893" sldId="503"/>
            <ac:spMk id="3" creationId="{8A7D349B-0F4A-65C0-A99D-9B8D755A0896}"/>
          </ac:spMkLst>
        </pc:spChg>
      </pc:sldChg>
      <pc:sldChg chg="modSp mod">
        <pc:chgData name="Jon Rosdahl" userId="2820f357-2dd4-4127-8713-e0bfde0fd756" providerId="ADAL" clId="{7E48068C-C4B9-47AC-B4A8-5C2BF98753CE}" dt="2022-11-18T16:24:43.110" v="2266" actId="20577"/>
        <pc:sldMkLst>
          <pc:docMk/>
          <pc:sldMk cId="842108682" sldId="505"/>
        </pc:sldMkLst>
        <pc:spChg chg="mod">
          <ac:chgData name="Jon Rosdahl" userId="2820f357-2dd4-4127-8713-e0bfde0fd756" providerId="ADAL" clId="{7E48068C-C4B9-47AC-B4A8-5C2BF98753CE}" dt="2022-11-18T04:29:19.880" v="1734" actId="20577"/>
          <ac:spMkLst>
            <pc:docMk/>
            <pc:sldMk cId="842108682" sldId="505"/>
            <ac:spMk id="2" creationId="{9D0F9483-7B93-D5F2-FF24-746377439773}"/>
          </ac:spMkLst>
        </pc:spChg>
        <pc:spChg chg="mod">
          <ac:chgData name="Jon Rosdahl" userId="2820f357-2dd4-4127-8713-e0bfde0fd756" providerId="ADAL" clId="{7E48068C-C4B9-47AC-B4A8-5C2BF98753CE}" dt="2022-11-18T16:24:43.110" v="2266" actId="20577"/>
          <ac:spMkLst>
            <pc:docMk/>
            <pc:sldMk cId="842108682" sldId="505"/>
            <ac:spMk id="3" creationId="{D81B625F-4DBE-BA89-3519-E54170C8982E}"/>
          </ac:spMkLst>
        </pc:spChg>
      </pc:sldChg>
      <pc:sldChg chg="addSp delSp modSp mod">
        <pc:chgData name="Jon Rosdahl" userId="2820f357-2dd4-4127-8713-e0bfde0fd756" providerId="ADAL" clId="{7E48068C-C4B9-47AC-B4A8-5C2BF98753CE}" dt="2022-11-18T14:33:46.831" v="2175" actId="20577"/>
        <pc:sldMkLst>
          <pc:docMk/>
          <pc:sldMk cId="3004092026" sldId="506"/>
        </pc:sldMkLst>
        <pc:spChg chg="mod">
          <ac:chgData name="Jon Rosdahl" userId="2820f357-2dd4-4127-8713-e0bfde0fd756" providerId="ADAL" clId="{7E48068C-C4B9-47AC-B4A8-5C2BF98753CE}" dt="2022-11-18T14:33:46.831" v="2175" actId="20577"/>
          <ac:spMkLst>
            <pc:docMk/>
            <pc:sldMk cId="3004092026" sldId="506"/>
            <ac:spMk id="2" creationId="{418CA4C7-77D6-42A1-4FCE-6D984EA08541}"/>
          </ac:spMkLst>
        </pc:spChg>
        <pc:spChg chg="mod">
          <ac:chgData name="Jon Rosdahl" userId="2820f357-2dd4-4127-8713-e0bfde0fd756" providerId="ADAL" clId="{7E48068C-C4B9-47AC-B4A8-5C2BF98753CE}" dt="2022-11-18T14:33:01.962" v="2160" actId="14100"/>
          <ac:spMkLst>
            <pc:docMk/>
            <pc:sldMk cId="3004092026" sldId="506"/>
            <ac:spMk id="3" creationId="{402F2189-A4F9-A67B-7A7D-4ECF3BB6DA7D}"/>
          </ac:spMkLst>
        </pc:spChg>
        <pc:spChg chg="del mod">
          <ac:chgData name="Jon Rosdahl" userId="2820f357-2dd4-4127-8713-e0bfde0fd756" providerId="ADAL" clId="{7E48068C-C4B9-47AC-B4A8-5C2BF98753CE}" dt="2022-11-18T14:31:01.864" v="2146" actId="478"/>
          <ac:spMkLst>
            <pc:docMk/>
            <pc:sldMk cId="3004092026" sldId="506"/>
            <ac:spMk id="4" creationId="{5AFAB481-A572-02E4-D347-C49D6AC439DE}"/>
          </ac:spMkLst>
        </pc:spChg>
        <pc:spChg chg="mod">
          <ac:chgData name="Jon Rosdahl" userId="2820f357-2dd4-4127-8713-e0bfde0fd756" providerId="ADAL" clId="{7E48068C-C4B9-47AC-B4A8-5C2BF98753CE}" dt="2022-11-18T14:32:47.885" v="2158" actId="1076"/>
          <ac:spMkLst>
            <pc:docMk/>
            <pc:sldMk cId="3004092026" sldId="506"/>
            <ac:spMk id="5" creationId="{525E58E7-18E6-1E47-E9B7-0A722E8E0C9D}"/>
          </ac:spMkLst>
        </pc:spChg>
        <pc:picChg chg="add mod">
          <ac:chgData name="Jon Rosdahl" userId="2820f357-2dd4-4127-8713-e0bfde0fd756" providerId="ADAL" clId="{7E48068C-C4B9-47AC-B4A8-5C2BF98753CE}" dt="2022-11-18T14:31:51.038" v="2150" actId="1076"/>
          <ac:picMkLst>
            <pc:docMk/>
            <pc:sldMk cId="3004092026" sldId="506"/>
            <ac:picMk id="7" creationId="{72B35F8A-2988-5026-1D74-D463DCC81216}"/>
          </ac:picMkLst>
        </pc:picChg>
      </pc:sldChg>
      <pc:sldChg chg="modSp mod">
        <pc:chgData name="Jon Rosdahl" userId="2820f357-2dd4-4127-8713-e0bfde0fd756" providerId="ADAL" clId="{7E48068C-C4B9-47AC-B4A8-5C2BF98753CE}" dt="2022-11-16T06:50:19.973" v="375" actId="20577"/>
        <pc:sldMkLst>
          <pc:docMk/>
          <pc:sldMk cId="83642821" sldId="521"/>
        </pc:sldMkLst>
        <pc:spChg chg="mod">
          <ac:chgData name="Jon Rosdahl" userId="2820f357-2dd4-4127-8713-e0bfde0fd756" providerId="ADAL" clId="{7E48068C-C4B9-47AC-B4A8-5C2BF98753CE}" dt="2022-11-16T06:49:53.358" v="325" actId="20577"/>
          <ac:spMkLst>
            <pc:docMk/>
            <pc:sldMk cId="83642821" sldId="521"/>
            <ac:spMk id="2" creationId="{C89FAC04-1719-3004-A1D6-360ED63A5BA2}"/>
          </ac:spMkLst>
        </pc:spChg>
        <pc:spChg chg="mod">
          <ac:chgData name="Jon Rosdahl" userId="2820f357-2dd4-4127-8713-e0bfde0fd756" providerId="ADAL" clId="{7E48068C-C4B9-47AC-B4A8-5C2BF98753CE}" dt="2022-11-16T06:50:19.973" v="375" actId="20577"/>
          <ac:spMkLst>
            <pc:docMk/>
            <pc:sldMk cId="83642821" sldId="521"/>
            <ac:spMk id="3" creationId="{ABB9722F-3B6F-2E9B-0A34-CA8D0A7364BD}"/>
          </ac:spMkLst>
        </pc:spChg>
      </pc:sldChg>
      <pc:sldChg chg="addSp delSp modSp new mod">
        <pc:chgData name="Jon Rosdahl" userId="2820f357-2dd4-4127-8713-e0bfde0fd756" providerId="ADAL" clId="{7E48068C-C4B9-47AC-B4A8-5C2BF98753CE}" dt="2022-11-14T02:33:00.045" v="112" actId="14100"/>
        <pc:sldMkLst>
          <pc:docMk/>
          <pc:sldMk cId="3264010107" sldId="524"/>
        </pc:sldMkLst>
        <pc:spChg chg="mod">
          <ac:chgData name="Jon Rosdahl" userId="2820f357-2dd4-4127-8713-e0bfde0fd756" providerId="ADAL" clId="{7E48068C-C4B9-47AC-B4A8-5C2BF98753CE}" dt="2022-11-14T02:33:00.045" v="112" actId="14100"/>
          <ac:spMkLst>
            <pc:docMk/>
            <pc:sldMk cId="3264010107" sldId="524"/>
            <ac:spMk id="2" creationId="{AC850CA5-918E-59DC-0183-83E1B35A7D03}"/>
          </ac:spMkLst>
        </pc:spChg>
        <pc:spChg chg="del">
          <ac:chgData name="Jon Rosdahl" userId="2820f357-2dd4-4127-8713-e0bfde0fd756" providerId="ADAL" clId="{7E48068C-C4B9-47AC-B4A8-5C2BF98753CE}" dt="2022-11-14T02:32:12.612" v="29"/>
          <ac:spMkLst>
            <pc:docMk/>
            <pc:sldMk cId="3264010107" sldId="524"/>
            <ac:spMk id="3" creationId="{DF8CF968-3E46-4C28-ED1C-2707DFD63653}"/>
          </ac:spMkLst>
        </pc:spChg>
        <pc:graphicFrameChg chg="add mod modGraphic">
          <ac:chgData name="Jon Rosdahl" userId="2820f357-2dd4-4127-8713-e0bfde0fd756" providerId="ADAL" clId="{7E48068C-C4B9-47AC-B4A8-5C2BF98753CE}" dt="2022-11-14T02:32:15.414" v="30" actId="14100"/>
          <ac:graphicFrameMkLst>
            <pc:docMk/>
            <pc:sldMk cId="3264010107" sldId="524"/>
            <ac:graphicFrameMk id="4" creationId="{28AEF426-44A7-BD25-5061-BFD2B11864CD}"/>
          </ac:graphicFrameMkLst>
        </pc:graphicFrameChg>
      </pc:sldChg>
      <pc:sldChg chg="modSp">
        <pc:chgData name="Jon Rosdahl" userId="2820f357-2dd4-4127-8713-e0bfde0fd756" providerId="ADAL" clId="{7E48068C-C4B9-47AC-B4A8-5C2BF98753CE}" dt="2022-11-16T06:48:08.231" v="281" actId="1076"/>
        <pc:sldMkLst>
          <pc:docMk/>
          <pc:sldMk cId="3367476823" sldId="525"/>
        </pc:sldMkLst>
        <pc:spChg chg="mod">
          <ac:chgData name="Jon Rosdahl" userId="2820f357-2dd4-4127-8713-e0bfde0fd756" providerId="ADAL" clId="{7E48068C-C4B9-47AC-B4A8-5C2BF98753CE}" dt="2022-11-16T06:48:08.231" v="281" actId="1076"/>
          <ac:spMkLst>
            <pc:docMk/>
            <pc:sldMk cId="3367476823" sldId="525"/>
            <ac:spMk id="3" creationId="{00000000-0000-0000-0000-000000000000}"/>
          </ac:spMkLst>
        </pc:spChg>
      </pc:sldChg>
      <pc:sldChg chg="modSp mod">
        <pc:chgData name="Jon Rosdahl" userId="2820f357-2dd4-4127-8713-e0bfde0fd756" providerId="ADAL" clId="{7E48068C-C4B9-47AC-B4A8-5C2BF98753CE}" dt="2022-11-16T06:48:36.380" v="295" actId="404"/>
        <pc:sldMkLst>
          <pc:docMk/>
          <pc:sldMk cId="2484205519" sldId="526"/>
        </pc:sldMkLst>
        <pc:spChg chg="mod">
          <ac:chgData name="Jon Rosdahl" userId="2820f357-2dd4-4127-8713-e0bfde0fd756" providerId="ADAL" clId="{7E48068C-C4B9-47AC-B4A8-5C2BF98753CE}" dt="2022-11-16T06:48:36.380" v="295" actId="404"/>
          <ac:spMkLst>
            <pc:docMk/>
            <pc:sldMk cId="2484205519" sldId="526"/>
            <ac:spMk id="3" creationId="{6763B121-D09D-46FF-B532-F53DDBEF517C}"/>
          </ac:spMkLst>
        </pc:spChg>
      </pc:sldChg>
      <pc:sldChg chg="modSp add mod">
        <pc:chgData name="Jon Rosdahl" userId="2820f357-2dd4-4127-8713-e0bfde0fd756" providerId="ADAL" clId="{7E48068C-C4B9-47AC-B4A8-5C2BF98753CE}" dt="2022-11-20T00:02:07.962" v="2407" actId="20577"/>
        <pc:sldMkLst>
          <pc:docMk/>
          <pc:sldMk cId="2213803518" sldId="527"/>
        </pc:sldMkLst>
        <pc:spChg chg="mod">
          <ac:chgData name="Jon Rosdahl" userId="2820f357-2dd4-4127-8713-e0bfde0fd756" providerId="ADAL" clId="{7E48068C-C4B9-47AC-B4A8-5C2BF98753CE}" dt="2022-11-18T04:30:38.131" v="1762" actId="20577"/>
          <ac:spMkLst>
            <pc:docMk/>
            <pc:sldMk cId="2213803518" sldId="527"/>
            <ac:spMk id="2" creationId="{7CD971AA-38D0-4010-8C09-DA2982B39DF7}"/>
          </ac:spMkLst>
        </pc:spChg>
        <pc:spChg chg="mod">
          <ac:chgData name="Jon Rosdahl" userId="2820f357-2dd4-4127-8713-e0bfde0fd756" providerId="ADAL" clId="{7E48068C-C4B9-47AC-B4A8-5C2BF98753CE}" dt="2022-11-20T00:02:07.962" v="2407" actId="20577"/>
          <ac:spMkLst>
            <pc:docMk/>
            <pc:sldMk cId="2213803518" sldId="527"/>
            <ac:spMk id="3" creationId="{BC86539C-A47B-4496-8F6C-68136BCFE6C3}"/>
          </ac:spMkLst>
        </pc:spChg>
      </pc:sldChg>
      <pc:sldChg chg="modSp add mod">
        <pc:chgData name="Jon Rosdahl" userId="2820f357-2dd4-4127-8713-e0bfde0fd756" providerId="ADAL" clId="{7E48068C-C4B9-47AC-B4A8-5C2BF98753CE}" dt="2022-11-20T00:04:03.739" v="2422" actId="20577"/>
        <pc:sldMkLst>
          <pc:docMk/>
          <pc:sldMk cId="1889862284" sldId="528"/>
        </pc:sldMkLst>
        <pc:spChg chg="mod">
          <ac:chgData name="Jon Rosdahl" userId="2820f357-2dd4-4127-8713-e0bfde0fd756" providerId="ADAL" clId="{7E48068C-C4B9-47AC-B4A8-5C2BF98753CE}" dt="2022-11-18T04:29:57.657" v="1752" actId="20577"/>
          <ac:spMkLst>
            <pc:docMk/>
            <pc:sldMk cId="1889862284" sldId="528"/>
            <ac:spMk id="2" creationId="{3B456A26-5AC0-460A-B58C-483C046095D4}"/>
          </ac:spMkLst>
        </pc:spChg>
        <pc:spChg chg="mod">
          <ac:chgData name="Jon Rosdahl" userId="2820f357-2dd4-4127-8713-e0bfde0fd756" providerId="ADAL" clId="{7E48068C-C4B9-47AC-B4A8-5C2BF98753CE}" dt="2022-11-20T00:04:03.739" v="2422" actId="20577"/>
          <ac:spMkLst>
            <pc:docMk/>
            <pc:sldMk cId="1889862284" sldId="528"/>
            <ac:spMk id="3" creationId="{9BF971EA-11F7-4220-82C3-C7DF638F2823}"/>
          </ac:spMkLst>
        </pc:spChg>
      </pc:sldChg>
      <pc:sldChg chg="modSp add del">
        <pc:chgData name="Jon Rosdahl" userId="2820f357-2dd4-4127-8713-e0bfde0fd756" providerId="ADAL" clId="{7E48068C-C4B9-47AC-B4A8-5C2BF98753CE}" dt="2022-11-18T04:22:27.898" v="1537" actId="2696"/>
        <pc:sldMkLst>
          <pc:docMk/>
          <pc:sldMk cId="1509885575" sldId="529"/>
        </pc:sldMkLst>
        <pc:spChg chg="mod">
          <ac:chgData name="Jon Rosdahl" userId="2820f357-2dd4-4127-8713-e0bfde0fd756" providerId="ADAL" clId="{7E48068C-C4B9-47AC-B4A8-5C2BF98753CE}" dt="2022-11-18T04:22:26.036" v="1536"/>
          <ac:spMkLst>
            <pc:docMk/>
            <pc:sldMk cId="1509885575" sldId="529"/>
            <ac:spMk id="2" creationId="{C07376E3-6B01-0AD5-B184-B7480F573C2D}"/>
          </ac:spMkLst>
        </pc:spChg>
      </pc:sldChg>
      <pc:sldChg chg="modSp add mod">
        <pc:chgData name="Jon Rosdahl" userId="2820f357-2dd4-4127-8713-e0bfde0fd756" providerId="ADAL" clId="{7E48068C-C4B9-47AC-B4A8-5C2BF98753CE}" dt="2022-11-18T16:31:22.070" v="2374" actId="20577"/>
        <pc:sldMkLst>
          <pc:docMk/>
          <pc:sldMk cId="4239473631" sldId="530"/>
        </pc:sldMkLst>
        <pc:spChg chg="mod">
          <ac:chgData name="Jon Rosdahl" userId="2820f357-2dd4-4127-8713-e0bfde0fd756" providerId="ADAL" clId="{7E48068C-C4B9-47AC-B4A8-5C2BF98753CE}" dt="2022-11-18T04:28:29.063" v="1721" actId="404"/>
          <ac:spMkLst>
            <pc:docMk/>
            <pc:sldMk cId="4239473631" sldId="530"/>
            <ac:spMk id="2" creationId="{8D9678F7-872B-E975-EB67-EB9FDF890FB8}"/>
          </ac:spMkLst>
        </pc:spChg>
        <pc:spChg chg="mod">
          <ac:chgData name="Jon Rosdahl" userId="2820f357-2dd4-4127-8713-e0bfde0fd756" providerId="ADAL" clId="{7E48068C-C4B9-47AC-B4A8-5C2BF98753CE}" dt="2022-11-18T16:31:22.070" v="2374" actId="20577"/>
          <ac:spMkLst>
            <pc:docMk/>
            <pc:sldMk cId="4239473631" sldId="530"/>
            <ac:spMk id="3" creationId="{F765FBB1-8726-3CCA-6886-1D31F005E534}"/>
          </ac:spMkLst>
        </pc:spChg>
      </pc:sldChg>
      <pc:sldChg chg="modSp add mod">
        <pc:chgData name="Jon Rosdahl" userId="2820f357-2dd4-4127-8713-e0bfde0fd756" providerId="ADAL" clId="{7E48068C-C4B9-47AC-B4A8-5C2BF98753CE}" dt="2022-11-18T16:31:48.834" v="2392" actId="20577"/>
        <pc:sldMkLst>
          <pc:docMk/>
          <pc:sldMk cId="3851745269" sldId="531"/>
        </pc:sldMkLst>
        <pc:spChg chg="mod">
          <ac:chgData name="Jon Rosdahl" userId="2820f357-2dd4-4127-8713-e0bfde0fd756" providerId="ADAL" clId="{7E48068C-C4B9-47AC-B4A8-5C2BF98753CE}" dt="2022-11-18T04:28:21.192" v="1720" actId="255"/>
          <ac:spMkLst>
            <pc:docMk/>
            <pc:sldMk cId="3851745269" sldId="531"/>
            <ac:spMk id="2" creationId="{CBC72FDA-4397-9357-806F-B56C1C2988D5}"/>
          </ac:spMkLst>
        </pc:spChg>
        <pc:spChg chg="mod">
          <ac:chgData name="Jon Rosdahl" userId="2820f357-2dd4-4127-8713-e0bfde0fd756" providerId="ADAL" clId="{7E48068C-C4B9-47AC-B4A8-5C2BF98753CE}" dt="2022-11-18T16:31:48.834" v="2392" actId="20577"/>
          <ac:spMkLst>
            <pc:docMk/>
            <pc:sldMk cId="3851745269" sldId="531"/>
            <ac:spMk id="3" creationId="{4CDA1341-1445-C281-9307-9E543CC84EC0}"/>
          </ac:spMkLst>
        </pc:spChg>
      </pc:sldChg>
      <pc:sldChg chg="modSp add del">
        <pc:chgData name="Jon Rosdahl" userId="2820f357-2dd4-4127-8713-e0bfde0fd756" providerId="ADAL" clId="{7E48068C-C4B9-47AC-B4A8-5C2BF98753CE}" dt="2022-11-18T04:25:25.722" v="1684" actId="2696"/>
        <pc:sldMkLst>
          <pc:docMk/>
          <pc:sldMk cId="2165159246" sldId="532"/>
        </pc:sldMkLst>
        <pc:spChg chg="mod">
          <ac:chgData name="Jon Rosdahl" userId="2820f357-2dd4-4127-8713-e0bfde0fd756" providerId="ADAL" clId="{7E48068C-C4B9-47AC-B4A8-5C2BF98753CE}" dt="2022-11-18T04:25:24.567" v="1683"/>
          <ac:spMkLst>
            <pc:docMk/>
            <pc:sldMk cId="2165159246" sldId="532"/>
            <ac:spMk id="2" creationId="{C44AEAD1-2F0E-DE2C-EDA6-B9675198D3E5}"/>
          </ac:spMkLst>
        </pc:spChg>
      </pc:sldChg>
      <pc:sldMasterChg chg="modSp mod modSldLayout">
        <pc:chgData name="Jon Rosdahl" userId="2820f357-2dd4-4127-8713-e0bfde0fd756" providerId="ADAL" clId="{7E48068C-C4B9-47AC-B4A8-5C2BF98753CE}" dt="2022-11-14T02:48:52.076" v="166" actId="1076"/>
        <pc:sldMasterMkLst>
          <pc:docMk/>
          <pc:sldMasterMk cId="0" sldId="2147483657"/>
        </pc:sldMasterMkLst>
        <pc:spChg chg="mod">
          <ac:chgData name="Jon Rosdahl" userId="2820f357-2dd4-4127-8713-e0bfde0fd756" providerId="ADAL" clId="{7E48068C-C4B9-47AC-B4A8-5C2BF98753CE}" dt="2022-11-14T02:48:30.787" v="162" actId="20577"/>
          <ac:spMkLst>
            <pc:docMk/>
            <pc:sldMasterMk cId="0" sldId="2147483657"/>
            <ac:spMk id="2" creationId="{92B304B0-FF60-41DC-9681-6067E5CBFFEE}"/>
          </ac:spMkLst>
        </pc:spChg>
        <pc:sldLayoutChg chg="modSp mod">
          <pc:chgData name="Jon Rosdahl" userId="2820f357-2dd4-4127-8713-e0bfde0fd756" providerId="ADAL" clId="{7E48068C-C4B9-47AC-B4A8-5C2BF98753CE}" dt="2022-11-14T02:48:52.076" v="166" actId="1076"/>
          <pc:sldLayoutMkLst>
            <pc:docMk/>
            <pc:sldMasterMk cId="0" sldId="2147483657"/>
            <pc:sldLayoutMk cId="0" sldId="2147483658"/>
          </pc:sldLayoutMkLst>
          <pc:spChg chg="mod">
            <ac:chgData name="Jon Rosdahl" userId="2820f357-2dd4-4127-8713-e0bfde0fd756" providerId="ADAL" clId="{7E48068C-C4B9-47AC-B4A8-5C2BF98753CE}" dt="2022-11-14T02:48:42.419" v="165" actId="20577"/>
            <ac:spMkLst>
              <pc:docMk/>
              <pc:sldMasterMk cId="0" sldId="2147483657"/>
              <pc:sldLayoutMk cId="0" sldId="2147483658"/>
              <ac:spMk id="16" creationId="{0A5D7486-18AF-07D7-6273-284FC1C6A540}"/>
            </ac:spMkLst>
          </pc:spChg>
          <pc:spChg chg="mod">
            <ac:chgData name="Jon Rosdahl" userId="2820f357-2dd4-4127-8713-e0bfde0fd756" providerId="ADAL" clId="{7E48068C-C4B9-47AC-B4A8-5C2BF98753CE}" dt="2022-11-14T02:48:52.076" v="166" actId="1076"/>
            <ac:spMkLst>
              <pc:docMk/>
              <pc:sldMasterMk cId="0" sldId="2147483657"/>
              <pc:sldLayoutMk cId="0" sldId="2147483658"/>
              <ac:spMk id="17" creationId="{4EA710C5-820F-1B53-9A19-AFEADCCAEFF6}"/>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2022</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EC-22-0203-00-00EC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2022</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EC-22-0203-00-00EC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21.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59.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November 2022</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EC-22-0203-00-00EC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7af9ea36d7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g17af9ea36d7_0_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1" name="Google Shape;13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8" name="Google Shape;138;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November 2022</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27</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254087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$400+$100 = $500</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28</a:t>
            </a:fld>
            <a:endParaRPr lang="en-US" altLang="en-US"/>
          </a:p>
        </p:txBody>
      </p:sp>
    </p:spTree>
    <p:extLst>
      <p:ext uri="{BB962C8B-B14F-4D97-AF65-F5344CB8AC3E}">
        <p14:creationId xmlns:p14="http://schemas.microsoft.com/office/powerpoint/2010/main" val="2155891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33</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November 2022</a:t>
            </a:r>
          </a:p>
        </p:txBody>
      </p:sp>
      <p:sp>
        <p:nvSpPr>
          <p:cNvPr id="6" name="Footer Placeholder 5"/>
          <p:cNvSpPr>
            <a:spLocks noGrp="1"/>
          </p:cNvSpPr>
          <p:nvPr>
            <p:ph type="ftr" sz="quarter" idx="4"/>
          </p:nvPr>
        </p:nvSpPr>
        <p:spPr/>
        <p:txBody>
          <a:bodyPr/>
          <a:lstStyle/>
          <a:p>
            <a:pPr>
              <a:defRPr/>
            </a:pPr>
            <a:r>
              <a:rPr lang="en-US"/>
              <a:t>802 EC-22-0203-00-00EC</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35</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36</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281245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4</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November 2022</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EC-22-0203-00-00EC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39</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5157221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42</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43</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44</a:t>
            </a:fld>
            <a:endParaRPr lang="en-US" altLang="en-US"/>
          </a:p>
        </p:txBody>
      </p:sp>
    </p:spTree>
    <p:extLst>
      <p:ext uri="{BB962C8B-B14F-4D97-AF65-F5344CB8AC3E}">
        <p14:creationId xmlns:p14="http://schemas.microsoft.com/office/powerpoint/2010/main" val="7333666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45</a:t>
            </a:fld>
            <a:endParaRPr lang="en-US" altLang="en-US"/>
          </a:p>
        </p:txBody>
      </p:sp>
    </p:spTree>
    <p:extLst>
      <p:ext uri="{BB962C8B-B14F-4D97-AF65-F5344CB8AC3E}">
        <p14:creationId xmlns:p14="http://schemas.microsoft.com/office/powerpoint/2010/main" val="19976183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Room Rate </a:t>
            </a:r>
            <a:r>
              <a:rPr lang="en-US" dirty="0" err="1"/>
              <a:t>Approx</a:t>
            </a:r>
            <a:r>
              <a:rPr lang="en-US" dirty="0"/>
              <a:t> us$160 ++</a:t>
            </a:r>
          </a:p>
          <a:p>
            <a:r>
              <a:rPr lang="en-US" dirty="0"/>
              <a:t>Expected registration opens August 1, 2022</a:t>
            </a:r>
            <a:br>
              <a:rPr lang="en-US" dirty="0"/>
            </a:br>
            <a:r>
              <a:rPr lang="en-US" dirty="0"/>
              <a:t>Attritions cost would be about $60K for lack of 500 nights.</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49</a:t>
            </a:fld>
            <a:endParaRPr lang="en-US" altLang="en-US"/>
          </a:p>
        </p:txBody>
      </p:sp>
    </p:spTree>
    <p:extLst>
      <p:ext uri="{BB962C8B-B14F-4D97-AF65-F5344CB8AC3E}">
        <p14:creationId xmlns:p14="http://schemas.microsoft.com/office/powerpoint/2010/main" val="2694143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Airfare = $700</a:t>
            </a:r>
          </a:p>
          <a:p>
            <a:r>
              <a:rPr lang="en-US" dirty="0"/>
              <a:t>Transfers = $250</a:t>
            </a:r>
          </a:p>
          <a:p>
            <a:r>
              <a:rPr lang="en-US" dirty="0"/>
              <a:t>Food = $250</a:t>
            </a:r>
          </a:p>
          <a:p>
            <a:r>
              <a:rPr lang="en-US" dirty="0"/>
              <a:t>Hotel = $800</a:t>
            </a:r>
          </a:p>
          <a:p>
            <a:r>
              <a:rPr lang="en-US" dirty="0"/>
              <a:t>Total = $2,000 per person</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50</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November 2022</a:t>
            </a:r>
          </a:p>
        </p:txBody>
      </p:sp>
      <p:sp>
        <p:nvSpPr>
          <p:cNvPr id="5" name="Footer Placeholder 4"/>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EC-22-0203-00-00EC</a:t>
            </a:r>
          </a:p>
        </p:txBody>
      </p:sp>
      <p:sp>
        <p:nvSpPr>
          <p:cNvPr id="6" name="Slide Number Placeholder 5"/>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4697634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time we did the outreach was July 2017</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55</a:t>
            </a:fld>
            <a:endParaRPr lang="en-US" altLang="en-US"/>
          </a:p>
        </p:txBody>
      </p:sp>
    </p:spTree>
    <p:extLst>
      <p:ext uri="{BB962C8B-B14F-4D97-AF65-F5344CB8AC3E}">
        <p14:creationId xmlns:p14="http://schemas.microsoft.com/office/powerpoint/2010/main" val="29118665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Dec 6 conflicts with the IEEE SA BOG  (4 members included )</a:t>
            </a:r>
          </a:p>
          <a:p>
            <a:r>
              <a:rPr lang="en-US" sz="1200" kern="1200" dirty="0">
                <a:solidFill>
                  <a:schemeClr val="tx1"/>
                </a:solidFill>
                <a:latin typeface="Arial" panose="020B0604020202020204" pitchFamily="34" charset="0"/>
                <a:ea typeface="+mn-ea"/>
                <a:cs typeface="+mn-cs"/>
              </a:rPr>
              <a:t>Jan 3 is first day back from holiday – May decide to just skip.</a:t>
            </a:r>
          </a:p>
          <a:p>
            <a:r>
              <a:rPr lang="en-US" sz="1200" kern="1200" dirty="0">
                <a:solidFill>
                  <a:schemeClr val="tx1"/>
                </a:solidFill>
                <a:latin typeface="Arial" panose="020B0604020202020204" pitchFamily="34" charset="0"/>
                <a:ea typeface="+mn-ea"/>
                <a:cs typeface="+mn-cs"/>
              </a:rPr>
              <a:t>Proposal to move Dec to Dec 13</a:t>
            </a:r>
          </a:p>
          <a:p>
            <a:r>
              <a:rPr lang="en-US" sz="1200" kern="1200" dirty="0">
                <a:solidFill>
                  <a:schemeClr val="tx1"/>
                </a:solidFill>
                <a:latin typeface="Arial" panose="020B0604020202020204" pitchFamily="34" charset="0"/>
                <a:ea typeface="+mn-ea"/>
                <a:cs typeface="+mn-cs"/>
              </a:rPr>
              <a:t>Proposal to move Jan to January 10</a:t>
            </a:r>
          </a:p>
        </p:txBody>
      </p:sp>
      <p:sp>
        <p:nvSpPr>
          <p:cNvPr id="4" name="Date Placeholder 3"/>
          <p:cNvSpPr>
            <a:spLocks noGrp="1"/>
          </p:cNvSpPr>
          <p:nvPr>
            <p:ph type="dt" idx="1"/>
          </p:nvPr>
        </p:nvSpPr>
        <p:spPr/>
        <p:txBody>
          <a:bodyPr/>
          <a:lstStyle/>
          <a:p>
            <a:r>
              <a:rPr lang="en-US" altLang="en-US"/>
              <a:t>November 2022</a:t>
            </a:r>
          </a:p>
        </p:txBody>
      </p:sp>
      <p:sp>
        <p:nvSpPr>
          <p:cNvPr id="5" name="Footer Placeholder 4"/>
          <p:cNvSpPr>
            <a:spLocks noGrp="1"/>
          </p:cNvSpPr>
          <p:nvPr>
            <p:ph type="ftr" sz="quarter" idx="4"/>
          </p:nvPr>
        </p:nvSpPr>
        <p:spPr/>
        <p:txBody>
          <a:bodyPr/>
          <a:lstStyle/>
          <a:p>
            <a:r>
              <a:rPr lang="en-US" altLang="en-US"/>
              <a:t>802 EC-22-0203-00-00EC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58</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November 2022</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59</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EC-22-0203-00-00EC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7af9ea36d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g17af9ea36d7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16" name="TextBox 15">
            <a:extLst>
              <a:ext uri="{FF2B5EF4-FFF2-40B4-BE49-F238E27FC236}">
                <a16:creationId xmlns:a16="http://schemas.microsoft.com/office/drawing/2014/main" id="{0A5D7486-18AF-07D7-6273-284FC1C6A540}"/>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ec-22-0203-01-00EC</a:t>
            </a:r>
            <a:endParaRPr lang="en-US" sz="1100" dirty="0"/>
          </a:p>
        </p:txBody>
      </p:sp>
      <p:sp>
        <p:nvSpPr>
          <p:cNvPr id="17" name="Text Box 9">
            <a:extLst>
              <a:ext uri="{FF2B5EF4-FFF2-40B4-BE49-F238E27FC236}">
                <a16:creationId xmlns:a16="http://schemas.microsoft.com/office/drawing/2014/main" id="{4EA710C5-820F-1B53-9A19-AFEADCCAEFF6}"/>
              </a:ext>
            </a:extLst>
          </p:cNvPr>
          <p:cNvSpPr txBox="1">
            <a:spLocks noChangeArrowheads="1"/>
          </p:cNvSpPr>
          <p:nvPr userDrawn="1"/>
        </p:nvSpPr>
        <p:spPr bwMode="auto">
          <a:xfrm>
            <a:off x="-107696"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0"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ec-22-0203-01-00EC</a:t>
            </a:r>
            <a:endParaRPr lang="en-US" sz="1100" dirty="0"/>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ieee802.org/Univ_Outreach.s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www.itu.int/en/ITU-T/Workshops-and-Seminars/ethernet/201307/Pages/programme.asp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cvent.me/ePrBDG"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2022 November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6"/>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Audio Visual Support - In Person Sessions </a:t>
            </a:r>
            <a:endParaRPr/>
          </a:p>
        </p:txBody>
      </p:sp>
      <p:sp>
        <p:nvSpPr>
          <p:cNvPr id="108" name="Google Shape;108;p6"/>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1733" b="1" dirty="0"/>
              <a:t>WHO TO CONTACT IF AUDIO VISUAL EQUIPMENT ISN’T WORKING IN YOUR ONSITE MEETING ROOM</a:t>
            </a:r>
            <a:endParaRPr sz="1733" b="1" dirty="0"/>
          </a:p>
          <a:p>
            <a:pPr marL="0" indent="0">
              <a:spcBef>
                <a:spcPts val="1333"/>
              </a:spcBef>
              <a:buNone/>
            </a:pPr>
            <a:r>
              <a:rPr lang="en" sz="1733" dirty="0"/>
              <a:t>Please contact the Meeting Planner directly if you have any issues with the audio visual equipment in your meeting room. The Meeting Planner will contact support and  the appropriate technician will be sent to assist as soon as possible.</a:t>
            </a:r>
            <a:endParaRPr sz="1733" dirty="0"/>
          </a:p>
          <a:p>
            <a:pPr marL="0" indent="0">
              <a:spcBef>
                <a:spcPts val="1333"/>
              </a:spcBef>
              <a:buNone/>
            </a:pPr>
            <a:r>
              <a:rPr lang="en" sz="1733" dirty="0"/>
              <a:t>Meeting Planner can be reached at:</a:t>
            </a:r>
            <a:endParaRPr sz="1733" dirty="0"/>
          </a:p>
          <a:p>
            <a:pPr indent="-414856">
              <a:spcBef>
                <a:spcPts val="1333"/>
              </a:spcBef>
              <a:buSzPts val="1300"/>
            </a:pPr>
            <a:r>
              <a:rPr lang="en" sz="1733" dirty="0"/>
              <a:t>Registration and Information Desk: Grand Ballroom Foyer</a:t>
            </a:r>
            <a:endParaRPr sz="1733" dirty="0"/>
          </a:p>
          <a:p>
            <a:pPr indent="-414856">
              <a:buSzPts val="1300"/>
            </a:pPr>
            <a:r>
              <a:rPr lang="en" sz="1733" dirty="0"/>
              <a:t>Event Office: Thai Chakraphat 1</a:t>
            </a:r>
            <a:endParaRPr sz="1733" dirty="0"/>
          </a:p>
          <a:p>
            <a:pPr indent="-414856">
              <a:buSzPts val="1300"/>
            </a:pPr>
            <a:r>
              <a:rPr lang="en" sz="1733" dirty="0"/>
              <a:t>Via Text or Call: Dawn Slykhouse: +1 (408) 594-1342 or Lisa Ronmark +1 (604) 316-4947</a:t>
            </a:r>
            <a:endParaRPr sz="1733" b="1" dirty="0"/>
          </a:p>
          <a:p>
            <a:pPr marL="0" indent="0">
              <a:spcBef>
                <a:spcPts val="1333"/>
              </a:spcBef>
              <a:buNone/>
            </a:pPr>
            <a:r>
              <a:rPr lang="en" sz="1733" b="1" dirty="0"/>
              <a:t>WEBEX AUDIO IN THE ONSITE MEETING ROOM</a:t>
            </a:r>
            <a:endParaRPr sz="1733" b="1" dirty="0"/>
          </a:p>
          <a:p>
            <a:pPr marL="0" indent="0">
              <a:spcBef>
                <a:spcPts val="1333"/>
              </a:spcBef>
              <a:buNone/>
            </a:pPr>
            <a:r>
              <a:rPr lang="en" sz="1733" dirty="0"/>
              <a:t>If you are a local participant, PLEASE, select “Don’t connect to audio” when joining the WebEx session. Connecting to the audio, may cause an audio feedback loop that prevents the meeting from proceeding</a:t>
            </a:r>
            <a:endParaRPr sz="1733" dirty="0"/>
          </a:p>
          <a:p>
            <a:pPr marL="0" indent="0">
              <a:spcBef>
                <a:spcPts val="1333"/>
              </a:spcBef>
              <a:buNone/>
            </a:pPr>
            <a:endParaRPr sz="1733" dirty="0"/>
          </a:p>
          <a:p>
            <a:pPr indent="0" algn="ctr">
              <a:spcBef>
                <a:spcPts val="1333"/>
              </a:spcBef>
              <a:buNone/>
            </a:pPr>
            <a:endParaRPr sz="2267" dirty="0"/>
          </a:p>
          <a:p>
            <a:pPr marL="0" indent="0" algn="ctr">
              <a:spcBef>
                <a:spcPts val="1333"/>
              </a:spcBef>
              <a:spcAft>
                <a:spcPts val="2133"/>
              </a:spcAft>
              <a:buNone/>
            </a:pPr>
            <a:endParaRPr sz="2267" dirty="0"/>
          </a:p>
        </p:txBody>
      </p:sp>
      <p:sp>
        <p:nvSpPr>
          <p:cNvPr id="2" name="Slide Number Placeholder 1">
            <a:extLst>
              <a:ext uri="{FF2B5EF4-FFF2-40B4-BE49-F238E27FC236}">
                <a16:creationId xmlns:a16="http://schemas.microsoft.com/office/drawing/2014/main" id="{115037C5-30BF-E353-3788-455A02BB89A8}"/>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7"/>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Network Access Information and Support </a:t>
            </a:r>
            <a:endParaRPr/>
          </a:p>
        </p:txBody>
      </p:sp>
      <p:sp>
        <p:nvSpPr>
          <p:cNvPr id="114" name="Google Shape;114;p7"/>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667" b="1" dirty="0"/>
              <a:t>IEEE 802 Wireless Secure Network Access </a:t>
            </a:r>
            <a:endParaRPr sz="2667" b="1" dirty="0"/>
          </a:p>
          <a:p>
            <a:pPr indent="-440256">
              <a:lnSpc>
                <a:spcPct val="100000"/>
              </a:lnSpc>
              <a:spcBef>
                <a:spcPts val="1333"/>
              </a:spcBef>
              <a:buSzPts val="1600"/>
            </a:pPr>
            <a:r>
              <a:rPr lang="en" sz="2667" dirty="0"/>
              <a:t>Wireless Encryption Protocol:  WPA2/WPA3</a:t>
            </a:r>
            <a:endParaRPr sz="2667" dirty="0"/>
          </a:p>
          <a:p>
            <a:pPr indent="-440256">
              <a:lnSpc>
                <a:spcPct val="100000"/>
              </a:lnSpc>
              <a:buSzPts val="1600"/>
            </a:pPr>
            <a:r>
              <a:rPr lang="en" sz="2667" dirty="0"/>
              <a:t>SSIDS: IEEE802 </a:t>
            </a:r>
            <a:endParaRPr sz="2667" dirty="0"/>
          </a:p>
          <a:p>
            <a:pPr indent="-440256">
              <a:lnSpc>
                <a:spcPct val="100000"/>
              </a:lnSpc>
              <a:buSzPts val="1600"/>
            </a:pPr>
            <a:r>
              <a:rPr lang="en" sz="2667" dirty="0"/>
              <a:t>Password: ieeeieee</a:t>
            </a:r>
            <a:endParaRPr sz="2667" dirty="0"/>
          </a:p>
          <a:p>
            <a:pPr marL="0" indent="0">
              <a:spcBef>
                <a:spcPts val="1333"/>
              </a:spcBef>
              <a:buNone/>
            </a:pPr>
            <a:r>
              <a:rPr lang="en" sz="2667" b="1" dirty="0"/>
              <a:t>Onsite Network Support </a:t>
            </a:r>
            <a:endParaRPr sz="2667" b="1" dirty="0"/>
          </a:p>
          <a:p>
            <a:pPr marL="609585" lvl="1" indent="0">
              <a:spcBef>
                <a:spcPts val="1333"/>
              </a:spcBef>
              <a:buSzPts val="1800"/>
              <a:buNone/>
            </a:pPr>
            <a:r>
              <a:rPr lang="en" sz="2133" dirty="0"/>
              <a:t>The November 2022 IEEE 802 Plenary Session Network Provider is Linespeed. </a:t>
            </a:r>
            <a:endParaRPr sz="2133" dirty="0"/>
          </a:p>
          <a:p>
            <a:pPr marL="609585" lvl="1" indent="0">
              <a:spcBef>
                <a:spcPts val="1333"/>
              </a:spcBef>
              <a:buSzPts val="1800"/>
              <a:buNone/>
            </a:pPr>
            <a:r>
              <a:rPr lang="en" sz="2133" dirty="0"/>
              <a:t>Members of the Linespeed team will be available in Thai Chakraphat 1.</a:t>
            </a:r>
            <a:endParaRPr sz="2133" b="1" dirty="0"/>
          </a:p>
          <a:p>
            <a:pPr indent="0" algn="ctr">
              <a:spcBef>
                <a:spcPts val="1333"/>
              </a:spcBef>
              <a:buNone/>
            </a:pPr>
            <a:endParaRPr dirty="0"/>
          </a:p>
          <a:p>
            <a:pPr marL="0" indent="0" algn="ctr">
              <a:spcBef>
                <a:spcPts val="1333"/>
              </a:spcBef>
              <a:spcAft>
                <a:spcPts val="2133"/>
              </a:spcAft>
              <a:buNone/>
            </a:pPr>
            <a:endParaRPr dirty="0"/>
          </a:p>
        </p:txBody>
      </p:sp>
      <p:sp>
        <p:nvSpPr>
          <p:cNvPr id="2" name="Slide Number Placeholder 1">
            <a:extLst>
              <a:ext uri="{FF2B5EF4-FFF2-40B4-BE49-F238E27FC236}">
                <a16:creationId xmlns:a16="http://schemas.microsoft.com/office/drawing/2014/main" id="{DC689AC1-0CF2-AAD6-D05B-05D39A8C359F}"/>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11</a:t>
            </a:fld>
            <a:endParaRPr lang="e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9"/>
          <p:cNvSpPr txBox="1">
            <a:spLocks noGrp="1"/>
          </p:cNvSpPr>
          <p:nvPr>
            <p:ph type="title"/>
          </p:nvPr>
        </p:nvSpPr>
        <p:spPr/>
        <p:txBody>
          <a:bodyPr/>
          <a:lstStyle/>
          <a:p>
            <a:r>
              <a:rPr lang="en-US"/>
              <a:t>‘Tastes of Thailand Street Food’</a:t>
            </a:r>
          </a:p>
          <a:p>
            <a:r>
              <a:rPr lang="en-US"/>
              <a:t>Networking Social</a:t>
            </a:r>
          </a:p>
        </p:txBody>
      </p:sp>
      <p:sp>
        <p:nvSpPr>
          <p:cNvPr id="120" name="Google Shape;120;p9"/>
          <p:cNvSpPr txBox="1">
            <a:spLocks noGrp="1"/>
          </p:cNvSpPr>
          <p:nvPr>
            <p:ph sz="half" idx="1"/>
          </p:nvPr>
        </p:nvSpPr>
        <p:spPr>
          <a:xfrm>
            <a:off x="334432" y="1341438"/>
            <a:ext cx="6371167" cy="4525962"/>
          </a:xfrm>
        </p:spPr>
        <p:txBody>
          <a:bodyPr/>
          <a:lstStyle/>
          <a:p>
            <a:r>
              <a:rPr lang="en-US" sz="2000" dirty="0"/>
              <a:t>WHO</a:t>
            </a:r>
          </a:p>
          <a:p>
            <a:r>
              <a:rPr lang="en-US" sz="2000" dirty="0"/>
              <a:t>Registered In-Person attendees* and their guests*.</a:t>
            </a:r>
          </a:p>
          <a:p>
            <a:r>
              <a:rPr lang="en-US" sz="2000" dirty="0"/>
              <a:t>*Please confirm your planned attendance with the Meeting Planner at the event Registration Desk. </a:t>
            </a:r>
          </a:p>
          <a:p>
            <a:r>
              <a:rPr lang="en-US" sz="2000" dirty="0"/>
              <a:t>Guest Badges available until 1:30 PM Tuesday.</a:t>
            </a:r>
          </a:p>
          <a:p>
            <a:r>
              <a:rPr lang="en-US" sz="2000" dirty="0"/>
              <a:t>WHEN</a:t>
            </a:r>
          </a:p>
          <a:p>
            <a:r>
              <a:rPr lang="en-US" sz="2000" dirty="0"/>
              <a:t>Wednesday November 16th , 6:30 PM - 9:00 PM</a:t>
            </a:r>
          </a:p>
          <a:p>
            <a:r>
              <a:rPr lang="en-US" sz="2000" dirty="0"/>
              <a:t>WHERE</a:t>
            </a:r>
          </a:p>
          <a:p>
            <a:r>
              <a:rPr lang="en-US" sz="2000" dirty="0"/>
              <a:t>Sala Thai – 5th Floor.</a:t>
            </a:r>
          </a:p>
          <a:p>
            <a:r>
              <a:rPr lang="en-US" sz="2000" dirty="0"/>
              <a:t>WHAT</a:t>
            </a:r>
          </a:p>
          <a:p>
            <a:r>
              <a:rPr lang="en-US" sz="2000" dirty="0"/>
              <a:t>Food, Drinks, Entertainment</a:t>
            </a:r>
          </a:p>
          <a:p>
            <a:endParaRPr lang="en-US" sz="2000" dirty="0"/>
          </a:p>
          <a:p>
            <a:endParaRPr lang="en-US" sz="2000" dirty="0"/>
          </a:p>
          <a:p>
            <a:endParaRPr lang="en-US" sz="2000" dirty="0"/>
          </a:p>
        </p:txBody>
      </p:sp>
      <p:sp>
        <p:nvSpPr>
          <p:cNvPr id="121" name="Google Shape;121;p9"/>
          <p:cNvSpPr txBox="1">
            <a:spLocks noGrp="1"/>
          </p:cNvSpPr>
          <p:nvPr>
            <p:ph sz="half" idx="2"/>
          </p:nvPr>
        </p:nvSpPr>
        <p:spPr/>
        <p:txBody>
          <a:bodyPr/>
          <a:lstStyle/>
          <a:p>
            <a:endParaRPr lang="en-US"/>
          </a:p>
          <a:p>
            <a:endParaRPr lang="en-US"/>
          </a:p>
          <a:p>
            <a:endParaRPr lang="en-US"/>
          </a:p>
          <a:p>
            <a:endParaRPr lang="en-US"/>
          </a:p>
        </p:txBody>
      </p:sp>
      <p:sp>
        <p:nvSpPr>
          <p:cNvPr id="2" name="Slide Number Placeholder 1">
            <a:extLst>
              <a:ext uri="{FF2B5EF4-FFF2-40B4-BE49-F238E27FC236}">
                <a16:creationId xmlns:a16="http://schemas.microsoft.com/office/drawing/2014/main" id="{D337310F-9094-0D41-F31D-4153EAFCF094}"/>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12</a:t>
            </a:fld>
            <a:endParaRPr lang="en"/>
          </a:p>
        </p:txBody>
      </p:sp>
      <p:pic>
        <p:nvPicPr>
          <p:cNvPr id="122" name="Google Shape;122;p9" descr="Wai.jpeg"/>
          <p:cNvPicPr preferRelativeResize="0"/>
          <p:nvPr/>
        </p:nvPicPr>
        <p:blipFill>
          <a:blip r:embed="rId3">
            <a:alphaModFix/>
          </a:blip>
          <a:stretch>
            <a:fillRect/>
          </a:stretch>
        </p:blipFill>
        <p:spPr>
          <a:xfrm>
            <a:off x="7179352" y="3179975"/>
            <a:ext cx="4082537" cy="288667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17af9ea36d7_0_30"/>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Airport Transfers </a:t>
            </a:r>
            <a:endParaRPr/>
          </a:p>
        </p:txBody>
      </p:sp>
      <p:sp>
        <p:nvSpPr>
          <p:cNvPr id="128" name="Google Shape;128;g17af9ea36d7_0_30"/>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b="1" dirty="0"/>
              <a:t>Airport Transportation</a:t>
            </a:r>
            <a:endParaRPr b="1" dirty="0"/>
          </a:p>
          <a:p>
            <a:pPr marL="0" indent="0">
              <a:spcBef>
                <a:spcPts val="1333"/>
              </a:spcBef>
              <a:buNone/>
            </a:pPr>
            <a:r>
              <a:rPr lang="en" sz="2667" dirty="0"/>
              <a:t>Transportation to the BKK Airport can be arranged directly with the Marriott hotel. Please speak with a representative at the front desk should you wish to hire a car to the airport.</a:t>
            </a:r>
            <a:endParaRPr sz="2667" dirty="0"/>
          </a:p>
          <a:p>
            <a:pPr marL="0" indent="0">
              <a:spcBef>
                <a:spcPts val="1333"/>
              </a:spcBef>
              <a:buNone/>
            </a:pPr>
            <a:endParaRPr sz="2667" b="1" dirty="0"/>
          </a:p>
          <a:p>
            <a:pPr marL="0" indent="0">
              <a:spcBef>
                <a:spcPts val="1333"/>
              </a:spcBef>
              <a:buNone/>
            </a:pPr>
            <a:endParaRPr sz="2667" b="1" dirty="0"/>
          </a:p>
          <a:p>
            <a:pPr marL="0" indent="0">
              <a:spcBef>
                <a:spcPts val="1333"/>
              </a:spcBef>
              <a:buNone/>
            </a:pPr>
            <a:endParaRPr sz="2667" dirty="0"/>
          </a:p>
          <a:p>
            <a:pPr indent="0" algn="ctr">
              <a:spcBef>
                <a:spcPts val="1333"/>
              </a:spcBef>
              <a:buNone/>
            </a:pPr>
            <a:endParaRPr sz="2667" dirty="0"/>
          </a:p>
          <a:p>
            <a:pPr marL="0" indent="0" algn="ctr">
              <a:spcBef>
                <a:spcPts val="1333"/>
              </a:spcBef>
              <a:spcAft>
                <a:spcPts val="2133"/>
              </a:spcAft>
              <a:buNone/>
            </a:pPr>
            <a:endParaRPr sz="2667" dirty="0"/>
          </a:p>
        </p:txBody>
      </p:sp>
      <p:sp>
        <p:nvSpPr>
          <p:cNvPr id="2" name="Slide Number Placeholder 1">
            <a:extLst>
              <a:ext uri="{FF2B5EF4-FFF2-40B4-BE49-F238E27FC236}">
                <a16:creationId xmlns:a16="http://schemas.microsoft.com/office/drawing/2014/main" id="{B060A747-9730-6D5D-69BC-523AB05163C0}"/>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13</a:t>
            </a:fld>
            <a:endParaRPr lang="e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0"/>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Acknowledgement of Support </a:t>
            </a:r>
            <a:endParaRPr/>
          </a:p>
        </p:txBody>
      </p:sp>
      <p:sp>
        <p:nvSpPr>
          <p:cNvPr id="134" name="Google Shape;134;p10"/>
          <p:cNvSpPr txBox="1">
            <a:spLocks noGrp="1"/>
          </p:cNvSpPr>
          <p:nvPr>
            <p:ph idx="1"/>
          </p:nvPr>
        </p:nvSpPr>
        <p:spPr>
          <a:xfrm>
            <a:off x="334433" y="1341438"/>
            <a:ext cx="9800167" cy="4525962"/>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gn="ctr">
              <a:spcBef>
                <a:spcPts val="2133"/>
              </a:spcBef>
              <a:buNone/>
            </a:pPr>
            <a:r>
              <a:rPr lang="en" dirty="0"/>
              <a:t>On behalf of the </a:t>
            </a:r>
            <a:r>
              <a:rPr lang="en" sz="2800" dirty="0"/>
              <a:t>IEEE 802 Executive Committee, and the Working Groups they represent we would like to take this opportunity to thank the </a:t>
            </a:r>
            <a:endParaRPr sz="2800" dirty="0"/>
          </a:p>
          <a:p>
            <a:pPr marL="0" indent="0" algn="ctr">
              <a:spcBef>
                <a:spcPts val="2133"/>
              </a:spcBef>
              <a:buNone/>
            </a:pPr>
            <a:r>
              <a:rPr lang="en" sz="2800" b="1" dirty="0"/>
              <a:t>Thailand Conventions and Exhibitions Bureau (TCEB) </a:t>
            </a:r>
            <a:endParaRPr sz="2800" b="1" dirty="0"/>
          </a:p>
          <a:p>
            <a:pPr marL="0" indent="0" algn="ctr">
              <a:spcBef>
                <a:spcPts val="2133"/>
              </a:spcBef>
              <a:buNone/>
            </a:pPr>
            <a:r>
              <a:rPr lang="en" sz="2800" dirty="0"/>
              <a:t>for supporting the November 2022 IEEE 802 Plenary Session. </a:t>
            </a:r>
            <a:endParaRPr sz="2800" dirty="0"/>
          </a:p>
          <a:p>
            <a:pPr marL="0" indent="0" algn="ctr">
              <a:spcBef>
                <a:spcPts val="2133"/>
              </a:spcBef>
              <a:spcAft>
                <a:spcPts val="2133"/>
              </a:spcAft>
              <a:buNone/>
            </a:pPr>
            <a:r>
              <a:rPr lang="en" sz="2800" dirty="0"/>
              <a:t>Their support has helped make our session a success. </a:t>
            </a:r>
            <a:endParaRPr sz="2800" dirty="0"/>
          </a:p>
        </p:txBody>
      </p:sp>
      <p:sp>
        <p:nvSpPr>
          <p:cNvPr id="2" name="Slide Number Placeholder 1">
            <a:extLst>
              <a:ext uri="{FF2B5EF4-FFF2-40B4-BE49-F238E27FC236}">
                <a16:creationId xmlns:a16="http://schemas.microsoft.com/office/drawing/2014/main" id="{1BD0D1DB-E1E2-264D-932A-42BD39201DF5}"/>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14</a:t>
            </a:fld>
            <a:endParaRPr lang="en"/>
          </a:p>
        </p:txBody>
      </p:sp>
      <p:pic>
        <p:nvPicPr>
          <p:cNvPr id="135" name="Google Shape;135;p10" descr="TCEB_logo_ART_v.1.0.png"/>
          <p:cNvPicPr preferRelativeResize="0"/>
          <p:nvPr/>
        </p:nvPicPr>
        <p:blipFill>
          <a:blip r:embed="rId3">
            <a:alphaModFix/>
          </a:blip>
          <a:stretch>
            <a:fillRect/>
          </a:stretch>
        </p:blipFill>
        <p:spPr>
          <a:xfrm>
            <a:off x="10134600" y="3560214"/>
            <a:ext cx="1870815" cy="187239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0F6C5D-191F-88A6-E67D-8317FCF524AB}"/>
              </a:ext>
            </a:extLst>
          </p:cNvPr>
          <p:cNvSpPr>
            <a:spLocks noGrp="1"/>
          </p:cNvSpPr>
          <p:nvPr>
            <p:ph type="body" idx="4294967295"/>
          </p:nvPr>
        </p:nvSpPr>
        <p:spPr>
          <a:xfrm>
            <a:off x="613834" y="1219200"/>
            <a:ext cx="10964333" cy="5304148"/>
          </a:xfrm>
        </p:spPr>
        <p:txBody>
          <a:bodyPr/>
          <a:lstStyle/>
          <a:p>
            <a:pPr marL="152396" indent="0">
              <a:buNone/>
            </a:pPr>
            <a:r>
              <a:rPr lang="en-US" sz="2400" dirty="0"/>
              <a:t>Dear Valued Guest,</a:t>
            </a:r>
          </a:p>
          <a:p>
            <a:pPr marL="152396" indent="0">
              <a:buNone/>
            </a:pPr>
            <a:r>
              <a:rPr lang="en-US" sz="2400" dirty="0"/>
              <a:t>We are looking forward welcoming you in Bangkok Marriott Marquis Queen’s Park.</a:t>
            </a:r>
          </a:p>
          <a:p>
            <a:pPr marL="152396" indent="0">
              <a:buNone/>
            </a:pPr>
            <a:r>
              <a:rPr lang="en-US" sz="2400" dirty="0"/>
              <a:t>Please be advised that during 16th – 20th November the Asia-Pacific Economic Cooperation (APEC) Summit will take place in Bangkok.</a:t>
            </a:r>
          </a:p>
          <a:p>
            <a:pPr marL="152396" indent="0">
              <a:buNone/>
            </a:pPr>
            <a:r>
              <a:rPr lang="en-US" sz="2400" dirty="0"/>
              <a:t>During 12</a:t>
            </a:r>
            <a:r>
              <a:rPr lang="en-US" sz="2400" baseline="30000" dirty="0"/>
              <a:t>th</a:t>
            </a:r>
            <a:r>
              <a:rPr lang="en-US" sz="2400" dirty="0"/>
              <a:t> - 20</a:t>
            </a:r>
            <a:r>
              <a:rPr lang="en-US" sz="2400" baseline="30000" dirty="0"/>
              <a:t>th</a:t>
            </a:r>
            <a:r>
              <a:rPr lang="en-US" sz="2400" dirty="0"/>
              <a:t> November 2022, heightened security measures will be in place across multiple venues in Bangkok.</a:t>
            </a:r>
          </a:p>
          <a:p>
            <a:pPr marL="152396" indent="0">
              <a:buNone/>
            </a:pPr>
            <a:r>
              <a:rPr lang="en-US" sz="2400" dirty="0"/>
              <a:t>To ensure a smooth stay with us, there will be some special guidelines that need to be followed according to The Royal Thai Police as mentioned below:</a:t>
            </a:r>
          </a:p>
          <a:p>
            <a:pPr marL="152396" indent="0">
              <a:buNone/>
            </a:pPr>
            <a:r>
              <a:rPr lang="en-US" sz="2400" dirty="0"/>
              <a:t>From 12</a:t>
            </a:r>
            <a:r>
              <a:rPr lang="en-US" sz="2400" baseline="30000" dirty="0"/>
              <a:t>th</a:t>
            </a:r>
            <a:r>
              <a:rPr lang="en-US" sz="2400" dirty="0"/>
              <a:t>- 20th November 2022:</a:t>
            </a:r>
          </a:p>
          <a:p>
            <a:pPr marL="1600160" lvl="3" indent="-380990">
              <a:spcBef>
                <a:spcPts val="0"/>
              </a:spcBef>
              <a:buFont typeface="Wingdings" panose="05000000000000000000" pitchFamily="2" charset="2"/>
              <a:buChar char="Ø"/>
            </a:pPr>
            <a:r>
              <a:rPr lang="en-US" sz="2400" dirty="0"/>
              <a:t>Please carry your passport or Thai National ID card (or a copy of your passport on your mobile phone) with you at all times.</a:t>
            </a:r>
          </a:p>
          <a:p>
            <a:pPr marL="380990" lvl="1" indent="-380990">
              <a:spcBef>
                <a:spcPts val="0"/>
              </a:spcBef>
              <a:buFont typeface="Wingdings" panose="05000000000000000000" pitchFamily="2" charset="2"/>
              <a:buChar char="v"/>
            </a:pPr>
            <a:r>
              <a:rPr lang="en-US" sz="2400" dirty="0"/>
              <a:t>(Continued next Slide)</a:t>
            </a:r>
          </a:p>
        </p:txBody>
      </p:sp>
      <p:pic>
        <p:nvPicPr>
          <p:cNvPr id="5" name="Picture 4">
            <a:extLst>
              <a:ext uri="{FF2B5EF4-FFF2-40B4-BE49-F238E27FC236}">
                <a16:creationId xmlns:a16="http://schemas.microsoft.com/office/drawing/2014/main" id="{C6AAAB99-86FF-7826-A77E-6902B5F19031}"/>
              </a:ext>
            </a:extLst>
          </p:cNvPr>
          <p:cNvPicPr>
            <a:picLocks noChangeAspect="1"/>
          </p:cNvPicPr>
          <p:nvPr/>
        </p:nvPicPr>
        <p:blipFill>
          <a:blip r:embed="rId2"/>
          <a:stretch>
            <a:fillRect/>
          </a:stretch>
        </p:blipFill>
        <p:spPr>
          <a:xfrm>
            <a:off x="10288135" y="334652"/>
            <a:ext cx="1290032" cy="1131421"/>
          </a:xfrm>
          <a:prstGeom prst="rect">
            <a:avLst/>
          </a:prstGeom>
        </p:spPr>
      </p:pic>
      <p:sp>
        <p:nvSpPr>
          <p:cNvPr id="6" name="Slide Number Placeholder 5">
            <a:extLst>
              <a:ext uri="{FF2B5EF4-FFF2-40B4-BE49-F238E27FC236}">
                <a16:creationId xmlns:a16="http://schemas.microsoft.com/office/drawing/2014/main" id="{0FC36CD7-0DB9-C00B-E250-07124C3770C0}"/>
              </a:ext>
            </a:extLst>
          </p:cNvPr>
          <p:cNvSpPr>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algn="r">
              <a:spcBef>
                <a:spcPts val="0"/>
              </a:spcBef>
              <a:spcAft>
                <a:spcPts val="0"/>
              </a:spcAft>
            </a:pPr>
            <a:fld id="{00000000-1234-1234-1234-123412341234}" type="slidenum">
              <a:rPr lang="en" smtClean="0"/>
              <a:pPr/>
              <a:t>15</a:t>
            </a:fld>
            <a:endParaRPr lang="en"/>
          </a:p>
        </p:txBody>
      </p:sp>
      <p:sp>
        <p:nvSpPr>
          <p:cNvPr id="7" name="TextBox 6">
            <a:extLst>
              <a:ext uri="{FF2B5EF4-FFF2-40B4-BE49-F238E27FC236}">
                <a16:creationId xmlns:a16="http://schemas.microsoft.com/office/drawing/2014/main" id="{B63A11DA-428F-1454-D7E7-91B9B362717E}"/>
              </a:ext>
            </a:extLst>
          </p:cNvPr>
          <p:cNvSpPr txBox="1"/>
          <p:nvPr/>
        </p:nvSpPr>
        <p:spPr>
          <a:xfrm>
            <a:off x="879835" y="334652"/>
            <a:ext cx="9102365" cy="584775"/>
          </a:xfrm>
          <a:prstGeom prst="rect">
            <a:avLst/>
          </a:prstGeom>
          <a:noFill/>
        </p:spPr>
        <p:txBody>
          <a:bodyPr wrap="square" rtlCol="0">
            <a:spAutoFit/>
          </a:bodyPr>
          <a:lstStyle/>
          <a:p>
            <a:r>
              <a:rPr lang="en-US" sz="3200" dirty="0"/>
              <a:t>Letter from Simon Bell, General Manager</a:t>
            </a:r>
          </a:p>
        </p:txBody>
      </p:sp>
    </p:spTree>
    <p:extLst>
      <p:ext uri="{BB962C8B-B14F-4D97-AF65-F5344CB8AC3E}">
        <p14:creationId xmlns:p14="http://schemas.microsoft.com/office/powerpoint/2010/main" val="820969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1CCB51-B05C-D758-BA78-D77C443DC711}"/>
              </a:ext>
            </a:extLst>
          </p:cNvPr>
          <p:cNvSpPr txBox="1"/>
          <p:nvPr/>
        </p:nvSpPr>
        <p:spPr>
          <a:xfrm>
            <a:off x="804422" y="1341929"/>
            <a:ext cx="10294069" cy="4031104"/>
          </a:xfrm>
          <a:prstGeom prst="rect">
            <a:avLst/>
          </a:prstGeom>
          <a:noFill/>
        </p:spPr>
        <p:txBody>
          <a:bodyPr wrap="square">
            <a:spAutoFit/>
          </a:bodyPr>
          <a:lstStyle/>
          <a:p>
            <a:pPr marL="152396"/>
            <a:r>
              <a:rPr lang="en-US" sz="2133" dirty="0"/>
              <a:t>From 14</a:t>
            </a:r>
            <a:r>
              <a:rPr lang="en-US" sz="2133" baseline="30000" dirty="0"/>
              <a:t>th</a:t>
            </a:r>
            <a:r>
              <a:rPr lang="en-US" sz="2133" dirty="0"/>
              <a:t>-19</a:t>
            </a:r>
            <a:r>
              <a:rPr lang="en-US" sz="2133" baseline="30000" dirty="0"/>
              <a:t>th</a:t>
            </a:r>
            <a:r>
              <a:rPr lang="en-US" sz="2133" dirty="0"/>
              <a:t>  November 2022:</a:t>
            </a:r>
          </a:p>
          <a:p>
            <a:pPr marL="1600160" lvl="3" indent="-380990">
              <a:spcBef>
                <a:spcPts val="0"/>
              </a:spcBef>
              <a:buFont typeface="Wingdings" panose="05000000000000000000" pitchFamily="2" charset="2"/>
              <a:buChar char="Ø"/>
            </a:pPr>
            <a:r>
              <a:rPr lang="en-US" sz="2133" dirty="0"/>
              <a:t>The main entrance at the </a:t>
            </a:r>
            <a:r>
              <a:rPr lang="en-US" sz="2000" dirty="0"/>
              <a:t>lobby</a:t>
            </a:r>
            <a:r>
              <a:rPr lang="en-US" sz="2133" dirty="0"/>
              <a:t> shall be the only point to enter or exit the hotel</a:t>
            </a:r>
          </a:p>
          <a:p>
            <a:pPr marL="1600160" lvl="3" indent="-380990">
              <a:spcBef>
                <a:spcPts val="0"/>
              </a:spcBef>
              <a:buFont typeface="Wingdings" panose="05000000000000000000" pitchFamily="2" charset="2"/>
              <a:buChar char="Ø"/>
            </a:pPr>
            <a:r>
              <a:rPr lang="en-US" sz="2133" dirty="0"/>
              <a:t>Gate Access from </a:t>
            </a:r>
            <a:r>
              <a:rPr lang="en-US" sz="2133" dirty="0" err="1"/>
              <a:t>Benchasiri</a:t>
            </a:r>
            <a:r>
              <a:rPr lang="en-US" sz="2133" dirty="0"/>
              <a:t> Park will be closed.</a:t>
            </a:r>
          </a:p>
          <a:p>
            <a:pPr marL="1600160" lvl="3" indent="-380990">
              <a:spcBef>
                <a:spcPts val="0"/>
              </a:spcBef>
              <a:buFont typeface="Wingdings" panose="05000000000000000000" pitchFamily="2" charset="2"/>
              <a:buChar char="Ø"/>
            </a:pPr>
            <a:r>
              <a:rPr lang="en-US" sz="2133" dirty="0"/>
              <a:t>Shuttle bus service to Emporium Tower (</a:t>
            </a:r>
            <a:r>
              <a:rPr lang="en-US" sz="2133" dirty="0" err="1"/>
              <a:t>Phrom</a:t>
            </a:r>
            <a:r>
              <a:rPr lang="en-US" sz="2133" dirty="0"/>
              <a:t> </a:t>
            </a:r>
            <a:r>
              <a:rPr lang="en-US" sz="2133" dirty="0" err="1"/>
              <a:t>Phong</a:t>
            </a:r>
            <a:r>
              <a:rPr lang="en-US" sz="2133" dirty="0"/>
              <a:t> BTS station) will be available every 30 minutes from 07.00–22.00 hrs.</a:t>
            </a:r>
          </a:p>
          <a:p>
            <a:pPr marL="152396"/>
            <a:r>
              <a:rPr lang="en-US" sz="2133" dirty="0"/>
              <a:t>We apologize for the inconvenience, and we hope you will enjoy your stay with us.</a:t>
            </a:r>
          </a:p>
          <a:p>
            <a:pPr marL="152396"/>
            <a:r>
              <a:rPr lang="en-US" sz="2133" dirty="0"/>
              <a:t>Should you require any further assistance, please feel free to contact us via +66 2 059 5555.</a:t>
            </a:r>
          </a:p>
          <a:p>
            <a:pPr marL="152396"/>
            <a:r>
              <a:rPr lang="en-US" sz="2133" dirty="0"/>
              <a:t>Best Regards,</a:t>
            </a:r>
          </a:p>
          <a:p>
            <a:pPr marL="152396"/>
            <a:r>
              <a:rPr lang="en-US" sz="2133" dirty="0"/>
              <a:t>Simon Bell</a:t>
            </a:r>
          </a:p>
          <a:p>
            <a:pPr marL="152396"/>
            <a:r>
              <a:rPr lang="en-US" sz="2133" dirty="0"/>
              <a:t>General Manager</a:t>
            </a:r>
          </a:p>
        </p:txBody>
      </p:sp>
      <p:pic>
        <p:nvPicPr>
          <p:cNvPr id="5" name="Picture 4">
            <a:extLst>
              <a:ext uri="{FF2B5EF4-FFF2-40B4-BE49-F238E27FC236}">
                <a16:creationId xmlns:a16="http://schemas.microsoft.com/office/drawing/2014/main" id="{D45C2A04-5282-6FD7-3ACB-5A6582B148D4}"/>
              </a:ext>
            </a:extLst>
          </p:cNvPr>
          <p:cNvPicPr>
            <a:picLocks noChangeAspect="1"/>
          </p:cNvPicPr>
          <p:nvPr/>
        </p:nvPicPr>
        <p:blipFill>
          <a:blip r:embed="rId2"/>
          <a:stretch>
            <a:fillRect/>
          </a:stretch>
        </p:blipFill>
        <p:spPr>
          <a:xfrm>
            <a:off x="10290666" y="222315"/>
            <a:ext cx="1147191" cy="1006143"/>
          </a:xfrm>
          <a:prstGeom prst="rect">
            <a:avLst/>
          </a:prstGeom>
        </p:spPr>
      </p:pic>
      <p:sp>
        <p:nvSpPr>
          <p:cNvPr id="6" name="Slide Number Placeholder 5">
            <a:extLst>
              <a:ext uri="{FF2B5EF4-FFF2-40B4-BE49-F238E27FC236}">
                <a16:creationId xmlns:a16="http://schemas.microsoft.com/office/drawing/2014/main" id="{35C2A54A-DD4B-F71F-602C-89C3190C4BF3}"/>
              </a:ext>
            </a:extLst>
          </p:cNvPr>
          <p:cNvSpPr>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algn="r">
              <a:spcBef>
                <a:spcPts val="0"/>
              </a:spcBef>
              <a:spcAft>
                <a:spcPts val="0"/>
              </a:spcAft>
            </a:pPr>
            <a:fld id="{00000000-1234-1234-1234-123412341234}" type="slidenum">
              <a:rPr lang="en" smtClean="0"/>
              <a:pPr/>
              <a:t>16</a:t>
            </a:fld>
            <a:endParaRPr lang="en"/>
          </a:p>
        </p:txBody>
      </p:sp>
      <p:sp>
        <p:nvSpPr>
          <p:cNvPr id="7" name="TextBox 6">
            <a:extLst>
              <a:ext uri="{FF2B5EF4-FFF2-40B4-BE49-F238E27FC236}">
                <a16:creationId xmlns:a16="http://schemas.microsoft.com/office/drawing/2014/main" id="{8D7DD750-C16C-2399-F172-2932B3C39E1A}"/>
              </a:ext>
            </a:extLst>
          </p:cNvPr>
          <p:cNvSpPr txBox="1"/>
          <p:nvPr/>
        </p:nvSpPr>
        <p:spPr>
          <a:xfrm>
            <a:off x="980389" y="351935"/>
            <a:ext cx="3330804" cy="318100"/>
          </a:xfrm>
          <a:prstGeom prst="rect">
            <a:avLst/>
          </a:prstGeom>
          <a:noFill/>
        </p:spPr>
        <p:txBody>
          <a:bodyPr wrap="square" rtlCol="0">
            <a:spAutoFit/>
          </a:bodyPr>
          <a:lstStyle/>
          <a:p>
            <a:r>
              <a:rPr lang="en-US" sz="1467" dirty="0"/>
              <a:t>Continued from Previous slide</a:t>
            </a:r>
          </a:p>
        </p:txBody>
      </p:sp>
    </p:spTree>
    <p:extLst>
      <p:ext uri="{BB962C8B-B14F-4D97-AF65-F5344CB8AC3E}">
        <p14:creationId xmlns:p14="http://schemas.microsoft.com/office/powerpoint/2010/main" val="1717592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1"/>
          <p:cNvSpPr txBox="1">
            <a:spLocks noGrp="1"/>
          </p:cNvSpPr>
          <p:nvPr>
            <p:ph type="title"/>
          </p:nvPr>
        </p:nvSpPr>
        <p:spPr>
          <a:xfrm>
            <a:off x="609600" y="609600"/>
            <a:ext cx="10972800" cy="731837"/>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ctr"/>
            <a:r>
              <a:rPr lang="en" sz="3200" dirty="0"/>
              <a:t>Thanks for helping us make this session a success, we look forward to working with you again!</a:t>
            </a:r>
            <a:endParaRPr sz="3200" dirty="0"/>
          </a:p>
        </p:txBody>
      </p:sp>
      <p:sp>
        <p:nvSpPr>
          <p:cNvPr id="141" name="Google Shape;141;p11"/>
          <p:cNvSpPr txBox="1">
            <a:spLocks noGrp="1"/>
          </p:cNvSpPr>
          <p:nvPr>
            <p:ph idx="1"/>
          </p:nvPr>
        </p:nvSpPr>
        <p:spPr>
          <a:xfrm>
            <a:off x="334433" y="1341438"/>
            <a:ext cx="10638367" cy="5059362"/>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buNone/>
            </a:pPr>
            <a:r>
              <a:rPr lang="en" sz="2400" dirty="0"/>
              <a:t>The next IEEE 802 Plenary Session will be March 12-17, 2023. </a:t>
            </a:r>
          </a:p>
          <a:p>
            <a:pPr marL="0" indent="0">
              <a:buNone/>
            </a:pPr>
            <a:r>
              <a:rPr lang="en" sz="2400" dirty="0"/>
              <a:t>The session will be a Mixed Mode with In-Person participation at the Hilton Atlanta, in Atlanta Georgia.</a:t>
            </a:r>
          </a:p>
          <a:p>
            <a:pPr marL="0" indent="0">
              <a:buNone/>
            </a:pPr>
            <a:endParaRPr sz="2400" dirty="0"/>
          </a:p>
          <a:p>
            <a:pPr marL="0" indent="0" algn="ctr">
              <a:spcBef>
                <a:spcPts val="0"/>
              </a:spcBef>
              <a:buNone/>
            </a:pPr>
            <a:r>
              <a:rPr lang="en" sz="2400" b="1" dirty="0"/>
              <a:t>Session Information and Registration </a:t>
            </a:r>
          </a:p>
          <a:p>
            <a:pPr marL="0" indent="0" algn="ctr">
              <a:spcBef>
                <a:spcPts val="0"/>
              </a:spcBef>
              <a:buNone/>
            </a:pPr>
            <a:r>
              <a:rPr lang="en" sz="2400" b="1" dirty="0"/>
              <a:t>will be available in Mid-December 2022.</a:t>
            </a:r>
            <a:endParaRPr sz="2400" b="1" dirty="0"/>
          </a:p>
          <a:p>
            <a:pPr marL="0" indent="0">
              <a:spcBef>
                <a:spcPts val="2133"/>
              </a:spcBef>
              <a:buNone/>
            </a:pPr>
            <a:r>
              <a:rPr lang="en" sz="2400" dirty="0"/>
              <a:t>If you have any questions about the current session or the March 2023 IEEE 802 Plenary please contact us:</a:t>
            </a:r>
            <a:endParaRPr sz="2400" dirty="0"/>
          </a:p>
          <a:p>
            <a:pPr marL="0" indent="0">
              <a:spcBef>
                <a:spcPts val="2133"/>
              </a:spcBef>
              <a:buNone/>
            </a:pPr>
            <a:r>
              <a:rPr lang="en" sz="2400" dirty="0"/>
              <a:t>Face to Face Events</a:t>
            </a:r>
            <a:endParaRPr sz="2400" dirty="0"/>
          </a:p>
          <a:p>
            <a:pPr marL="0" indent="0">
              <a:spcBef>
                <a:spcPts val="0"/>
              </a:spcBef>
              <a:buNone/>
            </a:pPr>
            <a:r>
              <a:rPr lang="en" sz="2400" dirty="0"/>
              <a:t>IEEE 802 Meeting Planner</a:t>
            </a:r>
            <a:endParaRPr sz="2400" dirty="0"/>
          </a:p>
          <a:p>
            <a:pPr marL="0" indent="0">
              <a:spcBef>
                <a:spcPts val="0"/>
              </a:spcBef>
              <a:buNone/>
            </a:pPr>
            <a:r>
              <a:rPr lang="en" sz="2400" dirty="0"/>
              <a:t>Email: </a:t>
            </a:r>
            <a:r>
              <a:rPr lang="en" sz="2400" u="sng" dirty="0">
                <a:solidFill>
                  <a:schemeClr val="hlink"/>
                </a:solidFill>
                <a:hlinkClick r:id="rId3"/>
              </a:rPr>
              <a:t>802info@facetoface-events.com</a:t>
            </a:r>
            <a:endParaRPr sz="2400" dirty="0"/>
          </a:p>
          <a:p>
            <a:pPr marL="0" indent="0">
              <a:buNone/>
            </a:pPr>
            <a:endParaRPr sz="2400" dirty="0"/>
          </a:p>
          <a:p>
            <a:pPr marL="0" indent="0">
              <a:buNone/>
            </a:pPr>
            <a:endParaRPr sz="2400" dirty="0"/>
          </a:p>
          <a:p>
            <a:pPr marL="0" indent="0">
              <a:buNone/>
            </a:pPr>
            <a:r>
              <a:rPr lang="en" sz="2400" dirty="0"/>
              <a:t> </a:t>
            </a:r>
            <a:endParaRPr sz="2400" dirty="0"/>
          </a:p>
        </p:txBody>
      </p:sp>
      <p:sp>
        <p:nvSpPr>
          <p:cNvPr id="2" name="Slide Number Placeholder 1">
            <a:extLst>
              <a:ext uri="{FF2B5EF4-FFF2-40B4-BE49-F238E27FC236}">
                <a16:creationId xmlns:a16="http://schemas.microsoft.com/office/drawing/2014/main" id="{F150B06D-23A0-C9AD-29D7-8335C7A463B1}"/>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17</a:t>
            </a:fld>
            <a:endParaRPr lang="e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local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8" y="1341437"/>
            <a:ext cx="11125201"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Friday Nov 15.</a:t>
            </a:r>
          </a:p>
          <a:p>
            <a:endParaRPr lang="en-US" sz="1100" dirty="0"/>
          </a:p>
          <a:p>
            <a:r>
              <a:rPr lang="en-US" sz="2400" b="1" dirty="0">
                <a:solidFill>
                  <a:srgbClr val="C00000"/>
                </a:solidFill>
              </a:rPr>
              <a:t>Please report back to Jon by Monday Nov 14 by 2 pm ET (14:00 ET)</a:t>
            </a:r>
          </a:p>
          <a:p>
            <a:endParaRPr lang="en-US" sz="1200" b="1" dirty="0">
              <a:solidFill>
                <a:srgbClr val="C00000"/>
              </a:solidFill>
            </a:endParaRPr>
          </a:p>
          <a:p>
            <a:r>
              <a:rPr lang="en-US" sz="2000" dirty="0"/>
              <a:t>Questions to Ask:</a:t>
            </a:r>
          </a:p>
          <a:p>
            <a:pPr lvl="1"/>
            <a:r>
              <a:rPr lang="en-US" sz="2000" dirty="0"/>
              <a:t>If you will be at one of the three meetings on Friday ( 802 EC Closing Plenary, the 802.11 Closing Plenary or the 802.1 " IEC/IEEE 60802" meeting ) will you participate (eat/drink) : </a:t>
            </a:r>
          </a:p>
          <a:p>
            <a:pPr lvl="1"/>
            <a:r>
              <a:rPr lang="en-US" sz="2000" dirty="0"/>
              <a:t>With breakfast?</a:t>
            </a:r>
          </a:p>
          <a:p>
            <a:pPr lvl="1"/>
            <a:r>
              <a:rPr lang="en-US" sz="2000" dirty="0"/>
              <a:t>with the AM Break?</a:t>
            </a:r>
          </a:p>
          <a:p>
            <a:pPr lvl="1"/>
            <a:r>
              <a:rPr lang="en-US" sz="2000" dirty="0"/>
              <a:t>With the lunch?</a:t>
            </a:r>
          </a:p>
          <a:p>
            <a:pPr lvl="1"/>
            <a:r>
              <a:rPr lang="en-US" sz="2000" dirty="0"/>
              <a:t>with the PM Break?</a:t>
            </a:r>
          </a:p>
          <a:p>
            <a:pPr marL="0" indent="0">
              <a:buNone/>
            </a:pPr>
            <a:r>
              <a:rPr lang="en-US" sz="2000" dirty="0"/>
              <a:t>Please report all three numbers as it will affect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dirty="0"/>
              <a:t>2022 November 802 Plenary Registration report</a:t>
            </a:r>
            <a:br>
              <a:rPr lang="en-US" sz="3200" dirty="0"/>
            </a:br>
            <a:r>
              <a:rPr lang="en-US" sz="3200" dirty="0"/>
              <a:t>as of 11/13/22 – noon ICT</a:t>
            </a:r>
          </a:p>
        </p:txBody>
      </p:sp>
      <p:graphicFrame>
        <p:nvGraphicFramePr>
          <p:cNvPr id="4" name="Content Placeholder 3">
            <a:extLst>
              <a:ext uri="{FF2B5EF4-FFF2-40B4-BE49-F238E27FC236}">
                <a16:creationId xmlns:a16="http://schemas.microsoft.com/office/drawing/2014/main" id="{28AEF426-44A7-BD25-5061-BFD2B11864CD}"/>
              </a:ext>
            </a:extLst>
          </p:cNvPr>
          <p:cNvGraphicFramePr>
            <a:graphicFrameLocks noGrp="1"/>
          </p:cNvGraphicFramePr>
          <p:nvPr>
            <p:ph idx="1"/>
            <p:extLst>
              <p:ext uri="{D42A27DB-BD31-4B8C-83A1-F6EECF244321}">
                <p14:modId xmlns:p14="http://schemas.microsoft.com/office/powerpoint/2010/main" val="84451775"/>
              </p:ext>
            </p:extLst>
          </p:nvPr>
        </p:nvGraphicFramePr>
        <p:xfrm>
          <a:off x="2362201" y="1676400"/>
          <a:ext cx="6100762" cy="3761585"/>
        </p:xfrm>
        <a:graphic>
          <a:graphicData uri="http://schemas.openxmlformats.org/drawingml/2006/table">
            <a:tbl>
              <a:tblPr>
                <a:tableStyleId>{5C22544A-7EE6-4342-B048-85BDC9FD1C3A}</a:tableStyleId>
              </a:tblPr>
              <a:tblGrid>
                <a:gridCol w="1874904">
                  <a:extLst>
                    <a:ext uri="{9D8B030D-6E8A-4147-A177-3AD203B41FA5}">
                      <a16:colId xmlns:a16="http://schemas.microsoft.com/office/drawing/2014/main" val="142472239"/>
                    </a:ext>
                  </a:extLst>
                </a:gridCol>
                <a:gridCol w="1699132">
                  <a:extLst>
                    <a:ext uri="{9D8B030D-6E8A-4147-A177-3AD203B41FA5}">
                      <a16:colId xmlns:a16="http://schemas.microsoft.com/office/drawing/2014/main" val="3773381587"/>
                    </a:ext>
                  </a:extLst>
                </a:gridCol>
                <a:gridCol w="1483078">
                  <a:extLst>
                    <a:ext uri="{9D8B030D-6E8A-4147-A177-3AD203B41FA5}">
                      <a16:colId xmlns:a16="http://schemas.microsoft.com/office/drawing/2014/main" val="2011691287"/>
                    </a:ext>
                  </a:extLst>
                </a:gridCol>
                <a:gridCol w="1043648">
                  <a:extLst>
                    <a:ext uri="{9D8B030D-6E8A-4147-A177-3AD203B41FA5}">
                      <a16:colId xmlns:a16="http://schemas.microsoft.com/office/drawing/2014/main" val="3844659469"/>
                    </a:ext>
                  </a:extLst>
                </a:gridCol>
              </a:tblGrid>
              <a:tr h="771857">
                <a:tc>
                  <a:txBody>
                    <a:bodyPr/>
                    <a:lstStyle/>
                    <a:p>
                      <a:pPr algn="l" fontAlgn="b"/>
                      <a:r>
                        <a:rPr lang="en-US" sz="2000" u="none" strike="noStrike">
                          <a:effectLst/>
                        </a:rPr>
                        <a:t>WG </a:t>
                      </a:r>
                      <a:endParaRPr lang="en-US" sz="20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2000" u="none" strike="noStrike">
                          <a:effectLst/>
                        </a:rPr>
                        <a:t>In-Person Attendee</a:t>
                      </a:r>
                      <a:endParaRPr lang="en-US" sz="20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2000" u="none" strike="noStrike">
                          <a:effectLst/>
                        </a:rPr>
                        <a:t>Virtual Attendee</a:t>
                      </a:r>
                      <a:endParaRPr lang="en-US" sz="20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2000" u="none" strike="noStrike">
                          <a:effectLst/>
                        </a:rPr>
                        <a:t>Grand Total</a:t>
                      </a:r>
                      <a:endParaRPr lang="en-US" sz="20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711385974"/>
                  </a:ext>
                </a:extLst>
              </a:tr>
              <a:tr h="332192">
                <a:tc>
                  <a:txBody>
                    <a:bodyPr/>
                    <a:lstStyle/>
                    <a:p>
                      <a:pPr algn="l" fontAlgn="b"/>
                      <a:r>
                        <a:rPr lang="en-US" sz="2000" u="none" strike="noStrike">
                          <a:effectLst/>
                        </a:rPr>
                        <a:t>802.1</a:t>
                      </a:r>
                      <a:endParaRPr lang="en-US"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2000" u="none" strike="noStrike">
                          <a:effectLst/>
                        </a:rPr>
                        <a:t>36</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45</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81</a:t>
                      </a:r>
                      <a:endParaRPr lang="en-US" sz="2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0260064"/>
                  </a:ext>
                </a:extLst>
              </a:tr>
              <a:tr h="332192">
                <a:tc>
                  <a:txBody>
                    <a:bodyPr/>
                    <a:lstStyle/>
                    <a:p>
                      <a:pPr algn="l" fontAlgn="b"/>
                      <a:r>
                        <a:rPr lang="en-US" sz="2000" u="none" strike="noStrike">
                          <a:effectLst/>
                        </a:rPr>
                        <a:t>802.11</a:t>
                      </a:r>
                      <a:endParaRPr lang="en-US"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2000" u="none" strike="noStrike">
                          <a:effectLst/>
                        </a:rPr>
                        <a:t>185</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259</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444</a:t>
                      </a:r>
                      <a:endParaRPr lang="en-US" sz="2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813780926"/>
                  </a:ext>
                </a:extLst>
              </a:tr>
              <a:tr h="332192">
                <a:tc>
                  <a:txBody>
                    <a:bodyPr/>
                    <a:lstStyle/>
                    <a:p>
                      <a:pPr algn="l" fontAlgn="b"/>
                      <a:r>
                        <a:rPr lang="en-US" sz="2000" u="none" strike="noStrike">
                          <a:effectLst/>
                        </a:rPr>
                        <a:t>802.15</a:t>
                      </a:r>
                      <a:endParaRPr lang="en-US"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2000" u="none" strike="noStrike">
                          <a:effectLst/>
                        </a:rPr>
                        <a:t>62</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46</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108</a:t>
                      </a:r>
                      <a:endParaRPr lang="en-US" sz="2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42126497"/>
                  </a:ext>
                </a:extLst>
              </a:tr>
              <a:tr h="332192">
                <a:tc>
                  <a:txBody>
                    <a:bodyPr/>
                    <a:lstStyle/>
                    <a:p>
                      <a:pPr algn="l" fontAlgn="b"/>
                      <a:r>
                        <a:rPr lang="en-US" sz="2000" u="none" strike="noStrike">
                          <a:effectLst/>
                        </a:rPr>
                        <a:t>802.18</a:t>
                      </a:r>
                      <a:endParaRPr lang="en-US"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2000" u="none" strike="noStrike">
                          <a:effectLst/>
                        </a:rPr>
                        <a:t>3</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2</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5</a:t>
                      </a:r>
                      <a:endParaRPr lang="en-US" sz="2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94968008"/>
                  </a:ext>
                </a:extLst>
              </a:tr>
              <a:tr h="332192">
                <a:tc>
                  <a:txBody>
                    <a:bodyPr/>
                    <a:lstStyle/>
                    <a:p>
                      <a:pPr algn="l" fontAlgn="b"/>
                      <a:r>
                        <a:rPr lang="en-US" sz="2000" u="none" strike="noStrike">
                          <a:effectLst/>
                        </a:rPr>
                        <a:t>802.19</a:t>
                      </a:r>
                      <a:endParaRPr lang="en-US"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2000" u="none" strike="noStrike">
                          <a:effectLst/>
                        </a:rPr>
                        <a:t>1</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1</a:t>
                      </a:r>
                      <a:endParaRPr lang="en-US" sz="2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20356907"/>
                  </a:ext>
                </a:extLst>
              </a:tr>
              <a:tr h="332192">
                <a:tc>
                  <a:txBody>
                    <a:bodyPr/>
                    <a:lstStyle/>
                    <a:p>
                      <a:pPr algn="l" fontAlgn="b"/>
                      <a:r>
                        <a:rPr lang="en-US" sz="2000" u="none" strike="noStrike">
                          <a:effectLst/>
                        </a:rPr>
                        <a:t>802.24</a:t>
                      </a:r>
                      <a:endParaRPr lang="en-US"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2000" u="none" strike="noStrike">
                          <a:effectLst/>
                        </a:rPr>
                        <a:t>2</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2</a:t>
                      </a:r>
                      <a:endParaRPr lang="en-US" sz="2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695099166"/>
                  </a:ext>
                </a:extLst>
              </a:tr>
              <a:tr h="332192">
                <a:tc>
                  <a:txBody>
                    <a:bodyPr/>
                    <a:lstStyle/>
                    <a:p>
                      <a:pPr algn="l" fontAlgn="b"/>
                      <a:r>
                        <a:rPr lang="en-US" sz="2000" u="none" strike="noStrike">
                          <a:effectLst/>
                        </a:rPr>
                        <a:t>802.3</a:t>
                      </a:r>
                      <a:endParaRPr lang="en-US"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2000" u="none" strike="noStrike">
                          <a:effectLst/>
                        </a:rPr>
                        <a:t>95</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175</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270</a:t>
                      </a:r>
                      <a:endParaRPr lang="en-US" sz="2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77506241"/>
                  </a:ext>
                </a:extLst>
              </a:tr>
              <a:tr h="332192">
                <a:tc>
                  <a:txBody>
                    <a:bodyPr/>
                    <a:lstStyle/>
                    <a:p>
                      <a:pPr algn="l" fontAlgn="b"/>
                      <a:r>
                        <a:rPr lang="en-US" sz="2000" u="none" strike="noStrike">
                          <a:effectLst/>
                        </a:rPr>
                        <a:t>(blank)</a:t>
                      </a:r>
                      <a:endParaRPr lang="en-US"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2000" u="none" strike="noStrike">
                          <a:effectLst/>
                        </a:rPr>
                        <a:t>6</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2</a:t>
                      </a:r>
                      <a:endParaRPr lang="en-US" sz="2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8</a:t>
                      </a:r>
                      <a:endParaRPr lang="en-US" sz="2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742069034"/>
                  </a:ext>
                </a:extLst>
              </a:tr>
              <a:tr h="332192">
                <a:tc>
                  <a:txBody>
                    <a:bodyPr/>
                    <a:lstStyle/>
                    <a:p>
                      <a:pPr algn="l" fontAlgn="b"/>
                      <a:r>
                        <a:rPr lang="en-US" sz="2000" u="none" strike="noStrike">
                          <a:effectLst/>
                        </a:rPr>
                        <a:t>Grand Total</a:t>
                      </a:r>
                      <a:endParaRPr lang="en-US" sz="20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2000" u="none" strike="noStrike">
                          <a:effectLst/>
                        </a:rPr>
                        <a:t>390</a:t>
                      </a:r>
                      <a:endParaRPr lang="en-US" sz="2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529</a:t>
                      </a:r>
                      <a:endParaRPr lang="en-US" sz="2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dirty="0">
                          <a:effectLst/>
                        </a:rPr>
                        <a:t>919</a:t>
                      </a:r>
                      <a:endParaRPr lang="en-US" sz="20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5917745"/>
                  </a:ext>
                </a:extLst>
              </a:tr>
            </a:tbl>
          </a:graphicData>
        </a:graphic>
      </p:graphicFrame>
    </p:spTree>
    <p:extLst>
      <p:ext uri="{BB962C8B-B14F-4D97-AF65-F5344CB8AC3E}">
        <p14:creationId xmlns:p14="http://schemas.microsoft.com/office/powerpoint/2010/main" val="3264010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November 2022</a:t>
            </a:r>
            <a:endParaRPr lang="en-GB"/>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1EA7B17-C930-BE07-72F7-1F814B486FB2}"/>
              </a:ext>
            </a:extLst>
          </p:cNvPr>
          <p:cNvSpPr>
            <a:spLocks noGrp="1"/>
          </p:cNvSpPr>
          <p:nvPr>
            <p:ph type="sldNum" idx="4294967295"/>
          </p:nvPr>
        </p:nvSpPr>
        <p:spPr bwMode="auto">
          <a:xfrm>
            <a:off x="11487150" y="6475413"/>
            <a:ext cx="70485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F5D8E26B-7BCF-4D25-9C89-0168A6618F18}" type="slidenum">
              <a:rPr lang="en-GB" smtClean="0"/>
              <a:pPr/>
              <a:t>21</a:t>
            </a:fld>
            <a:endParaRPr lang="en-GB" dirty="0"/>
          </a:p>
        </p:txBody>
      </p:sp>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97AB2-E673-0446-B7FD-07E2C8F3C4C6}"/>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dirty="0"/>
              <a:t>November 2022</a:t>
            </a:r>
            <a:endParaRPr lang="en-GB" dirty="0"/>
          </a:p>
        </p:txBody>
      </p:sp>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952419"/>
            <a:ext cx="11183911" cy="2953162"/>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3619503" y="5327235"/>
            <a:ext cx="7696199" cy="707886"/>
          </a:xfrm>
          <a:prstGeom prst="rect">
            <a:avLst/>
          </a:prstGeom>
          <a:noFill/>
        </p:spPr>
        <p:txBody>
          <a:bodyPr wrap="square" rtlCol="0">
            <a:spAutoFit/>
          </a:bodyPr>
          <a:lstStyle/>
          <a:p>
            <a:r>
              <a:rPr lang="en-US" sz="2000" dirty="0">
                <a:solidFill>
                  <a:schemeClr val="tx1"/>
                </a:solidFill>
              </a:rPr>
              <a:t>Thanks to </a:t>
            </a:r>
            <a:r>
              <a:rPr lang="en-US" sz="2000" dirty="0" err="1">
                <a:solidFill>
                  <a:schemeClr val="tx1"/>
                </a:solidFill>
              </a:rPr>
              <a:t>Linespeed</a:t>
            </a:r>
            <a:r>
              <a:rPr lang="en-US" sz="2000" dirty="0">
                <a:solidFill>
                  <a:schemeClr val="tx1"/>
                </a:solidFill>
              </a:rPr>
              <a:t> for obtaining a set of Scarlett Solo Audio Interface boxes to help provide a more consistent experience in our Sessions.</a:t>
            </a:r>
          </a:p>
        </p:txBody>
      </p:sp>
    </p:spTree>
    <p:extLst>
      <p:ext uri="{BB962C8B-B14F-4D97-AF65-F5344CB8AC3E}">
        <p14:creationId xmlns:p14="http://schemas.microsoft.com/office/powerpoint/2010/main" val="3657650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371600"/>
            <a:ext cx="10361084" cy="5103814"/>
          </a:xfrm>
        </p:spPr>
        <p:txBody>
          <a:bodyPr/>
          <a:lstStyle/>
          <a:p>
            <a:pPr marL="457200" indent="-457200">
              <a:buAutoNum type="arabicPeriod"/>
            </a:pPr>
            <a:r>
              <a:rPr lang="en-US" sz="2400" dirty="0"/>
              <a:t>One central laptop/computer per meeting connects at head table.</a:t>
            </a:r>
          </a:p>
          <a:p>
            <a:pPr marL="457200" indent="-457200">
              <a:buAutoNum type="arabicPeriod"/>
            </a:pPr>
            <a:r>
              <a:rPr lang="en-US" sz="2400" dirty="0"/>
              <a:t>Local speakers queue/speak only at a microphone when called on.</a:t>
            </a:r>
          </a:p>
          <a:p>
            <a:pPr marL="457200" indent="-457200">
              <a:buAutoNum type="arabicPeriod"/>
            </a:pPr>
            <a:r>
              <a:rPr lang="en-US" sz="2400" dirty="0"/>
              <a:t>Remote speakers request to speak via chat window and only speak when called on.</a:t>
            </a:r>
          </a:p>
          <a:p>
            <a:pPr marL="457200" indent="-457200">
              <a:buAutoNum type="arabicPeriod"/>
            </a:pPr>
            <a:r>
              <a:rPr lang="en-US" sz="2400" dirty="0"/>
              <a:t>Presenters have chair (central laptop) share the presentation</a:t>
            </a:r>
          </a:p>
          <a:p>
            <a:pPr marL="457200" indent="-457200">
              <a:buAutoNum type="arabicPeriod"/>
            </a:pPr>
            <a:r>
              <a:rPr lang="en-US" sz="2400" dirty="0"/>
              <a:t>Local attendees when logged into WebEx </a:t>
            </a:r>
            <a:r>
              <a:rPr lang="en-US" sz="2400" dirty="0">
                <a:solidFill>
                  <a:srgbClr val="FF0000"/>
                </a:solidFill>
              </a:rPr>
              <a:t>SHALL</a:t>
            </a:r>
            <a:r>
              <a:rPr lang="en-US" sz="2400" dirty="0"/>
              <a:t> </a:t>
            </a:r>
            <a:r>
              <a:rPr lang="en-US" sz="2400" dirty="0">
                <a:solidFill>
                  <a:srgbClr val="C00000"/>
                </a:solidFill>
              </a:rPr>
              <a:t>NOT connect Audio.</a:t>
            </a:r>
          </a:p>
          <a:p>
            <a:pPr marL="457200" indent="-457200">
              <a:buAutoNum type="arabicPeriod"/>
            </a:pPr>
            <a:r>
              <a:rPr lang="en-US" sz="2400" dirty="0">
                <a:solidFill>
                  <a:schemeClr val="tx1"/>
                </a:solidFill>
              </a:rPr>
              <a:t>When Starting a meeting the host should do the following:</a:t>
            </a:r>
          </a:p>
          <a:p>
            <a:pPr marL="857250" lvl="1" indent="-457200">
              <a:buAutoNum type="arabicPeriod"/>
            </a:pPr>
            <a:r>
              <a:rPr lang="en-US" sz="2400" dirty="0">
                <a:solidFill>
                  <a:schemeClr val="tx1"/>
                </a:solidFill>
              </a:rPr>
              <a:t>Select “Meeting” -&gt; “Meeting Options” -&gt; [Disable] “Allow Participant to turn on Video”</a:t>
            </a:r>
          </a:p>
          <a:p>
            <a:pPr marL="857250" lvl="1" indent="-457200">
              <a:buAutoNum type="arabicPeriod"/>
            </a:pPr>
            <a:r>
              <a:rPr lang="en-US" sz="2400" dirty="0">
                <a:solidFill>
                  <a:schemeClr val="tx1"/>
                </a:solidFill>
              </a:rPr>
              <a:t>Select “Participant” -&gt; [Enable] “Mute on Entry”.</a:t>
            </a:r>
          </a:p>
          <a:p>
            <a:pPr marL="457200" indent="-457200">
              <a:buAutoNum type="arabicPeriod"/>
            </a:pPr>
            <a:r>
              <a:rPr lang="en-US" sz="2400" dirty="0">
                <a:solidFill>
                  <a:schemeClr val="tx1"/>
                </a:solidFill>
              </a:rPr>
              <a:t>For the Host and Remote Attendees connecting to Webex, Configure Webex Audio to use “Music Mode”.</a:t>
            </a:r>
          </a:p>
        </p:txBody>
      </p:sp>
      <p:sp>
        <p:nvSpPr>
          <p:cNvPr id="5" name="Footer Placeholder 4">
            <a:extLst>
              <a:ext uri="{FF2B5EF4-FFF2-40B4-BE49-F238E27FC236}">
                <a16:creationId xmlns:a16="http://schemas.microsoft.com/office/drawing/2014/main" id="{0C57813D-FE5D-7B78-52EB-B3CF7E3513C4}"/>
              </a:ext>
            </a:extLst>
          </p:cNvPr>
          <p:cNvSpPr>
            <a:spLocks noGrp="1"/>
          </p:cNvSpPr>
          <p:nvPr>
            <p:ph type="ftr" idx="11"/>
          </p:nvPr>
        </p:nvSpPr>
        <p:spPr bwMode="auto">
          <a:xfrm>
            <a:off x="7162800" y="6548157"/>
            <a:ext cx="4246033" cy="15744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66374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000" dirty="0"/>
              <a:t>In-room Attendees:</a:t>
            </a:r>
          </a:p>
          <a:p>
            <a:pPr lvl="1">
              <a:spcBef>
                <a:spcPts val="0"/>
              </a:spcBef>
            </a:pPr>
            <a:r>
              <a:rPr lang="en-US" sz="1800" dirty="0"/>
              <a:t>In Webex choose connect without audio before you join</a:t>
            </a:r>
          </a:p>
          <a:p>
            <a:pPr lvl="1">
              <a:spcBef>
                <a:spcPts val="0"/>
              </a:spcBef>
            </a:pPr>
            <a:r>
              <a:rPr lang="en-US" sz="1800" dirty="0"/>
              <a:t>Use the Webex queue to indicate you want to speak</a:t>
            </a:r>
          </a:p>
          <a:p>
            <a:pPr lvl="1">
              <a:spcBef>
                <a:spcPts val="0"/>
              </a:spcBef>
            </a:pPr>
            <a:r>
              <a:rPr lang="en-US" sz="1800" dirty="0"/>
              <a:t>Wait to be called on while standing/holding a microphone to make a comment</a:t>
            </a:r>
          </a:p>
          <a:p>
            <a:pPr lvl="1">
              <a:spcBef>
                <a:spcPts val="0"/>
              </a:spcBef>
            </a:pPr>
            <a:r>
              <a:rPr lang="en-US" sz="1800" dirty="0"/>
              <a:t>Repeat any questions that are inadvertently asked away from the microphone</a:t>
            </a:r>
          </a:p>
          <a:p>
            <a:r>
              <a:rPr lang="en-US" sz="2000" dirty="0"/>
              <a:t>Remote Attendees:</a:t>
            </a:r>
          </a:p>
          <a:p>
            <a:pPr lvl="1">
              <a:spcBef>
                <a:spcPts val="0"/>
              </a:spcBef>
            </a:pPr>
            <a:r>
              <a:rPr lang="en-US" sz="1800" dirty="0"/>
              <a:t>Join Webex and set Webex audio as ‘music’</a:t>
            </a:r>
          </a:p>
          <a:p>
            <a:pPr lvl="1">
              <a:spcBef>
                <a:spcPts val="0"/>
              </a:spcBef>
            </a:pPr>
            <a:r>
              <a:rPr lang="en-US" sz="1800" dirty="0"/>
              <a:t>Use the Webex chat window to indicate you want to speak (“q”)</a:t>
            </a:r>
          </a:p>
          <a:p>
            <a:pPr lvl="1">
              <a:spcBef>
                <a:spcPts val="0"/>
              </a:spcBef>
            </a:pPr>
            <a:r>
              <a:rPr lang="en-US" sz="1800" dirty="0"/>
              <a:t>Wait to be called on to speak</a:t>
            </a:r>
          </a:p>
          <a:p>
            <a:r>
              <a:rPr lang="en-US" sz="2000" dirty="0"/>
              <a:t>Host:</a:t>
            </a:r>
          </a:p>
          <a:p>
            <a:pPr lvl="1">
              <a:spcBef>
                <a:spcPts val="0"/>
              </a:spcBef>
            </a:pPr>
            <a:r>
              <a:rPr lang="en-US" sz="1800" b="0" dirty="0"/>
              <a:t>Disable Video for participants</a:t>
            </a:r>
          </a:p>
          <a:p>
            <a:pPr lvl="1">
              <a:spcBef>
                <a:spcPts val="0"/>
              </a:spcBef>
            </a:pPr>
            <a:r>
              <a:rPr lang="en-US" sz="1800" b="0" dirty="0"/>
              <a:t>Set up participants to mute on entry</a:t>
            </a:r>
          </a:p>
          <a:p>
            <a:pPr lvl="1">
              <a:spcBef>
                <a:spcPts val="0"/>
              </a:spcBef>
            </a:pPr>
            <a:r>
              <a:rPr lang="en-US" sz="1800" b="0" dirty="0"/>
              <a:t>Set up </a:t>
            </a:r>
            <a:r>
              <a:rPr lang="en-US" sz="1800" dirty="0"/>
              <a:t>Audio Options: </a:t>
            </a:r>
          </a:p>
          <a:p>
            <a:pPr lvl="1">
              <a:spcBef>
                <a:spcPts val="0"/>
              </a:spcBef>
            </a:pPr>
            <a:r>
              <a:rPr lang="en-US" sz="1800" b="0" dirty="0"/>
              <a:t>	Microphone -&gt; USB,  Speaker -&gt; USB,  Smart Audio -&gt; Music</a:t>
            </a:r>
          </a:p>
          <a:p>
            <a:pPr lvl="1">
              <a:spcBef>
                <a:spcPts val="0"/>
              </a:spcBef>
            </a:pPr>
            <a:r>
              <a:rPr lang="en-US" sz="1800" b="0" dirty="0"/>
              <a:t>Use a designated person to monitor speaking requests (manage the queue).</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066800" y="1295400"/>
            <a:ext cx="9982200" cy="5356224"/>
          </a:xfrm>
        </p:spPr>
        <p:txBody>
          <a:bodyPr/>
          <a:lstStyle/>
          <a:p>
            <a:r>
              <a:rPr lang="en-US" sz="2000" b="1" dirty="0"/>
              <a:t>802 WG Chairs, Please Straw Poll your membership:</a:t>
            </a:r>
          </a:p>
          <a:p>
            <a:pPr marL="400050" lvl="1" indent="0">
              <a:buNone/>
            </a:pPr>
            <a:r>
              <a:rPr lang="en-US" sz="2000" dirty="0"/>
              <a:t>1.If the 2023 March Plenary Session were held at the Hilton Atlanta, GA  as an in-person only session, would you attend?</a:t>
            </a:r>
          </a:p>
          <a:p>
            <a:pPr lvl="2"/>
            <a:r>
              <a:rPr lang="en-US" sz="2000" dirty="0"/>
              <a:t>Yes/No</a:t>
            </a:r>
          </a:p>
          <a:p>
            <a:pPr marL="457200" lvl="1" indent="0">
              <a:buNone/>
            </a:pPr>
            <a:r>
              <a:rPr lang="en-US" sz="2000" dirty="0"/>
              <a:t>2. If the 2023 March Plenary Session is held in as a mixed-mode session, will you attend:</a:t>
            </a:r>
          </a:p>
          <a:p>
            <a:pPr lvl="2"/>
            <a:r>
              <a:rPr lang="en-US" sz="2000" dirty="0"/>
              <a:t>Attend In-person</a:t>
            </a:r>
          </a:p>
          <a:p>
            <a:pPr lvl="2"/>
            <a:r>
              <a:rPr lang="en-US" sz="2000" dirty="0"/>
              <a:t>Attend Virtually (remotely)</a:t>
            </a:r>
          </a:p>
          <a:p>
            <a:pPr lvl="2"/>
            <a:r>
              <a:rPr lang="en-US" sz="2000" dirty="0"/>
              <a:t>Will not attend plenary </a:t>
            </a:r>
          </a:p>
          <a:p>
            <a:pPr marL="914400" lvl="2" indent="0">
              <a:buNone/>
            </a:pPr>
            <a:endParaRPr lang="en-US" sz="2000" dirty="0"/>
          </a:p>
          <a:p>
            <a:r>
              <a:rPr lang="en-US" sz="2000" b="1" dirty="0"/>
              <a:t>802 Wireless WGs and 802.1 are asked to ask similar question for the 2023 January 802 Wireless Interim in Baltimore:</a:t>
            </a:r>
          </a:p>
          <a:p>
            <a:pPr marL="400050" lvl="1" indent="0">
              <a:buNone/>
            </a:pPr>
            <a:r>
              <a:rPr lang="en-US" sz="2000" dirty="0"/>
              <a:t>3. If the 2023 January Interim Session is held in Baltimore, Maryland, as a mixed-mode session, will you attend:</a:t>
            </a:r>
          </a:p>
          <a:p>
            <a:endParaRPr lang="en-US" sz="2000" dirty="0"/>
          </a:p>
        </p:txBody>
      </p:sp>
    </p:spTree>
    <p:extLst>
      <p:ext uri="{BB962C8B-B14F-4D97-AF65-F5344CB8AC3E}">
        <p14:creationId xmlns:p14="http://schemas.microsoft.com/office/powerpoint/2010/main" val="302269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F371-2C78-832C-9C5D-1A292A510683}"/>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011231FD-EAFA-D6F9-00D6-EA9244920959}"/>
              </a:ext>
            </a:extLst>
          </p:cNvPr>
          <p:cNvSpPr>
            <a:spLocks noGrp="1"/>
          </p:cNvSpPr>
          <p:nvPr>
            <p:ph idx="1"/>
          </p:nvPr>
        </p:nvSpPr>
        <p:spPr/>
        <p:txBody>
          <a:bodyPr/>
          <a:lstStyle/>
          <a:p>
            <a:r>
              <a:rPr lang="en-US" sz="2400" dirty="0"/>
              <a:t>Request for WG SP about current Venue</a:t>
            </a:r>
          </a:p>
          <a:p>
            <a:pPr lvl="1"/>
            <a:r>
              <a:rPr lang="en-US" sz="2000" dirty="0"/>
              <a:t>How many people would like to come back to this venue? </a:t>
            </a:r>
          </a:p>
          <a:p>
            <a:pPr lvl="2"/>
            <a:r>
              <a:rPr lang="en-US" sz="2000" dirty="0"/>
              <a:t>Yes/No</a:t>
            </a:r>
          </a:p>
          <a:p>
            <a:pPr lvl="1"/>
            <a:r>
              <a:rPr lang="en-US" sz="2000" dirty="0"/>
              <a:t>Did you go to the social?</a:t>
            </a:r>
          </a:p>
          <a:p>
            <a:pPr lvl="2"/>
            <a:r>
              <a:rPr lang="en-US" sz="2000" dirty="0"/>
              <a:t>Yes/No</a:t>
            </a:r>
          </a:p>
          <a:p>
            <a:pPr lvl="1"/>
            <a:r>
              <a:rPr lang="en-US" sz="2000" dirty="0"/>
              <a:t>Did you like the social?</a:t>
            </a:r>
          </a:p>
          <a:p>
            <a:pPr lvl="2"/>
            <a:r>
              <a:rPr lang="en-US" sz="2000" dirty="0"/>
              <a:t>Yes/No</a:t>
            </a:r>
          </a:p>
        </p:txBody>
      </p:sp>
    </p:spTree>
    <p:extLst>
      <p:ext uri="{BB962C8B-B14F-4D97-AF65-F5344CB8AC3E}">
        <p14:creationId xmlns:p14="http://schemas.microsoft.com/office/powerpoint/2010/main" val="200011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3365C-92B4-6D1B-CE6E-3EEE168F3388}"/>
              </a:ext>
            </a:extLst>
          </p:cNvPr>
          <p:cNvSpPr>
            <a:spLocks noGrp="1"/>
          </p:cNvSpPr>
          <p:nvPr>
            <p:ph type="title"/>
          </p:nvPr>
        </p:nvSpPr>
        <p:spPr>
          <a:xfrm>
            <a:off x="243416" y="517192"/>
            <a:ext cx="11705167" cy="792162"/>
          </a:xfrm>
        </p:spPr>
        <p:txBody>
          <a:bodyPr/>
          <a:lstStyle/>
          <a:p>
            <a:r>
              <a:rPr lang="en-US" sz="2800" b="1" dirty="0"/>
              <a:t>2023 March 12-17 – Hilton Atlanta, Atlanta, Georgia USA</a:t>
            </a:r>
          </a:p>
        </p:txBody>
      </p:sp>
      <p:sp>
        <p:nvSpPr>
          <p:cNvPr id="3" name="Content Placeholder 2">
            <a:extLst>
              <a:ext uri="{FF2B5EF4-FFF2-40B4-BE49-F238E27FC236}">
                <a16:creationId xmlns:a16="http://schemas.microsoft.com/office/drawing/2014/main" id="{360E52E6-777D-0F5D-79A6-D485B1EAE955}"/>
              </a:ext>
            </a:extLst>
          </p:cNvPr>
          <p:cNvSpPr>
            <a:spLocks noGrp="1"/>
          </p:cNvSpPr>
          <p:nvPr>
            <p:ph idx="1"/>
          </p:nvPr>
        </p:nvSpPr>
        <p:spPr/>
        <p:txBody>
          <a:bodyPr/>
          <a:lstStyle/>
          <a:p>
            <a:r>
              <a:rPr lang="en-US" sz="3200" dirty="0"/>
              <a:t>2023 March 12-17- </a:t>
            </a:r>
            <a:r>
              <a:rPr lang="en-US" b="0" i="0" dirty="0">
                <a:solidFill>
                  <a:srgbClr val="000000"/>
                </a:solidFill>
                <a:effectLst/>
                <a:latin typeface="Arial" panose="020B0604020202020204" pitchFamily="34" charset="0"/>
              </a:rPr>
              <a:t>Hilton Atlanta, Atlanta, Georgia USA </a:t>
            </a:r>
            <a:r>
              <a:rPr lang="en-US" dirty="0"/>
              <a:t>rebooked from </a:t>
            </a:r>
            <a:r>
              <a:rPr lang="en-US" sz="3200" dirty="0"/>
              <a:t>March 2020 (1 of 2 Sessions).</a:t>
            </a:r>
          </a:p>
          <a:p>
            <a:r>
              <a:rPr lang="en-US" dirty="0"/>
              <a:t>Expectations:</a:t>
            </a:r>
          </a:p>
          <a:p>
            <a:pPr lvl="1"/>
            <a:r>
              <a:rPr lang="en-US" dirty="0"/>
              <a:t> Meeting Fees to be confirmed this week (Nov 18).</a:t>
            </a:r>
          </a:p>
          <a:p>
            <a:pPr lvl="1"/>
            <a:r>
              <a:rPr lang="en-US" dirty="0"/>
              <a:t>nominal rate: $500 (Early-bird rate)</a:t>
            </a:r>
          </a:p>
          <a:p>
            <a:pPr lvl="1"/>
            <a:r>
              <a:rPr lang="en-US" dirty="0"/>
              <a:t>open Registration Mid December</a:t>
            </a:r>
          </a:p>
          <a:p>
            <a:r>
              <a:rPr lang="en-US" dirty="0"/>
              <a:t>Treasurer/Mtg Planner/Exec Sec to have proposal for Closing plenary.</a:t>
            </a:r>
          </a:p>
          <a:p>
            <a:endParaRPr lang="en-US" sz="3200" dirty="0"/>
          </a:p>
          <a:p>
            <a:endParaRPr lang="en-US" dirty="0"/>
          </a:p>
        </p:txBody>
      </p:sp>
    </p:spTree>
    <p:extLst>
      <p:ext uri="{BB962C8B-B14F-4D97-AF65-F5344CB8AC3E}">
        <p14:creationId xmlns:p14="http://schemas.microsoft.com/office/powerpoint/2010/main" val="357376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 </a:t>
            </a:r>
            <a:r>
              <a:rPr lang="en-US" dirty="0" err="1"/>
              <a:t>AdHocs</a:t>
            </a:r>
            <a:endParaRPr lang="en-US" dirty="0"/>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r>
              <a:rPr lang="en-US" sz="2400" dirty="0"/>
              <a:t>All potential New Future Venues not already approved are on hold.</a:t>
            </a:r>
          </a:p>
          <a:p>
            <a:r>
              <a:rPr lang="en-US" sz="2400" dirty="0"/>
              <a:t>Negotiations on Madrid (2025 July) on Hold </a:t>
            </a:r>
          </a:p>
          <a:p>
            <a:r>
              <a:rPr lang="en-US" sz="2400" dirty="0"/>
              <a:t>Negotiations on Chicago (2026 March) expect to complete by year end.</a:t>
            </a:r>
          </a:p>
          <a:p>
            <a:endParaRPr lang="en-US" sz="2400" dirty="0"/>
          </a:p>
          <a:p>
            <a:r>
              <a:rPr lang="en-US" sz="2400" dirty="0"/>
              <a:t>Future Venue </a:t>
            </a:r>
            <a:r>
              <a:rPr lang="en-US" sz="2400" dirty="0" err="1"/>
              <a:t>AdHoc</a:t>
            </a:r>
            <a:r>
              <a:rPr lang="en-US" sz="2400" dirty="0"/>
              <a:t>: Next Plenary </a:t>
            </a:r>
          </a:p>
          <a:p>
            <a:pPr lvl="1"/>
            <a:r>
              <a:rPr lang="en-US" sz="2400" dirty="0"/>
              <a:t>Thursday 17 November 2022 7:30am Thai </a:t>
            </a:r>
            <a:r>
              <a:rPr lang="en-US" sz="2400" dirty="0" err="1"/>
              <a:t>Chakkraphat</a:t>
            </a:r>
            <a:r>
              <a:rPr lang="en-US" sz="2400" dirty="0"/>
              <a:t> 2 - 2nd FL</a:t>
            </a:r>
          </a:p>
          <a:p>
            <a:pPr lvl="2"/>
            <a:r>
              <a:rPr lang="en-US" dirty="0"/>
              <a:t>Review Resources for 2023 March Plenary</a:t>
            </a:r>
          </a:p>
          <a:p>
            <a:pPr lvl="2"/>
            <a:r>
              <a:rPr lang="en-US" dirty="0"/>
              <a:t>Review requirement expectations/actuals for this week</a:t>
            </a:r>
          </a:p>
          <a:p>
            <a:r>
              <a:rPr lang="en-US" sz="2400" dirty="0"/>
              <a:t>Future Venue Ad-Hoc: Futures</a:t>
            </a:r>
          </a:p>
          <a:p>
            <a:pPr lvl="1"/>
            <a:r>
              <a:rPr lang="en-US" sz="2400" dirty="0"/>
              <a:t>Thursday 17 November 2022 8:00 am Thai </a:t>
            </a:r>
            <a:r>
              <a:rPr lang="en-US" sz="2400" dirty="0" err="1"/>
              <a:t>Chakkraphat</a:t>
            </a:r>
            <a:r>
              <a:rPr lang="en-US" sz="2400" dirty="0"/>
              <a:t> 2 - 2nd FL</a:t>
            </a:r>
          </a:p>
          <a:p>
            <a:pPr lvl="2"/>
            <a:r>
              <a:rPr lang="en-US" dirty="0"/>
              <a:t>Review requirements for future sessions.</a:t>
            </a:r>
          </a:p>
          <a:p>
            <a:pPr marL="914400" lvl="2" indent="0">
              <a:buNone/>
            </a:pPr>
            <a:endParaRPr lang="en-US" dirty="0"/>
          </a:p>
          <a:p>
            <a:endParaRPr lang="en-US" sz="2400" dirty="0"/>
          </a:p>
        </p:txBody>
      </p:sp>
    </p:spTree>
    <p:extLst>
      <p:ext uri="{BB962C8B-B14F-4D97-AF65-F5344CB8AC3E}">
        <p14:creationId xmlns:p14="http://schemas.microsoft.com/office/powerpoint/2010/main" val="2843269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60C9-3397-6795-4C02-E00289EE5965}"/>
              </a:ext>
            </a:extLst>
          </p:cNvPr>
          <p:cNvSpPr>
            <a:spLocks noGrp="1"/>
          </p:cNvSpPr>
          <p:nvPr>
            <p:ph type="title"/>
          </p:nvPr>
        </p:nvSpPr>
        <p:spPr>
          <a:xfrm>
            <a:off x="609600" y="228600"/>
            <a:ext cx="10972800" cy="1112837"/>
          </a:xfrm>
        </p:spPr>
        <p:txBody>
          <a:bodyPr/>
          <a:lstStyle/>
          <a:p>
            <a:r>
              <a:rPr lang="en-US" altLang="en-US" sz="3200" dirty="0"/>
              <a:t>6.06 </a:t>
            </a:r>
            <a:r>
              <a:rPr lang="en-US" sz="3200" b="1" dirty="0"/>
              <a:t>IEEE 802 University Outreach Program</a:t>
            </a:r>
            <a:br>
              <a:rPr lang="en-US" sz="3200" b="1" dirty="0"/>
            </a:br>
            <a:r>
              <a:rPr lang="en-US" altLang="en-US" sz="3200" dirty="0"/>
              <a:t>for Berlin July 2023</a:t>
            </a:r>
            <a:endParaRPr lang="en-US" sz="3200" dirty="0"/>
          </a:p>
        </p:txBody>
      </p:sp>
      <p:sp>
        <p:nvSpPr>
          <p:cNvPr id="3" name="Content Placeholder 2">
            <a:extLst>
              <a:ext uri="{FF2B5EF4-FFF2-40B4-BE49-F238E27FC236}">
                <a16:creationId xmlns:a16="http://schemas.microsoft.com/office/drawing/2014/main" id="{846810C4-E47D-B21F-C2A1-DD10A0CA19BC}"/>
              </a:ext>
            </a:extLst>
          </p:cNvPr>
          <p:cNvSpPr>
            <a:spLocks noGrp="1"/>
          </p:cNvSpPr>
          <p:nvPr>
            <p:ph idx="1"/>
          </p:nvPr>
        </p:nvSpPr>
        <p:spPr>
          <a:xfrm>
            <a:off x="334433" y="1341437"/>
            <a:ext cx="10972800" cy="5111749"/>
          </a:xfrm>
        </p:spPr>
        <p:txBody>
          <a:bodyPr/>
          <a:lstStyle/>
          <a:p>
            <a:pPr marL="457200" lvl="1" indent="0">
              <a:buNone/>
            </a:pPr>
            <a:r>
              <a:rPr lang="en-US" altLang="en-US" sz="2000" b="1" dirty="0"/>
              <a:t>Student Outreach Program for Berlin July 2023</a:t>
            </a:r>
          </a:p>
          <a:p>
            <a:r>
              <a:rPr lang="en-US" sz="2000" dirty="0"/>
              <a:t>The purpose of our Student Outreach program is to give students a chance to see firsthand how the Standards process works.  We realize it is like getting a drink from a fire-hose, but it does give a good first look into the process.  </a:t>
            </a:r>
          </a:p>
          <a:p>
            <a:endParaRPr lang="en-US" sz="2000" dirty="0"/>
          </a:p>
          <a:p>
            <a:r>
              <a:rPr lang="en-US" sz="2000" dirty="0"/>
              <a:t>It is a one-day event Tuesday of the Plenary Week:</a:t>
            </a:r>
          </a:p>
          <a:p>
            <a:pPr lvl="1"/>
            <a:r>
              <a:rPr lang="en-US" sz="2000" dirty="0"/>
              <a:t>7:30-9:00 – sign in and get badge</a:t>
            </a:r>
          </a:p>
          <a:p>
            <a:pPr lvl="1"/>
            <a:r>
              <a:rPr lang="en-US" sz="2000" dirty="0"/>
              <a:t>9:00am Start with an introduction meeting with a couple of the 802 Leadership members to orient the students to what activities may be of most interest to them that day</a:t>
            </a:r>
          </a:p>
          <a:p>
            <a:pPr lvl="1"/>
            <a:r>
              <a:rPr lang="en-US" sz="2000" dirty="0"/>
              <a:t>10:30am (AM2) the students attend actual working meetings and can meet and participate in the discussions.  </a:t>
            </a:r>
            <a:br>
              <a:rPr lang="en-US" sz="2800" kern="1200" dirty="0">
                <a:solidFill>
                  <a:schemeClr val="tx1"/>
                </a:solidFill>
                <a:effectLst/>
                <a:latin typeface="+mn-lt"/>
                <a:ea typeface="+mn-ea"/>
                <a:cs typeface="+mn-cs"/>
              </a:rPr>
            </a:br>
            <a:br>
              <a:rPr lang="en-US" sz="2800" kern="1200" dirty="0">
                <a:solidFill>
                  <a:schemeClr val="tx1"/>
                </a:solidFill>
                <a:effectLst/>
                <a:latin typeface="+mn-lt"/>
                <a:ea typeface="+mn-ea"/>
                <a:cs typeface="+mn-cs"/>
              </a:rPr>
            </a:br>
            <a:br>
              <a:rPr lang="en-US" sz="2000" dirty="0"/>
            </a:br>
            <a:endParaRPr lang="en-US" sz="2000" dirty="0"/>
          </a:p>
        </p:txBody>
      </p:sp>
    </p:spTree>
    <p:extLst>
      <p:ext uri="{BB962C8B-B14F-4D97-AF65-F5344CB8AC3E}">
        <p14:creationId xmlns:p14="http://schemas.microsoft.com/office/powerpoint/2010/main" val="3368590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4454-78C5-4553-F5B9-F453EB93BCDC}"/>
              </a:ext>
            </a:extLst>
          </p:cNvPr>
          <p:cNvSpPr>
            <a:spLocks noGrp="1"/>
          </p:cNvSpPr>
          <p:nvPr>
            <p:ph type="title"/>
          </p:nvPr>
        </p:nvSpPr>
        <p:spPr/>
        <p:txBody>
          <a:bodyPr/>
          <a:lstStyle/>
          <a:p>
            <a:r>
              <a:rPr lang="en-US" altLang="en-US" dirty="0"/>
              <a:t>Student Outreach Program for Berlin July 2023 (2)</a:t>
            </a:r>
            <a:endParaRPr lang="en-US" dirty="0"/>
          </a:p>
        </p:txBody>
      </p:sp>
      <p:sp>
        <p:nvSpPr>
          <p:cNvPr id="3" name="Content Placeholder 2">
            <a:extLst>
              <a:ext uri="{FF2B5EF4-FFF2-40B4-BE49-F238E27FC236}">
                <a16:creationId xmlns:a16="http://schemas.microsoft.com/office/drawing/2014/main" id="{40322537-9945-1BCD-A1DB-8ED4B444BE13}"/>
              </a:ext>
            </a:extLst>
          </p:cNvPr>
          <p:cNvSpPr>
            <a:spLocks noGrp="1"/>
          </p:cNvSpPr>
          <p:nvPr>
            <p:ph idx="1"/>
          </p:nvPr>
        </p:nvSpPr>
        <p:spPr>
          <a:xfrm>
            <a:off x="334433" y="1341438"/>
            <a:ext cx="10972800" cy="4830762"/>
          </a:xfrm>
        </p:spPr>
        <p:txBody>
          <a:bodyPr/>
          <a:lstStyle/>
          <a:p>
            <a:pPr rtl="0" eaLnBrk="1" fontAlgn="base" hangingPunct="1"/>
            <a:r>
              <a:rPr lang="en-US" sz="2000" dirty="0"/>
              <a:t> 17:00 (5pm) Debrief: </a:t>
            </a:r>
          </a:p>
          <a:p>
            <a:pPr lvl="1"/>
            <a:r>
              <a:rPr lang="en-US" sz="2000" dirty="0"/>
              <a:t> A short debrief meeting at the end of the day is provided to answer questions and help provide closure to the experience.</a:t>
            </a:r>
          </a:p>
          <a:p>
            <a:pPr marL="457200" lvl="1" indent="0">
              <a:buNone/>
            </a:pPr>
            <a:endParaRPr lang="en-US" sz="2000" dirty="0"/>
          </a:p>
          <a:p>
            <a:pPr rtl="0" eaLnBrk="1" fontAlgn="base" hangingPunct="1"/>
            <a:r>
              <a:rPr lang="en-US" sz="2000" kern="1200" dirty="0">
                <a:solidFill>
                  <a:schemeClr val="tx1"/>
                </a:solidFill>
                <a:effectLst/>
              </a:rPr>
              <a:t>The Outreach Student fee is USD$25 per student </a:t>
            </a:r>
            <a:endParaRPr lang="en-US" sz="2000" dirty="0">
              <a:effectLst/>
            </a:endParaRPr>
          </a:p>
          <a:p>
            <a:pPr rtl="0" eaLnBrk="1" fontAlgn="base" hangingPunct="1"/>
            <a:r>
              <a:rPr lang="en-US" sz="2000" kern="1200" dirty="0">
                <a:solidFill>
                  <a:schemeClr val="tx1"/>
                </a:solidFill>
                <a:effectLst/>
              </a:rPr>
              <a:t>The program is limited to 25 Students.</a:t>
            </a:r>
            <a:endParaRPr lang="en-US" sz="2000" dirty="0">
              <a:effectLst/>
            </a:endParaRPr>
          </a:p>
          <a:p>
            <a:r>
              <a:rPr lang="en-US" sz="2000" kern="1200" dirty="0">
                <a:solidFill>
                  <a:schemeClr val="tx1"/>
                </a:solidFill>
                <a:effectLst/>
              </a:rPr>
              <a:t>Note that membership attendance credit is not granted for student activities.</a:t>
            </a:r>
          </a:p>
          <a:p>
            <a:r>
              <a:rPr lang="en-US" sz="2000" dirty="0"/>
              <a:t>The Students are invited to join for Lunch and breaks as our guests.</a:t>
            </a:r>
          </a:p>
          <a:p>
            <a:pPr marL="0" indent="0">
              <a:buNone/>
            </a:pPr>
            <a:br>
              <a:rPr lang="en-US" sz="2000" dirty="0"/>
            </a:br>
            <a:r>
              <a:rPr lang="en-US" altLang="en-US" sz="2000" b="1" dirty="0"/>
              <a:t>Previous material prepared for 2015 and 2017 programs:</a:t>
            </a:r>
          </a:p>
          <a:p>
            <a:pPr lvl="1"/>
            <a:r>
              <a:rPr lang="en-US" altLang="en-US" sz="1600" dirty="0">
                <a:hlinkClick r:id="rId2"/>
              </a:rPr>
              <a:t>https://www.ieee802.org/Univ_Outreach.shtml</a:t>
            </a:r>
            <a:endParaRPr lang="en-US" altLang="en-US" sz="1600" dirty="0"/>
          </a:p>
          <a:p>
            <a:endParaRPr lang="en-US" sz="2000" dirty="0"/>
          </a:p>
          <a:p>
            <a:pPr marL="0" indent="0">
              <a:buNone/>
            </a:pPr>
            <a:r>
              <a:rPr lang="en-US" sz="2000" dirty="0"/>
              <a:t>A motion to approve program for July 2023 will be made during the 802 Closing Plenary Nov 17.</a:t>
            </a:r>
          </a:p>
        </p:txBody>
      </p:sp>
    </p:spTree>
    <p:extLst>
      <p:ext uri="{BB962C8B-B14F-4D97-AF65-F5344CB8AC3E}">
        <p14:creationId xmlns:p14="http://schemas.microsoft.com/office/powerpoint/2010/main" val="2142990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2023 March Plenary</a:t>
            </a:r>
          </a:p>
          <a:p>
            <a:pPr lvl="2" fontAlgn="b"/>
            <a:r>
              <a:rPr lang="en-US" dirty="0"/>
              <a:t>Hilton Atlanta, GA, USA</a:t>
            </a:r>
          </a:p>
          <a:p>
            <a:pPr lvl="2" fontAlgn="b"/>
            <a:endParaRPr lang="en-US" dirty="0"/>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0A543-FAE8-1D32-FA44-ACB6293B9E59}"/>
              </a:ext>
            </a:extLst>
          </p:cNvPr>
          <p:cNvSpPr>
            <a:spLocks noGrp="1"/>
          </p:cNvSpPr>
          <p:nvPr>
            <p:ph type="title"/>
          </p:nvPr>
        </p:nvSpPr>
        <p:spPr/>
        <p:txBody>
          <a:bodyPr/>
          <a:lstStyle/>
          <a:p>
            <a:r>
              <a:rPr lang="en-US" dirty="0"/>
              <a:t>Notes from Discussion</a:t>
            </a:r>
          </a:p>
        </p:txBody>
      </p:sp>
      <p:sp>
        <p:nvSpPr>
          <p:cNvPr id="3" name="Content Placeholder 2">
            <a:extLst>
              <a:ext uri="{FF2B5EF4-FFF2-40B4-BE49-F238E27FC236}">
                <a16:creationId xmlns:a16="http://schemas.microsoft.com/office/drawing/2014/main" id="{BAC00CC7-5AF8-61EC-6128-1B9D67EFF211}"/>
              </a:ext>
            </a:extLst>
          </p:cNvPr>
          <p:cNvSpPr>
            <a:spLocks noGrp="1"/>
          </p:cNvSpPr>
          <p:nvPr>
            <p:ph idx="1"/>
          </p:nvPr>
        </p:nvSpPr>
        <p:spPr>
          <a:xfrm>
            <a:off x="334433" y="1341438"/>
            <a:ext cx="10972800" cy="4906962"/>
          </a:xfrm>
        </p:spPr>
        <p:txBody>
          <a:bodyPr/>
          <a:lstStyle/>
          <a:p>
            <a:r>
              <a:rPr lang="en-US" dirty="0"/>
              <a:t>Order Shirts  anew.   Limited quantities.</a:t>
            </a:r>
          </a:p>
          <a:p>
            <a:r>
              <a:rPr lang="en-US" dirty="0"/>
              <a:t>Expect fees to be $600/$800/$1000</a:t>
            </a:r>
          </a:p>
        </p:txBody>
      </p:sp>
    </p:spTree>
    <p:extLst>
      <p:ext uri="{BB962C8B-B14F-4D97-AF65-F5344CB8AC3E}">
        <p14:creationId xmlns:p14="http://schemas.microsoft.com/office/powerpoint/2010/main" val="5180874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000" dirty="0"/>
              <a:t>Proposed Agenda:</a:t>
            </a:r>
          </a:p>
          <a:p>
            <a:pPr lvl="1"/>
            <a:r>
              <a:rPr lang="en-US" sz="2000" dirty="0"/>
              <a:t>Start time – 8:00 am</a:t>
            </a:r>
          </a:p>
          <a:p>
            <a:pPr lvl="2"/>
            <a:r>
              <a:rPr lang="en-US" sz="1600" dirty="0"/>
              <a:t>Review Contract Status</a:t>
            </a:r>
          </a:p>
          <a:p>
            <a:pPr lvl="2"/>
            <a:r>
              <a:rPr lang="en-US" sz="1600" dirty="0"/>
              <a:t>Review requirements for future sessions.</a:t>
            </a:r>
          </a:p>
          <a:p>
            <a:pPr lvl="2"/>
            <a:r>
              <a:rPr lang="en-US" sz="1600" dirty="0"/>
              <a:t>Review requirement expectations/actuals for this week.</a:t>
            </a:r>
          </a:p>
          <a:p>
            <a:pPr marL="914400" lvl="2" indent="0">
              <a:buNone/>
            </a:pPr>
            <a:endParaRPr lang="en-US" sz="1600" dirty="0"/>
          </a:p>
          <a:p>
            <a:pPr lvl="1"/>
            <a:r>
              <a:rPr lang="en-US" sz="2000"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504578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C3357-DC43-AD74-067E-BC60FDA9E820}"/>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8A7D349B-0F4A-65C0-A99D-9B8D755A0896}"/>
              </a:ext>
            </a:extLst>
          </p:cNvPr>
          <p:cNvSpPr>
            <a:spLocks noGrp="1"/>
          </p:cNvSpPr>
          <p:nvPr>
            <p:ph idx="1"/>
          </p:nvPr>
        </p:nvSpPr>
        <p:spPr>
          <a:xfrm>
            <a:off x="334433" y="1341438"/>
            <a:ext cx="10972800" cy="4830762"/>
          </a:xfrm>
        </p:spPr>
        <p:txBody>
          <a:bodyPr/>
          <a:lstStyle/>
          <a:p>
            <a:r>
              <a:rPr lang="en-US" sz="2000" dirty="0"/>
              <a:t>AI: Jon to update Contract slide – July 2026</a:t>
            </a:r>
          </a:p>
          <a:p>
            <a:r>
              <a:rPr lang="en-US" sz="2000" dirty="0"/>
              <a:t>Remember the Straw Polls in WG closing plenary.</a:t>
            </a:r>
          </a:p>
          <a:p>
            <a:r>
              <a:rPr lang="en-US" sz="2000" dirty="0"/>
              <a:t>Positives for coming here – Venue was nice, F&amp;B, Staff</a:t>
            </a:r>
          </a:p>
          <a:p>
            <a:r>
              <a:rPr lang="en-US" sz="2000" dirty="0"/>
              <a:t>Negatives for coming here - Network infrastructure is a bit of a challenge. Cabling out of specification. (550 ft way out of spec). </a:t>
            </a:r>
          </a:p>
          <a:p>
            <a:r>
              <a:rPr lang="en-US" sz="2000" dirty="0"/>
              <a:t>Plan to have a plan in March to provide Guidance for locations/frequencies/types going forward to make creating an RFP in the Spring Reasonable for future venue bookings.</a:t>
            </a:r>
          </a:p>
          <a:p>
            <a:r>
              <a:rPr lang="en-US" sz="2000" dirty="0"/>
              <a:t>Discussion on hosting ITU SG5 for July 2024 in Montreal, Canada.</a:t>
            </a:r>
          </a:p>
          <a:p>
            <a:pPr lvl="1"/>
            <a:r>
              <a:rPr lang="en-US" sz="1600" dirty="0"/>
              <a:t>Proposed Motion to EC on Friday.</a:t>
            </a:r>
          </a:p>
          <a:p>
            <a:pPr lvl="1"/>
            <a:r>
              <a:rPr lang="en-US" sz="1600" dirty="0"/>
              <a:t>Expectation is to have revenue neutral, but 802 would provide the overhead to collect fees, pay bills and guarantee contract.</a:t>
            </a:r>
          </a:p>
          <a:p>
            <a:endParaRPr lang="en-US" sz="2000" dirty="0"/>
          </a:p>
          <a:p>
            <a:endParaRPr lang="en-US" sz="2000" dirty="0"/>
          </a:p>
        </p:txBody>
      </p:sp>
    </p:spTree>
    <p:extLst>
      <p:ext uri="{BB962C8B-B14F-4D97-AF65-F5344CB8AC3E}">
        <p14:creationId xmlns:p14="http://schemas.microsoft.com/office/powerpoint/2010/main" val="3341178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dirty="0"/>
              <a:t>IEEE 802 Closing EC Mtg – November 17</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dirty="0"/>
              <a:t>802 Closing EC Agenda Items:</a:t>
            </a:r>
          </a:p>
          <a:p>
            <a:pPr lvl="1"/>
            <a:r>
              <a:rPr lang="en-US" altLang="en-US" dirty="0"/>
              <a:t>4.02 MI Future Meetings					10 mins</a:t>
            </a:r>
          </a:p>
          <a:p>
            <a:pPr lvl="1"/>
            <a:r>
              <a:rPr lang="en-US" altLang="en-US" dirty="0"/>
              <a:t>4.03 MI IEEE 802 March 2023 Meeting Fee		10 mins</a:t>
            </a:r>
          </a:p>
          <a:p>
            <a:pPr lvl="1"/>
            <a:r>
              <a:rPr lang="en-US" altLang="en-US" dirty="0"/>
              <a:t>4.06 MI Student Outreach Program July 2023		10 mins</a:t>
            </a:r>
          </a:p>
          <a:p>
            <a:pPr lvl="1"/>
            <a:r>
              <a:rPr lang="en-US" altLang="en-US" dirty="0"/>
              <a:t>8.033 II Executive Secretary Report			  	0 mins</a:t>
            </a:r>
          </a:p>
          <a:p>
            <a:pPr lvl="1"/>
            <a:r>
              <a:rPr lang="en-US" altLang="en-US" dirty="0"/>
              <a:t>8.04 MI Announcement of 802 EC Interim Telecon	5 mins</a:t>
            </a:r>
          </a:p>
          <a:p>
            <a:pPr lvl="2"/>
            <a:r>
              <a:rPr lang="en-US" altLang="en-US" dirty="0"/>
              <a:t>Change of Dec and January date</a:t>
            </a:r>
          </a:p>
          <a:p>
            <a:pPr lvl="1"/>
            <a:r>
              <a:rPr lang="en-US" altLang="en-US" dirty="0"/>
              <a:t>8.05 II Call for Tutorials for March 2023 Plenary	  	3 mins</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3535047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November 14</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 6.02 - II</a:t>
            </a:r>
          </a:p>
          <a:p>
            <a:pPr lvl="1"/>
            <a:r>
              <a:rPr lang="en-US" altLang="en-US" sz="2400" dirty="0"/>
              <a:t>Current / Future venues				10 Mins</a:t>
            </a:r>
          </a:p>
          <a:p>
            <a:pPr marL="1371600" lvl="2" indent="-514350">
              <a:buFontTx/>
              <a:buAutoNum type="alphaLcPeriod"/>
            </a:pPr>
            <a:r>
              <a:rPr lang="en-US" dirty="0"/>
              <a:t>Event Summary and Important Information</a:t>
            </a:r>
          </a:p>
          <a:p>
            <a:pPr marL="1371600" lvl="2" indent="-514350">
              <a:buAutoNum type="alphaLcPeriod"/>
            </a:pPr>
            <a:r>
              <a:rPr lang="en-US" altLang="en-US" dirty="0"/>
              <a:t>Registration Reminder</a:t>
            </a:r>
          </a:p>
          <a:p>
            <a:pPr marL="1371600" lvl="2" indent="-514350">
              <a:buAutoNum type="alphaLcPeriod"/>
            </a:pPr>
            <a:r>
              <a:rPr lang="en-US" dirty="0"/>
              <a:t>Straw Poll for WGs</a:t>
            </a:r>
          </a:p>
          <a:p>
            <a:pPr marL="1371600" lvl="2" indent="-514350">
              <a:buFontTx/>
              <a:buAutoNum type="alphaLcPeriod"/>
            </a:pPr>
            <a:r>
              <a:rPr lang="en-US" altLang="en-US" dirty="0"/>
              <a:t>Future Venue Contract Status</a:t>
            </a:r>
            <a:endParaRPr lang="en-US" dirty="0"/>
          </a:p>
          <a:p>
            <a:pPr marL="1371600" lvl="2" indent="-514350">
              <a:buAutoNum type="alphaLcPeriod"/>
            </a:pPr>
            <a:r>
              <a:rPr lang="en-US" dirty="0"/>
              <a:t>March 2023 – Hilton Atlanta – 40</a:t>
            </a:r>
            <a:r>
              <a:rPr lang="en-US" baseline="30000" dirty="0"/>
              <a:t>th</a:t>
            </a:r>
            <a:r>
              <a:rPr lang="en-US" dirty="0"/>
              <a:t> Anniversary Celebration</a:t>
            </a:r>
          </a:p>
          <a:p>
            <a:pPr marL="1371600" lvl="2" indent="-514350">
              <a:buAutoNum type="alphaLcPeriod"/>
            </a:pPr>
            <a:r>
              <a:rPr lang="en-US" dirty="0"/>
              <a:t>Other Future Sessions</a:t>
            </a:r>
          </a:p>
          <a:p>
            <a:r>
              <a:rPr lang="en-US" altLang="en-US" sz="2400" dirty="0"/>
              <a:t>Agenda Item 6.06 – II					10 Mins</a:t>
            </a:r>
          </a:p>
          <a:p>
            <a:pPr lvl="1"/>
            <a:r>
              <a:rPr lang="en-US" altLang="en-US" sz="2400" dirty="0"/>
              <a:t>Student Outreach Program for Berlin July 2023</a:t>
            </a:r>
          </a:p>
          <a:p>
            <a:pPr marL="971550" lvl="1" indent="-514350">
              <a:buAutoNum type="alphaLcPeriod"/>
            </a:pPr>
            <a:endParaRPr lang="en-US" sz="24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F56B5-A047-F12D-F00B-EACD2B8F8BB1}"/>
              </a:ext>
            </a:extLst>
          </p:cNvPr>
          <p:cNvSpPr>
            <a:spLocks noGrp="1"/>
          </p:cNvSpPr>
          <p:nvPr>
            <p:ph type="title"/>
          </p:nvPr>
        </p:nvSpPr>
        <p:spPr/>
        <p:txBody>
          <a:bodyPr/>
          <a:lstStyle/>
          <a:p>
            <a:r>
              <a:rPr lang="en-US" dirty="0"/>
              <a:t>2022 July WG Attendee Summary</a:t>
            </a:r>
          </a:p>
        </p:txBody>
      </p:sp>
      <p:graphicFrame>
        <p:nvGraphicFramePr>
          <p:cNvPr id="8" name="Content Placeholder 7">
            <a:extLst>
              <a:ext uri="{FF2B5EF4-FFF2-40B4-BE49-F238E27FC236}">
                <a16:creationId xmlns:a16="http://schemas.microsoft.com/office/drawing/2014/main" id="{F5C4A9B2-09A4-5712-DB8F-A83D399481FD}"/>
              </a:ext>
            </a:extLst>
          </p:cNvPr>
          <p:cNvGraphicFramePr>
            <a:graphicFrameLocks noGrp="1"/>
          </p:cNvGraphicFramePr>
          <p:nvPr>
            <p:ph idx="1"/>
            <p:extLst>
              <p:ext uri="{D42A27DB-BD31-4B8C-83A1-F6EECF244321}">
                <p14:modId xmlns:p14="http://schemas.microsoft.com/office/powerpoint/2010/main" val="2460153737"/>
              </p:ext>
            </p:extLst>
          </p:nvPr>
        </p:nvGraphicFramePr>
        <p:xfrm>
          <a:off x="914400" y="1600200"/>
          <a:ext cx="10286998" cy="4191000"/>
        </p:xfrm>
        <a:graphic>
          <a:graphicData uri="http://schemas.openxmlformats.org/drawingml/2006/table">
            <a:tbl>
              <a:tblPr/>
              <a:tblGrid>
                <a:gridCol w="1201401">
                  <a:extLst>
                    <a:ext uri="{9D8B030D-6E8A-4147-A177-3AD203B41FA5}">
                      <a16:colId xmlns:a16="http://schemas.microsoft.com/office/drawing/2014/main" val="2630732908"/>
                    </a:ext>
                  </a:extLst>
                </a:gridCol>
                <a:gridCol w="1201401">
                  <a:extLst>
                    <a:ext uri="{9D8B030D-6E8A-4147-A177-3AD203B41FA5}">
                      <a16:colId xmlns:a16="http://schemas.microsoft.com/office/drawing/2014/main" val="3859904985"/>
                    </a:ext>
                  </a:extLst>
                </a:gridCol>
                <a:gridCol w="1201401">
                  <a:extLst>
                    <a:ext uri="{9D8B030D-6E8A-4147-A177-3AD203B41FA5}">
                      <a16:colId xmlns:a16="http://schemas.microsoft.com/office/drawing/2014/main" val="3817971116"/>
                    </a:ext>
                  </a:extLst>
                </a:gridCol>
                <a:gridCol w="1201401">
                  <a:extLst>
                    <a:ext uri="{9D8B030D-6E8A-4147-A177-3AD203B41FA5}">
                      <a16:colId xmlns:a16="http://schemas.microsoft.com/office/drawing/2014/main" val="3783095724"/>
                    </a:ext>
                  </a:extLst>
                </a:gridCol>
                <a:gridCol w="1201401">
                  <a:extLst>
                    <a:ext uri="{9D8B030D-6E8A-4147-A177-3AD203B41FA5}">
                      <a16:colId xmlns:a16="http://schemas.microsoft.com/office/drawing/2014/main" val="3628862340"/>
                    </a:ext>
                  </a:extLst>
                </a:gridCol>
                <a:gridCol w="1201401">
                  <a:extLst>
                    <a:ext uri="{9D8B030D-6E8A-4147-A177-3AD203B41FA5}">
                      <a16:colId xmlns:a16="http://schemas.microsoft.com/office/drawing/2014/main" val="2718857181"/>
                    </a:ext>
                  </a:extLst>
                </a:gridCol>
                <a:gridCol w="182994">
                  <a:extLst>
                    <a:ext uri="{9D8B030D-6E8A-4147-A177-3AD203B41FA5}">
                      <a16:colId xmlns:a16="http://schemas.microsoft.com/office/drawing/2014/main" val="842149486"/>
                    </a:ext>
                  </a:extLst>
                </a:gridCol>
                <a:gridCol w="838200">
                  <a:extLst>
                    <a:ext uri="{9D8B030D-6E8A-4147-A177-3AD203B41FA5}">
                      <a16:colId xmlns:a16="http://schemas.microsoft.com/office/drawing/2014/main" val="1985152964"/>
                    </a:ext>
                  </a:extLst>
                </a:gridCol>
                <a:gridCol w="1331551">
                  <a:extLst>
                    <a:ext uri="{9D8B030D-6E8A-4147-A177-3AD203B41FA5}">
                      <a16:colId xmlns:a16="http://schemas.microsoft.com/office/drawing/2014/main" val="930242983"/>
                    </a:ext>
                  </a:extLst>
                </a:gridCol>
                <a:gridCol w="725847">
                  <a:extLst>
                    <a:ext uri="{9D8B030D-6E8A-4147-A177-3AD203B41FA5}">
                      <a16:colId xmlns:a16="http://schemas.microsoft.com/office/drawing/2014/main" val="356791235"/>
                    </a:ext>
                  </a:extLst>
                </a:gridCol>
              </a:tblGrid>
              <a:tr h="1631612">
                <a:tc>
                  <a:txBody>
                    <a:bodyPr/>
                    <a:lstStyle/>
                    <a:p>
                      <a:pPr algn="ctr" fontAlgn="ctr"/>
                      <a:r>
                        <a:rPr lang="en-US" sz="1800" b="0" i="0" u="none" strike="noStrike" dirty="0">
                          <a:solidFill>
                            <a:srgbClr val="000000"/>
                          </a:solidFill>
                          <a:effectLst/>
                          <a:latin typeface="Arial" panose="020B0604020202020204" pitchFamily="34" charset="0"/>
                        </a:rPr>
                        <a:t>Primary WG includes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802.18, 19, or 24 only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Individuals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Dups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4701809"/>
                  </a:ext>
                </a:extLst>
              </a:tr>
              <a:tr h="639847">
                <a:tc>
                  <a:txBody>
                    <a:bodyPr/>
                    <a:lstStyle/>
                    <a:p>
                      <a:pPr algn="ctr" fontAlgn="ctr"/>
                      <a:r>
                        <a:rPr lang="en-US" sz="1800" b="0" i="0" u="none" strike="noStrike">
                          <a:solidFill>
                            <a:srgbClr val="000000"/>
                          </a:solidFill>
                          <a:effectLst/>
                          <a:latin typeface="Arial" panose="020B0604020202020204" pitchFamily="34" charset="0"/>
                        </a:rPr>
                        <a:t>In-Person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417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4971965"/>
                  </a:ext>
                </a:extLst>
              </a:tr>
              <a:tr h="639847">
                <a:tc>
                  <a:txBody>
                    <a:bodyPr/>
                    <a:lstStyle/>
                    <a:p>
                      <a:pPr algn="ctr" fontAlgn="ctr"/>
                      <a:r>
                        <a:rPr lang="en-US" sz="1800" b="0" i="0" u="none" strike="noStrike">
                          <a:solidFill>
                            <a:srgbClr val="000000"/>
                          </a:solidFill>
                          <a:effectLst/>
                          <a:latin typeface="Arial" panose="020B0604020202020204" pitchFamily="34" charset="0"/>
                        </a:rPr>
                        <a:t>Virtual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295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559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6547395"/>
                  </a:ext>
                </a:extLst>
              </a:tr>
              <a:tr h="639847">
                <a:tc>
                  <a:txBody>
                    <a:bodyPr/>
                    <a:lstStyle/>
                    <a:p>
                      <a:pPr algn="ctr" fontAlgn="ctr"/>
                      <a:r>
                        <a:rPr lang="en-US" sz="1800" b="0" i="0" u="none" strike="noStrike">
                          <a:solidFill>
                            <a:srgbClr val="000000"/>
                          </a:solidFill>
                          <a:effectLst/>
                          <a:latin typeface="Arial" panose="020B0604020202020204" pitchFamily="34" charset="0"/>
                        </a:rPr>
                        <a:t>Student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032994"/>
                  </a:ext>
                </a:extLst>
              </a:tr>
              <a:tr h="639847">
                <a:tc>
                  <a:txBody>
                    <a:bodyPr/>
                    <a:lstStyle/>
                    <a:p>
                      <a:pPr algn="ctr" fontAlgn="ctr"/>
                      <a:r>
                        <a:rPr lang="en-US" sz="1800" b="0" i="0" u="none" strike="noStrike">
                          <a:solidFill>
                            <a:srgbClr val="000000"/>
                          </a:solidFill>
                          <a:effectLst/>
                          <a:latin typeface="Arial" panose="020B0604020202020204" pitchFamily="34"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294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122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Arial" panose="020B0604020202020204" pitchFamily="34" charset="0"/>
                        </a:rPr>
                        <a:t>995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Arial" panose="020B0604020202020204" pitchFamily="34" charset="0"/>
                        </a:rPr>
                        <a:t>971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800" b="0" i="0" u="none" strike="noStrike" dirty="0">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5041329"/>
                  </a:ext>
                </a:extLst>
              </a:tr>
            </a:tbl>
          </a:graphicData>
        </a:graphic>
      </p:graphicFrame>
    </p:spTree>
    <p:extLst>
      <p:ext uri="{BB962C8B-B14F-4D97-AF65-F5344CB8AC3E}">
        <p14:creationId xmlns:p14="http://schemas.microsoft.com/office/powerpoint/2010/main" val="3695576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sz="3200" dirty="0"/>
              <a:t>Nov 2022 – Bangkok, Thailand - WG Attendee Summary</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a:xfrm>
            <a:off x="334433" y="1341438"/>
            <a:ext cx="5075767" cy="4525962"/>
          </a:xfrm>
        </p:spPr>
        <p:txBody>
          <a:bodyPr/>
          <a:lstStyle/>
          <a:p>
            <a:r>
              <a:rPr lang="en-US" dirty="0"/>
              <a:t>2022 November </a:t>
            </a:r>
          </a:p>
          <a:p>
            <a:pPr lvl="1"/>
            <a:r>
              <a:rPr lang="en-US" dirty="0"/>
              <a:t>Originally Booked prior to Covid-19 Pandemic</a:t>
            </a:r>
          </a:p>
          <a:p>
            <a:pPr lvl="1"/>
            <a:r>
              <a:rPr lang="en-US" dirty="0"/>
              <a:t>2020 Nov instance rebooked to 2022 Nov.</a:t>
            </a:r>
          </a:p>
          <a:p>
            <a:pPr lvl="1"/>
            <a:endParaRPr lang="en-US" dirty="0"/>
          </a:p>
          <a:p>
            <a:pPr lvl="1"/>
            <a:endParaRPr lang="en-US" dirty="0"/>
          </a:p>
          <a:p>
            <a:endParaRPr lang="en-US" dirty="0"/>
          </a:p>
        </p:txBody>
      </p:sp>
      <p:pic>
        <p:nvPicPr>
          <p:cNvPr id="5" name="Picture 4">
            <a:extLst>
              <a:ext uri="{FF2B5EF4-FFF2-40B4-BE49-F238E27FC236}">
                <a16:creationId xmlns:a16="http://schemas.microsoft.com/office/drawing/2014/main" id="{773C3D25-61B8-02DB-1DFE-5A842BA1E3CC}"/>
              </a:ext>
            </a:extLst>
          </p:cNvPr>
          <p:cNvPicPr>
            <a:picLocks noChangeAspect="1"/>
          </p:cNvPicPr>
          <p:nvPr/>
        </p:nvPicPr>
        <p:blipFill>
          <a:blip r:embed="rId2"/>
          <a:stretch>
            <a:fillRect/>
          </a:stretch>
        </p:blipFill>
        <p:spPr>
          <a:xfrm>
            <a:off x="5867400" y="1535679"/>
            <a:ext cx="5815614" cy="4372323"/>
          </a:xfrm>
          <a:prstGeom prst="rect">
            <a:avLst/>
          </a:prstGeom>
        </p:spPr>
      </p:pic>
    </p:spTree>
    <p:extLst>
      <p:ext uri="{BB962C8B-B14F-4D97-AF65-F5344CB8AC3E}">
        <p14:creationId xmlns:p14="http://schemas.microsoft.com/office/powerpoint/2010/main" val="332902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#1 for 2023 January 802W Interim</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774828" y="1196976"/>
            <a:ext cx="8054975" cy="5256212"/>
          </a:xfrm>
        </p:spPr>
        <p:txBody>
          <a:bodyPr>
            <a:normAutofit/>
          </a:bodyPr>
          <a:lstStyle/>
          <a:p>
            <a:pPr marL="0" indent="0">
              <a:buNone/>
            </a:pPr>
            <a:r>
              <a:rPr lang="en-US" sz="2400" dirty="0"/>
              <a:t>1. If the 203 January 802W Interim Session is held in Baltimore, MD, USA as an </a:t>
            </a:r>
            <a:r>
              <a:rPr lang="en-US" sz="2400" b="1" u="sng" dirty="0"/>
              <a:t>in-person</a:t>
            </a:r>
            <a:r>
              <a:rPr lang="en-US" sz="2400" dirty="0"/>
              <a:t> only session, will you attend?</a:t>
            </a:r>
          </a:p>
          <a:p>
            <a:r>
              <a:rPr lang="en-US" sz="2400" dirty="0"/>
              <a:t>	         Yes		No		Minimum Viable</a:t>
            </a:r>
          </a:p>
          <a:p>
            <a:r>
              <a:rPr lang="en-US" sz="2400" dirty="0"/>
              <a:t>802.1	 -		  -			  </a:t>
            </a:r>
            <a:r>
              <a:rPr lang="en-US" sz="2400" dirty="0">
                <a:solidFill>
                  <a:srgbClr val="C00000"/>
                </a:solidFill>
              </a:rPr>
              <a:t>90</a:t>
            </a:r>
          </a:p>
          <a:p>
            <a:r>
              <a:rPr lang="en-US" sz="2400" dirty="0"/>
              <a:t>802.11	 59		 48			</a:t>
            </a:r>
            <a:r>
              <a:rPr lang="en-US" sz="2400" dirty="0">
                <a:solidFill>
                  <a:srgbClr val="C00000"/>
                </a:solidFill>
              </a:rPr>
              <a:t>175</a:t>
            </a:r>
          </a:p>
          <a:p>
            <a:r>
              <a:rPr lang="en-US" sz="2400" dirty="0"/>
              <a:t>802.15	 -		 -			  </a:t>
            </a:r>
            <a:r>
              <a:rPr lang="en-US" sz="2400" dirty="0">
                <a:solidFill>
                  <a:srgbClr val="C00000"/>
                </a:solidFill>
              </a:rPr>
              <a:t>45</a:t>
            </a:r>
          </a:p>
          <a:p>
            <a:r>
              <a:rPr lang="en-US" sz="2400" dirty="0"/>
              <a:t>802.18	  	  	    			  </a:t>
            </a:r>
            <a:r>
              <a:rPr lang="en-US" sz="2400" dirty="0">
                <a:solidFill>
                  <a:srgbClr val="C00000"/>
                </a:solidFill>
              </a:rPr>
              <a:t>20</a:t>
            </a:r>
          </a:p>
          <a:p>
            <a:r>
              <a:rPr lang="en-US" sz="2400" dirty="0"/>
              <a:t>802.19	  27		  5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#2 for 2023 January 802W Interim</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000" dirty="0"/>
              <a:t>2. If the 2023 January 802W Interim Session is held in Baltimore, MD, USA as a </a:t>
            </a:r>
            <a:r>
              <a:rPr lang="en-US" sz="2000" b="1" u="sng" dirty="0"/>
              <a:t>mixed-mode</a:t>
            </a:r>
            <a:r>
              <a:rPr lang="en-US" sz="2000" dirty="0"/>
              <a:t> session, will you attend:</a:t>
            </a:r>
          </a:p>
          <a:p>
            <a:pPr marL="0" indent="0">
              <a:buNone/>
            </a:pPr>
            <a:r>
              <a:rPr lang="en-US" sz="2000" dirty="0"/>
              <a:t>        Attend In-person   Attend Virtually (remotely)   Will not attend plenary </a:t>
            </a:r>
          </a:p>
          <a:p>
            <a:r>
              <a:rPr lang="en-US" sz="2000" dirty="0"/>
              <a:t>802.1	21		25			2</a:t>
            </a:r>
          </a:p>
          <a:p>
            <a:r>
              <a:rPr lang="en-US" sz="2000" dirty="0"/>
              <a:t>802.11	49		57		 	4</a:t>
            </a:r>
          </a:p>
          <a:p>
            <a:r>
              <a:rPr lang="en-US" sz="2000" dirty="0"/>
              <a:t>802.15	21		23		 	2</a:t>
            </a:r>
          </a:p>
          <a:p>
            <a:r>
              <a:rPr lang="en-US" sz="2000" dirty="0"/>
              <a:t>802.18	-		-			-</a:t>
            </a:r>
          </a:p>
          <a:p>
            <a:r>
              <a:rPr lang="en-US" sz="2000" dirty="0"/>
              <a:t>802.19	-		-		 	-</a:t>
            </a:r>
          </a:p>
          <a:p>
            <a:pPr marL="0" indent="0">
              <a:buNone/>
            </a:pPr>
            <a:r>
              <a:rPr lang="en-US" sz="2000" dirty="0"/>
              <a:t>	Totals: 91		105			8</a:t>
            </a:r>
          </a:p>
        </p:txBody>
      </p:sp>
    </p:spTree>
    <p:extLst>
      <p:ext uri="{BB962C8B-B14F-4D97-AF65-F5344CB8AC3E}">
        <p14:creationId xmlns:p14="http://schemas.microsoft.com/office/powerpoint/2010/main" val="39302131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#3 for 2023 March</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774828" y="1196976"/>
            <a:ext cx="8054975" cy="5256212"/>
          </a:xfrm>
        </p:spPr>
        <p:txBody>
          <a:bodyPr>
            <a:normAutofit/>
          </a:bodyPr>
          <a:lstStyle/>
          <a:p>
            <a:pPr marL="0" indent="0">
              <a:buNone/>
            </a:pPr>
            <a:r>
              <a:rPr lang="en-US" sz="2400" dirty="0"/>
              <a:t>3. If the 2023 March Plenary Session is held in Atlanta, GA, USA as an </a:t>
            </a:r>
            <a:r>
              <a:rPr lang="en-US" sz="2400" b="1" u="sng" dirty="0"/>
              <a:t>in-person </a:t>
            </a:r>
            <a:r>
              <a:rPr lang="en-US" sz="2400" dirty="0"/>
              <a:t>only session, will you attend?</a:t>
            </a:r>
          </a:p>
          <a:p>
            <a:r>
              <a:rPr lang="en-US" sz="2400" dirty="0"/>
              <a:t>	         Yes		No		Minimum Viable</a:t>
            </a:r>
          </a:p>
          <a:p>
            <a:r>
              <a:rPr lang="en-US" sz="2400" dirty="0"/>
              <a:t>802.1	32		 17 			  </a:t>
            </a:r>
            <a:r>
              <a:rPr lang="en-US" sz="2400" dirty="0">
                <a:solidFill>
                  <a:srgbClr val="C00000"/>
                </a:solidFill>
              </a:rPr>
              <a:t>90</a:t>
            </a:r>
          </a:p>
          <a:p>
            <a:r>
              <a:rPr lang="en-US" sz="2400" dirty="0"/>
              <a:t>802.3	76		 66			</a:t>
            </a:r>
            <a:r>
              <a:rPr lang="en-US" sz="2400" dirty="0">
                <a:solidFill>
                  <a:srgbClr val="C00000"/>
                </a:solidFill>
              </a:rPr>
              <a:t>150</a:t>
            </a:r>
          </a:p>
          <a:p>
            <a:r>
              <a:rPr lang="en-US" sz="2400" dirty="0"/>
              <a:t>802.11	68		 43			</a:t>
            </a:r>
            <a:r>
              <a:rPr lang="en-US" sz="2400" dirty="0">
                <a:solidFill>
                  <a:srgbClr val="C00000"/>
                </a:solidFill>
              </a:rPr>
              <a:t>175</a:t>
            </a:r>
          </a:p>
          <a:p>
            <a:r>
              <a:rPr lang="en-US" sz="2400" dirty="0"/>
              <a:t>802.15	27		 19			  </a:t>
            </a:r>
            <a:r>
              <a:rPr lang="en-US" sz="2400" dirty="0">
                <a:solidFill>
                  <a:srgbClr val="C00000"/>
                </a:solidFill>
              </a:rPr>
              <a:t>45</a:t>
            </a:r>
          </a:p>
          <a:p>
            <a:r>
              <a:rPr lang="en-US" sz="2400" dirty="0"/>
              <a:t>802.18	15	  	   3  			  </a:t>
            </a:r>
            <a:r>
              <a:rPr lang="en-US" sz="2400" dirty="0">
                <a:solidFill>
                  <a:srgbClr val="C00000"/>
                </a:solidFill>
              </a:rPr>
              <a:t>20</a:t>
            </a:r>
          </a:p>
          <a:p>
            <a:r>
              <a:rPr lang="en-US" sz="2400" dirty="0"/>
              <a:t>802.19	24		   8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276		156			</a:t>
            </a:r>
            <a:r>
              <a:rPr lang="en-US" sz="2400" b="1" dirty="0">
                <a:solidFill>
                  <a:srgbClr val="FF0000"/>
                </a:solidFill>
              </a:rPr>
              <a:t>497</a:t>
            </a:r>
          </a:p>
        </p:txBody>
      </p:sp>
    </p:spTree>
    <p:extLst>
      <p:ext uri="{BB962C8B-B14F-4D97-AF65-F5344CB8AC3E}">
        <p14:creationId xmlns:p14="http://schemas.microsoft.com/office/powerpoint/2010/main" val="22138035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#4 for 2023 March</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400" dirty="0"/>
              <a:t>4. If the 2023 March Plenary Session is held in Atlanta, GA, USA as a </a:t>
            </a:r>
            <a:r>
              <a:rPr lang="en-US" sz="2400" b="1" u="sng" dirty="0"/>
              <a:t>mixed-mode </a:t>
            </a:r>
            <a:r>
              <a:rPr lang="en-US" sz="2400" dirty="0"/>
              <a:t>session, will you attend:</a:t>
            </a:r>
          </a:p>
          <a:p>
            <a:pPr marL="0" indent="0">
              <a:buNone/>
            </a:pPr>
            <a:r>
              <a:rPr lang="en-US" sz="2400" dirty="0"/>
              <a:t>        Attend In-person   Attend Virtually (remotely)   Will not attend plenary </a:t>
            </a:r>
          </a:p>
          <a:p>
            <a:r>
              <a:rPr lang="en-US" sz="2400" dirty="0"/>
              <a:t>802.1	25		24			0</a:t>
            </a:r>
          </a:p>
          <a:p>
            <a:r>
              <a:rPr lang="en-US" sz="2400" dirty="0"/>
              <a:t>802.3	65		75			2</a:t>
            </a:r>
          </a:p>
          <a:p>
            <a:r>
              <a:rPr lang="en-US" sz="2400" dirty="0"/>
              <a:t>802.11	64		59		 	0</a:t>
            </a:r>
          </a:p>
          <a:p>
            <a:r>
              <a:rPr lang="en-US" sz="2400" dirty="0"/>
              <a:t>802.15	24		22		 	0</a:t>
            </a:r>
          </a:p>
          <a:p>
            <a:r>
              <a:rPr lang="en-US" sz="2400" dirty="0"/>
              <a:t>802.18	14		 5			1</a:t>
            </a:r>
          </a:p>
          <a:p>
            <a:r>
              <a:rPr lang="en-US" sz="2400" dirty="0"/>
              <a:t>802.19	23		 7		 	2	</a:t>
            </a:r>
          </a:p>
          <a:p>
            <a:r>
              <a:rPr lang="en-US" sz="2400" dirty="0"/>
              <a:t>Totals</a:t>
            </a:r>
            <a:r>
              <a:rPr lang="en-US" sz="2400"/>
              <a:t>	215</a:t>
            </a:r>
            <a:r>
              <a:rPr lang="en-US" sz="2400" dirty="0"/>
              <a:t>		192			5</a:t>
            </a:r>
          </a:p>
        </p:txBody>
      </p:sp>
    </p:spTree>
    <p:extLst>
      <p:ext uri="{BB962C8B-B14F-4D97-AF65-F5344CB8AC3E}">
        <p14:creationId xmlns:p14="http://schemas.microsoft.com/office/powerpoint/2010/main" val="18898622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F9483-7B93-D5F2-FF24-746377439773}"/>
              </a:ext>
            </a:extLst>
          </p:cNvPr>
          <p:cNvSpPr>
            <a:spLocks noGrp="1"/>
          </p:cNvSpPr>
          <p:nvPr>
            <p:ph type="title"/>
          </p:nvPr>
        </p:nvSpPr>
        <p:spPr/>
        <p:txBody>
          <a:bodyPr/>
          <a:lstStyle/>
          <a:p>
            <a:r>
              <a:rPr lang="en-US" sz="3200" dirty="0"/>
              <a:t>Straw Poll #5 Nov 2022</a:t>
            </a:r>
          </a:p>
        </p:txBody>
      </p:sp>
      <p:sp>
        <p:nvSpPr>
          <p:cNvPr id="3" name="Content Placeholder 2">
            <a:extLst>
              <a:ext uri="{FF2B5EF4-FFF2-40B4-BE49-F238E27FC236}">
                <a16:creationId xmlns:a16="http://schemas.microsoft.com/office/drawing/2014/main" id="{D81B625F-4DBE-BA89-3519-E54170C8982E}"/>
              </a:ext>
            </a:extLst>
          </p:cNvPr>
          <p:cNvSpPr>
            <a:spLocks noGrp="1"/>
          </p:cNvSpPr>
          <p:nvPr>
            <p:ph idx="1"/>
          </p:nvPr>
        </p:nvSpPr>
        <p:spPr/>
        <p:txBody>
          <a:bodyPr/>
          <a:lstStyle/>
          <a:p>
            <a:r>
              <a:rPr lang="en-US" sz="2400" dirty="0"/>
              <a:t>How many people would like to come back to this venue? </a:t>
            </a:r>
          </a:p>
          <a:p>
            <a:pPr marL="2286000" lvl="5" indent="0">
              <a:buNone/>
            </a:pPr>
            <a:r>
              <a:rPr lang="en-US" sz="2400" dirty="0"/>
              <a:t>	Yes 		No		N/A</a:t>
            </a:r>
          </a:p>
          <a:p>
            <a:pPr lvl="2"/>
            <a:r>
              <a:rPr lang="en-US" dirty="0"/>
              <a:t>1		28		 7		19</a:t>
            </a:r>
          </a:p>
          <a:p>
            <a:pPr lvl="2"/>
            <a:r>
              <a:rPr lang="en-US" dirty="0"/>
              <a:t>3		70		27</a:t>
            </a:r>
          </a:p>
          <a:p>
            <a:pPr lvl="2"/>
            <a:r>
              <a:rPr lang="en-US" dirty="0"/>
              <a:t>11		43		  2</a:t>
            </a:r>
          </a:p>
          <a:p>
            <a:pPr lvl="2"/>
            <a:r>
              <a:rPr lang="en-US" dirty="0"/>
              <a:t>15 		25 		 0</a:t>
            </a:r>
          </a:p>
          <a:p>
            <a:pPr marL="914400" lvl="2" indent="0">
              <a:buNone/>
            </a:pPr>
            <a:r>
              <a:rPr lang="en-US" dirty="0"/>
              <a:t>Totals		166		36	</a:t>
            </a:r>
          </a:p>
        </p:txBody>
      </p:sp>
    </p:spTree>
    <p:extLst>
      <p:ext uri="{BB962C8B-B14F-4D97-AF65-F5344CB8AC3E}">
        <p14:creationId xmlns:p14="http://schemas.microsoft.com/office/powerpoint/2010/main" val="8421086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678F7-872B-E975-EB67-EB9FDF890FB8}"/>
              </a:ext>
            </a:extLst>
          </p:cNvPr>
          <p:cNvSpPr>
            <a:spLocks noGrp="1"/>
          </p:cNvSpPr>
          <p:nvPr>
            <p:ph type="title"/>
          </p:nvPr>
        </p:nvSpPr>
        <p:spPr/>
        <p:txBody>
          <a:bodyPr/>
          <a:lstStyle/>
          <a:p>
            <a:r>
              <a:rPr lang="en-US" sz="3200" dirty="0"/>
              <a:t>Straw Poll #6 November 22 Attend Social</a:t>
            </a:r>
          </a:p>
        </p:txBody>
      </p:sp>
      <p:sp>
        <p:nvSpPr>
          <p:cNvPr id="3" name="Content Placeholder 2">
            <a:extLst>
              <a:ext uri="{FF2B5EF4-FFF2-40B4-BE49-F238E27FC236}">
                <a16:creationId xmlns:a16="http://schemas.microsoft.com/office/drawing/2014/main" id="{F765FBB1-8726-3CCA-6886-1D31F005E534}"/>
              </a:ext>
            </a:extLst>
          </p:cNvPr>
          <p:cNvSpPr>
            <a:spLocks noGrp="1"/>
          </p:cNvSpPr>
          <p:nvPr>
            <p:ph idx="1"/>
          </p:nvPr>
        </p:nvSpPr>
        <p:spPr/>
        <p:txBody>
          <a:bodyPr/>
          <a:lstStyle/>
          <a:p>
            <a:pPr marL="0" lvl="0" indent="0">
              <a:buNone/>
            </a:pPr>
            <a:r>
              <a:rPr lang="en-US" sz="2400" dirty="0"/>
              <a:t>6. Did you go to the social?</a:t>
            </a:r>
          </a:p>
          <a:p>
            <a:pPr marL="2286000" lvl="5" indent="0">
              <a:buNone/>
            </a:pPr>
            <a:r>
              <a:rPr lang="en-US" sz="2400" dirty="0"/>
              <a:t>	Yes 		No		N/A</a:t>
            </a:r>
          </a:p>
          <a:p>
            <a:pPr lvl="2"/>
            <a:r>
              <a:rPr lang="en-US" dirty="0"/>
              <a:t>1		19		9		27</a:t>
            </a:r>
          </a:p>
          <a:p>
            <a:pPr lvl="2"/>
            <a:r>
              <a:rPr lang="en-US" dirty="0"/>
              <a:t>3		41		11</a:t>
            </a:r>
          </a:p>
          <a:p>
            <a:pPr lvl="2"/>
            <a:r>
              <a:rPr lang="en-US" dirty="0"/>
              <a:t>11		40		  5</a:t>
            </a:r>
          </a:p>
          <a:p>
            <a:pPr lvl="2"/>
            <a:r>
              <a:rPr lang="en-US" dirty="0"/>
              <a:t>15 		27 		-		-</a:t>
            </a:r>
          </a:p>
          <a:p>
            <a:pPr lvl="2"/>
            <a:r>
              <a:rPr lang="en-US" dirty="0"/>
              <a:t>18</a:t>
            </a:r>
          </a:p>
          <a:p>
            <a:pPr lvl="2"/>
            <a:r>
              <a:rPr lang="en-US" dirty="0"/>
              <a:t>19</a:t>
            </a:r>
          </a:p>
          <a:p>
            <a:pPr marL="0" indent="0">
              <a:buNone/>
            </a:pPr>
            <a:r>
              <a:rPr lang="en-US" sz="2400" dirty="0"/>
              <a:t>	Poll total	127		25	</a:t>
            </a:r>
          </a:p>
          <a:p>
            <a:pPr marL="0" indent="0">
              <a:buNone/>
            </a:pPr>
            <a:r>
              <a:rPr lang="en-US" sz="2400" dirty="0"/>
              <a:t>Total Attendance counted at the door 314</a:t>
            </a:r>
          </a:p>
        </p:txBody>
      </p:sp>
    </p:spTree>
    <p:extLst>
      <p:ext uri="{BB962C8B-B14F-4D97-AF65-F5344CB8AC3E}">
        <p14:creationId xmlns:p14="http://schemas.microsoft.com/office/powerpoint/2010/main" val="42394736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2FDA-4397-9357-806F-B56C1C2988D5}"/>
              </a:ext>
            </a:extLst>
          </p:cNvPr>
          <p:cNvSpPr>
            <a:spLocks noGrp="1"/>
          </p:cNvSpPr>
          <p:nvPr>
            <p:ph type="title"/>
          </p:nvPr>
        </p:nvSpPr>
        <p:spPr/>
        <p:txBody>
          <a:bodyPr/>
          <a:lstStyle/>
          <a:p>
            <a:pPr marL="0" lvl="0" indent="0">
              <a:buNone/>
            </a:pPr>
            <a:r>
              <a:rPr lang="en-US" sz="3200" dirty="0"/>
              <a:t>Straw Poll #7 </a:t>
            </a:r>
            <a:r>
              <a:rPr lang="en-US" sz="3200" baseline="0" dirty="0"/>
              <a:t> November 22 Like social</a:t>
            </a:r>
            <a:endParaRPr lang="en-US" sz="3200" dirty="0"/>
          </a:p>
        </p:txBody>
      </p:sp>
      <p:sp>
        <p:nvSpPr>
          <p:cNvPr id="3" name="Content Placeholder 2">
            <a:extLst>
              <a:ext uri="{FF2B5EF4-FFF2-40B4-BE49-F238E27FC236}">
                <a16:creationId xmlns:a16="http://schemas.microsoft.com/office/drawing/2014/main" id="{4CDA1341-1445-C281-9307-9E543CC84EC0}"/>
              </a:ext>
            </a:extLst>
          </p:cNvPr>
          <p:cNvSpPr>
            <a:spLocks noGrp="1"/>
          </p:cNvSpPr>
          <p:nvPr>
            <p:ph idx="1"/>
          </p:nvPr>
        </p:nvSpPr>
        <p:spPr/>
        <p:txBody>
          <a:bodyPr/>
          <a:lstStyle/>
          <a:p>
            <a:pPr marL="0" lvl="0" indent="0">
              <a:buNone/>
            </a:pPr>
            <a:r>
              <a:rPr lang="en-US" sz="2400" dirty="0"/>
              <a:t>7. Did you like the social?</a:t>
            </a:r>
          </a:p>
          <a:p>
            <a:pPr marL="2286000" lvl="5" indent="0">
              <a:buNone/>
            </a:pPr>
            <a:r>
              <a:rPr lang="en-US" sz="2400" dirty="0"/>
              <a:t>	Yes 		No		N/A</a:t>
            </a:r>
          </a:p>
          <a:p>
            <a:pPr lvl="2"/>
            <a:r>
              <a:rPr lang="en-US" dirty="0"/>
              <a:t>1		14		 3		39</a:t>
            </a:r>
          </a:p>
          <a:p>
            <a:pPr lvl="2"/>
            <a:r>
              <a:rPr lang="en-US" dirty="0"/>
              <a:t>3		35		 2</a:t>
            </a:r>
          </a:p>
          <a:p>
            <a:pPr lvl="2"/>
            <a:r>
              <a:rPr lang="en-US" dirty="0"/>
              <a:t>11		33		 0</a:t>
            </a:r>
          </a:p>
          <a:p>
            <a:pPr lvl="2"/>
            <a:r>
              <a:rPr lang="en-US" dirty="0"/>
              <a:t>15 		21 		-		-</a:t>
            </a:r>
          </a:p>
          <a:p>
            <a:pPr lvl="2"/>
            <a:r>
              <a:rPr lang="en-US" dirty="0"/>
              <a:t>18</a:t>
            </a:r>
          </a:p>
          <a:p>
            <a:pPr lvl="2"/>
            <a:r>
              <a:rPr lang="en-US" dirty="0"/>
              <a:t>19</a:t>
            </a:r>
          </a:p>
          <a:p>
            <a:pPr marL="0" indent="0">
              <a:buNone/>
            </a:pPr>
            <a:r>
              <a:rPr lang="en-US" sz="2400" dirty="0"/>
              <a:t>	Poll Total	103		5</a:t>
            </a:r>
          </a:p>
        </p:txBody>
      </p:sp>
    </p:spTree>
    <p:extLst>
      <p:ext uri="{BB962C8B-B14F-4D97-AF65-F5344CB8AC3E}">
        <p14:creationId xmlns:p14="http://schemas.microsoft.com/office/powerpoint/2010/main" val="38517452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FF3F-93C5-496B-80C9-8193ACA82B69}"/>
              </a:ext>
            </a:extLst>
          </p:cNvPr>
          <p:cNvSpPr>
            <a:spLocks noGrp="1"/>
          </p:cNvSpPr>
          <p:nvPr>
            <p:ph type="title"/>
          </p:nvPr>
        </p:nvSpPr>
        <p:spPr/>
        <p:txBody>
          <a:bodyPr/>
          <a:lstStyle/>
          <a:p>
            <a:r>
              <a:rPr lang="en-US" sz="2800" dirty="0"/>
              <a:t>4.03 2023 March Mixed-mode Plenary Fee Motion </a:t>
            </a:r>
          </a:p>
        </p:txBody>
      </p:sp>
      <p:sp>
        <p:nvSpPr>
          <p:cNvPr id="3" name="Content Placeholder 2">
            <a:extLst>
              <a:ext uri="{FF2B5EF4-FFF2-40B4-BE49-F238E27FC236}">
                <a16:creationId xmlns:a16="http://schemas.microsoft.com/office/drawing/2014/main" id="{525B05BD-7D76-4BA9-823D-345110519248}"/>
              </a:ext>
            </a:extLst>
          </p:cNvPr>
          <p:cNvSpPr>
            <a:spLocks noGrp="1"/>
          </p:cNvSpPr>
          <p:nvPr>
            <p:ph idx="1"/>
          </p:nvPr>
        </p:nvSpPr>
        <p:spPr>
          <a:xfrm>
            <a:off x="334433" y="1341437"/>
            <a:ext cx="10972800" cy="5111749"/>
          </a:xfrm>
        </p:spPr>
        <p:txBody>
          <a:bodyPr>
            <a:normAutofit/>
          </a:bodyPr>
          <a:lstStyle/>
          <a:p>
            <a:r>
              <a:rPr lang="en-US" sz="2000" dirty="0"/>
              <a:t>Motion to approve fees/dates for 2023 March IEEE 802 Mixed Mode Plenary for either in person or remote attendance: </a:t>
            </a:r>
          </a:p>
          <a:p>
            <a:pPr lvl="1"/>
            <a:r>
              <a:rPr lang="en-US" sz="2000" dirty="0"/>
              <a:t>$600 until Friday, January 27, 2023</a:t>
            </a:r>
          </a:p>
          <a:p>
            <a:pPr lvl="1"/>
            <a:r>
              <a:rPr lang="en-US" sz="2000" dirty="0"/>
              <a:t>$800  through Friday, March 3, 2023 </a:t>
            </a:r>
          </a:p>
          <a:p>
            <a:pPr lvl="1"/>
            <a:r>
              <a:rPr lang="en-US" sz="2000" dirty="0"/>
              <a:t>$1000 after Friday, March 3, 2023 </a:t>
            </a:r>
          </a:p>
          <a:p>
            <a:pPr lvl="1"/>
            <a:r>
              <a:rPr lang="en-US" sz="2000" dirty="0"/>
              <a:t>Cancellation Policy:</a:t>
            </a:r>
          </a:p>
          <a:p>
            <a:pPr lvl="2"/>
            <a:r>
              <a:rPr lang="en-US" sz="1800" dirty="0"/>
              <a:t>fully refundable until January 27, 2023</a:t>
            </a:r>
          </a:p>
          <a:p>
            <a:pPr lvl="2"/>
            <a:r>
              <a:rPr lang="en-US" sz="1800" dirty="0"/>
              <a:t>refundable with $150 cancellation fee after January 27 until March 3, 2023</a:t>
            </a:r>
          </a:p>
          <a:p>
            <a:pPr lvl="2"/>
            <a:r>
              <a:rPr lang="en-US" sz="1800" dirty="0"/>
              <a:t>non-refundable after March 4, 2023</a:t>
            </a:r>
          </a:p>
          <a:p>
            <a:r>
              <a:rPr lang="en-US" sz="2000" dirty="0"/>
              <a:t>Moved: Rosdahl</a:t>
            </a:r>
          </a:p>
          <a:p>
            <a:r>
              <a:rPr lang="en-US" sz="2000" dirty="0"/>
              <a:t>2</a:t>
            </a:r>
            <a:r>
              <a:rPr lang="en-US" sz="2000" baseline="30000" dirty="0"/>
              <a:t>nd</a:t>
            </a:r>
            <a:r>
              <a:rPr lang="en-US" sz="2000" dirty="0"/>
              <a:t>: Zimmerman</a:t>
            </a:r>
          </a:p>
          <a:p>
            <a:r>
              <a:rPr lang="en-US" sz="2000" dirty="0"/>
              <a:t>Results: No Objection – Motion passes.</a:t>
            </a:r>
          </a:p>
          <a:p>
            <a:pPr marL="0" indent="0">
              <a:buNone/>
            </a:pPr>
            <a:endParaRPr lang="en-US" sz="2000" dirty="0"/>
          </a:p>
        </p:txBody>
      </p:sp>
    </p:spTree>
    <p:extLst>
      <p:ext uri="{BB962C8B-B14F-4D97-AF65-F5344CB8AC3E}">
        <p14:creationId xmlns:p14="http://schemas.microsoft.com/office/powerpoint/2010/main" val="1625426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2425700"/>
            <a:ext cx="10962800" cy="1244800"/>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lgn="l">
              <a:spcBef>
                <a:spcPts val="0"/>
              </a:spcBef>
              <a:spcAft>
                <a:spcPts val="0"/>
              </a:spcAft>
              <a:buSzPts val="4800"/>
            </a:pPr>
            <a:r>
              <a:rPr lang="en" dirty="0"/>
              <a:t>November 2022 IEEE 802 Plenary Session</a:t>
            </a:r>
            <a:endParaRPr dirty="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algn="l">
              <a:spcBef>
                <a:spcPts val="0"/>
              </a:spcBef>
              <a:spcAft>
                <a:spcPts val="0"/>
              </a:spcAft>
              <a:buSzPts val="1800"/>
            </a:pPr>
            <a:r>
              <a:rPr lang="en" dirty="0"/>
              <a:t>Event Summary and Important Information</a:t>
            </a:r>
            <a:endParaRPr dirty="0"/>
          </a:p>
        </p:txBody>
      </p:sp>
      <p:sp>
        <p:nvSpPr>
          <p:cNvPr id="69" name="Google Shape;69;p1"/>
          <p:cNvSpPr txBox="1"/>
          <p:nvPr/>
        </p:nvSpPr>
        <p:spPr>
          <a:xfrm>
            <a:off x="653833" y="5681101"/>
            <a:ext cx="8369200" cy="738623"/>
          </a:xfrm>
          <a:prstGeom prst="rect">
            <a:avLst/>
          </a:prstGeom>
          <a:noFill/>
          <a:ln>
            <a:noFill/>
          </a:ln>
        </p:spPr>
        <p:txBody>
          <a:bodyPr spcFirstLastPara="1" wrap="square" lIns="121900" tIns="121900" rIns="121900" bIns="121900" anchor="t" anchorCtr="0">
            <a:spAutoFit/>
          </a:bodyPr>
          <a:lstStyle/>
          <a:p>
            <a:pPr>
              <a:spcBef>
                <a:spcPts val="0"/>
              </a:spcBef>
              <a:spcAft>
                <a:spcPts val="0"/>
              </a:spcAft>
              <a:buClr>
                <a:srgbClr val="000000"/>
              </a:buClr>
              <a:buSzPts val="1400"/>
            </a:pPr>
            <a:r>
              <a:rPr lang="en" sz="1867">
                <a:solidFill>
                  <a:schemeClr val="lt1"/>
                </a:solidFill>
                <a:latin typeface="Roboto"/>
                <a:ea typeface="Roboto"/>
                <a:cs typeface="Roboto"/>
                <a:sym typeface="Roboto"/>
              </a:rPr>
              <a:t>Prepared By: Face to Face Events, </a:t>
            </a:r>
            <a:r>
              <a:rPr lang="en" sz="3200">
                <a:solidFill>
                  <a:schemeClr val="lt1"/>
                </a:solidFill>
                <a:latin typeface="Roboto"/>
                <a:ea typeface="Roboto"/>
                <a:cs typeface="Roboto"/>
                <a:sym typeface="Roboto"/>
              </a:rPr>
              <a:t>November</a:t>
            </a:r>
            <a:r>
              <a:rPr lang="en" sz="1867">
                <a:solidFill>
                  <a:schemeClr val="lt1"/>
                </a:solidFill>
                <a:latin typeface="Roboto"/>
                <a:ea typeface="Roboto"/>
                <a:cs typeface="Roboto"/>
                <a:sym typeface="Roboto"/>
              </a:rPr>
              <a:t> 1, 2022</a:t>
            </a:r>
            <a:endParaRPr sz="1867">
              <a:solidFill>
                <a:schemeClr val="lt1"/>
              </a:solidFill>
              <a:latin typeface="Roboto"/>
              <a:ea typeface="Roboto"/>
              <a:cs typeface="Roboto"/>
              <a:sym typeface="Roboto"/>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3200" dirty="0"/>
              <a:t>4.03 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1066800" y="1341438"/>
            <a:ext cx="9982200" cy="4983162"/>
          </a:xfrm>
        </p:spPr>
        <p:txBody>
          <a:bodyPr/>
          <a:lstStyle/>
          <a:p>
            <a:r>
              <a:rPr lang="en-US" sz="2400" dirty="0"/>
              <a:t>Site Visits are included in the SOW for the Meeting Planner and Network Service Providers, the IEEE 802 Executive Secretary is requesting approval to attend potential Site visit Dec/January.</a:t>
            </a:r>
          </a:p>
          <a:p>
            <a:r>
              <a:rPr lang="en-US" sz="2400" dirty="0"/>
              <a:t>Move to approve Atlanta Site Visit for IEEE 802 Executive Secretary not to exceed $2,000.</a:t>
            </a:r>
          </a:p>
          <a:p>
            <a:r>
              <a:rPr lang="en-US" sz="2400" dirty="0"/>
              <a:t>Move: Rosdahl</a:t>
            </a:r>
          </a:p>
          <a:p>
            <a:r>
              <a:rPr lang="en-US" sz="2400" dirty="0"/>
              <a:t>Second: Zimmerman</a:t>
            </a:r>
          </a:p>
          <a:p>
            <a:r>
              <a:rPr lang="en-US" sz="2400" dirty="0"/>
              <a:t>Results: No Objection – Motion passes.</a:t>
            </a:r>
          </a:p>
        </p:txBody>
      </p:sp>
    </p:spTree>
    <p:extLst>
      <p:ext uri="{BB962C8B-B14F-4D97-AF65-F5344CB8AC3E}">
        <p14:creationId xmlns:p14="http://schemas.microsoft.com/office/powerpoint/2010/main" val="12480158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CB04A-CE3F-4EB5-B016-267AD52130C2}"/>
              </a:ext>
            </a:extLst>
          </p:cNvPr>
          <p:cNvSpPr>
            <a:spLocks noGrp="1"/>
          </p:cNvSpPr>
          <p:nvPr>
            <p:ph type="ctrTitle"/>
          </p:nvPr>
        </p:nvSpPr>
        <p:spPr/>
        <p:txBody>
          <a:bodyPr/>
          <a:lstStyle/>
          <a:p>
            <a:r>
              <a:rPr lang="en-US" dirty="0"/>
              <a:t>ITU hosting</a:t>
            </a:r>
          </a:p>
        </p:txBody>
      </p:sp>
      <p:sp>
        <p:nvSpPr>
          <p:cNvPr id="3" name="Subtitle 2">
            <a:extLst>
              <a:ext uri="{FF2B5EF4-FFF2-40B4-BE49-F238E27FC236}">
                <a16:creationId xmlns:a16="http://schemas.microsoft.com/office/drawing/2014/main" id="{CB04565A-7874-4E2A-8937-B76F47570964}"/>
              </a:ext>
            </a:extLst>
          </p:cNvPr>
          <p:cNvSpPr>
            <a:spLocks noGrp="1"/>
          </p:cNvSpPr>
          <p:nvPr>
            <p:ph type="subTitle" idx="1"/>
          </p:nvPr>
        </p:nvSpPr>
        <p:spPr/>
        <p:txBody>
          <a:bodyPr/>
          <a:lstStyle/>
          <a:p>
            <a:r>
              <a:rPr lang="en-US" dirty="0"/>
              <a:t>For discussion at the EC Closing Plenary.</a:t>
            </a:r>
          </a:p>
        </p:txBody>
      </p:sp>
    </p:spTree>
    <p:extLst>
      <p:ext uri="{BB962C8B-B14F-4D97-AF65-F5344CB8AC3E}">
        <p14:creationId xmlns:p14="http://schemas.microsoft.com/office/powerpoint/2010/main" val="33445798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ITU-T SG15 &amp; IEEE 802</a:t>
            </a:r>
          </a:p>
        </p:txBody>
      </p:sp>
      <p:sp>
        <p:nvSpPr>
          <p:cNvPr id="3" name="Content Placeholder 2"/>
          <p:cNvSpPr>
            <a:spLocks noGrp="1"/>
          </p:cNvSpPr>
          <p:nvPr>
            <p:ph idx="1"/>
          </p:nvPr>
        </p:nvSpPr>
        <p:spPr>
          <a:xfrm>
            <a:off x="609600" y="1409700"/>
            <a:ext cx="10972800" cy="4038600"/>
          </a:xfrm>
        </p:spPr>
        <p:txBody>
          <a:bodyPr/>
          <a:lstStyle/>
          <a:p>
            <a:r>
              <a:rPr lang="en-US" sz="2400" dirty="0"/>
              <a:t>There has been a cordial liaison relationship and mutual participation for decades</a:t>
            </a:r>
          </a:p>
          <a:p>
            <a:r>
              <a:rPr lang="en-US" sz="2400" dirty="0"/>
              <a:t> IEEE 802 plenary was hosted in Geneva by ITU in July 2013</a:t>
            </a:r>
          </a:p>
          <a:p>
            <a:pPr lvl="1"/>
            <a:r>
              <a:rPr lang="en-US" sz="2000" dirty="0"/>
              <a:t>There was no registration fee and no network fee</a:t>
            </a:r>
          </a:p>
          <a:p>
            <a:pPr lvl="1"/>
            <a:r>
              <a:rPr lang="en-US" sz="2000" dirty="0"/>
              <a:t>Facility was ITU HQ building and adjacent CICG convention </a:t>
            </a:r>
            <a:r>
              <a:rPr lang="en-US" sz="2000" dirty="0" err="1"/>
              <a:t>centre</a:t>
            </a:r>
            <a:endParaRPr lang="en-US" sz="2000" dirty="0"/>
          </a:p>
          <a:p>
            <a:pPr lvl="1"/>
            <a:r>
              <a:rPr lang="en-US" sz="2000" dirty="0"/>
              <a:t>The session was followed by an ITU-T SG15 plenary</a:t>
            </a:r>
          </a:p>
          <a:p>
            <a:r>
              <a:rPr lang="en-US" sz="2400" dirty="0"/>
              <a:t>802.1 &amp; 802.3 interims have been hosted as well</a:t>
            </a:r>
          </a:p>
          <a:p>
            <a:pPr lvl="1"/>
            <a:r>
              <a:rPr lang="en-US" sz="2000" dirty="0"/>
              <a:t>May 2007, May 2010, January 2018 and January 2020</a:t>
            </a:r>
          </a:p>
          <a:p>
            <a:r>
              <a:rPr lang="en-US" sz="2400" dirty="0"/>
              <a:t>A </a:t>
            </a:r>
            <a:r>
              <a:rPr lang="en-US" sz="2400" dirty="0">
                <a:hlinkClick r:id="rId3"/>
              </a:rPr>
              <a:t>joint workshop </a:t>
            </a:r>
            <a:r>
              <a:rPr lang="en-US" sz="2400" dirty="0"/>
              <a:t>between SG15 and 802 was held on the weekend</a:t>
            </a:r>
            <a:endParaRPr lang="en-GB" sz="2400" dirty="0"/>
          </a:p>
          <a:p>
            <a:pPr lvl="1"/>
            <a:r>
              <a:rPr lang="en-GB" sz="2000" dirty="0"/>
              <a:t>This event that has been repeated many times, most recently in January 2020  </a:t>
            </a:r>
          </a:p>
        </p:txBody>
      </p:sp>
    </p:spTree>
    <p:extLst>
      <p:ext uri="{BB962C8B-B14F-4D97-AF65-F5344CB8AC3E}">
        <p14:creationId xmlns:p14="http://schemas.microsoft.com/office/powerpoint/2010/main" val="33674768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4B7-C95F-4AAF-ABEC-624618BBEF03}"/>
              </a:ext>
            </a:extLst>
          </p:cNvPr>
          <p:cNvSpPr>
            <a:spLocks noGrp="1"/>
          </p:cNvSpPr>
          <p:nvPr>
            <p:ph type="title"/>
          </p:nvPr>
        </p:nvSpPr>
        <p:spPr/>
        <p:txBody>
          <a:bodyPr/>
          <a:lstStyle/>
          <a:p>
            <a:r>
              <a:rPr lang="en-US" dirty="0"/>
              <a:t>ITU new building project</a:t>
            </a:r>
          </a:p>
        </p:txBody>
      </p:sp>
      <p:sp>
        <p:nvSpPr>
          <p:cNvPr id="3" name="Content Placeholder 2">
            <a:extLst>
              <a:ext uri="{FF2B5EF4-FFF2-40B4-BE49-F238E27FC236}">
                <a16:creationId xmlns:a16="http://schemas.microsoft.com/office/drawing/2014/main" id="{6763B121-D09D-46FF-B532-F53DDBEF517C}"/>
              </a:ext>
            </a:extLst>
          </p:cNvPr>
          <p:cNvSpPr>
            <a:spLocks noGrp="1"/>
          </p:cNvSpPr>
          <p:nvPr>
            <p:ph idx="1"/>
          </p:nvPr>
        </p:nvSpPr>
        <p:spPr>
          <a:xfrm>
            <a:off x="334433" y="1341437"/>
            <a:ext cx="10972800" cy="5111749"/>
          </a:xfrm>
        </p:spPr>
        <p:txBody>
          <a:bodyPr/>
          <a:lstStyle/>
          <a:p>
            <a:r>
              <a:rPr lang="en-US" sz="2000" dirty="0"/>
              <a:t>ITU buildings will be closed for hosting meetings from mid-2023 until at least 2026.</a:t>
            </a:r>
          </a:p>
          <a:p>
            <a:pPr lvl="1"/>
            <a:r>
              <a:rPr lang="en-US" sz="2000" dirty="0"/>
              <a:t>Demolish the oldest building (</a:t>
            </a:r>
            <a:r>
              <a:rPr lang="en-US" sz="2000" dirty="0" err="1"/>
              <a:t>Varembé</a:t>
            </a:r>
            <a:r>
              <a:rPr lang="en-US" sz="2000" dirty="0"/>
              <a:t>) and sell the second oldest (Tower).</a:t>
            </a:r>
          </a:p>
          <a:p>
            <a:pPr lvl="1"/>
            <a:r>
              <a:rPr lang="en-US" sz="2000" dirty="0"/>
              <a:t>Construct new building adjoining remaining building (</a:t>
            </a:r>
            <a:r>
              <a:rPr lang="en-US" sz="2000" dirty="0" err="1"/>
              <a:t>Montbrillant</a:t>
            </a:r>
            <a:r>
              <a:rPr lang="en-US" sz="2000" dirty="0"/>
              <a:t>)</a:t>
            </a:r>
          </a:p>
          <a:p>
            <a:r>
              <a:rPr lang="en-US" sz="2000" dirty="0"/>
              <a:t>New building opening in early 2028</a:t>
            </a:r>
          </a:p>
          <a:p>
            <a:pPr lvl="1"/>
            <a:r>
              <a:rPr lang="en-US" sz="2000" dirty="0"/>
              <a:t>Hosts are invited for all ITU meetings</a:t>
            </a:r>
          </a:p>
          <a:p>
            <a:pPr marL="457200" lvl="1" indent="0">
              <a:buNone/>
            </a:pPr>
            <a:endParaRPr lang="en-US" sz="1200" dirty="0"/>
          </a:p>
          <a:p>
            <a:r>
              <a:rPr lang="en-US" sz="2000" dirty="0"/>
              <a:t>Given good relationship with ITU-T SG15, the ITU hosting of IEEE 802 sessions, and the alignment of sessions in 2024, IEEE 802 should consider hosting ITU-T SG15 in conjunction with our July 2024 session</a:t>
            </a:r>
          </a:p>
          <a:p>
            <a:pPr lvl="1"/>
            <a:r>
              <a:rPr lang="en-US" sz="2000" dirty="0"/>
              <a:t>Sheraton Montreal has space available, and this could be included in 802 contract amendment </a:t>
            </a:r>
          </a:p>
          <a:p>
            <a:pPr lvl="1"/>
            <a:r>
              <a:rPr lang="en-US" sz="2000" dirty="0"/>
              <a:t>Network &amp; meeting planning provided by IEEE 802 service providers</a:t>
            </a:r>
          </a:p>
          <a:p>
            <a:pPr lvl="1"/>
            <a:r>
              <a:rPr lang="en-US" sz="2000" dirty="0"/>
              <a:t>Workshop hosted by IEEE 802</a:t>
            </a:r>
          </a:p>
          <a:p>
            <a:pPr lvl="1"/>
            <a:r>
              <a:rPr lang="en-US" sz="2000" dirty="0"/>
              <a:t>Cost recovery through meeting fee (and possibly sponsorships) with net even or positive result</a:t>
            </a:r>
          </a:p>
        </p:txBody>
      </p:sp>
    </p:spTree>
    <p:extLst>
      <p:ext uri="{BB962C8B-B14F-4D97-AF65-F5344CB8AC3E}">
        <p14:creationId xmlns:p14="http://schemas.microsoft.com/office/powerpoint/2010/main" val="24842055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9EF90-F2C7-4CC6-B397-4855738A952D}"/>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5D412A9F-638A-48EA-A3D8-6AAB7DBE5EDE}"/>
              </a:ext>
            </a:extLst>
          </p:cNvPr>
          <p:cNvSpPr>
            <a:spLocks noGrp="1"/>
          </p:cNvSpPr>
          <p:nvPr>
            <p:ph idx="1"/>
          </p:nvPr>
        </p:nvSpPr>
        <p:spPr/>
        <p:txBody>
          <a:bodyPr/>
          <a:lstStyle/>
          <a:p>
            <a:pPr marL="0" indent="0">
              <a:buNone/>
            </a:pPr>
            <a:r>
              <a:rPr lang="en-US" dirty="0"/>
              <a:t>Approve </a:t>
            </a:r>
            <a:r>
              <a:rPr lang="en-US" dirty="0">
                <a:highlight>
                  <a:srgbClr val="FFFF00"/>
                </a:highlight>
              </a:rPr>
              <a:t>negotiating</a:t>
            </a:r>
            <a:r>
              <a:rPr lang="en-US" dirty="0"/>
              <a:t> hosting of ITU-T SG15 July 2024 Plenary Session adjacent to IEEE 802 plenary including the hosting of a joint workshop. </a:t>
            </a:r>
          </a:p>
          <a:p>
            <a:endParaRPr lang="en-US" dirty="0"/>
          </a:p>
          <a:p>
            <a:r>
              <a:rPr lang="en-US" dirty="0"/>
              <a:t>Move: Jon Rosdahl</a:t>
            </a:r>
          </a:p>
          <a:p>
            <a:r>
              <a:rPr lang="en-US" dirty="0"/>
              <a:t>2</a:t>
            </a:r>
            <a:r>
              <a:rPr lang="en-US" baseline="30000" dirty="0"/>
              <a:t>nd</a:t>
            </a:r>
            <a:r>
              <a:rPr lang="en-US" dirty="0"/>
              <a:t>:  Glenn Parsons </a:t>
            </a:r>
          </a:p>
          <a:p>
            <a:r>
              <a:rPr lang="en-US" dirty="0"/>
              <a:t>Results: </a:t>
            </a:r>
            <a:r>
              <a:rPr lang="en-US" sz="3200" dirty="0"/>
              <a:t>No Objection – Motion passes.</a:t>
            </a:r>
            <a:endParaRPr lang="en-US" dirty="0"/>
          </a:p>
          <a:p>
            <a:endParaRPr lang="en-US" dirty="0"/>
          </a:p>
        </p:txBody>
      </p:sp>
    </p:spTree>
    <p:extLst>
      <p:ext uri="{BB962C8B-B14F-4D97-AF65-F5344CB8AC3E}">
        <p14:creationId xmlns:p14="http://schemas.microsoft.com/office/powerpoint/2010/main" val="32555959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FAC04-1719-3004-A1D6-360ED63A5BA2}"/>
              </a:ext>
            </a:extLst>
          </p:cNvPr>
          <p:cNvSpPr>
            <a:spLocks noGrp="1"/>
          </p:cNvSpPr>
          <p:nvPr>
            <p:ph type="title"/>
          </p:nvPr>
        </p:nvSpPr>
        <p:spPr/>
        <p:txBody>
          <a:bodyPr/>
          <a:lstStyle/>
          <a:p>
            <a:r>
              <a:rPr lang="en-US" dirty="0"/>
              <a:t>4.06 – Consent Agenda</a:t>
            </a:r>
          </a:p>
        </p:txBody>
      </p:sp>
      <p:sp>
        <p:nvSpPr>
          <p:cNvPr id="3" name="Content Placeholder 2">
            <a:extLst>
              <a:ext uri="{FF2B5EF4-FFF2-40B4-BE49-F238E27FC236}">
                <a16:creationId xmlns:a16="http://schemas.microsoft.com/office/drawing/2014/main" id="{ABB9722F-3B6F-2E9B-0A34-CA8D0A7364BD}"/>
              </a:ext>
            </a:extLst>
          </p:cNvPr>
          <p:cNvSpPr>
            <a:spLocks noGrp="1"/>
          </p:cNvSpPr>
          <p:nvPr>
            <p:ph idx="1"/>
          </p:nvPr>
        </p:nvSpPr>
        <p:spPr/>
        <p:txBody>
          <a:bodyPr/>
          <a:lstStyle/>
          <a:p>
            <a:pPr marL="0" indent="0">
              <a:buNone/>
            </a:pPr>
            <a:r>
              <a:rPr lang="en-US" dirty="0"/>
              <a:t>Approve a University Outreach program for the 2023 July 802 Plenary Session with a limit of 25 students and with a one-day meeting fee of USD$25 per student as outlined in 802 EC-22/203r1 slides 30-31.</a:t>
            </a:r>
          </a:p>
          <a:p>
            <a:endParaRPr lang="en-US" dirty="0"/>
          </a:p>
          <a:p>
            <a:r>
              <a:rPr lang="en-US" dirty="0"/>
              <a:t>Move: Jon Rosdahl</a:t>
            </a:r>
          </a:p>
          <a:p>
            <a:r>
              <a:rPr lang="en-US" dirty="0"/>
              <a:t>2</a:t>
            </a:r>
            <a:r>
              <a:rPr lang="en-US" baseline="30000" dirty="0"/>
              <a:t>nd</a:t>
            </a:r>
            <a:r>
              <a:rPr lang="en-US" dirty="0"/>
              <a:t>: James </a:t>
            </a:r>
            <a:r>
              <a:rPr lang="en-US" dirty="0" err="1"/>
              <a:t>Gilb</a:t>
            </a:r>
            <a:endParaRPr lang="en-US" dirty="0"/>
          </a:p>
          <a:p>
            <a:r>
              <a:rPr lang="en-US" dirty="0"/>
              <a:t>Results: Consent Agenda item - Approved with Agenda.</a:t>
            </a:r>
          </a:p>
          <a:p>
            <a:endParaRPr lang="en-US" dirty="0"/>
          </a:p>
        </p:txBody>
      </p:sp>
    </p:spTree>
    <p:extLst>
      <p:ext uri="{BB962C8B-B14F-4D97-AF65-F5344CB8AC3E}">
        <p14:creationId xmlns:p14="http://schemas.microsoft.com/office/powerpoint/2010/main" val="836428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Meetings efficiency</a:t>
            </a:r>
          </a:p>
          <a:p>
            <a:pPr lvl="1"/>
            <a:r>
              <a:rPr lang="en-US" dirty="0"/>
              <a:t>Network Report</a:t>
            </a:r>
          </a:p>
          <a:p>
            <a:r>
              <a:rPr lang="en-US" dirty="0"/>
              <a:t>Meeting venue management</a:t>
            </a:r>
          </a:p>
          <a:p>
            <a:r>
              <a:rPr lang="en-US" dirty="0"/>
              <a:t>Assist Chair as requested</a:t>
            </a:r>
          </a:p>
          <a:p>
            <a:endParaRPr lang="en-US" dirty="0"/>
          </a:p>
          <a:p>
            <a:endParaRPr lang="en-US" dirty="0"/>
          </a:p>
        </p:txBody>
      </p:sp>
    </p:spTree>
    <p:extLst>
      <p:ext uri="{BB962C8B-B14F-4D97-AF65-F5344CB8AC3E}">
        <p14:creationId xmlns:p14="http://schemas.microsoft.com/office/powerpoint/2010/main" val="4451683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A4C7-77D6-42A1-4FCE-6D984EA08541}"/>
              </a:ext>
            </a:extLst>
          </p:cNvPr>
          <p:cNvSpPr>
            <a:spLocks noGrp="1"/>
          </p:cNvSpPr>
          <p:nvPr>
            <p:ph type="title"/>
          </p:nvPr>
        </p:nvSpPr>
        <p:spPr/>
        <p:txBody>
          <a:bodyPr/>
          <a:lstStyle/>
          <a:p>
            <a:r>
              <a:rPr lang="en-US" dirty="0"/>
              <a:t>Network Report – </a:t>
            </a:r>
            <a:r>
              <a:rPr lang="en-US" dirty="0" err="1"/>
              <a:t>Linespeed</a:t>
            </a:r>
            <a:endParaRPr lang="en-US" dirty="0"/>
          </a:p>
        </p:txBody>
      </p:sp>
      <p:sp>
        <p:nvSpPr>
          <p:cNvPr id="3" name="Content Placeholder 2">
            <a:extLst>
              <a:ext uri="{FF2B5EF4-FFF2-40B4-BE49-F238E27FC236}">
                <a16:creationId xmlns:a16="http://schemas.microsoft.com/office/drawing/2014/main" id="{402F2189-A4F9-A67B-7A7D-4ECF3BB6DA7D}"/>
              </a:ext>
            </a:extLst>
          </p:cNvPr>
          <p:cNvSpPr>
            <a:spLocks noGrp="1"/>
          </p:cNvSpPr>
          <p:nvPr>
            <p:ph sz="half" idx="1"/>
          </p:nvPr>
        </p:nvSpPr>
        <p:spPr>
          <a:xfrm>
            <a:off x="334433" y="1724816"/>
            <a:ext cx="4466167" cy="4728371"/>
          </a:xfrm>
        </p:spPr>
        <p:txBody>
          <a:bodyPr/>
          <a:lstStyle/>
          <a:p>
            <a:pPr marL="0" indent="0" algn="l">
              <a:buNone/>
            </a:pPr>
            <a:r>
              <a:rPr lang="en-US" sz="1800" b="1" dirty="0">
                <a:effectLst/>
                <a:latin typeface="Arial" panose="020B0604020202020204" pitchFamily="34" charset="0"/>
              </a:rPr>
              <a:t>FINAL STATISTICS (as of 9AM 11/16/22)</a:t>
            </a:r>
            <a:br>
              <a:rPr lang="en-US" sz="1800" dirty="0"/>
            </a:br>
            <a:r>
              <a:rPr lang="en-US" sz="1800" dirty="0">
                <a:effectLst/>
                <a:latin typeface="Courier New" panose="02070309020205020404" pitchFamily="49" charset="0"/>
              </a:rPr>
              <a:t>• </a:t>
            </a:r>
            <a:r>
              <a:rPr lang="en-US" sz="1800" dirty="0">
                <a:effectLst/>
                <a:latin typeface="Arial" panose="020B0604020202020204" pitchFamily="34" charset="0"/>
              </a:rPr>
              <a:t>Total Internet data: 2.32 TB</a:t>
            </a:r>
            <a:br>
              <a:rPr lang="en-US" sz="1800" dirty="0"/>
            </a:br>
            <a:r>
              <a:rPr lang="en-US" sz="1800" dirty="0">
                <a:effectLst/>
                <a:latin typeface="Courier New" panose="02070309020205020404" pitchFamily="49" charset="0"/>
              </a:rPr>
              <a:t>• </a:t>
            </a:r>
            <a:r>
              <a:rPr lang="en-US" sz="1800" dirty="0">
                <a:effectLst/>
                <a:latin typeface="Arial" panose="020B0604020202020204" pitchFamily="34" charset="0"/>
              </a:rPr>
              <a:t>Total Internet data inbound: 1.93 TB</a:t>
            </a:r>
            <a:br>
              <a:rPr lang="en-US" sz="1800" dirty="0"/>
            </a:br>
            <a:r>
              <a:rPr lang="en-US" sz="1800" dirty="0">
                <a:effectLst/>
                <a:latin typeface="Courier New" panose="02070309020205020404" pitchFamily="49" charset="0"/>
              </a:rPr>
              <a:t>• </a:t>
            </a:r>
            <a:r>
              <a:rPr lang="en-US" sz="1800" dirty="0">
                <a:effectLst/>
                <a:latin typeface="Arial" panose="020B0604020202020204" pitchFamily="34" charset="0"/>
              </a:rPr>
              <a:t>Total Internet data outbound: 0.391 TB</a:t>
            </a:r>
            <a:br>
              <a:rPr lang="en-US" sz="1800" dirty="0"/>
            </a:br>
            <a:r>
              <a:rPr lang="en-US" sz="1800" dirty="0">
                <a:effectLst/>
                <a:latin typeface="Courier New" panose="02070309020205020404" pitchFamily="49" charset="0"/>
              </a:rPr>
              <a:t>• </a:t>
            </a:r>
            <a:r>
              <a:rPr lang="en-US" sz="1800" dirty="0">
                <a:effectLst/>
                <a:latin typeface="Arial" panose="020B0604020202020204" pitchFamily="34" charset="0"/>
              </a:rPr>
              <a:t>Inbound Internet bandwidth utilization</a:t>
            </a:r>
            <a:br>
              <a:rPr lang="en-US" sz="1800" dirty="0"/>
            </a:br>
            <a:r>
              <a:rPr lang="en-US" sz="1800" dirty="0"/>
              <a:t>	</a:t>
            </a:r>
            <a:r>
              <a:rPr lang="en-US" sz="1800" dirty="0">
                <a:effectLst/>
                <a:latin typeface="Courier New" panose="02070309020205020404" pitchFamily="49" charset="0"/>
              </a:rPr>
              <a:t>o </a:t>
            </a:r>
            <a:r>
              <a:rPr lang="en-US" sz="1800" dirty="0">
                <a:effectLst/>
                <a:latin typeface="Arial" panose="020B0604020202020204" pitchFamily="34" charset="0"/>
              </a:rPr>
              <a:t>Peak: 235.97 Mb/s</a:t>
            </a:r>
            <a:br>
              <a:rPr lang="en-US" sz="1800" dirty="0"/>
            </a:br>
            <a:r>
              <a:rPr lang="en-US" sz="1800" dirty="0"/>
              <a:t>	</a:t>
            </a:r>
            <a:r>
              <a:rPr lang="en-US" sz="1800" dirty="0">
                <a:effectLst/>
                <a:latin typeface="Courier New" panose="02070309020205020404" pitchFamily="49" charset="0"/>
              </a:rPr>
              <a:t>o </a:t>
            </a:r>
            <a:r>
              <a:rPr lang="en-US" sz="1800" dirty="0">
                <a:effectLst/>
                <a:latin typeface="Arial" panose="020B0604020202020204" pitchFamily="34" charset="0"/>
              </a:rPr>
              <a:t>95th Percentile: 128.95 Mb/s</a:t>
            </a:r>
            <a:br>
              <a:rPr lang="en-US" sz="1800" dirty="0"/>
            </a:br>
            <a:r>
              <a:rPr lang="en-US" sz="1800" dirty="0">
                <a:effectLst/>
                <a:latin typeface="Courier New" panose="02070309020205020404" pitchFamily="49" charset="0"/>
              </a:rPr>
              <a:t>• </a:t>
            </a:r>
            <a:r>
              <a:rPr lang="en-US" sz="1800" dirty="0">
                <a:effectLst/>
                <a:latin typeface="Arial" panose="020B0604020202020204" pitchFamily="34" charset="0"/>
              </a:rPr>
              <a:t>Outbound Internet bandwidth utilization</a:t>
            </a:r>
            <a:br>
              <a:rPr lang="en-US" sz="1800" dirty="0"/>
            </a:br>
            <a:r>
              <a:rPr lang="en-US" sz="1800" dirty="0"/>
              <a:t>	</a:t>
            </a:r>
            <a:r>
              <a:rPr lang="en-US" sz="1800" dirty="0">
                <a:effectLst/>
                <a:latin typeface="Courier New" panose="02070309020205020404" pitchFamily="49" charset="0"/>
              </a:rPr>
              <a:t>o </a:t>
            </a:r>
            <a:r>
              <a:rPr lang="en-US" sz="1800" dirty="0">
                <a:effectLst/>
                <a:latin typeface="Arial" panose="020B0604020202020204" pitchFamily="34" charset="0"/>
              </a:rPr>
              <a:t>Peak: 74.35 Mb/s</a:t>
            </a:r>
            <a:br>
              <a:rPr lang="en-US" sz="1800" dirty="0"/>
            </a:br>
            <a:r>
              <a:rPr lang="en-US" sz="1800" dirty="0"/>
              <a:t>	</a:t>
            </a:r>
            <a:r>
              <a:rPr lang="en-US" sz="1800" dirty="0">
                <a:effectLst/>
                <a:latin typeface="Courier New" panose="02070309020205020404" pitchFamily="49" charset="0"/>
              </a:rPr>
              <a:t>o </a:t>
            </a:r>
            <a:r>
              <a:rPr lang="en-US" sz="1800" dirty="0">
                <a:effectLst/>
                <a:latin typeface="Arial" panose="020B0604020202020204" pitchFamily="34" charset="0"/>
              </a:rPr>
              <a:t>95th Percentile: 23.25 Mb/s</a:t>
            </a:r>
            <a:br>
              <a:rPr lang="en-US" sz="1800" dirty="0"/>
            </a:br>
            <a:r>
              <a:rPr lang="en-US" sz="1800" dirty="0">
                <a:effectLst/>
                <a:latin typeface="Courier New" panose="02070309020205020404" pitchFamily="49" charset="0"/>
              </a:rPr>
              <a:t>• </a:t>
            </a:r>
            <a:r>
              <a:rPr lang="en-US" sz="1800" dirty="0">
                <a:effectLst/>
                <a:latin typeface="Arial" panose="020B0604020202020204" pitchFamily="34" charset="0"/>
              </a:rPr>
              <a:t>Wireless network associations: 894 unique devices</a:t>
            </a:r>
            <a:br>
              <a:rPr lang="en-US" sz="1800" dirty="0"/>
            </a:br>
            <a:r>
              <a:rPr lang="en-US" sz="1800" dirty="0"/>
              <a:t>	</a:t>
            </a:r>
            <a:r>
              <a:rPr lang="en-US" sz="1800" dirty="0">
                <a:effectLst/>
                <a:latin typeface="Courier New" panose="02070309020205020404" pitchFamily="49" charset="0"/>
              </a:rPr>
              <a:t>o </a:t>
            </a:r>
            <a:r>
              <a:rPr lang="en-US" sz="1800" dirty="0" err="1">
                <a:effectLst/>
                <a:latin typeface="Arial" panose="020B0604020202020204" pitchFamily="34" charset="0"/>
              </a:rPr>
              <a:t>WiFi</a:t>
            </a:r>
            <a:r>
              <a:rPr lang="en-US" sz="1800" dirty="0">
                <a:effectLst/>
                <a:latin typeface="Arial" panose="020B0604020202020204" pitchFamily="34" charset="0"/>
              </a:rPr>
              <a:t> 6 – 414</a:t>
            </a:r>
            <a:br>
              <a:rPr lang="en-US" sz="1800" dirty="0"/>
            </a:br>
            <a:r>
              <a:rPr lang="en-US" sz="1800" dirty="0"/>
              <a:t>	</a:t>
            </a:r>
            <a:r>
              <a:rPr lang="en-US" sz="1800" dirty="0">
                <a:effectLst/>
                <a:latin typeface="Courier New" panose="02070309020205020404" pitchFamily="49" charset="0"/>
              </a:rPr>
              <a:t>o </a:t>
            </a:r>
            <a:r>
              <a:rPr lang="en-US" sz="1800" dirty="0" err="1">
                <a:effectLst/>
                <a:latin typeface="Arial" panose="020B0604020202020204" pitchFamily="34" charset="0"/>
              </a:rPr>
              <a:t>WiFi</a:t>
            </a:r>
            <a:r>
              <a:rPr lang="en-US" sz="1800" dirty="0">
                <a:effectLst/>
                <a:latin typeface="Arial" panose="020B0604020202020204" pitchFamily="34" charset="0"/>
              </a:rPr>
              <a:t> 5 – 401</a:t>
            </a:r>
            <a:br>
              <a:rPr lang="en-US" sz="1800" dirty="0"/>
            </a:br>
            <a:r>
              <a:rPr lang="en-US" sz="1800" dirty="0"/>
              <a:t>	</a:t>
            </a:r>
            <a:r>
              <a:rPr lang="en-US" sz="1800" dirty="0">
                <a:effectLst/>
                <a:latin typeface="Courier New" panose="02070309020205020404" pitchFamily="49" charset="0"/>
              </a:rPr>
              <a:t>o </a:t>
            </a:r>
            <a:r>
              <a:rPr lang="en-US" sz="1800" dirty="0" err="1">
                <a:effectLst/>
                <a:latin typeface="Arial" panose="020B0604020202020204" pitchFamily="34" charset="0"/>
              </a:rPr>
              <a:t>WiFi</a:t>
            </a:r>
            <a:r>
              <a:rPr lang="en-US" sz="1800" dirty="0">
                <a:effectLst/>
                <a:latin typeface="Arial" panose="020B0604020202020204" pitchFamily="34" charset="0"/>
              </a:rPr>
              <a:t> 4 – 79</a:t>
            </a:r>
            <a:br>
              <a:rPr lang="en-US" sz="1800" dirty="0"/>
            </a:br>
            <a:r>
              <a:rPr lang="en-US" sz="1800" dirty="0">
                <a:effectLst/>
                <a:latin typeface="Courier New" panose="02070309020205020404" pitchFamily="49" charset="0"/>
              </a:rPr>
              <a:t>• </a:t>
            </a:r>
            <a:r>
              <a:rPr lang="en-US" sz="1800" dirty="0">
                <a:effectLst/>
                <a:latin typeface="Arial" panose="020B0604020202020204" pitchFamily="34" charset="0"/>
              </a:rPr>
              <a:t>Wired network clients: </a:t>
            </a:r>
          </a:p>
          <a:p>
            <a:pPr marL="0" indent="0" algn="l">
              <a:buNone/>
            </a:pPr>
            <a:r>
              <a:rPr lang="en-US" sz="1800" dirty="0">
                <a:effectLst/>
                <a:latin typeface="Courier New" panose="02070309020205020404" pitchFamily="49" charset="0"/>
              </a:rPr>
              <a:t>	o </a:t>
            </a:r>
            <a:r>
              <a:rPr lang="en-US" sz="1800" dirty="0">
                <a:effectLst/>
                <a:latin typeface="Arial" panose="020B0604020202020204" pitchFamily="34" charset="0"/>
              </a:rPr>
              <a:t>47 unique devices</a:t>
            </a:r>
            <a:endParaRPr lang="en-US" dirty="0"/>
          </a:p>
        </p:txBody>
      </p:sp>
      <p:sp>
        <p:nvSpPr>
          <p:cNvPr id="5" name="TextBox 4">
            <a:extLst>
              <a:ext uri="{FF2B5EF4-FFF2-40B4-BE49-F238E27FC236}">
                <a16:creationId xmlns:a16="http://schemas.microsoft.com/office/drawing/2014/main" id="{525E58E7-18E6-1E47-E9B7-0A722E8E0C9D}"/>
              </a:ext>
            </a:extLst>
          </p:cNvPr>
          <p:cNvSpPr txBox="1"/>
          <p:nvPr/>
        </p:nvSpPr>
        <p:spPr>
          <a:xfrm>
            <a:off x="1295400" y="1267616"/>
            <a:ext cx="9601200" cy="457200"/>
          </a:xfrm>
          <a:prstGeom prst="rect">
            <a:avLst/>
          </a:prstGeom>
          <a:noFill/>
        </p:spPr>
        <p:txBody>
          <a:bodyPr wrap="square" rtlCol="0">
            <a:spAutoFit/>
          </a:bodyPr>
          <a:lstStyle/>
          <a:p>
            <a:pPr algn="ctr"/>
            <a:r>
              <a:rPr lang="en-US" sz="2400" dirty="0"/>
              <a:t>Network Report posted to mentor: :</a:t>
            </a:r>
          </a:p>
        </p:txBody>
      </p:sp>
      <p:pic>
        <p:nvPicPr>
          <p:cNvPr id="7" name="Picture 6">
            <a:extLst>
              <a:ext uri="{FF2B5EF4-FFF2-40B4-BE49-F238E27FC236}">
                <a16:creationId xmlns:a16="http://schemas.microsoft.com/office/drawing/2014/main" id="{72B35F8A-2988-5026-1D74-D463DCC81216}"/>
              </a:ext>
            </a:extLst>
          </p:cNvPr>
          <p:cNvPicPr>
            <a:picLocks noChangeAspect="1"/>
          </p:cNvPicPr>
          <p:nvPr/>
        </p:nvPicPr>
        <p:blipFill>
          <a:blip r:embed="rId2"/>
          <a:stretch>
            <a:fillRect/>
          </a:stretch>
        </p:blipFill>
        <p:spPr>
          <a:xfrm>
            <a:off x="4800600" y="2654298"/>
            <a:ext cx="7391400" cy="2962275"/>
          </a:xfrm>
          <a:prstGeom prst="rect">
            <a:avLst/>
          </a:prstGeom>
        </p:spPr>
      </p:pic>
    </p:spTree>
    <p:extLst>
      <p:ext uri="{BB962C8B-B14F-4D97-AF65-F5344CB8AC3E}">
        <p14:creationId xmlns:p14="http://schemas.microsoft.com/office/powerpoint/2010/main" val="30040920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400" dirty="0"/>
              <a:t>Announcement of 802 EC Interim Telecon </a:t>
            </a:r>
          </a:p>
          <a:p>
            <a:r>
              <a:rPr lang="en-US" sz="2400" dirty="0"/>
              <a:t>     Tuesday 13 Dec 2022, 19:00-21:00 UTC</a:t>
            </a:r>
          </a:p>
          <a:p>
            <a:r>
              <a:rPr lang="en-US" sz="2400" dirty="0"/>
              <a:t>     Tuesday 10 Jan 2023, 19:00-21:00 UTC</a:t>
            </a:r>
          </a:p>
          <a:p>
            <a:r>
              <a:rPr lang="en-US" sz="2400" dirty="0"/>
              <a:t>     Tuesday 07 Feb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March to be Scheduled during 2023 March IEEE 802 EC Closing Plenary meeting.</a:t>
            </a:r>
            <a:br>
              <a:rPr lang="en-US" sz="2400" dirty="0"/>
            </a:br>
            <a:endParaRPr lang="en-US" sz="2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March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March 6 or 7</a:t>
            </a:r>
          </a:p>
          <a:p>
            <a:pPr>
              <a:buFont typeface="Arial" panose="020B0604020202020204" pitchFamily="34" charset="0"/>
              <a:buChar char="•"/>
            </a:pPr>
            <a:r>
              <a:rPr lang="en-US" sz="2000" kern="0" dirty="0">
                <a:solidFill>
                  <a:srgbClr val="000000"/>
                </a:solidFill>
              </a:rPr>
              <a:t>In person/Mixed-mode Tutorials: March </a:t>
            </a:r>
            <a:r>
              <a:rPr lang="en-US" sz="2000" dirty="0"/>
              <a:t>13 or 14 (Mon/Tues)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27January 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Meeting Planner and Network Contacts</a:t>
            </a:r>
            <a:endParaRPr/>
          </a:p>
        </p:txBody>
      </p:sp>
      <p:sp>
        <p:nvSpPr>
          <p:cNvPr id="75" name="Google Shape;75;p2"/>
          <p:cNvSpPr txBox="1">
            <a:spLocks noGrp="1"/>
          </p:cNvSpPr>
          <p:nvPr>
            <p:ph sz="half"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nSpc>
                <a:spcPct val="100000"/>
              </a:lnSpc>
              <a:buNone/>
            </a:pPr>
            <a:r>
              <a:rPr lang="en" sz="2133" b="1" dirty="0"/>
              <a:t>Meeting Planner: Face to Face Events</a:t>
            </a:r>
            <a:endParaRPr sz="933" b="1" dirty="0"/>
          </a:p>
          <a:p>
            <a:pPr marL="0" indent="0">
              <a:lnSpc>
                <a:spcPct val="100000"/>
              </a:lnSpc>
              <a:spcBef>
                <a:spcPts val="1333"/>
              </a:spcBef>
              <a:buNone/>
            </a:pPr>
            <a:r>
              <a:rPr lang="en" sz="2133" b="1" dirty="0"/>
              <a:t>Dawn Slykhouse </a:t>
            </a:r>
            <a:endParaRPr sz="2133" dirty="0"/>
          </a:p>
          <a:p>
            <a:pPr marL="0" indent="0">
              <a:lnSpc>
                <a:spcPct val="100000"/>
              </a:lnSpc>
              <a:spcBef>
                <a:spcPts val="1333"/>
              </a:spcBef>
              <a:buNone/>
            </a:pPr>
            <a:r>
              <a:rPr lang="en" sz="2133" dirty="0"/>
              <a:t>Mobile: +1 (408) 594-1342</a:t>
            </a:r>
            <a:endParaRPr sz="2133" dirty="0"/>
          </a:p>
          <a:p>
            <a:pPr marL="0" indent="0">
              <a:lnSpc>
                <a:spcPct val="100000"/>
              </a:lnSpc>
              <a:spcBef>
                <a:spcPts val="1333"/>
              </a:spcBef>
              <a:buNone/>
            </a:pPr>
            <a:r>
              <a:rPr lang="en" sz="2133" dirty="0"/>
              <a:t>Email: </a:t>
            </a:r>
            <a:r>
              <a:rPr lang="en" sz="2133"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133" dirty="0"/>
          </a:p>
          <a:p>
            <a:pPr marL="0" indent="0">
              <a:lnSpc>
                <a:spcPct val="100000"/>
              </a:lnSpc>
              <a:spcBef>
                <a:spcPts val="1333"/>
              </a:spcBef>
              <a:buNone/>
            </a:pPr>
            <a:endParaRPr sz="933" b="1" dirty="0"/>
          </a:p>
          <a:p>
            <a:pPr marL="0" indent="0">
              <a:lnSpc>
                <a:spcPct val="100000"/>
              </a:lnSpc>
              <a:spcBef>
                <a:spcPts val="1333"/>
              </a:spcBef>
              <a:buNone/>
            </a:pPr>
            <a:r>
              <a:rPr lang="en" sz="2133" b="1" dirty="0"/>
              <a:t>Lisa Ronmark</a:t>
            </a:r>
            <a:endParaRPr sz="2133" dirty="0"/>
          </a:p>
          <a:p>
            <a:pPr marL="0" indent="0">
              <a:lnSpc>
                <a:spcPct val="100000"/>
              </a:lnSpc>
              <a:spcBef>
                <a:spcPts val="1333"/>
              </a:spcBef>
              <a:buNone/>
            </a:pPr>
            <a:r>
              <a:rPr lang="en" sz="2133" dirty="0"/>
              <a:t>Mobile: +1 (604) 316-4947</a:t>
            </a:r>
            <a:endParaRPr sz="2133" dirty="0"/>
          </a:p>
          <a:p>
            <a:pPr marL="0" indent="0">
              <a:lnSpc>
                <a:spcPct val="100000"/>
              </a:lnSpc>
              <a:spcBef>
                <a:spcPts val="1333"/>
              </a:spcBef>
              <a:spcAft>
                <a:spcPts val="1333"/>
              </a:spcAft>
              <a:buNone/>
            </a:pPr>
            <a:r>
              <a:rPr lang="en" sz="2133" dirty="0"/>
              <a:t>Email: </a:t>
            </a:r>
            <a:r>
              <a:rPr lang="en" sz="2133"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133" dirty="0"/>
          </a:p>
        </p:txBody>
      </p:sp>
      <p:sp>
        <p:nvSpPr>
          <p:cNvPr id="76" name="Google Shape;76;p2"/>
          <p:cNvSpPr txBox="1">
            <a:spLocks noGrp="1"/>
          </p:cNvSpPr>
          <p:nvPr>
            <p:ph sz="half" idx="2"/>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nSpc>
                <a:spcPct val="100000"/>
              </a:lnSpc>
              <a:buNone/>
            </a:pPr>
            <a:r>
              <a:rPr lang="en" sz="2400" b="1" dirty="0"/>
              <a:t>Network Provider: Linespeed Events</a:t>
            </a:r>
            <a:endParaRPr sz="1467" dirty="0"/>
          </a:p>
          <a:p>
            <a:pPr marL="0" indent="0">
              <a:lnSpc>
                <a:spcPct val="100000"/>
              </a:lnSpc>
              <a:spcBef>
                <a:spcPts val="1333"/>
              </a:spcBef>
              <a:buNone/>
            </a:pPr>
            <a:r>
              <a:rPr lang="en" sz="2400" b="1" dirty="0"/>
              <a:t>Richard Alfvin</a:t>
            </a:r>
            <a:endParaRPr sz="2400" b="1" dirty="0"/>
          </a:p>
          <a:p>
            <a:pPr marL="0" indent="0">
              <a:lnSpc>
                <a:spcPct val="100000"/>
              </a:lnSpc>
              <a:spcBef>
                <a:spcPts val="1333"/>
              </a:spcBef>
              <a:buNone/>
            </a:pPr>
            <a:r>
              <a:rPr lang="en" sz="2400" dirty="0"/>
              <a:t>Mobile: +1 (585) 781-0952 </a:t>
            </a:r>
            <a:endParaRPr sz="2400" dirty="0"/>
          </a:p>
          <a:p>
            <a:pPr marL="0" indent="0">
              <a:lnSpc>
                <a:spcPct val="100000"/>
              </a:lnSpc>
              <a:spcBef>
                <a:spcPts val="1333"/>
              </a:spcBef>
              <a:buNone/>
            </a:pPr>
            <a:r>
              <a:rPr lang="en" sz="2400" dirty="0"/>
              <a:t>Email: </a:t>
            </a:r>
            <a:r>
              <a:rPr lang="en" sz="2400" u="sng" dirty="0">
                <a:solidFill>
                  <a:schemeClr val="hlink"/>
                </a:solidFill>
                <a:hlinkClick r:id="rId5"/>
              </a:rPr>
              <a:t>rick@linespeed.com</a:t>
            </a:r>
            <a:r>
              <a:rPr lang="en" sz="2400" dirty="0"/>
              <a:t> </a:t>
            </a:r>
            <a:endParaRPr sz="2400" dirty="0"/>
          </a:p>
          <a:p>
            <a:pPr marL="0" indent="0">
              <a:lnSpc>
                <a:spcPct val="100000"/>
              </a:lnSpc>
              <a:spcBef>
                <a:spcPts val="1333"/>
              </a:spcBef>
              <a:buNone/>
            </a:pPr>
            <a:endParaRPr sz="2400" dirty="0"/>
          </a:p>
          <a:p>
            <a:pPr marL="0" indent="0">
              <a:lnSpc>
                <a:spcPct val="100000"/>
              </a:lnSpc>
              <a:spcBef>
                <a:spcPts val="1333"/>
              </a:spcBef>
              <a:buNone/>
            </a:pPr>
            <a:r>
              <a:rPr lang="en" sz="2400" b="1" dirty="0"/>
              <a:t>Meeting Planner and Network Office</a:t>
            </a:r>
            <a:endParaRPr sz="2400" b="1" dirty="0"/>
          </a:p>
          <a:p>
            <a:pPr marL="0" indent="0">
              <a:lnSpc>
                <a:spcPct val="100000"/>
              </a:lnSpc>
              <a:spcBef>
                <a:spcPts val="1333"/>
              </a:spcBef>
              <a:spcAft>
                <a:spcPts val="1333"/>
              </a:spcAft>
              <a:buNone/>
            </a:pPr>
            <a:r>
              <a:rPr lang="en" sz="2400" dirty="0"/>
              <a:t>Thai Chakraphat 1</a:t>
            </a:r>
            <a:endParaRPr sz="2400" dirty="0"/>
          </a:p>
        </p:txBody>
      </p:sp>
      <p:sp>
        <p:nvSpPr>
          <p:cNvPr id="2" name="Slide Number Placeholder 1">
            <a:extLst>
              <a:ext uri="{FF2B5EF4-FFF2-40B4-BE49-F238E27FC236}">
                <a16:creationId xmlns:a16="http://schemas.microsoft.com/office/drawing/2014/main" id="{2DB6207F-2C68-938D-A76D-5DD69DC6545B}"/>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In Person Registration Times and Location</a:t>
            </a:r>
            <a:endParaRPr/>
          </a:p>
        </p:txBody>
      </p:sp>
      <p:sp>
        <p:nvSpPr>
          <p:cNvPr id="82" name="Google Shape;82;p3"/>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lnSpc>
                <a:spcPct val="50000"/>
              </a:lnSpc>
              <a:buNone/>
            </a:pPr>
            <a:r>
              <a:rPr lang="en" b="1" dirty="0"/>
              <a:t>Registration and Information Desk</a:t>
            </a:r>
          </a:p>
          <a:p>
            <a:pPr marL="0" indent="0">
              <a:lnSpc>
                <a:spcPct val="50000"/>
              </a:lnSpc>
              <a:buNone/>
            </a:pPr>
            <a:endParaRPr b="1" dirty="0"/>
          </a:p>
          <a:p>
            <a:pPr marL="0" indent="0">
              <a:lnSpc>
                <a:spcPct val="50000"/>
              </a:lnSpc>
              <a:spcBef>
                <a:spcPts val="1333"/>
              </a:spcBef>
              <a:buNone/>
            </a:pPr>
            <a:r>
              <a:rPr lang="en" dirty="0"/>
              <a:t>Grand Ballroom Foyer, Level 2</a:t>
            </a:r>
            <a:endParaRPr dirty="0"/>
          </a:p>
          <a:p>
            <a:pPr>
              <a:spcBef>
                <a:spcPts val="1333"/>
              </a:spcBef>
            </a:pPr>
            <a:r>
              <a:rPr lang="en" dirty="0"/>
              <a:t>Sunday 3:30 PM - 6:30 PM</a:t>
            </a:r>
            <a:endParaRPr dirty="0"/>
          </a:p>
          <a:p>
            <a:r>
              <a:rPr lang="en" dirty="0"/>
              <a:t>Monday 7:30 AM - 5:00 PM</a:t>
            </a:r>
            <a:endParaRPr dirty="0"/>
          </a:p>
          <a:p>
            <a:r>
              <a:rPr lang="en" dirty="0"/>
              <a:t>Tuesday, Wednesday, Thursday 7:30 AM - 1:30 PM</a:t>
            </a:r>
            <a:endParaRPr dirty="0"/>
          </a:p>
          <a:p>
            <a:pPr marL="0" indent="0">
              <a:spcBef>
                <a:spcPts val="1333"/>
              </a:spcBef>
              <a:spcAft>
                <a:spcPts val="2133"/>
              </a:spcAft>
              <a:buNone/>
            </a:pPr>
            <a:endParaRPr dirty="0"/>
          </a:p>
        </p:txBody>
      </p:sp>
      <p:sp>
        <p:nvSpPr>
          <p:cNvPr id="2" name="Slide Number Placeholder 1">
            <a:extLst>
              <a:ext uri="{FF2B5EF4-FFF2-40B4-BE49-F238E27FC236}">
                <a16:creationId xmlns:a16="http://schemas.microsoft.com/office/drawing/2014/main" id="{96B019FC-A561-8167-726D-F7C88A8915AF}"/>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7</a:t>
            </a:fld>
            <a:endParaRPr lang="e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g17af9ea36d7_0_10"/>
          <p:cNvSpPr txBox="1">
            <a:spLocks noGrp="1"/>
          </p:cNvSpPr>
          <p:nvPr>
            <p:ph type="title"/>
          </p:nvPr>
        </p:nvSpPr>
        <p:spPr>
          <a:xfrm>
            <a:off x="609600" y="304800"/>
            <a:ext cx="10972800" cy="892175"/>
          </a:xfrm>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sz="2400" dirty="0"/>
              <a:t>Food and Beverage Breaks</a:t>
            </a:r>
            <a:br>
              <a:rPr lang="en" sz="2400" dirty="0"/>
            </a:br>
            <a:r>
              <a:rPr lang="en" sz="2400" dirty="0"/>
              <a:t>Monday –Thursday Nov 15 - 17</a:t>
            </a:r>
            <a:endParaRPr sz="2400" dirty="0"/>
          </a:p>
        </p:txBody>
      </p:sp>
      <p:sp>
        <p:nvSpPr>
          <p:cNvPr id="95" name="Google Shape;95;g17af9ea36d7_0_10"/>
          <p:cNvSpPr txBox="1">
            <a:spLocks noGrp="1"/>
          </p:cNvSpPr>
          <p:nvPr>
            <p:ph sz="half" idx="1"/>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pPr marL="0" indent="0">
              <a:buNone/>
            </a:pPr>
            <a:r>
              <a:rPr lang="en" sz="2000" b="1" dirty="0"/>
              <a:t>Arrival Break 7:30 AM - 8:30 AM</a:t>
            </a:r>
            <a:endParaRPr sz="2000" dirty="0"/>
          </a:p>
          <a:p>
            <a:r>
              <a:rPr lang="en" sz="2000" dirty="0"/>
              <a:t>Grand Ballroom Foyer</a:t>
            </a:r>
            <a:endParaRPr sz="2000" dirty="0"/>
          </a:p>
          <a:p>
            <a:r>
              <a:rPr lang="en" sz="2000" dirty="0"/>
              <a:t>Great Hall Pre-Function Area (Tues-Thur)</a:t>
            </a:r>
            <a:endParaRPr sz="2000" dirty="0"/>
          </a:p>
          <a:p>
            <a:pPr indent="0">
              <a:buNone/>
            </a:pPr>
            <a:endParaRPr sz="2000" dirty="0"/>
          </a:p>
          <a:p>
            <a:pPr marL="0" indent="0">
              <a:buNone/>
            </a:pPr>
            <a:r>
              <a:rPr lang="en" sz="2000" b="1" dirty="0"/>
              <a:t>AM Break 9:45 AM - 10:45 AM</a:t>
            </a:r>
            <a:endParaRPr sz="2000" dirty="0"/>
          </a:p>
          <a:p>
            <a:r>
              <a:rPr lang="en" sz="2000" dirty="0"/>
              <a:t>Grand Ballroom Foyer</a:t>
            </a:r>
            <a:endParaRPr sz="2000" dirty="0"/>
          </a:p>
          <a:p>
            <a:r>
              <a:rPr lang="en" sz="2000" dirty="0"/>
              <a:t>Great Hall Pre-Function Area</a:t>
            </a:r>
            <a:endParaRPr sz="2000" dirty="0"/>
          </a:p>
          <a:p>
            <a:pPr indent="0">
              <a:buNone/>
            </a:pPr>
            <a:endParaRPr sz="2000" dirty="0"/>
          </a:p>
          <a:p>
            <a:pPr marL="0" indent="0">
              <a:buNone/>
            </a:pPr>
            <a:r>
              <a:rPr lang="en" sz="2000" b="1" dirty="0"/>
              <a:t>PM Break 3:00 PM - 4:00 PM</a:t>
            </a:r>
            <a:endParaRPr sz="2000" b="1" dirty="0"/>
          </a:p>
          <a:p>
            <a:r>
              <a:rPr lang="en" sz="2000" dirty="0"/>
              <a:t>Grand Ballroom Foyer</a:t>
            </a:r>
            <a:endParaRPr sz="2000" dirty="0"/>
          </a:p>
          <a:p>
            <a:r>
              <a:rPr lang="en" sz="2000" dirty="0"/>
              <a:t>Great Hall Pre-Function Area</a:t>
            </a:r>
            <a:endParaRPr sz="2000" b="1" dirty="0"/>
          </a:p>
          <a:p>
            <a:pPr marL="0" indent="0">
              <a:buNone/>
            </a:pPr>
            <a:endParaRPr sz="2000" dirty="0"/>
          </a:p>
        </p:txBody>
      </p:sp>
      <p:sp>
        <p:nvSpPr>
          <p:cNvPr id="96" name="Google Shape;96;g17af9ea36d7_0_10"/>
          <p:cNvSpPr txBox="1">
            <a:spLocks noGrp="1"/>
          </p:cNvSpPr>
          <p:nvPr>
            <p:ph sz="half" idx="2"/>
          </p:nvPr>
        </p:nvSpPr>
        <p:spPr>
          <a:prstGeom prst="rect">
            <a:avLst/>
          </a:prstGeom>
        </p:spPr>
        <p:txBody>
          <a:bodyPr spcFirstLastPara="1" vert="horz" wrap="square" lIns="121900" tIns="121900" rIns="121900" bIns="121900" numCol="1" anchor="t" anchorCtr="0" compatLnSpc="1">
            <a:prstTxWarp prst="textNoShape">
              <a:avLst/>
            </a:prstTxWarp>
            <a:noAutofit/>
          </a:bodyPr>
          <a:lstStyle/>
          <a:p>
            <a:pPr marL="0" indent="0">
              <a:buNone/>
            </a:pPr>
            <a:r>
              <a:rPr lang="en" sz="2000" b="1" dirty="0"/>
              <a:t>Lunch 12:00 PM - 2:00 PM</a:t>
            </a:r>
            <a:endParaRPr sz="2000" dirty="0"/>
          </a:p>
          <a:p>
            <a:r>
              <a:rPr lang="en" sz="2000" dirty="0"/>
              <a:t>Gogi Kitchen (Lobby Level)</a:t>
            </a:r>
            <a:endParaRPr sz="2000" dirty="0"/>
          </a:p>
          <a:p>
            <a:r>
              <a:rPr lang="en" sz="2000" dirty="0"/>
              <a:t>Wear your event name badge for complimentary access.</a:t>
            </a:r>
            <a:endParaRPr sz="2000" dirty="0"/>
          </a:p>
        </p:txBody>
      </p:sp>
      <p:sp>
        <p:nvSpPr>
          <p:cNvPr id="2" name="Slide Number Placeholder 1">
            <a:extLst>
              <a:ext uri="{FF2B5EF4-FFF2-40B4-BE49-F238E27FC236}">
                <a16:creationId xmlns:a16="http://schemas.microsoft.com/office/drawing/2014/main" id="{6B87BADE-B1DE-6A70-2A74-2F032A896CE7}"/>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5"/>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r>
              <a:rPr lang="en"/>
              <a:t>Schedule of Sessions and Attendance</a:t>
            </a:r>
            <a:endParaRPr/>
          </a:p>
        </p:txBody>
      </p:sp>
      <p:sp>
        <p:nvSpPr>
          <p:cNvPr id="102" name="Google Shape;102;p5"/>
          <p:cNvSpPr txBox="1">
            <a:spLocks noGrp="1"/>
          </p:cNvSpPr>
          <p:nvPr>
            <p:ph idx="1"/>
          </p:nvPr>
        </p:nvSpPr>
        <p:spPr>
          <a:prstGeom prst="rect">
            <a:avLst/>
          </a:prstGeom>
          <a:noFill/>
          <a:ln>
            <a:noFill/>
          </a:ln>
        </p:spPr>
        <p:txBody>
          <a:bodyPr spcFirstLastPara="1" vert="horz" wrap="square" lIns="121900" tIns="121900" rIns="121900" bIns="121900" numCol="1" anchor="t" anchorCtr="0" compatLnSpc="1">
            <a:prstTxWarp prst="textNoShape">
              <a:avLst/>
            </a:prstTxWarp>
            <a:noAutofit/>
          </a:bodyPr>
          <a:lstStyle/>
          <a:p>
            <a:pPr marL="0" indent="0">
              <a:spcBef>
                <a:spcPts val="1333"/>
              </a:spcBef>
              <a:buNone/>
            </a:pPr>
            <a:r>
              <a:rPr lang="en" sz="2133" b="1" dirty="0"/>
              <a:t>In Person Room Assignments:</a:t>
            </a:r>
            <a:r>
              <a:rPr lang="en" sz="2133" dirty="0"/>
              <a:t> Schedule QR codes posted on each meeting floor and on your badge hand out. </a:t>
            </a:r>
            <a:r>
              <a:rPr lang="en" sz="2133" u="sng" dirty="0">
                <a:solidFill>
                  <a:schemeClr val="hlink"/>
                </a:solidFill>
                <a:hlinkClick r:id="rId3"/>
              </a:rPr>
              <a:t>http://schedule.802world.com/schedule/schedule/show</a:t>
            </a:r>
            <a:endParaRPr sz="2133" dirty="0"/>
          </a:p>
          <a:p>
            <a:pPr marL="0" indent="0">
              <a:spcBef>
                <a:spcPts val="1333"/>
              </a:spcBef>
              <a:buNone/>
            </a:pPr>
            <a:r>
              <a:rPr lang="en" sz="2133" b="1" dirty="0"/>
              <a:t>Virtual Participation:</a:t>
            </a:r>
            <a:r>
              <a:rPr lang="en" sz="2133" dirty="0"/>
              <a:t> </a:t>
            </a:r>
            <a:r>
              <a:rPr lang="en" sz="2133" u="sng" dirty="0">
                <a:solidFill>
                  <a:schemeClr val="hlink"/>
                </a:solidFill>
                <a:hlinkClick r:id="rId4"/>
              </a:rPr>
              <a:t>https://ieee802.org/802tele_calendar.html</a:t>
            </a:r>
            <a:endParaRPr sz="2133" dirty="0"/>
          </a:p>
          <a:p>
            <a:pPr marL="0" indent="0">
              <a:spcBef>
                <a:spcPts val="1333"/>
              </a:spcBef>
              <a:buNone/>
            </a:pPr>
            <a:r>
              <a:rPr lang="en" sz="2133" b="1" dirty="0"/>
              <a:t>ATTENDANCE TOOL (IMAT) : </a:t>
            </a:r>
            <a:r>
              <a:rPr lang="en" sz="2133" u="sng" dirty="0">
                <a:solidFill>
                  <a:schemeClr val="hlink"/>
                </a:solidFill>
                <a:hlinkClick r:id="rId5"/>
              </a:rPr>
              <a:t>https://imat.ieee.org/my-site/home</a:t>
            </a:r>
            <a:endParaRPr sz="2133" dirty="0"/>
          </a:p>
          <a:p>
            <a:pPr marL="0" indent="0">
              <a:spcBef>
                <a:spcPts val="1333"/>
              </a:spcBef>
              <a:buNone/>
            </a:pPr>
            <a:endParaRPr lang="en" sz="2133" b="1" dirty="0">
              <a:solidFill>
                <a:srgbClr val="FF0000"/>
              </a:solidFill>
            </a:endParaRPr>
          </a:p>
          <a:p>
            <a:pPr marL="0" indent="0">
              <a:spcBef>
                <a:spcPts val="1333"/>
              </a:spcBef>
              <a:buNone/>
            </a:pPr>
            <a:r>
              <a:rPr lang="en" sz="2133" b="1" dirty="0">
                <a:solidFill>
                  <a:srgbClr val="FF0000"/>
                </a:solidFill>
              </a:rPr>
              <a:t>REGISTRATION FEE REQUIREMENT REMINDER</a:t>
            </a:r>
            <a:endParaRPr sz="2133" b="1" dirty="0">
              <a:solidFill>
                <a:srgbClr val="FF0000"/>
              </a:solidFill>
            </a:endParaRPr>
          </a:p>
          <a:p>
            <a:pPr marL="0" indent="0">
              <a:lnSpc>
                <a:spcPct val="100000"/>
              </a:lnSpc>
              <a:buNone/>
            </a:pPr>
            <a:r>
              <a:rPr lang="en" sz="1867" dirty="0"/>
              <a:t>Payment of the session registration fee is required for all individuals who participate in any session associated with the November 2022 IEEE 802 Plenary Session. </a:t>
            </a:r>
          </a:p>
          <a:p>
            <a:pPr marL="0" indent="0">
              <a:lnSpc>
                <a:spcPct val="100000"/>
              </a:lnSpc>
              <a:buNone/>
            </a:pPr>
            <a:r>
              <a:rPr lang="en" sz="1867" b="1" dirty="0"/>
              <a:t>Registration Link</a:t>
            </a:r>
            <a:r>
              <a:rPr lang="en" sz="1867" dirty="0"/>
              <a:t>: </a:t>
            </a:r>
            <a:r>
              <a:rPr lang="en" sz="1867" u="sng" dirty="0">
                <a:solidFill>
                  <a:schemeClr val="hlink"/>
                </a:solidFill>
                <a:hlinkClick r:id="rId6"/>
              </a:rPr>
              <a:t>https://cvent.me/ePrBDG</a:t>
            </a:r>
            <a:endParaRPr sz="1867" dirty="0"/>
          </a:p>
          <a:p>
            <a:pPr indent="0" algn="ctr">
              <a:spcBef>
                <a:spcPts val="1333"/>
              </a:spcBef>
              <a:buNone/>
            </a:pPr>
            <a:endParaRPr sz="2133" dirty="0"/>
          </a:p>
          <a:p>
            <a:pPr marL="0" indent="0" algn="ctr">
              <a:spcBef>
                <a:spcPts val="1333"/>
              </a:spcBef>
              <a:spcAft>
                <a:spcPts val="2133"/>
              </a:spcAft>
              <a:buNone/>
            </a:pPr>
            <a:endParaRPr sz="2133" dirty="0"/>
          </a:p>
        </p:txBody>
      </p:sp>
      <p:sp>
        <p:nvSpPr>
          <p:cNvPr id="2" name="Slide Number Placeholder 1">
            <a:extLst>
              <a:ext uri="{FF2B5EF4-FFF2-40B4-BE49-F238E27FC236}">
                <a16:creationId xmlns:a16="http://schemas.microsoft.com/office/drawing/2014/main" id="{9391A5E0-411C-D077-A990-3C242663B41A}"/>
              </a:ext>
            </a:extLst>
          </p:cNvPr>
          <p:cNvSpPr>
            <a:spLocks noGrp="1"/>
          </p:cNvSpPr>
          <p:nvPr>
            <p:ph type="sldNum" idx="4294967295"/>
          </p:nvPr>
        </p:nvSpPr>
        <p:spPr>
          <a:xfrm>
            <a:off x="11460163" y="6261100"/>
            <a:ext cx="731837" cy="523875"/>
          </a:xfrm>
          <a:prstGeom prst="rect">
            <a:avLst/>
          </a:prstGeom>
        </p:spPr>
        <p:txBody>
          <a:bodyPr/>
          <a:lstStyle/>
          <a:p>
            <a:fld id="{00000000-1234-1234-1234-123412341234}" type="slidenum">
              <a:rPr lang="en" smtClean="0"/>
              <a:pPr/>
              <a:t>9</a:t>
            </a:fld>
            <a:endParaRPr lang="en"/>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31031</TotalTime>
  <Words>5995</Words>
  <Application>Microsoft Office PowerPoint</Application>
  <PresentationFormat>Widescreen</PresentationFormat>
  <Paragraphs>744</Paragraphs>
  <Slides>59</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59</vt:i4>
      </vt:variant>
    </vt:vector>
  </HeadingPairs>
  <TitlesOfParts>
    <vt:vector size="67" baseType="lpstr">
      <vt:lpstr>Arial</vt:lpstr>
      <vt:lpstr>Calibri</vt:lpstr>
      <vt:lpstr>Courier New</vt:lpstr>
      <vt:lpstr>Roboto</vt:lpstr>
      <vt:lpstr>Times New Roman</vt:lpstr>
      <vt:lpstr>Verdana</vt:lpstr>
      <vt:lpstr>Wingdings</vt:lpstr>
      <vt:lpstr>Title slide</vt:lpstr>
      <vt:lpstr>Executive Secretary Agenda Items  2022 November Plenary</vt:lpstr>
      <vt:lpstr>Event Conduct and Safety Statement </vt:lpstr>
      <vt:lpstr>Event Conduct and Safety Statement</vt:lpstr>
      <vt:lpstr>IEEE 802 Opening EC Mtg – November 14</vt:lpstr>
      <vt:lpstr>November 2022 IEEE 802 Plenary Session</vt:lpstr>
      <vt:lpstr>Meeting Planner and Network Contacts</vt:lpstr>
      <vt:lpstr>In Person Registration Times and Location</vt:lpstr>
      <vt:lpstr>Food and Beverage Breaks Monday –Thursday Nov 15 - 17</vt:lpstr>
      <vt:lpstr>Schedule of Sessions and Attendance</vt:lpstr>
      <vt:lpstr>Audio Visual Support - In Person Sessions </vt:lpstr>
      <vt:lpstr>Network Access Information and Support </vt:lpstr>
      <vt:lpstr>‘Tastes of Thailand Street Food’ Networking Social</vt:lpstr>
      <vt:lpstr>Airport Transfers </vt:lpstr>
      <vt:lpstr>Acknowledgement of Support </vt:lpstr>
      <vt:lpstr>PowerPoint Presentation</vt:lpstr>
      <vt:lpstr>PowerPoint Presentation</vt:lpstr>
      <vt:lpstr>Thanks for helping us make this session a success, we look forward to working with you again!</vt:lpstr>
      <vt:lpstr>Request for information from local 802 Plenary WG Attendees</vt:lpstr>
      <vt:lpstr>2022 November 802 Plenary Registration report as of 11/13/22 – noon ICT</vt:lpstr>
      <vt:lpstr>PowerPoint Presentation</vt:lpstr>
      <vt:lpstr>PowerPoint Presentation</vt:lpstr>
      <vt:lpstr>PowerPoint Presentation</vt:lpstr>
      <vt:lpstr>Suggested best practices</vt:lpstr>
      <vt:lpstr>Mixed-mode Meeting Protocol</vt:lpstr>
      <vt:lpstr>Request for 802 WG Straw Polls -1</vt:lpstr>
      <vt:lpstr>Request for 802 WG Straw Polls -1</vt:lpstr>
      <vt:lpstr>Future Venue Contract Status</vt:lpstr>
      <vt:lpstr>2023 March 12-17 – Hilton Atlanta, Atlanta, Georgia USA</vt:lpstr>
      <vt:lpstr>Future Session AdHocs</vt:lpstr>
      <vt:lpstr>6.06 IEEE 802 University Outreach Program for Berlin July 2023</vt:lpstr>
      <vt:lpstr>Student Outreach Program for Berlin July 2023 (2)</vt:lpstr>
      <vt:lpstr>Future Venue AdHocs  --</vt:lpstr>
      <vt:lpstr>Next Venue Meeting planning – Thurs 7:30 am</vt:lpstr>
      <vt:lpstr>Notes from Discussion</vt:lpstr>
      <vt:lpstr>Future Venues AdHoc – Thurs 8 am</vt:lpstr>
      <vt:lpstr>Future Venue Contract Status</vt:lpstr>
      <vt:lpstr>Notes</vt:lpstr>
      <vt:lpstr>IEEE 802 Closing EC Mtg – November 17</vt:lpstr>
      <vt:lpstr>Future Venue Contract Status</vt:lpstr>
      <vt:lpstr>2022 July WG Attendee Summary</vt:lpstr>
      <vt:lpstr>Nov 2022 – Bangkok, Thailand - WG Attendee Summary</vt:lpstr>
      <vt:lpstr>Straw Poll #1 for 2023 January 802W Interim</vt:lpstr>
      <vt:lpstr>Straw Poll #2 for 2023 January 802W Interim</vt:lpstr>
      <vt:lpstr>Straw Poll #3 for 2023 March</vt:lpstr>
      <vt:lpstr>Straw Poll #4 for 2023 March</vt:lpstr>
      <vt:lpstr>Straw Poll #5 Nov 2022</vt:lpstr>
      <vt:lpstr>Straw Poll #6 November 22 Attend Social</vt:lpstr>
      <vt:lpstr>Straw Poll #7  November 22 Like social</vt:lpstr>
      <vt:lpstr>4.03 2023 March Mixed-mode Plenary Fee Motion </vt:lpstr>
      <vt:lpstr>4.03 Motion to Approve Exec Site Visit</vt:lpstr>
      <vt:lpstr>ITU hosting</vt:lpstr>
      <vt:lpstr>ITU-T SG15 &amp; IEEE 802</vt:lpstr>
      <vt:lpstr>ITU new building project</vt:lpstr>
      <vt:lpstr>Motion</vt:lpstr>
      <vt:lpstr>4.06 – Consent Agenda</vt:lpstr>
      <vt:lpstr>8.033 – Executive Secretary Report</vt:lpstr>
      <vt:lpstr>Network Report – Linespeed</vt:lpstr>
      <vt:lpstr>8.04 Monthly IEEE 802 EC Telecons</vt:lpstr>
      <vt:lpstr>8.05 Call for Tutorials for March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2022 November Plenary</dc:title>
  <dc:subject>2022 November IEEE 802 Mixed Mode Plenary</dc:subject>
  <dc:creator>Jon Rosdahl</dc:creator>
  <cp:keywords>Mixed-mode Plenary</cp:keywords>
  <dc:description>Jon Rosdahl, Qualcomm</dc:description>
  <cp:lastModifiedBy>Jon Rosdahl</cp:lastModifiedBy>
  <cp:revision>16</cp:revision>
  <dcterms:created xsi:type="dcterms:W3CDTF">2021-09-07T16:57:28Z</dcterms:created>
  <dcterms:modified xsi:type="dcterms:W3CDTF">2022-11-20T00:04:32Z</dcterms:modified>
  <cp:category>November 2022</cp:category>
</cp:coreProperties>
</file>