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2"/>
  </p:notesMasterIdLst>
  <p:handoutMasterIdLst>
    <p:handoutMasterId r:id="rId13"/>
  </p:handoutMasterIdLst>
  <p:sldIdLst>
    <p:sldId id="304" r:id="rId2"/>
    <p:sldId id="306" r:id="rId3"/>
    <p:sldId id="308" r:id="rId4"/>
    <p:sldId id="309" r:id="rId5"/>
    <p:sldId id="307" r:id="rId6"/>
    <p:sldId id="310" r:id="rId7"/>
    <p:sldId id="311" r:id="rId8"/>
    <p:sldId id="313" r:id="rId9"/>
    <p:sldId id="312" r:id="rId10"/>
    <p:sldId id="314" r:id="rId11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84713" autoAdjust="0"/>
  </p:normalViewPr>
  <p:slideViewPr>
    <p:cSldViewPr>
      <p:cViewPr varScale="1">
        <p:scale>
          <a:sx n="68" d="100"/>
          <a:sy n="68" d="100"/>
        </p:scale>
        <p:origin x="738" y="7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442" y="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BA86C-65F5-4CF3-B3E0-262C24A6192F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8D477-3781-4FB6-B024-7E4A5E857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90AAE55-AC1F-40CD-88B6-F4E33C4F9407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36C3E89-58A8-4CE9-BC88-C9655D56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733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595418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93E4F6A-BA2B-490F-81CA-D73197DDEB50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50964"/>
            <a:ext cx="10972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689351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350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509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059780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62FF8F1-61A8-4392-9E7C-730B2CB4B51A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3051" y="6591300"/>
            <a:ext cx="1219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802 July 2022 Plenary - Workshop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3051" y="6589714"/>
            <a:ext cx="8659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7/14/2022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2/ec-22-0094-01-00EC-future-meeting-vision-ad-hoc-update-may-2022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D92-8D39-B6A8-5149-1477349E3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Future Meeting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5CBE2-B8B4-0B70-044D-3A189D9AD6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Workshop</a:t>
            </a:r>
          </a:p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315227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61F7E-0B15-71E8-7E18-44F2CDB91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7824E-FA60-8DCD-3376-4EA77B31C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random access to different meetings important?</a:t>
            </a:r>
          </a:p>
          <a:p>
            <a:r>
              <a:rPr lang="en-US" dirty="0"/>
              <a:t>Do we have large enough and enough worldwide timeslots to move much of our work to remote access?</a:t>
            </a:r>
          </a:p>
          <a:p>
            <a:r>
              <a:rPr lang="en-US" dirty="0"/>
              <a:t>Has new work actually slowed?</a:t>
            </a:r>
          </a:p>
          <a:p>
            <a:r>
              <a:rPr lang="en-US" dirty="0"/>
              <a:t>Are remote meetings the same or different from F2F in their process and function?</a:t>
            </a:r>
          </a:p>
          <a:p>
            <a:endParaRPr lang="en-US" dirty="0"/>
          </a:p>
          <a:p>
            <a:r>
              <a:rPr lang="en-US" dirty="0"/>
              <a:t>Anything else?</a:t>
            </a:r>
          </a:p>
        </p:txBody>
      </p:sp>
    </p:spTree>
    <p:extLst>
      <p:ext uri="{BB962C8B-B14F-4D97-AF65-F5344CB8AC3E}">
        <p14:creationId xmlns:p14="http://schemas.microsoft.com/office/powerpoint/2010/main" val="151945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05C3-83E3-6D4C-994C-155ACBC9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ADADF-1681-9159-6217-1CC92F66A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Andrew Myles has been leading the Future Meetings ad hoc</a:t>
            </a:r>
          </a:p>
          <a:p>
            <a:r>
              <a:rPr lang="en-US" dirty="0"/>
              <a:t>Many issues have been raised</a:t>
            </a:r>
          </a:p>
          <a:p>
            <a:pPr lvl="1"/>
            <a:r>
              <a:rPr lang="en-US" dirty="0"/>
              <a:t>See </a:t>
            </a:r>
            <a:r>
              <a:rPr lang="en-AU" dirty="0">
                <a:hlinkClick r:id="rId2"/>
              </a:rPr>
              <a:t>ec-22-0094-01</a:t>
            </a:r>
            <a:r>
              <a:rPr lang="en-AU" dirty="0"/>
              <a:t> for details</a:t>
            </a:r>
            <a:endParaRPr lang="en-US" dirty="0"/>
          </a:p>
          <a:p>
            <a:pPr lvl="1"/>
            <a:r>
              <a:rPr lang="en-US" dirty="0"/>
              <a:t>Most are passionate about what they want to see</a:t>
            </a:r>
          </a:p>
          <a:p>
            <a:r>
              <a:rPr lang="en-US" dirty="0"/>
              <a:t>Expect controversy – more questions than answers</a:t>
            </a:r>
          </a:p>
          <a:p>
            <a:pPr lvl="1"/>
            <a:r>
              <a:rPr lang="en-US" dirty="0"/>
              <a:t>Try to figure out what we can actually test</a:t>
            </a:r>
          </a:p>
          <a:p>
            <a:r>
              <a:rPr lang="en-US" dirty="0"/>
              <a:t>Andrew Myles will lead discussion</a:t>
            </a:r>
          </a:p>
          <a:p>
            <a:r>
              <a:rPr lang="en-US" dirty="0"/>
              <a:t>(2:00PM-3:00PM)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86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CD58C-30FA-DB67-EA62-A4DC9154F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determine success?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8DF4A-3992-2C4C-92AC-6A528196D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standards projects in flight?</a:t>
            </a:r>
          </a:p>
          <a:p>
            <a:pPr lvl="1"/>
            <a:r>
              <a:rPr lang="en-US" dirty="0"/>
              <a:t>May include stagnant or starving projects</a:t>
            </a:r>
          </a:p>
          <a:p>
            <a:r>
              <a:rPr lang="en-US" dirty="0"/>
              <a:t>Number completed?</a:t>
            </a:r>
          </a:p>
          <a:p>
            <a:pPr lvl="1"/>
            <a:r>
              <a:rPr lang="en-US" dirty="0"/>
              <a:t>May reflect only mature projects</a:t>
            </a:r>
          </a:p>
          <a:p>
            <a:r>
              <a:rPr lang="en-US" dirty="0"/>
              <a:t>Time to completion?</a:t>
            </a:r>
          </a:p>
          <a:p>
            <a:pPr lvl="1"/>
            <a:r>
              <a:rPr lang="en-US" dirty="0"/>
              <a:t>A lagging indicator</a:t>
            </a:r>
          </a:p>
          <a:p>
            <a:r>
              <a:rPr lang="en-US" dirty="0"/>
              <a:t>Market relevance/adoption?</a:t>
            </a:r>
          </a:p>
          <a:p>
            <a:pPr lvl="1"/>
            <a:r>
              <a:rPr lang="en-US" dirty="0"/>
              <a:t>A significantly lagging indicator</a:t>
            </a:r>
          </a:p>
          <a:p>
            <a:r>
              <a:rPr lang="en-US" dirty="0"/>
              <a:t>Market outrunning standards (proprietary solutions)</a:t>
            </a:r>
          </a:p>
        </p:txBody>
      </p:sp>
    </p:spTree>
    <p:extLst>
      <p:ext uri="{BB962C8B-B14F-4D97-AF65-F5344CB8AC3E}">
        <p14:creationId xmlns:p14="http://schemas.microsoft.com/office/powerpoint/2010/main" val="284101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E6FC68-0370-CA12-2160-3C6CAE826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573F4E-9135-5760-F745-AC3746B330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0191" y="1350963"/>
            <a:ext cx="6219865" cy="4525962"/>
          </a:xfrm>
        </p:spPr>
        <p:txBody>
          <a:bodyPr/>
          <a:lstStyle/>
          <a:p>
            <a:r>
              <a:rPr lang="en-US" dirty="0"/>
              <a:t>Do we have consensus that SOME level of F2F interaction is needed?</a:t>
            </a:r>
          </a:p>
          <a:p>
            <a:pPr lvl="1"/>
            <a:r>
              <a:rPr lang="en-US" dirty="0"/>
              <a:t>Are we really bimodal on remote-only meetings?</a:t>
            </a:r>
          </a:p>
          <a:p>
            <a:pPr lvl="1"/>
            <a:r>
              <a:rPr lang="en-US" dirty="0"/>
              <a:t>Question then becomes how much, how frequent, and at what level….</a:t>
            </a:r>
          </a:p>
          <a:p>
            <a:r>
              <a:rPr lang="en-US" dirty="0"/>
              <a:t>How do we maximize USEFUL, ACTIVE participation to produce high quality, market relevant standards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D1BD1C2-79CC-74A1-1189-64CAE5CFBF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16080" y="1350963"/>
            <a:ext cx="4995729" cy="3672409"/>
          </a:xfrm>
        </p:spPr>
      </p:pic>
    </p:spTree>
    <p:extLst>
      <p:ext uri="{BB962C8B-B14F-4D97-AF65-F5344CB8AC3E}">
        <p14:creationId xmlns:p14="http://schemas.microsoft.com/office/powerpoint/2010/main" val="336046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2CC02-D01B-5E22-E5E8-9B969AE6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Questions from Andrew’s Deck</a:t>
            </a:r>
          </a:p>
        </p:txBody>
      </p:sp>
      <p:pic>
        <p:nvPicPr>
          <p:cNvPr id="5" name="Picture 4" descr="Deck chair on a cruise ship">
            <a:extLst>
              <a:ext uri="{FF2B5EF4-FFF2-40B4-BE49-F238E27FC236}">
                <a16:creationId xmlns:a16="http://schemas.microsoft.com/office/drawing/2014/main" id="{A4935422-8349-A711-D24A-D27BE2F6C5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573" b="16634"/>
          <a:stretch/>
        </p:blipFill>
        <p:spPr>
          <a:xfrm>
            <a:off x="609599" y="1350963"/>
            <a:ext cx="11015077" cy="45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8732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F983F-E2F5-F106-E341-5365D22AD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Controversies on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4F425-93D2-53C1-51D9-8A60062F3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more people on a call necessarily more participation?</a:t>
            </a:r>
          </a:p>
          <a:p>
            <a:pPr lvl="1"/>
            <a:r>
              <a:rPr lang="en-US" dirty="0"/>
              <a:t>Registered at a meeting vs.</a:t>
            </a:r>
          </a:p>
          <a:p>
            <a:pPr lvl="1"/>
            <a:r>
              <a:rPr lang="en-US" dirty="0"/>
              <a:t>Participating in votes/polls vs.</a:t>
            </a:r>
          </a:p>
          <a:p>
            <a:pPr lvl="1"/>
            <a:r>
              <a:rPr lang="en-US" dirty="0"/>
              <a:t>Heard in discussion vs.</a:t>
            </a:r>
          </a:p>
          <a:p>
            <a:pPr lvl="1"/>
            <a:r>
              <a:rPr lang="en-US" dirty="0"/>
              <a:t>Submitting contribution documents</a:t>
            </a:r>
          </a:p>
          <a:p>
            <a:r>
              <a:rPr lang="en-US" dirty="0"/>
              <a:t>How can we ensure it is?</a:t>
            </a:r>
          </a:p>
          <a:p>
            <a:r>
              <a:rPr lang="en-US" dirty="0"/>
              <a:t>How much of the increase is due to new work/new areas?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29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F983F-E2F5-F106-E341-5365D22AD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Frequency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4F425-93D2-53C1-51D9-8A60062F3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more frequent meetings actually better in all cases?</a:t>
            </a:r>
          </a:p>
          <a:p>
            <a:pPr lvl="1"/>
            <a:r>
              <a:rPr lang="en-US" dirty="0"/>
              <a:t>How frequently should we meet face to face?</a:t>
            </a:r>
          </a:p>
          <a:p>
            <a:pPr lvl="2"/>
            <a:r>
              <a:rPr lang="en-US" dirty="0"/>
              <a:t>(as 802, WGs, and subgroups)</a:t>
            </a:r>
          </a:p>
          <a:p>
            <a:pPr lvl="1"/>
            <a:r>
              <a:rPr lang="en-US" dirty="0"/>
              <a:t>Is it more about the frequency of meetings where decisions/process advancement are made?</a:t>
            </a:r>
          </a:p>
          <a:p>
            <a:r>
              <a:rPr lang="en-US" dirty="0"/>
              <a:t>How much should we codify in rules?</a:t>
            </a:r>
          </a:p>
          <a:p>
            <a:pPr lvl="1"/>
            <a:r>
              <a:rPr lang="en-US" dirty="0"/>
              <a:t>Which rules are binding us now, keeping people from experimenting</a:t>
            </a:r>
          </a:p>
        </p:txBody>
      </p:sp>
    </p:spTree>
    <p:extLst>
      <p:ext uri="{BB962C8B-B14F-4D97-AF65-F5344CB8AC3E}">
        <p14:creationId xmlns:p14="http://schemas.microsoft.com/office/powerpoint/2010/main" val="3644860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2BB8D-DFB3-FDDC-9680-8F4B088CE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Informal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8358E-DAC5-448F-667A-A3ABF6E51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Empathy is an important part of consensus</a:t>
            </a:r>
          </a:p>
          <a:p>
            <a:pPr lvl="1"/>
            <a:r>
              <a:rPr lang="en-US" dirty="0"/>
              <a:t>‘Breakthroughs often happen in the bar or hallway’</a:t>
            </a:r>
          </a:p>
          <a:p>
            <a:pPr lvl="1"/>
            <a:r>
              <a:rPr lang="en-US" dirty="0"/>
              <a:t>How to bridge the gap to the remote participant with concerns but not suggestions to resolve?</a:t>
            </a:r>
          </a:p>
          <a:p>
            <a:r>
              <a:rPr lang="en-US" dirty="0"/>
              <a:t>‘Reading the room’ is important</a:t>
            </a:r>
          </a:p>
          <a:p>
            <a:pPr lvl="1"/>
            <a:r>
              <a:rPr lang="en-US" dirty="0"/>
              <a:t>How much of this gap can video fill</a:t>
            </a:r>
          </a:p>
          <a:p>
            <a:pPr lvl="1"/>
            <a:r>
              <a:rPr lang="en-US" dirty="0"/>
              <a:t>Is voting too anonymous without presence?</a:t>
            </a:r>
          </a:p>
          <a:p>
            <a:pPr lvl="1"/>
            <a:r>
              <a:rPr lang="en-US" dirty="0"/>
              <a:t>What about the quiet participants who just vote?</a:t>
            </a:r>
          </a:p>
          <a:p>
            <a:pPr lvl="1"/>
            <a:r>
              <a:rPr lang="en-US" dirty="0"/>
              <a:t>How do we better identify and mitigate disagreements</a:t>
            </a:r>
          </a:p>
        </p:txBody>
      </p:sp>
    </p:spTree>
    <p:extLst>
      <p:ext uri="{BB962C8B-B14F-4D97-AF65-F5344CB8AC3E}">
        <p14:creationId xmlns:p14="http://schemas.microsoft.com/office/powerpoint/2010/main" val="3199911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AF70E-A473-AA90-BBEC-F7C0563B8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Making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268A6-5C04-55C2-2622-C0DE34078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Are remote meetings more or less effective at driving consensus decisions?</a:t>
            </a:r>
          </a:p>
          <a:p>
            <a:r>
              <a:rPr lang="en-US" sz="2800" dirty="0"/>
              <a:t>Voting brings issues to a head &amp; can be faster</a:t>
            </a:r>
          </a:p>
          <a:p>
            <a:pPr lvl="1"/>
            <a:r>
              <a:rPr lang="en-US" sz="2400" dirty="0"/>
              <a:t>BUT is designed for situations without full agreement so less consensus</a:t>
            </a:r>
          </a:p>
          <a:p>
            <a:r>
              <a:rPr lang="en-US" sz="2800" dirty="0"/>
              <a:t>Voting is harder on remote/hybrid meetings (more than tools)</a:t>
            </a:r>
            <a:endParaRPr lang="en-US" sz="2400" dirty="0"/>
          </a:p>
          <a:p>
            <a:r>
              <a:rPr lang="en-US" sz="2800" dirty="0"/>
              <a:t>More frequent remote meetings</a:t>
            </a:r>
          </a:p>
          <a:p>
            <a:pPr lvl="1"/>
            <a:r>
              <a:rPr lang="en-US" sz="2400" dirty="0"/>
              <a:t>May bring more discussion and broader consensus</a:t>
            </a:r>
          </a:p>
          <a:p>
            <a:pPr lvl="1"/>
            <a:r>
              <a:rPr lang="en-US" sz="2400" dirty="0"/>
              <a:t>May take longer to get to consensus</a:t>
            </a:r>
          </a:p>
          <a:p>
            <a:pPr lvl="1"/>
            <a:r>
              <a:rPr lang="en-US" sz="2400" dirty="0"/>
              <a:t>May have potential for dominance with a lower barrier to entry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0915326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2295</TotalTime>
  <Words>493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1_EEE</vt:lpstr>
      <vt:lpstr>Future Meeting Structure</vt:lpstr>
      <vt:lpstr>Intro</vt:lpstr>
      <vt:lpstr>How do we determine success?</vt:lpstr>
      <vt:lpstr>Questions</vt:lpstr>
      <vt:lpstr>Questions from Andrew’s Deck</vt:lpstr>
      <vt:lpstr>Controversies on Participation</vt:lpstr>
      <vt:lpstr>Meeting Frequency</vt:lpstr>
      <vt:lpstr>Real-time Informal Relationships</vt:lpstr>
      <vt:lpstr>Decision Making</vt:lpstr>
      <vt:lpstr>Other considerations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and General Information</dc:title>
  <dc:subject>IEEE P802.3dg Task Force</dc:subject>
  <dc:creator>Law, David;george@cmephyconsulting.com</dc:creator>
  <cp:keywords>Agenda</cp:keywords>
  <cp:lastModifiedBy>George Zimmerman</cp:lastModifiedBy>
  <cp:revision>139</cp:revision>
  <dcterms:created xsi:type="dcterms:W3CDTF">2011-08-10T17:21:09Z</dcterms:created>
  <dcterms:modified xsi:type="dcterms:W3CDTF">2022-07-15T15:06:59Z</dcterms:modified>
</cp:coreProperties>
</file>