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9"/>
  </p:notesMasterIdLst>
  <p:handoutMasterIdLst>
    <p:handoutMasterId r:id="rId10"/>
  </p:handoutMasterIdLst>
  <p:sldIdLst>
    <p:sldId id="304" r:id="rId2"/>
    <p:sldId id="305" r:id="rId3"/>
    <p:sldId id="300" r:id="rId4"/>
    <p:sldId id="303" r:id="rId5"/>
    <p:sldId id="301" r:id="rId6"/>
    <p:sldId id="302" r:id="rId7"/>
    <p:sldId id="306" r:id="rId8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ow, Bob" initials="" lastIdx="4" clrIdx="0"/>
  <p:cmAuthor id="1" name="David Law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8" autoAdjust="0"/>
    <p:restoredTop sz="84713" autoAdjust="0"/>
  </p:normalViewPr>
  <p:slideViewPr>
    <p:cSldViewPr>
      <p:cViewPr varScale="1">
        <p:scale>
          <a:sx n="68" d="100"/>
          <a:sy n="68" d="100"/>
        </p:scale>
        <p:origin x="738" y="7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2442" y="114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e Zimmerman" userId="2d3b0b21-b33e-413b-9454-09794ca049c7" providerId="ADAL" clId="{E6723D93-89FF-4A66-A95C-9933CED899EE}"/>
    <pc:docChg chg="modMainMaster">
      <pc:chgData name="George Zimmerman" userId="2d3b0b21-b33e-413b-9454-09794ca049c7" providerId="ADAL" clId="{E6723D93-89FF-4A66-A95C-9933CED899EE}" dt="2022-07-14T18:00:34.479" v="35" actId="20577"/>
      <pc:docMkLst>
        <pc:docMk/>
      </pc:docMkLst>
      <pc:sldMasterChg chg="modSp mod">
        <pc:chgData name="George Zimmerman" userId="2d3b0b21-b33e-413b-9454-09794ca049c7" providerId="ADAL" clId="{E6723D93-89FF-4A66-A95C-9933CED899EE}" dt="2022-07-14T18:00:34.479" v="35" actId="20577"/>
        <pc:sldMasterMkLst>
          <pc:docMk/>
          <pc:sldMasterMk cId="0" sldId="2147483698"/>
        </pc:sldMasterMkLst>
        <pc:spChg chg="mod">
          <ac:chgData name="George Zimmerman" userId="2d3b0b21-b33e-413b-9454-09794ca049c7" providerId="ADAL" clId="{E6723D93-89FF-4A66-A95C-9933CED899EE}" dt="2022-07-14T18:00:34.479" v="35" actId="20577"/>
          <ac:spMkLst>
            <pc:docMk/>
            <pc:sldMasterMk cId="0" sldId="2147483698"/>
            <ac:spMk id="60424" creationId="{00000000-0000-0000-0000-000000000000}"/>
          </ac:spMkLst>
        </pc:spChg>
        <pc:spChg chg="mod">
          <ac:chgData name="George Zimmerman" userId="2d3b0b21-b33e-413b-9454-09794ca049c7" providerId="ADAL" clId="{E6723D93-89FF-4A66-A95C-9933CED899EE}" dt="2022-07-14T18:00:29.678" v="33" actId="20577"/>
          <ac:spMkLst>
            <pc:docMk/>
            <pc:sldMasterMk cId="0" sldId="2147483698"/>
            <ac:spMk id="60425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7BA86C-65F5-4CF3-B3E0-262C24A6192F}" type="datetimeFigureOut">
              <a:rPr lang="en-US"/>
              <a:pPr>
                <a:defRPr/>
              </a:pPr>
              <a:t>7/15/2022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8A8D477-3781-4FB6-B024-7E4A5E857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52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90AAE55-AC1F-40CD-88B6-F4E33C4F9407}" type="datetimeFigureOut">
              <a:rPr lang="en-US"/>
              <a:pPr>
                <a:defRPr/>
              </a:pPr>
              <a:t>7/15/2022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36C3E89-58A8-4CE9-BC88-C9655D56D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17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733" y="6604000"/>
            <a:ext cx="12172951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595418" y="6589714"/>
            <a:ext cx="153458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493E4F6A-BA2B-490F-81CA-D73197DDEB50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404813"/>
            <a:ext cx="2743200" cy="5472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04813"/>
            <a:ext cx="8026400" cy="5472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04813"/>
            <a:ext cx="10972800" cy="7921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50964"/>
            <a:ext cx="10972800" cy="2185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689351"/>
            <a:ext cx="10972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5096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5096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-350" y="6604000"/>
            <a:ext cx="12172951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04813"/>
            <a:ext cx="109728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50963"/>
            <a:ext cx="10972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/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10597801" y="6589714"/>
            <a:ext cx="153458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C62FF8F1-61A8-4392-9E7C-730B2CB4B51A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 userDrawn="1"/>
        </p:nvSpPr>
        <p:spPr bwMode="auto">
          <a:xfrm>
            <a:off x="-13051" y="6591300"/>
            <a:ext cx="1219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</a:rPr>
              <a:t>IEEE 802 July 2022 Plenary - Workshop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-13051" y="6589714"/>
            <a:ext cx="865943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bg1"/>
                </a:solidFill>
              </a:rPr>
              <a:t>7/14/2022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2" r:id="rId2"/>
    <p:sldLayoutId id="2147483711" r:id="rId3"/>
    <p:sldLayoutId id="2147483710" r:id="rId4"/>
    <p:sldLayoutId id="2147483709" r:id="rId5"/>
    <p:sldLayoutId id="2147483708" r:id="rId6"/>
    <p:sldLayoutId id="2147483707" r:id="rId7"/>
    <p:sldLayoutId id="2147483706" r:id="rId8"/>
    <p:sldLayoutId id="2147483705" r:id="rId9"/>
    <p:sldLayoutId id="2147483704" r:id="rId10"/>
    <p:sldLayoutId id="2147483703" r:id="rId11"/>
    <p:sldLayoutId id="214748370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F9D92-8D39-B6A8-5149-1477349E38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Feedback on this week – Hybrid Meetings &amp; Return to F2F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35CBE2-B8B4-0B70-044D-3A189D9AD6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IEEE 802 Workshop</a:t>
            </a:r>
          </a:p>
          <a:p>
            <a:r>
              <a:rPr lang="en-US" dirty="0"/>
              <a:t>July 2022</a:t>
            </a:r>
          </a:p>
        </p:txBody>
      </p:sp>
    </p:spTree>
    <p:extLst>
      <p:ext uri="{BB962C8B-B14F-4D97-AF65-F5344CB8AC3E}">
        <p14:creationId xmlns:p14="http://schemas.microsoft.com/office/powerpoint/2010/main" val="3152274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12C7B-772E-A9DA-AB12-D40592BD1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Format/Intro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4AAC6-A9AA-90F2-BAA2-202693CCA8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Solicited feedback from 802.3 leaders and gathered feedback from groups of various sizes at various stages</a:t>
            </a:r>
          </a:p>
          <a:p>
            <a:r>
              <a:rPr lang="en-US" sz="2800" dirty="0"/>
              <a:t>Format will be to start with summary of this feedback</a:t>
            </a:r>
          </a:p>
          <a:p>
            <a:r>
              <a:rPr lang="en-US" sz="2800" dirty="0"/>
              <a:t>Other groups can go from their notes or slides if they wish</a:t>
            </a:r>
          </a:p>
          <a:p>
            <a:r>
              <a:rPr lang="en-US" sz="2800" dirty="0"/>
              <a:t>Try to synthesize commonalities and differences </a:t>
            </a:r>
          </a:p>
          <a:p>
            <a:endParaRPr lang="en-US" sz="2800" dirty="0"/>
          </a:p>
          <a:p>
            <a:r>
              <a:rPr lang="en-US" sz="2800" dirty="0"/>
              <a:t>More commonality across WGs than we might expect…</a:t>
            </a:r>
          </a:p>
          <a:p>
            <a:r>
              <a:rPr lang="en-US" sz="2800" dirty="0"/>
              <a:t>Overall feedback was very positive </a:t>
            </a:r>
          </a:p>
          <a:p>
            <a:pPr lvl="1"/>
            <a:r>
              <a:rPr lang="en-US" sz="2400" dirty="0"/>
              <a:t>Progress, energy, not too disruptive</a:t>
            </a:r>
          </a:p>
          <a:p>
            <a:r>
              <a:rPr lang="en-US" sz="2800" dirty="0"/>
              <a:t>Some rough spots, but also things to fix were identified</a:t>
            </a:r>
          </a:p>
        </p:txBody>
      </p:sp>
    </p:spTree>
    <p:extLst>
      <p:ext uri="{BB962C8B-B14F-4D97-AF65-F5344CB8AC3E}">
        <p14:creationId xmlns:p14="http://schemas.microsoft.com/office/powerpoint/2010/main" val="2668232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802.3 WG Leaders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834B06-22A2-7C38-9749-C4DE0464C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268760"/>
            <a:ext cx="11521280" cy="4525962"/>
          </a:xfrm>
        </p:spPr>
        <p:txBody>
          <a:bodyPr/>
          <a:lstStyle/>
          <a:p>
            <a:r>
              <a:rPr lang="en-US" sz="2800" dirty="0"/>
              <a:t>Common: in-room audio quality is key and requires management</a:t>
            </a:r>
          </a:p>
          <a:p>
            <a:pPr lvl="1"/>
            <a:r>
              <a:rPr lang="en-US" sz="2400" dirty="0"/>
              <a:t>Disruptions take time</a:t>
            </a:r>
          </a:p>
          <a:p>
            <a:pPr lvl="1"/>
            <a:r>
              <a:rPr lang="en-US" sz="2400" dirty="0"/>
              <a:t>Poor quality makes comprehension hard, especially with non-native English speakers (both ways)</a:t>
            </a:r>
          </a:p>
          <a:p>
            <a:pPr lvl="1"/>
            <a:r>
              <a:rPr lang="en-US" sz="2400" dirty="0"/>
              <a:t>Quality in room may not be the same as on the conference bridge</a:t>
            </a:r>
          </a:p>
          <a:p>
            <a:r>
              <a:rPr lang="en-US" sz="2800" dirty="0"/>
              <a:t>Common: there is a learning curve involved</a:t>
            </a:r>
          </a:p>
          <a:p>
            <a:r>
              <a:rPr lang="en-US" sz="2800" dirty="0"/>
              <a:t>Common: in-person experience really aided making progress</a:t>
            </a:r>
          </a:p>
          <a:p>
            <a:pPr lvl="1"/>
            <a:r>
              <a:rPr lang="en-US" sz="2400" dirty="0"/>
              <a:t>Some comments:</a:t>
            </a:r>
          </a:p>
          <a:p>
            <a:pPr lvl="2"/>
            <a:r>
              <a:rPr lang="en-US" sz="2000" dirty="0"/>
              <a:t>Individuals who speak and actively contribute to meetings seem equally willing to do so whether they are remote or in person</a:t>
            </a:r>
          </a:p>
          <a:p>
            <a:pPr lvl="2"/>
            <a:r>
              <a:rPr lang="en-US" sz="2000" dirty="0"/>
              <a:t>It is much easier to gather disagreeing or concerned parties in person than on-line</a:t>
            </a:r>
          </a:p>
          <a:p>
            <a:pPr lvl="2"/>
            <a:r>
              <a:rPr lang="en-US" sz="2000" dirty="0"/>
              <a:t>Longer meeting times seem to improve productivity, as well as get problem solving going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6F75B-E6D7-D4FF-17B3-46747348C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that Helped Audio Specifically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B7A9E-9DE6-B3A8-6DB3-29553993A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Facilities:</a:t>
            </a:r>
          </a:p>
          <a:p>
            <a:pPr lvl="1"/>
            <a:r>
              <a:rPr lang="en-US" sz="2200" dirty="0"/>
              <a:t>Having an AV person to troubleshoot</a:t>
            </a:r>
          </a:p>
          <a:p>
            <a:pPr lvl="1"/>
            <a:r>
              <a:rPr lang="en-US" sz="2200" dirty="0"/>
              <a:t>Having a dedicated audio bridge PC (usually separate from the presentations)</a:t>
            </a:r>
          </a:p>
          <a:p>
            <a:pPr lvl="1"/>
            <a:r>
              <a:rPr lang="en-US" sz="2200" dirty="0"/>
              <a:t>Consistency in equipment setup (we had several different USB-audio mixers) controllable by the chair (things change on the fly)</a:t>
            </a:r>
          </a:p>
          <a:p>
            <a:pPr lvl="1"/>
            <a:r>
              <a:rPr lang="en-US" sz="2200" dirty="0"/>
              <a:t>An audio monitor for the head table</a:t>
            </a:r>
          </a:p>
          <a:p>
            <a:r>
              <a:rPr lang="en-US" sz="2800" dirty="0"/>
              <a:t>In-person:</a:t>
            </a:r>
          </a:p>
          <a:p>
            <a:pPr lvl="1"/>
            <a:r>
              <a:rPr lang="en-US" sz="2200" dirty="0"/>
              <a:t>Having a ‘meeting monitor’ on the conference tool with a headset is useful</a:t>
            </a:r>
          </a:p>
          <a:p>
            <a:r>
              <a:rPr lang="en-US" sz="2800" dirty="0"/>
              <a:t>Remote:</a:t>
            </a:r>
          </a:p>
          <a:p>
            <a:pPr lvl="1"/>
            <a:r>
              <a:rPr lang="en-US" sz="2200" dirty="0"/>
              <a:t>Attendees should use good headsets (boom microphones recommended)</a:t>
            </a:r>
          </a:p>
          <a:p>
            <a:pPr lvl="1"/>
            <a:r>
              <a:rPr lang="en-US" sz="2200" dirty="0"/>
              <a:t>Check internet uplink or use else telephone connectivity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618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8CAA8-257D-CD00-E073-9CB526094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802.3 WG Leaders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3DCF9-9804-B8B9-72D1-9240ABE631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Meeting conveners/head table generally need at least 3  screens</a:t>
            </a:r>
          </a:p>
          <a:p>
            <a:pPr lvl="1"/>
            <a:r>
              <a:rPr lang="en-US" sz="2400" dirty="0"/>
              <a:t>Presenter screen</a:t>
            </a:r>
          </a:p>
          <a:p>
            <a:pPr lvl="1"/>
            <a:r>
              <a:rPr lang="en-US" sz="2400" dirty="0"/>
              <a:t>Bridge PC screen</a:t>
            </a:r>
          </a:p>
          <a:p>
            <a:pPr lvl="1"/>
            <a:r>
              <a:rPr lang="en-US" sz="2400" dirty="0"/>
              <a:t>Chat/remote management screen</a:t>
            </a:r>
          </a:p>
          <a:p>
            <a:r>
              <a:rPr lang="en-US" sz="2800" dirty="0"/>
              <a:t>Remote meeting chairs also need multiple screens</a:t>
            </a:r>
          </a:p>
          <a:p>
            <a:r>
              <a:rPr lang="en-US" sz="2800" dirty="0"/>
              <a:t>These can be multiple people/PCs or multi-display setups</a:t>
            </a:r>
          </a:p>
          <a:p>
            <a:pPr lvl="1"/>
            <a:r>
              <a:rPr lang="en-US" sz="2400" dirty="0"/>
              <a:t>At least one multi-display PC seems common &amp; helpful</a:t>
            </a:r>
          </a:p>
          <a:p>
            <a:r>
              <a:rPr lang="en-US" sz="2800" dirty="0"/>
              <a:t>Some special circumstances (e.g., editors doing comment resolution) may be able to get away with 2 screens total</a:t>
            </a:r>
          </a:p>
        </p:txBody>
      </p:sp>
    </p:spTree>
    <p:extLst>
      <p:ext uri="{BB962C8B-B14F-4D97-AF65-F5344CB8AC3E}">
        <p14:creationId xmlns:p14="http://schemas.microsoft.com/office/powerpoint/2010/main" val="1206816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28275-FA60-FF4A-F0F8-E7F0740B2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on Voting/Straw Polls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7BB7A-7908-8DAB-18E0-5A70B8260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using a tool like DVL, set it up for every meeting day/session</a:t>
            </a:r>
          </a:p>
          <a:p>
            <a:r>
              <a:rPr lang="en-US" dirty="0"/>
              <a:t>Potential issues were noted with straw polls were remote participants may be substantially different from in-person participants</a:t>
            </a:r>
          </a:p>
          <a:p>
            <a:r>
              <a:rPr lang="en-US" dirty="0"/>
              <a:t>Time spent in remote meetings trying to avoid votes has driven some groups to strive for unanimity</a:t>
            </a:r>
          </a:p>
          <a:p>
            <a:pPr lvl="1"/>
            <a:r>
              <a:rPr lang="en-US" dirty="0"/>
              <a:t>Both a positive (better consensus) and a negative (slower)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539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2A784-6A30-6239-E91B-64483DED1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Continue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AFB5F-E9B1-5675-088A-215B305343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Ben Rolfe – 802.15</a:t>
            </a:r>
          </a:p>
          <a:p>
            <a:r>
              <a:rPr lang="en-US" dirty="0"/>
              <a:t>Then go around the room</a:t>
            </a:r>
          </a:p>
          <a:p>
            <a:endParaRPr lang="en-US" dirty="0"/>
          </a:p>
          <a:p>
            <a:r>
              <a:rPr lang="en-US" dirty="0"/>
              <a:t>Break for lunch</a:t>
            </a:r>
          </a:p>
          <a:p>
            <a:endParaRPr lang="en-US" dirty="0"/>
          </a:p>
          <a:p>
            <a:r>
              <a:rPr lang="en-US" dirty="0"/>
              <a:t>Come back and synthesize </a:t>
            </a:r>
            <a:r>
              <a:rPr lang="en-US"/>
              <a:t>some conclusions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518540"/>
      </p:ext>
    </p:extLst>
  </p:cSld>
  <p:clrMapOvr>
    <a:masterClrMapping/>
  </p:clrMapOvr>
</p:sld>
</file>

<file path=ppt/theme/theme1.xml><?xml version="1.0" encoding="utf-8"?>
<a:theme xmlns:a="http://schemas.openxmlformats.org/drawingml/2006/main" name="1_EEE">
  <a:themeElements>
    <a:clrScheme name="1_EE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E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agenda</Template>
  <TotalTime>2174</TotalTime>
  <Words>470</Words>
  <Application>Microsoft Office PowerPoint</Application>
  <PresentationFormat>Widescreen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1_EEE</vt:lpstr>
      <vt:lpstr>Feedback on this week – Hybrid Meetings &amp; Return to F2F</vt:lpstr>
      <vt:lpstr>Format/Intro</vt:lpstr>
      <vt:lpstr>Feedback from 802.3 WG Leaders</vt:lpstr>
      <vt:lpstr>Things that Helped Audio Specifically</vt:lpstr>
      <vt:lpstr>Feedback from 802.3 WG Leaders (cont’d)</vt:lpstr>
      <vt:lpstr>Feedback on Voting/Straw Polls</vt:lpstr>
      <vt:lpstr>Continue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and General Information</dc:title>
  <dc:subject>IEEE P802.3dg Task Force</dc:subject>
  <dc:creator>Law, David;george@cmephyconsulting.com</dc:creator>
  <cp:keywords>Agenda</cp:keywords>
  <cp:lastModifiedBy>George Zimmerman</cp:lastModifiedBy>
  <cp:revision>126</cp:revision>
  <dcterms:created xsi:type="dcterms:W3CDTF">2011-08-10T17:21:09Z</dcterms:created>
  <dcterms:modified xsi:type="dcterms:W3CDTF">2022-07-15T12:40:52Z</dcterms:modified>
</cp:coreProperties>
</file>