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3"/>
  </p:notesMasterIdLst>
  <p:handoutMasterIdLst>
    <p:handoutMasterId r:id="rId14"/>
  </p:handoutMasterIdLst>
  <p:sldIdLst>
    <p:sldId id="361" r:id="rId3"/>
    <p:sldId id="287" r:id="rId4"/>
    <p:sldId id="288" r:id="rId5"/>
    <p:sldId id="289" r:id="rId6"/>
    <p:sldId id="677" r:id="rId7"/>
    <p:sldId id="672" r:id="rId8"/>
    <p:sldId id="701" r:id="rId9"/>
    <p:sldId id="668" r:id="rId10"/>
    <p:sldId id="702" r:id="rId11"/>
    <p:sldId id="359" r:id="rId12"/>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610" autoAdjust="0"/>
    <p:restoredTop sz="95488" autoAdjust="0"/>
  </p:normalViewPr>
  <p:slideViewPr>
    <p:cSldViewPr>
      <p:cViewPr varScale="1">
        <p:scale>
          <a:sx n="99" d="100"/>
          <a:sy n="99" d="100"/>
        </p:scale>
        <p:origin x="96" y="522"/>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048410" y="733245"/>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5181600" y="3886200"/>
            <a:ext cx="6781800" cy="1143000"/>
          </a:xfrm>
        </p:spPr>
        <p:txBody>
          <a:bodyPr/>
          <a:lstStyle/>
          <a:p>
            <a:pPr eaLnBrk="1" hangingPunct="1"/>
            <a:r>
              <a:rPr lang="en-US" sz="4000" dirty="0"/>
              <a:t>IEEE 802 LMSC </a:t>
            </a:r>
            <a:br>
              <a:rPr lang="en-US" sz="4000" dirty="0"/>
            </a:br>
            <a:r>
              <a:rPr lang="en-US" sz="4000" dirty="0"/>
              <a:t>130th Plenary Session</a:t>
            </a:r>
            <a:br>
              <a:rPr lang="en-US" sz="4000" dirty="0"/>
            </a:br>
            <a:r>
              <a:rPr lang="en-US" sz="2800" dirty="0"/>
              <a:t>(1st mixed mode Plenary Session)</a:t>
            </a:r>
            <a:br>
              <a:rPr lang="en-US" sz="4000" dirty="0"/>
            </a:br>
            <a:br>
              <a:rPr lang="en-US" sz="4000" dirty="0"/>
            </a:br>
            <a:r>
              <a:rPr lang="en-US" sz="4000" dirty="0"/>
              <a:t>11 July 2022 to</a:t>
            </a:r>
            <a:br>
              <a:rPr lang="en-US" sz="4000" dirty="0"/>
            </a:br>
            <a:r>
              <a:rPr lang="en-US" sz="4000" dirty="0"/>
              <a:t>15 July 2022</a:t>
            </a:r>
            <a:br>
              <a:rPr lang="en-US" sz="4000" dirty="0"/>
            </a:br>
            <a:br>
              <a:rPr lang="en-US" sz="4000" dirty="0"/>
            </a:b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ec-22-0156-01-00EC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10</a:t>
            </a:fld>
            <a:endParaRPr lang="en-US"/>
          </a:p>
        </p:txBody>
      </p:sp>
      <p:sp>
        <p:nvSpPr>
          <p:cNvPr id="21507" name="Rectangle 2"/>
          <p:cNvSpPr>
            <a:spLocks noGrp="1" noChangeArrowheads="1"/>
          </p:cNvSpPr>
          <p:nvPr>
            <p:ph type="title"/>
          </p:nvPr>
        </p:nvSpPr>
        <p:spPr/>
        <p:txBody>
          <a:bodyPr/>
          <a:lstStyle/>
          <a:p>
            <a:pPr eaLnBrk="1" hangingPunct="1"/>
            <a:r>
              <a:rPr lang="en-US" sz="4000" dirty="0"/>
              <a:t>End of Closing EC Meeting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400" dirty="0"/>
              <a:t>All participants in IEEE-SA activities are expected to adhere to the core principles underlying the:</a:t>
            </a:r>
          </a:p>
          <a:p>
            <a:pPr lvl="1">
              <a:buFont typeface="Arial" panose="020B0604020202020204" pitchFamily="34" charset="0"/>
              <a:buChar char="•"/>
            </a:pPr>
            <a:r>
              <a:rPr lang="en-US" sz="1600" dirty="0">
                <a:hlinkClick r:id="rId2"/>
              </a:rPr>
              <a:t>IEEE Code of Ethics</a:t>
            </a:r>
            <a:endParaRPr lang="en-US" sz="1600" dirty="0"/>
          </a:p>
          <a:p>
            <a:pPr lvl="1">
              <a:buFont typeface="Arial" panose="020B0604020202020204" pitchFamily="34" charset="0"/>
              <a:buChar char="•"/>
            </a:pPr>
            <a:r>
              <a:rPr lang="en-US" sz="1600" dirty="0">
                <a:hlinkClick r:id="rId3"/>
              </a:rPr>
              <a:t>IEEE Code of Conduct</a:t>
            </a:r>
            <a:endParaRPr lang="en-US" sz="1600" dirty="0"/>
          </a:p>
          <a:p>
            <a:pPr>
              <a:buFont typeface="Arial" panose="020B0604020202020204" pitchFamily="34" charset="0"/>
              <a:buChar char="•"/>
            </a:pPr>
            <a:r>
              <a:rPr lang="en-US" sz="2400" dirty="0"/>
              <a:t>The core principles of the IEEE Codes of Ethics &amp; Conduct are to:</a:t>
            </a:r>
          </a:p>
          <a:p>
            <a:pPr lvl="1">
              <a:buFont typeface="Arial" panose="020B0604020202020204" pitchFamily="34" charset="0"/>
              <a:buChar char="•"/>
            </a:pPr>
            <a:r>
              <a:rPr lang="en-US" sz="1600" dirty="0"/>
              <a:t>Uphold the highest standards of integrity, responsible behavior, and ethical and professional conduct</a:t>
            </a:r>
          </a:p>
          <a:p>
            <a:pPr lvl="1">
              <a:buFont typeface="Arial" panose="020B0604020202020204" pitchFamily="34" charset="0"/>
              <a:buChar char="•"/>
            </a:pPr>
            <a:r>
              <a:rPr lang="en-US" sz="1600" dirty="0"/>
              <a:t>Treat people fairly and with respect, to not engage in harassment, discrimination, or retaliation, and to protect people's privacy.</a:t>
            </a:r>
          </a:p>
          <a:p>
            <a:pPr lvl="1">
              <a:buFont typeface="Arial" panose="020B0604020202020204" pitchFamily="34" charset="0"/>
              <a:buChar char="•"/>
            </a:pPr>
            <a:r>
              <a:rPr lang="en-US" sz="1600" dirty="0"/>
              <a:t>Avoid injuring others, their property, reputation, or employment by false or malicious action</a:t>
            </a:r>
          </a:p>
          <a:p>
            <a:pPr>
              <a:buFont typeface="Arial" panose="020B0604020202020204" pitchFamily="34" charset="0"/>
              <a:buChar char="•"/>
            </a:pPr>
            <a:r>
              <a:rPr lang="en-US" sz="2400" dirty="0"/>
              <a:t>The most recent versions of these Codes are available at</a:t>
            </a:r>
          </a:p>
          <a:p>
            <a:pPr lvl="1">
              <a:buFont typeface="Arial" panose="020B0604020202020204" pitchFamily="34" charset="0"/>
              <a:buChar char="•"/>
            </a:pPr>
            <a:r>
              <a:rPr lang="en-US" sz="1600" dirty="0">
                <a:hlinkClick r:id="rId4"/>
              </a:rPr>
              <a:t>http://www.ieee.org/about/corporate/governance</a:t>
            </a:r>
            <a:endParaRPr lang="en-US" sz="160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2.01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pPr>
              <a:buFont typeface="Arial" panose="020B0604020202020204" pitchFamily="34" charset="0"/>
              <a:buChar char="•"/>
            </a:pPr>
            <a:r>
              <a:rPr lang="en-US" dirty="0"/>
              <a:t>This means participants:</a:t>
            </a:r>
          </a:p>
          <a:p>
            <a:pPr lvl="1">
              <a:buFont typeface="Arial" panose="020B0604020202020204" pitchFamily="34" charset="0"/>
              <a:buChar char="•"/>
            </a:pPr>
            <a:r>
              <a:rPr lang="en-US" sz="1600" b="1" dirty="0">
                <a:solidFill>
                  <a:srgbClr val="00B050"/>
                </a:solidFill>
              </a:rPr>
              <a:t>Shall act &amp; vote </a:t>
            </a:r>
            <a:r>
              <a:rPr lang="en-US" sz="1600" dirty="0"/>
              <a:t>based on their personal &amp; independent opinions derived from their expertise, knowledge, and qualifications</a:t>
            </a:r>
          </a:p>
          <a:p>
            <a:pPr lvl="1">
              <a:buFont typeface="Arial" panose="020B0604020202020204" pitchFamily="34" charset="0"/>
              <a:buChar char="•"/>
            </a:pPr>
            <a:r>
              <a:rPr lang="en-US" sz="1600" b="1" dirty="0">
                <a:solidFill>
                  <a:srgbClr val="FF0000"/>
                </a:solidFill>
              </a:rPr>
              <a:t>Shall not act or vote </a:t>
            </a:r>
            <a:r>
              <a:rPr lang="en-US" sz="16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dirty="0">
                <a:solidFill>
                  <a:srgbClr val="FF0000"/>
                </a:solidFill>
              </a:rPr>
              <a:t>Shall not direct </a:t>
            </a:r>
            <a:r>
              <a:rPr lang="en-US" sz="16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dirty="0"/>
              <a:t>By participating in standards activities using the “</a:t>
            </a:r>
            <a:r>
              <a:rPr lang="en-US" i="1" dirty="0"/>
              <a:t>individual process</a:t>
            </a:r>
            <a:r>
              <a:rPr lang="en-US"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3.00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a:p>
        </p:txBody>
      </p:sp>
    </p:spTree>
    <p:extLst>
      <p:ext uri="{BB962C8B-B14F-4D97-AF65-F5344CB8AC3E}">
        <p14:creationId xmlns:p14="http://schemas.microsoft.com/office/powerpoint/2010/main" val="1086000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304800" y="1755494"/>
            <a:ext cx="11277600" cy="4873906"/>
          </a:xfrm>
        </p:spPr>
        <p:txBody>
          <a:bodyPr/>
          <a:lstStyle/>
          <a:p>
            <a:pPr lvl="1">
              <a:buFont typeface="Arial" panose="020B0604020202020204" pitchFamily="34" charset="0"/>
              <a:buChar char="•"/>
            </a:pPr>
            <a:r>
              <a:rPr lang="en-US" sz="2000" dirty="0"/>
              <a:t>Reminder #1: Please use IMAT to log your attendance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#2: Interim EC meeting scheduled for 19:00-21:00 UTC 02 August (15:00-17:00 ET)</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Reminder #3: </a:t>
            </a:r>
            <a:br>
              <a:rPr lang="en-US" sz="2000" dirty="0"/>
            </a:br>
            <a:r>
              <a:rPr lang="en-US" sz="2000" dirty="0"/>
              <a:t>closing EC consent agenda items due 17:00 UTC Wednesday 13 July 2022 (13:00 ET)</a:t>
            </a:r>
            <a:br>
              <a:rPr lang="en-US" sz="2000" dirty="0"/>
            </a:br>
            <a:r>
              <a:rPr lang="en-US" sz="2000" dirty="0"/>
              <a:t>  -- 48 hours prior to the start of the closing EC meeting.  </a:t>
            </a:r>
            <a:br>
              <a:rPr lang="en-US" sz="2000" dirty="0"/>
            </a:br>
            <a:r>
              <a:rPr lang="en-US" sz="2000" dirty="0"/>
              <a:t>vote tallies in support of consent agenda items due 15:00 UTC Friday 15 July 2022 (11:00 ET)</a:t>
            </a:r>
            <a:br>
              <a:rPr lang="en-US" sz="2000" dirty="0"/>
            </a:br>
            <a:r>
              <a:rPr lang="en-US" sz="2000" dirty="0"/>
              <a:t>  -- 2 hours prior to the start of the closing EC plenary meeting.</a:t>
            </a:r>
            <a:br>
              <a:rPr lang="en-US" sz="2000" dirty="0"/>
            </a:br>
            <a:endParaRPr lang="en-US" sz="2000" dirty="0"/>
          </a:p>
          <a:p>
            <a:pPr lvl="1">
              <a:buFont typeface="Arial" panose="020B0604020202020204" pitchFamily="34" charset="0"/>
              <a:buChar char="•"/>
            </a:pPr>
            <a:r>
              <a:rPr lang="en-US" sz="1800" dirty="0"/>
              <a:t>Reminder #4: </a:t>
            </a:r>
            <a:br>
              <a:rPr lang="en-US" sz="1800" dirty="0"/>
            </a:br>
            <a:r>
              <a:rPr lang="en-US" sz="1800" dirty="0"/>
              <a:t>2022-2024 is Paul </a:t>
            </a:r>
            <a:r>
              <a:rPr lang="en-US" sz="1800" dirty="0" err="1"/>
              <a:t>Nikolich’s</a:t>
            </a:r>
            <a:r>
              <a:rPr lang="en-US" sz="1800" dirty="0"/>
              <a:t> final term as 802 Chairman.  Candidates for 802 Chair and the 802 EC Appointed positions are sought as soon as possible. Candidates should contact the holder of the position they seek to enable them to fully understand the responsibilities of the positions (Vice Chairs, Treasure, Recording Secretary,  Executive Secretary and Chair).  Please announce this at your opening meetings.</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Tree>
    <p:extLst>
      <p:ext uri="{BB962C8B-B14F-4D97-AF65-F5344CB8AC3E}">
        <p14:creationId xmlns:p14="http://schemas.microsoft.com/office/powerpoint/2010/main" val="3542983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3.00 Chair’s Announcements</a:t>
            </a:r>
          </a:p>
        </p:txBody>
      </p:sp>
      <p:sp>
        <p:nvSpPr>
          <p:cNvPr id="3" name="Content Placeholder 2"/>
          <p:cNvSpPr>
            <a:spLocks noGrp="1"/>
          </p:cNvSpPr>
          <p:nvPr>
            <p:ph idx="1"/>
          </p:nvPr>
        </p:nvSpPr>
        <p:spPr>
          <a:xfrm>
            <a:off x="304800" y="1755494"/>
            <a:ext cx="11277600" cy="4873906"/>
          </a:xfrm>
        </p:spPr>
        <p:txBody>
          <a:bodyPr/>
          <a:lstStyle/>
          <a:p>
            <a:pPr marL="457200" lvl="1" indent="0">
              <a:buNone/>
            </a:pPr>
            <a:r>
              <a:rPr lang="en-US" sz="2000" dirty="0"/>
              <a:t>Reminder #5: Thank you to Glenn’s students Basma, Amir and Mohammed for their support this week.</a:t>
            </a:r>
          </a:p>
          <a:p>
            <a:pPr marL="457200" lvl="1" indent="0">
              <a:buNone/>
            </a:pPr>
            <a:endParaRPr lang="en-US" sz="2000" dirty="0"/>
          </a:p>
          <a:p>
            <a:pPr marL="457200" lvl="1" indent="0">
              <a:buNone/>
            </a:pPr>
            <a:endParaRPr lang="en-US" sz="2000" dirty="0"/>
          </a:p>
          <a:p>
            <a:pPr marL="457200" lvl="1" indent="0">
              <a:buNone/>
            </a:pPr>
            <a:r>
              <a:rPr lang="en-US" sz="2000" dirty="0"/>
              <a:t>Poll #1: Once around the (mixed-mode) table: 		</a:t>
            </a:r>
          </a:p>
          <a:p>
            <a:pPr lvl="1">
              <a:buFont typeface="Arial" panose="020B0604020202020204" pitchFamily="34" charset="0"/>
              <a:buChar char="•"/>
            </a:pPr>
            <a:r>
              <a:rPr lang="en-US" sz="2000" dirty="0"/>
              <a:t>Was this mixed mode plenary session successful?</a:t>
            </a:r>
          </a:p>
          <a:p>
            <a:pPr lvl="1">
              <a:buFont typeface="Arial" panose="020B0604020202020204" pitchFamily="34" charset="0"/>
              <a:buChar char="•"/>
            </a:pPr>
            <a:r>
              <a:rPr lang="en-US" sz="2000" dirty="0"/>
              <a:t>ONE word response please: Yes or No</a:t>
            </a:r>
          </a:p>
          <a:p>
            <a:pPr lvl="1">
              <a:buFont typeface="Arial" panose="020B0604020202020204" pitchFamily="34" charset="0"/>
              <a:buChar char="•"/>
            </a:pPr>
            <a:endParaRPr lang="en-US" sz="2000" dirty="0"/>
          </a:p>
          <a:p>
            <a:pPr marL="457200" lvl="1" indent="0">
              <a:buNone/>
            </a:pPr>
            <a:r>
              <a:rPr lang="en-US" sz="2000" dirty="0"/>
              <a:t>Reminder #6</a:t>
            </a:r>
          </a:p>
          <a:p>
            <a:pPr marL="457200" lvl="1" indent="0">
              <a:buNone/>
            </a:pPr>
            <a:r>
              <a:rPr lang="en-US" sz="2000" dirty="0"/>
              <a:t>I have reserved 30 minutes at the end of the meeting for more detailed discussion (if desired)</a:t>
            </a:r>
          </a:p>
          <a:p>
            <a:pPr marL="457200" lvl="1" indent="0">
              <a:buNone/>
            </a:pPr>
            <a:r>
              <a:rPr lang="en-US" sz="2000" dirty="0"/>
              <a:t>Item 8.07 Feedback from 802 Leadership on Mixed Mode Meetings</a:t>
            </a:r>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dirty="0"/>
          </a:p>
        </p:txBody>
      </p:sp>
    </p:spTree>
    <p:extLst>
      <p:ext uri="{BB962C8B-B14F-4D97-AF65-F5344CB8AC3E}">
        <p14:creationId xmlns:p14="http://schemas.microsoft.com/office/powerpoint/2010/main" val="3419058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8</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8.07 802/SA Task Force Update </a:t>
            </a:r>
          </a:p>
        </p:txBody>
      </p:sp>
      <p:sp>
        <p:nvSpPr>
          <p:cNvPr id="14340" name="Rectangle 3"/>
          <p:cNvSpPr>
            <a:spLocks noGrp="1" noChangeArrowheads="1"/>
          </p:cNvSpPr>
          <p:nvPr>
            <p:ph type="body" idx="1"/>
          </p:nvPr>
        </p:nvSpPr>
        <p:spPr>
          <a:xfrm>
            <a:off x="533400" y="1866900"/>
            <a:ext cx="11353800" cy="3733800"/>
          </a:xfrm>
        </p:spPr>
        <p:txBody>
          <a:bodyPr/>
          <a:lstStyle/>
          <a:p>
            <a:pPr marL="0" indent="0" eaLnBrk="1" hangingPunct="1">
              <a:buNone/>
              <a:defRPr/>
            </a:pPr>
            <a:r>
              <a:rPr lang="en-US" sz="2800" dirty="0"/>
              <a:t>802/SA Task Force Meeting held Monday 11 July 2022 16:00-17:00 ET</a:t>
            </a:r>
          </a:p>
          <a:p>
            <a:pPr marL="0" indent="0" eaLnBrk="1" hangingPunct="1">
              <a:buNone/>
              <a:defRPr/>
            </a:pPr>
            <a:br>
              <a:rPr lang="en-US" sz="2800" dirty="0"/>
            </a:br>
            <a:r>
              <a:rPr lang="en-US" sz="2800" dirty="0"/>
              <a:t>Meeting notes at ec-22-0157-00-00EC-11jul2022-802-sa-tf-notes.docx</a:t>
            </a:r>
          </a:p>
          <a:p>
            <a:pPr marL="0" indent="0" eaLnBrk="1" hangingPunct="1">
              <a:buNone/>
              <a:defRPr/>
            </a:pPr>
            <a:endParaRPr lang="en-US" sz="2800" dirty="0"/>
          </a:p>
          <a:p>
            <a:pPr marL="0" indent="0" eaLnBrk="1" hangingPunct="1">
              <a:buNone/>
              <a:defRPr/>
            </a:pPr>
            <a:r>
              <a:rPr lang="en-US" sz="2800" dirty="0"/>
              <a:t>Next meeting tentatively scheduled for 4-5pm ET Monday 24 October 2022 </a:t>
            </a:r>
          </a:p>
        </p:txBody>
      </p:sp>
    </p:spTree>
    <p:extLst>
      <p:ext uri="{BB962C8B-B14F-4D97-AF65-F5344CB8AC3E}">
        <p14:creationId xmlns:p14="http://schemas.microsoft.com/office/powerpoint/2010/main" val="429443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4025A8C-92F2-4A12-849C-F335CEA3B41E}"/>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pic>
        <p:nvPicPr>
          <p:cNvPr id="5" name="Content Placeholder 4">
            <a:extLst>
              <a:ext uri="{FF2B5EF4-FFF2-40B4-BE49-F238E27FC236}">
                <a16:creationId xmlns:a16="http://schemas.microsoft.com/office/drawing/2014/main" id="{82750E76-FDDA-4D07-825D-350CA2F35355}"/>
              </a:ext>
            </a:extLst>
          </p:cNvPr>
          <p:cNvPicPr>
            <a:picLocks noGrp="1" noChangeAspect="1"/>
          </p:cNvPicPr>
          <p:nvPr>
            <p:ph idx="1"/>
          </p:nvPr>
        </p:nvPicPr>
        <p:blipFill>
          <a:blip r:embed="rId2"/>
          <a:stretch>
            <a:fillRect/>
          </a:stretch>
        </p:blipFill>
        <p:spPr>
          <a:xfrm>
            <a:off x="1851766" y="17646"/>
            <a:ext cx="8488468" cy="6775718"/>
          </a:xfrm>
          <a:prstGeom prst="rect">
            <a:avLst/>
          </a:prstGeom>
        </p:spPr>
      </p:pic>
    </p:spTree>
    <p:extLst>
      <p:ext uri="{BB962C8B-B14F-4D97-AF65-F5344CB8AC3E}">
        <p14:creationId xmlns:p14="http://schemas.microsoft.com/office/powerpoint/2010/main" val="157443625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272441</TotalTime>
  <Words>816</Words>
  <Application>Microsoft Office PowerPoint</Application>
  <PresentationFormat>Widescreen</PresentationFormat>
  <Paragraphs>68</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Lucida Grande</vt:lpstr>
      <vt:lpstr>Times New Roman</vt:lpstr>
      <vt:lpstr>Default Design</vt:lpstr>
      <vt:lpstr>Office Theme</vt:lpstr>
      <vt:lpstr>IEEE 802 LMSC  130th Plenary Session (1st mixed mode Plenary Session)  11 July 2022 to 15 July 2022    </vt:lpstr>
      <vt:lpstr>2.01 Participant behavior in IEEE-SA activities is guided by the IEEE Codes of Ethics &amp; Conduct</vt:lpstr>
      <vt:lpstr>2.01 Participants in the IEEE-SA “individual process” shall act independently of others, including employers</vt:lpstr>
      <vt:lpstr>2.01 IEEE-SA standards activities shall allow the fair &amp; equitable consideration of all viewpoints</vt:lpstr>
      <vt:lpstr>3.00 Chair’s Announcements</vt:lpstr>
      <vt:lpstr>3.00 Chair’s Announcements</vt:lpstr>
      <vt:lpstr>3.00 Chair’s Announcements</vt:lpstr>
      <vt:lpstr>8.07 802/SA Task Force Update </vt:lpstr>
      <vt:lpstr>PowerPoint Presentation</vt:lpstr>
      <vt:lpstr>End of Closing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4082</cp:revision>
  <cp:lastPrinted>2022-03-04T19:16:52Z</cp:lastPrinted>
  <dcterms:created xsi:type="dcterms:W3CDTF">2002-03-10T15:43:16Z</dcterms:created>
  <dcterms:modified xsi:type="dcterms:W3CDTF">2022-07-15T21:26:15Z</dcterms:modified>
</cp:coreProperties>
</file>