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9"/>
  </p:notesMasterIdLst>
  <p:handoutMasterIdLst>
    <p:handoutMasterId r:id="rId30"/>
  </p:handoutMasterIdLst>
  <p:sldIdLst>
    <p:sldId id="1971" r:id="rId2"/>
    <p:sldId id="2005" r:id="rId3"/>
    <p:sldId id="2026" r:id="rId4"/>
    <p:sldId id="2027" r:id="rId5"/>
    <p:sldId id="2028" r:id="rId6"/>
    <p:sldId id="2029" r:id="rId7"/>
    <p:sldId id="2030" r:id="rId8"/>
    <p:sldId id="2031" r:id="rId9"/>
    <p:sldId id="2032" r:id="rId10"/>
    <p:sldId id="2033" r:id="rId11"/>
    <p:sldId id="2034" r:id="rId12"/>
    <p:sldId id="2035" r:id="rId13"/>
    <p:sldId id="2036" r:id="rId14"/>
    <p:sldId id="2037" r:id="rId15"/>
    <p:sldId id="2038" r:id="rId16"/>
    <p:sldId id="2039" r:id="rId17"/>
    <p:sldId id="2040" r:id="rId18"/>
    <p:sldId id="2041" r:id="rId19"/>
    <p:sldId id="2042" r:id="rId20"/>
    <p:sldId id="2043" r:id="rId21"/>
    <p:sldId id="2044" r:id="rId22"/>
    <p:sldId id="2045" r:id="rId23"/>
    <p:sldId id="2046" r:id="rId24"/>
    <p:sldId id="2047" r:id="rId25"/>
    <p:sldId id="2048" r:id="rId26"/>
    <p:sldId id="2049" r:id="rId27"/>
    <p:sldId id="2050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os Farkas" initials="JF" lastIdx="1" clrIdx="0">
    <p:extLst>
      <p:ext uri="{19B8F6BF-5375-455C-9EA6-DF929625EA0E}">
        <p15:presenceInfo xmlns:p15="http://schemas.microsoft.com/office/powerpoint/2012/main" userId="S-1-5-21-1538607324-3213881460-940295383-311781" providerId="AD"/>
      </p:ext>
    </p:extLst>
  </p:cmAuthor>
  <p:cmAuthor id="2" name="Jessy V Rouyer" initials="JVR" lastIdx="1" clrIdx="1">
    <p:extLst>
      <p:ext uri="{19B8F6BF-5375-455C-9EA6-DF929625EA0E}">
        <p15:presenceInfo xmlns:p15="http://schemas.microsoft.com/office/powerpoint/2012/main" userId="Jessy V Rouy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FF00"/>
    <a:srgbClr val="2FB1DF"/>
    <a:srgbClr val="69BE28"/>
    <a:srgbClr val="0066FF"/>
    <a:srgbClr val="33CCFF"/>
    <a:srgbClr val="99FF99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0911" autoAdjust="0"/>
    <p:restoredTop sz="93686" autoAdjust="0"/>
  </p:normalViewPr>
  <p:slideViewPr>
    <p:cSldViewPr showGuides="1">
      <p:cViewPr varScale="1">
        <p:scale>
          <a:sx n="67" d="100"/>
          <a:sy n="67" d="100"/>
        </p:scale>
        <p:origin x="1600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5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howGuides="1">
      <p:cViewPr varScale="1">
        <p:scale>
          <a:sx n="63" d="100"/>
          <a:sy n="63" d="100"/>
        </p:scale>
        <p:origin x="230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959D19-1FE8-493D-A0E2-ED883022503F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464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685817" indent="-263776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55103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477145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899186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marR="0" lvl="0" indent="0" algn="r" defTabSz="91442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AE4F0E-1EF6-844D-BC53-4636777E0F60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ＭＳ Ｐゴシック" charset="0"/>
                <a:cs typeface="+mn-cs"/>
              </a:rPr>
              <a:pPr marL="0" marR="0" lvl="0" indent="0" algn="r" defTabSz="91442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6776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685817" indent="-263776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55103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477145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899186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marR="0" lvl="0" indent="0" algn="r" defTabSz="91442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AE4F0E-1EF6-844D-BC53-4636777E0F60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ＭＳ Ｐゴシック" charset="0"/>
                <a:cs typeface="+mn-cs"/>
              </a:rPr>
              <a:pPr marL="0" marR="0" lvl="0" indent="0" algn="r" defTabSz="91442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5313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959D19-1FE8-493D-A0E2-ED883022503F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3834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959D19-1FE8-493D-A0E2-ED883022503F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08073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959D19-1FE8-493D-A0E2-ED883022503F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0247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4" name="Text Box 8">
            <a:extLst>
              <a:ext uri="{FF2B5EF4-FFF2-40B4-BE49-F238E27FC236}">
                <a16:creationId xmlns:a16="http://schemas.microsoft.com/office/drawing/2014/main" id="{F6AEF2F2-49A1-445F-9A75-35A96BAD71B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86539"/>
            <a:ext cx="1981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GB" sz="1200" dirty="0">
                <a:solidFill>
                  <a:schemeClr val="bg1"/>
                </a:solidFill>
              </a:rPr>
              <a:t>ec-22-00150-03-00EC 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GB" sz="1200" dirty="0">
                <a:solidFill>
                  <a:schemeClr val="bg1"/>
                </a:solidFill>
              </a:rPr>
              <a:t>ec-22-00150-03-00EC 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8/ec-18-0091-00-ACSD-802-1dc.pdf" TargetMode="External"/><Relationship Id="rId2" Type="http://schemas.openxmlformats.org/officeDocument/2006/relationships/hyperlink" Target="https://www.ieee802.org/1/files/public/docs2022/dc-PAR-extension-0722-v01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8/ec-18-0160-00-ACSD-802-1qcz.pdf" TargetMode="External"/><Relationship Id="rId2" Type="http://schemas.openxmlformats.org/officeDocument/2006/relationships/hyperlink" Target="https://www.ieee802.org/1/files/public/docs2022/cz-PAR-extension-0722-v01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8/ec-18-0161-00-ACSD-802-1qdd.pdf" TargetMode="External"/><Relationship Id="rId2" Type="http://schemas.openxmlformats.org/officeDocument/2006/relationships/hyperlink" Target="https://www.ieee802.org/1/files/public/docs2022/dd-PAR-extension-0722-v01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ee802.org/1/files/public/docs2022/cs-cor1-PAR-0722-v01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9/ec-19-0218-00-ACSD-p802-1aedk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hyperlink" Target="https://www.ieee802.org/1/files/private/dk-drafts/d2/802-1AEdk-d2-1-dis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9/ec-19-0217-00-ACSD-p802f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/files/private/802-f-drafts/d1/802f-d1-3-dis-v03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rivate/as-rev-drafts/d7/802-1AS-rev-d7-0-dis.pdf" TargetMode="External"/><Relationship Id="rId2" Type="http://schemas.openxmlformats.org/officeDocument/2006/relationships/hyperlink" Target="https://www.ieee802.org/1/files/private/q-rev-drafts/d1/802-1Q-rev-d1-2-dis.pdf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ee802.org/1/files/public/docs2022/liaison-response-itu-t-sg15-otnt-swp-0722.pdf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/files/public/docs2022/dv-CSD-0722-v01.pdf" TargetMode="External"/><Relationship Id="rId2" Type="http://schemas.openxmlformats.org/officeDocument/2006/relationships/hyperlink" Target="https://www.ieee802.org/1/files/public/docs2022/dv-PAR-0722-v01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/files/public/docs2022/dw-CSD-0722-v01.pdf" TargetMode="External"/><Relationship Id="rId2" Type="http://schemas.openxmlformats.org/officeDocument/2006/relationships/hyperlink" Target="https://www.ieee802.org/1/files/public/docs2022/dw-PAR-0722-v01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/files/public/docs2022/60802-CSD-modification-0722-v01.pdf" TargetMode="External"/><Relationship Id="rId2" Type="http://schemas.openxmlformats.org/officeDocument/2006/relationships/hyperlink" Target="https://www.ieee802.org/1/files/public/docs2022/60802-PAR-modification-0722-v01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/files/public/docs2022/60802-CSD-modification-0722-v01.pdf" TargetMode="External"/><Relationship Id="rId2" Type="http://schemas.openxmlformats.org/officeDocument/2006/relationships/hyperlink" Target="https://www.ieee802.org/1/files/public/docs2022/60802-PAR-extension-0722-v01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5/ec-15-0105-01-ACSD-802-1cq.pdf" TargetMode="External"/><Relationship Id="rId2" Type="http://schemas.openxmlformats.org/officeDocument/2006/relationships/hyperlink" Target="https://www.ieee802.org/1/files/public/docs2022/cq-PAR-extension-0722-v01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C75E0-C4F4-4B3A-949E-C3DCF8D46D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802.1 consent agenda items for LMSC Closing Plenary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EA3206-4562-4BF7-92FA-287E488D6F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  <a:p>
            <a:r>
              <a:rPr lang="en-GB" sz="4000" dirty="0"/>
              <a:t> </a:t>
            </a:r>
            <a:r>
              <a:rPr lang="en-GB" sz="1400" dirty="0"/>
              <a:t>(V6 – 802.1 version #)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090870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5.0106 - </a:t>
            </a:r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</a:t>
            </a:r>
            <a:r>
              <a:rPr lang="fr-FR" sz="2400" dirty="0"/>
              <a:t>P802.1DC PAR extension documentation in </a:t>
            </a:r>
            <a:r>
              <a:rPr lang="fr-FR" sz="2400" dirty="0">
                <a:hlinkClick r:id="rId2"/>
              </a:rPr>
              <a:t>https://www.ieee802.org/1/files/public/docs2022/dc-PAR-extension-0722-v01.pdf</a:t>
            </a:r>
            <a:r>
              <a:rPr lang="fr-FR" sz="2400" dirty="0"/>
              <a:t> </a:t>
            </a:r>
            <a:r>
              <a:rPr lang="en-US" sz="2400" dirty="0"/>
              <a:t>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(unmodified) CSD documentation in </a:t>
            </a:r>
            <a:r>
              <a:rPr lang="en-US" sz="2400" dirty="0">
                <a:hlinkClick r:id="rId3"/>
              </a:rPr>
              <a:t>https://mentor.ieee.org/802-ec/dcn/18/ec-18-0091-00-ACSD-802-1dc.pdf</a:t>
            </a:r>
            <a:r>
              <a:rPr lang="en-US" sz="2400" dirty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Norman Finn,	 Second: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endParaRPr lang="en-US" sz="2400" dirty="0"/>
          </a:p>
          <a:p>
            <a:pPr lvl="1" fontAlgn="t"/>
            <a:r>
              <a:rPr lang="en-US" sz="2000" dirty="0"/>
              <a:t>PAR (y/n/a):  38, 7, 7</a:t>
            </a:r>
          </a:p>
          <a:p>
            <a:pPr lvl="1"/>
            <a:r>
              <a:rPr lang="en-US" sz="2000" dirty="0"/>
              <a:t>CSD (y/n/a):  39, 6, 6 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Glenn Parsons,	Second:  Roger Marks 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1185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5.0107 - </a:t>
            </a:r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</a:t>
            </a:r>
            <a:r>
              <a:rPr lang="fr-FR" sz="2400" dirty="0"/>
              <a:t>P802.1Qcz PAR extension documentation in </a:t>
            </a:r>
            <a:r>
              <a:rPr lang="fr-FR" sz="2400" dirty="0">
                <a:hlinkClick r:id="rId2"/>
              </a:rPr>
              <a:t>https://www.ieee802.org/1/files/public/docs2022/cz-PAR-extension-0722-v01.pdf</a:t>
            </a:r>
            <a:r>
              <a:rPr lang="fr-FR" sz="2400" dirty="0"/>
              <a:t> </a:t>
            </a:r>
            <a:r>
              <a:rPr lang="en-US" sz="2400" dirty="0"/>
              <a:t>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(unmodified) CSD documentation in </a:t>
            </a:r>
            <a:r>
              <a:rPr lang="en-US" sz="2400" dirty="0">
                <a:hlinkClick r:id="rId3"/>
              </a:rPr>
              <a:t>https://mentor.ieee.org/802-ec/dcn/18/ec-18-0160-00-ACSD-802-1qcz.pdf</a:t>
            </a:r>
            <a:r>
              <a:rPr lang="en-US" sz="2400" dirty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Paul Congdon,	 Second: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endParaRPr lang="en-US" sz="2400" dirty="0"/>
          </a:p>
          <a:p>
            <a:pPr lvl="1" fontAlgn="t"/>
            <a:r>
              <a:rPr lang="en-US" sz="2000" dirty="0"/>
              <a:t>PAR (y/n/a):  45, 0, 7</a:t>
            </a:r>
          </a:p>
          <a:p>
            <a:pPr lvl="1"/>
            <a:r>
              <a:rPr lang="en-US" sz="2000" dirty="0"/>
              <a:t>CSD (y/n/a):  45, 0, 6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Glenn Parsons,	Second: Roger Marks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7660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5.0108 - </a:t>
            </a:r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</a:t>
            </a:r>
            <a:r>
              <a:rPr lang="fr-FR" sz="2400" dirty="0"/>
              <a:t>P802.1Qdd PAR extension documentation in </a:t>
            </a:r>
            <a:r>
              <a:rPr lang="fr-FR" sz="2400" dirty="0">
                <a:hlinkClick r:id="rId2"/>
              </a:rPr>
              <a:t>https://www.ieee802.org/1/files/public/docs2022/dd-PAR-extension-0722-v01.pdf</a:t>
            </a:r>
            <a:r>
              <a:rPr lang="fr-FR" sz="2400" dirty="0"/>
              <a:t> </a:t>
            </a:r>
            <a:r>
              <a:rPr lang="en-US" sz="2400" dirty="0"/>
              <a:t>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(unmodified) CSD documentation in </a:t>
            </a:r>
            <a:r>
              <a:rPr lang="en-US" sz="2400" dirty="0">
                <a:hlinkClick r:id="rId3"/>
              </a:rPr>
              <a:t>https://mentor.ieee.org/802-ec/dcn/18/ec-18-0161-00-ACSD-802-1qdd.pdf</a:t>
            </a:r>
            <a:r>
              <a:rPr lang="en-US" sz="2400" dirty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Feng Chen,	 Second: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endParaRPr lang="en-US" sz="2400" dirty="0"/>
          </a:p>
          <a:p>
            <a:pPr lvl="1" fontAlgn="t"/>
            <a:r>
              <a:rPr lang="en-US" sz="2000" dirty="0"/>
              <a:t>PAR (y/n/a):  46, 3, 5</a:t>
            </a:r>
          </a:p>
          <a:p>
            <a:pPr lvl="1"/>
            <a:r>
              <a:rPr lang="en-US" sz="2000" dirty="0"/>
              <a:t>CSD (y/n/a):  46, 3, 4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Glenn Parsons,	Second:  Roger Marks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63390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5.0109 - </a:t>
            </a:r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</a:t>
            </a:r>
            <a:r>
              <a:rPr lang="fr-FR" sz="2400" dirty="0"/>
              <a:t>P802.1CS-2020/Cor1 PAR documentation in </a:t>
            </a:r>
            <a:r>
              <a:rPr lang="fr-FR" sz="2400" dirty="0">
                <a:hlinkClick r:id="rId2"/>
              </a:rPr>
              <a:t>https://www.ieee802.org/1/files/public/docs2022/cs-cor1-PAR-0722-v01.pdf</a:t>
            </a:r>
            <a:r>
              <a:rPr lang="fr-FR" sz="2400" dirty="0"/>
              <a:t> </a:t>
            </a:r>
            <a:r>
              <a:rPr lang="en-US" sz="2400" dirty="0"/>
              <a:t>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No CSD; Maintenance PAR not intended to provide any new functionality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Paul Congdon,	 Second: Norm Finn</a:t>
            </a:r>
            <a:endParaRPr lang="en-US" sz="2400" dirty="0"/>
          </a:p>
          <a:p>
            <a:pPr lvl="1" fontAlgn="t"/>
            <a:r>
              <a:rPr lang="en-US" sz="2000" dirty="0"/>
              <a:t>PAR (y/n/a):  44, 2 , 4</a:t>
            </a:r>
          </a:p>
          <a:p>
            <a:pPr lvl="1"/>
            <a:endParaRPr lang="en-GB" sz="2000" dirty="0"/>
          </a:p>
          <a:p>
            <a:r>
              <a:rPr lang="en-GB" sz="2400" dirty="0"/>
              <a:t>In EC, mover: Glenn Parsons,	Second: Roger Marks 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0637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/>
          <a:lstStyle/>
          <a:p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2022-07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Drafts to SA Ballot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870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74638"/>
            <a:ext cx="7772400" cy="914400"/>
          </a:xfrm>
        </p:spPr>
        <p:txBody>
          <a:bodyPr/>
          <a:lstStyle/>
          <a:p>
            <a:r>
              <a:rPr lang="en-GB" dirty="0"/>
              <a:t>5.0110 - Motion</a:t>
            </a:r>
            <a:endParaRPr lang="en-GB" dirty="0">
              <a:latin typeface="Times New Roman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188720"/>
            <a:ext cx="8305800" cy="4937760"/>
          </a:xfrm>
        </p:spPr>
        <p:txBody>
          <a:bodyPr>
            <a:normAutofit/>
          </a:bodyPr>
          <a:lstStyle/>
          <a:p>
            <a:r>
              <a:rPr lang="en-US" sz="2600" dirty="0"/>
              <a:t>Approve sending P802.1AEdk D2.1 to Standards Association Ballot</a:t>
            </a:r>
          </a:p>
          <a:p>
            <a:r>
              <a:rPr lang="en-US" sz="2600" dirty="0"/>
              <a:t>Confirm the CSD for P802.1AEdk in</a:t>
            </a:r>
          </a:p>
          <a:p>
            <a:pPr marL="400050" lvl="1" indent="0">
              <a:buNone/>
            </a:pPr>
            <a:r>
              <a:rPr lang="en-US" sz="2400" dirty="0">
                <a:hlinkClick r:id="rId3"/>
              </a:rPr>
              <a:t>https://mentor.ieee.org/802-ec/dcn/19/ec-19-0218-00-ACSD-p802-1aedk.pdf</a:t>
            </a:r>
            <a:br>
              <a:rPr lang="en-US" sz="2400" dirty="0"/>
            </a:br>
            <a:endParaRPr lang="en-US" sz="2400" dirty="0"/>
          </a:p>
          <a:p>
            <a:r>
              <a:rPr lang="en-GB" sz="2400" dirty="0">
                <a:latin typeface="Arial" charset="0"/>
              </a:rPr>
              <a:t>In the WG, Proposed: Mick Seaman Second: Don Fedyk</a:t>
            </a:r>
          </a:p>
          <a:p>
            <a:pPr lvl="1">
              <a:buFont typeface="Arial"/>
              <a:buChar char="•"/>
            </a:pPr>
            <a:r>
              <a:rPr lang="en-GB" sz="1800" dirty="0">
                <a:latin typeface="Arial" charset="0"/>
              </a:rPr>
              <a:t>Sending draft (y/n/a):      47, 0, 5 </a:t>
            </a:r>
          </a:p>
          <a:p>
            <a:pPr lvl="1">
              <a:buFont typeface="Arial"/>
              <a:buChar char="•"/>
            </a:pPr>
            <a:r>
              <a:rPr lang="en-GB" sz="1800" dirty="0">
                <a:latin typeface="Arial" charset="0"/>
              </a:rPr>
              <a:t>CSD (y/n/a):	46, 0 , 5</a:t>
            </a:r>
            <a:r>
              <a:rPr lang="en-GB" dirty="0">
                <a:latin typeface="Arial" charset="0"/>
              </a:rPr>
              <a:t>	</a:t>
            </a:r>
          </a:p>
          <a:p>
            <a:pPr>
              <a:spcBef>
                <a:spcPts val="1800"/>
              </a:spcBef>
              <a:buFont typeface="Arial"/>
              <a:buChar char="•"/>
            </a:pPr>
            <a:r>
              <a:rPr lang="en-GB" sz="2400" dirty="0">
                <a:latin typeface="Arial" charset="0"/>
              </a:rPr>
              <a:t>In the EC, mover: Glenn Parsons Second: Roger Marks</a:t>
            </a:r>
          </a:p>
          <a:p>
            <a:pPr lvl="1">
              <a:buFont typeface="Arial"/>
              <a:buChar char="•"/>
            </a:pPr>
            <a:r>
              <a:rPr lang="en-GB" sz="2200" dirty="0">
                <a:latin typeface="Arial" charset="0"/>
              </a:rPr>
              <a:t>(y/n/a):  &lt;y&gt; , &lt;n&gt;   , &lt;a&gt; </a:t>
            </a:r>
          </a:p>
          <a:p>
            <a:pPr marL="0" indent="0" eaLnBrk="1" hangingPunct="1">
              <a:buNone/>
            </a:pPr>
            <a:endParaRPr lang="en-GB" sz="2800" dirty="0">
              <a:latin typeface="Arial" charset="0"/>
            </a:endParaRPr>
          </a:p>
          <a:p>
            <a:pPr marL="0" indent="0" eaLnBrk="1" hangingPunct="1">
              <a:buNone/>
            </a:pPr>
            <a:endParaRPr lang="en-GB" sz="2800" dirty="0">
              <a:latin typeface="Arial" charset="0"/>
            </a:endParaRPr>
          </a:p>
          <a:p>
            <a:pPr eaLnBrk="1" hangingPunct="1">
              <a:buFont typeface="Monotype Sorts" charset="0"/>
              <a:buNone/>
            </a:pP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0540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74638"/>
            <a:ext cx="8534400" cy="914400"/>
          </a:xfrm>
        </p:spPr>
        <p:txBody>
          <a:bodyPr>
            <a:noAutofit/>
          </a:bodyPr>
          <a:lstStyle/>
          <a:p>
            <a:r>
              <a:rPr lang="en-GB" sz="4000" dirty="0"/>
              <a:t>Supporting information P802.1AEdk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65262"/>
            <a:ext cx="7848600" cy="51181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P802.1AEdk D2.1 had 100% approval at the end of the last WG ballot</a:t>
            </a:r>
          </a:p>
          <a:p>
            <a:r>
              <a:rPr lang="en-US" sz="2400" dirty="0"/>
              <a:t>WG ballot closed: 3 July 2022</a:t>
            </a:r>
          </a:p>
          <a:p>
            <a:r>
              <a:rPr lang="en-US" sz="2400" dirty="0"/>
              <a:t>All WG ballot requirements </a:t>
            </a:r>
            <a:br>
              <a:rPr lang="en-US" sz="2400" dirty="0"/>
            </a:br>
            <a:r>
              <a:rPr lang="en-US" sz="2400" dirty="0"/>
              <a:t>are met</a:t>
            </a:r>
          </a:p>
          <a:p>
            <a:r>
              <a:rPr lang="en-US" sz="2400" dirty="0"/>
              <a:t>The ballot resulted 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0 Disapprove votes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6 Comments (rejected)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Ballot results available here:</a:t>
            </a:r>
          </a:p>
          <a:p>
            <a:pPr marL="400050" lvl="1" indent="0">
              <a:buNone/>
            </a:pPr>
            <a:r>
              <a:rPr lang="en-US" sz="2000" dirty="0">
                <a:hlinkClick r:id="rId4"/>
              </a:rPr>
              <a:t>https://www.ieee802.org/1/files/private/dk-drafts/d2/802-1AEdk-d2-1-dis.pdf</a:t>
            </a:r>
            <a:endParaRPr lang="en-US" sz="2000" dirty="0"/>
          </a:p>
          <a:p>
            <a:pPr marL="400050" lvl="1" indent="0">
              <a:buNone/>
            </a:pPr>
            <a:endParaRPr lang="en-GB" sz="2400" dirty="0">
              <a:latin typeface="Arial" charset="0"/>
            </a:endParaRPr>
          </a:p>
          <a:p>
            <a:pPr marL="0" indent="0" eaLnBrk="1" hangingPunct="1">
              <a:buNone/>
            </a:pPr>
            <a:endParaRPr lang="en-GB" sz="2400" dirty="0">
              <a:latin typeface="Arial" charset="0"/>
            </a:endParaRPr>
          </a:p>
          <a:p>
            <a:pPr eaLnBrk="1" hangingPunct="1">
              <a:buFont typeface="Monotype Sorts" charset="0"/>
              <a:buNone/>
            </a:pPr>
            <a:endParaRPr lang="en-GB" sz="2800" dirty="0">
              <a:latin typeface="Arial" charset="0"/>
            </a:endParaRP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653BC5AF-BE0F-1742-BEAE-8434353DB9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57800" y="2133600"/>
          <a:ext cx="3268663" cy="356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Worksheet" r:id="rId5" imgW="3257550" imgH="3552905" progId="Excel.Sheet.8">
                  <p:embed/>
                </p:oleObj>
              </mc:Choice>
              <mc:Fallback>
                <p:oleObj name="Worksheet" r:id="rId5" imgW="3257550" imgH="3552905" progId="Excel.Sheet.8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653BC5AF-BE0F-1742-BEAE-8434353DB91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133600"/>
                        <a:ext cx="3268663" cy="3563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72490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5.0111 - </a:t>
            </a:r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95400"/>
            <a:ext cx="8893175" cy="52117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Conditionally approve sending P802f D2.0 to </a:t>
            </a:r>
            <a:r>
              <a:rPr lang="en-GB" sz="2400" dirty="0"/>
              <a:t>Standards Association ballot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Confirm the CSD for P802f in </a:t>
            </a:r>
            <a:r>
              <a:rPr lang="en-US" sz="2400" dirty="0">
                <a:hlinkClick r:id="rId3"/>
              </a:rPr>
              <a:t>https://mentor.ieee.org/802-ec/dcn/19/ec-19-0217-00-ACSD-p802f.pdf</a:t>
            </a:r>
            <a:r>
              <a:rPr lang="en-US" sz="2400" dirty="0"/>
              <a:t>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000" dirty="0"/>
              <a:t>P802f D1.3 had 100% approval at the end of the last WG ballot</a:t>
            </a:r>
          </a:p>
          <a:p>
            <a:pPr fontAlgn="t"/>
            <a:endParaRPr lang="en-US" sz="24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Marc Holness	Second: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endParaRPr lang="en-US" sz="2400" dirty="0"/>
          </a:p>
          <a:p>
            <a:pPr lvl="1" fontAlgn="t"/>
            <a:r>
              <a:rPr lang="en-US" sz="2000" dirty="0"/>
              <a:t>Sending draft (y/n/a):  44, 2, 4</a:t>
            </a:r>
          </a:p>
          <a:p>
            <a:pPr lvl="1"/>
            <a:r>
              <a:rPr lang="en-US" sz="2000" dirty="0"/>
              <a:t>CSD (y/n/a):   42, 1, 5</a:t>
            </a:r>
            <a:endParaRPr lang="en-GB" sz="2000" dirty="0"/>
          </a:p>
          <a:p>
            <a:r>
              <a:rPr lang="en-GB" sz="2400" dirty="0"/>
              <a:t>In EC, mover: Glenn Parsons, 	Second: Roger Marks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57592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Supporting Information </a:t>
            </a:r>
            <a:r>
              <a:rPr lang="en-US" dirty="0"/>
              <a:t>P802f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76200" y="1219200"/>
            <a:ext cx="57912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WG ballot closed: 4 July 2022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All WG ballot requirements are met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The ballot resulted in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0 outstanding Disapprove votes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0 outstanding Must Be Satisfied (MBS) comments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Comment resolution available here: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  <a:hlinkClick r:id="rId3"/>
              </a:rPr>
              <a:t>https://www.ieee802.org/1/files/private/802-f-drafts/d1/802f-d1-3-dis-v03.pdf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Recirculation ballot will be conducted during July/August with comment resolution in TSN TG meetings. A possible final recirculation in September/October if required with comment resolution in TSN TG meetings.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53871" y="1290935"/>
            <a:ext cx="2032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Ballot results: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099EB3-3E16-471F-8D12-89326242D9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96826" y="1794173"/>
            <a:ext cx="3166110" cy="409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6813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/>
          <a:lstStyle/>
          <a:p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2022-07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Drafts to </a:t>
            </a:r>
            <a:r>
              <a:rPr lang="en-US" dirty="0" err="1"/>
              <a:t>RevCom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48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CA" altLang="en-US" dirty="0"/>
              <a:t>Agenda </a:t>
            </a:r>
            <a:endParaRPr lang="en-US" alt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33401" y="1371600"/>
            <a:ext cx="8286750" cy="45720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PARs to NesCom</a:t>
            </a:r>
          </a:p>
          <a:p>
            <a:pPr lvl="1">
              <a:defRPr/>
            </a:pPr>
            <a:r>
              <a:rPr lang="en-US" sz="2000" dirty="0"/>
              <a:t>5.0101 – P802.1Qdv</a:t>
            </a:r>
          </a:p>
          <a:p>
            <a:pPr lvl="1">
              <a:defRPr/>
            </a:pPr>
            <a:r>
              <a:rPr lang="en-US" sz="2000" dirty="0"/>
              <a:t>5.0102 – P802.1Qdw</a:t>
            </a:r>
          </a:p>
          <a:p>
            <a:pPr lvl="1">
              <a:defRPr/>
            </a:pPr>
            <a:r>
              <a:rPr lang="en-US" sz="2000" dirty="0"/>
              <a:t>5.0103 – P60802 modification</a:t>
            </a:r>
          </a:p>
          <a:p>
            <a:pPr lvl="1">
              <a:defRPr/>
            </a:pPr>
            <a:r>
              <a:rPr lang="en-US" sz="2000" dirty="0"/>
              <a:t>5.0104 – P60802 extension</a:t>
            </a:r>
          </a:p>
          <a:p>
            <a:pPr lvl="1">
              <a:defRPr/>
            </a:pPr>
            <a:r>
              <a:rPr lang="en-US" sz="2000" dirty="0"/>
              <a:t>5.0105 – P802.1CQ extension</a:t>
            </a:r>
          </a:p>
          <a:p>
            <a:pPr lvl="1">
              <a:defRPr/>
            </a:pPr>
            <a:r>
              <a:rPr lang="en-US" sz="2000" dirty="0"/>
              <a:t>5.0106 – P802.1DC extension </a:t>
            </a:r>
          </a:p>
          <a:p>
            <a:pPr lvl="1">
              <a:defRPr/>
            </a:pPr>
            <a:r>
              <a:rPr lang="en-US" sz="2000" dirty="0"/>
              <a:t>5.0107 – P802.1Qcz extension</a:t>
            </a:r>
          </a:p>
          <a:p>
            <a:pPr lvl="1">
              <a:defRPr/>
            </a:pPr>
            <a:r>
              <a:rPr lang="en-US" sz="2000" dirty="0"/>
              <a:t>5.0108 – P802.1Qdd extension</a:t>
            </a:r>
          </a:p>
          <a:p>
            <a:pPr lvl="1">
              <a:defRPr/>
            </a:pPr>
            <a:r>
              <a:rPr lang="en-US" sz="2000" dirty="0"/>
              <a:t>5.0109 – P802.1CS-2020/Cor1</a:t>
            </a:r>
            <a:br>
              <a:rPr lang="en-US" sz="2000" dirty="0"/>
            </a:br>
            <a:endParaRPr lang="en-US" sz="2000" dirty="0"/>
          </a:p>
          <a:p>
            <a:pPr>
              <a:defRPr/>
            </a:pPr>
            <a:r>
              <a:rPr lang="en-US" sz="2400" dirty="0"/>
              <a:t>Drafts to SA Ballot</a:t>
            </a:r>
          </a:p>
          <a:p>
            <a:pPr lvl="1">
              <a:defRPr/>
            </a:pPr>
            <a:r>
              <a:rPr lang="en-US" sz="2000" dirty="0"/>
              <a:t>5.0110 – P802.1AEdk</a:t>
            </a:r>
          </a:p>
          <a:p>
            <a:pPr lvl="1">
              <a:defRPr/>
            </a:pPr>
            <a:r>
              <a:rPr lang="en-US" sz="2000" dirty="0"/>
              <a:t>5.0111 – P802f</a:t>
            </a:r>
          </a:p>
          <a:p>
            <a:pPr>
              <a:defRPr/>
            </a:pPr>
            <a:endParaRPr lang="en-US" sz="2800" dirty="0"/>
          </a:p>
          <a:p>
            <a:pPr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103688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dirty="0"/>
              <a:t>5.0112 - Motion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" y="1295400"/>
            <a:ext cx="8610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Approve sending P802.1Q-Rev D1.2 to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RevCom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9144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No CSD; Revision PAR not intended to provide any new functionality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In the WG,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Proposed: Paul Congdon Second: Mick Seaman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Sending draft (y/n/a): 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48, 2, 2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In EC, mover: Glenn Parsons, Second: Roger Marks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(y/n/a): &lt;y&gt;,&lt;n&gt;,&lt;a&gt;</a:t>
            </a:r>
          </a:p>
        </p:txBody>
      </p:sp>
    </p:spTree>
    <p:extLst>
      <p:ext uri="{BB962C8B-B14F-4D97-AF65-F5344CB8AC3E}">
        <p14:creationId xmlns:p14="http://schemas.microsoft.com/office/powerpoint/2010/main" val="26453585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792162"/>
          </a:xfrm>
        </p:spPr>
        <p:txBody>
          <a:bodyPr/>
          <a:lstStyle/>
          <a:p>
            <a:r>
              <a:rPr lang="en-US" sz="3200" dirty="0"/>
              <a:t>Supporting information for P802.1Q-Rev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12F1E3-FC25-405F-B88E-52F6CF164F3B}"/>
              </a:ext>
            </a:extLst>
          </p:cNvPr>
          <p:cNvSpPr/>
          <p:nvPr/>
        </p:nvSpPr>
        <p:spPr>
          <a:xfrm>
            <a:off x="228600" y="1598870"/>
            <a:ext cx="3733800" cy="480131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SA ballot closed: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9 June 2022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All SA ballot requirements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are met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P802.1Q-Rev D1.2 had 100% approval, 88% return rate at the end of the SA ballot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The ballot resulted in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0 Disapprove votes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0 comments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Disposition: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  <a:hlinkClick r:id="rId2"/>
              </a:rPr>
              <a:t>https://www.ieee802.org/1/files/private/q-rev-drafts/d1/802-1Q-rev-d1-2-dis.pdf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  <a:hlinkClick r:id="rId3"/>
            </a:endParaRPr>
          </a:p>
        </p:txBody>
      </p:sp>
      <p:pic>
        <p:nvPicPr>
          <p:cNvPr id="4" name="Picture 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2BE8B4E0-3F29-922B-B8CD-10F41DC1E47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66" t="19338" r="15001" b="43868"/>
          <a:stretch/>
        </p:blipFill>
        <p:spPr>
          <a:xfrm>
            <a:off x="3810000" y="1412257"/>
            <a:ext cx="5164006" cy="3997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7866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2022-03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Liaisons and external communications (ME)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6735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7.09 - </a:t>
            </a:r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liaison of the following comment responses to ISO/IEC JTC1/SC6 under the PSDO agreement: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dirty="0"/>
              <a:t>IEEE 802.1ACct-2021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kumimoji="0" lang="en-US" altLang="en-US" sz="1400" b="0" i="0" u="sng" strike="noStrike" cap="none" normalizeH="0" baseline="0" dirty="0">
                <a:ln>
                  <a:noFill/>
                </a:ln>
                <a:solidFill>
                  <a:srgbClr val="0563C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https://www.ieee802.org/1/files/public/docs2022/liaison-SC6CommentResponseACct-0722.pdf </a:t>
            </a:r>
            <a:endParaRPr lang="en-US" sz="1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dirty="0"/>
              <a:t>IEEE 802.1BA-2021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kumimoji="0" lang="en-US" altLang="en-US" sz="1400" b="0" i="0" u="sng" strike="noStrike" cap="none" normalizeH="0" baseline="0" dirty="0">
                <a:ln>
                  <a:noFill/>
                </a:ln>
                <a:solidFill>
                  <a:srgbClr val="0563C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https://www.ieee802.org/1/files/public/docs2022/liaison-SC6CommentResponse1BA-0722.pdf </a:t>
            </a:r>
            <a:endParaRPr lang="en-US" sz="2400" dirty="0"/>
          </a:p>
          <a:p>
            <a:pPr fontAlgn="t"/>
            <a:endParaRPr lang="en-US" sz="24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en-US" sz="2400" dirty="0"/>
              <a:t>Paul Congdon</a:t>
            </a:r>
            <a:r>
              <a:rPr lang="en-GB" sz="2400" dirty="0"/>
              <a:t>	Second: Karen Randall</a:t>
            </a:r>
            <a:endParaRPr lang="en-US" sz="2400" dirty="0"/>
          </a:p>
          <a:p>
            <a:pPr lvl="1" fontAlgn="t"/>
            <a:r>
              <a:rPr lang="en-US" sz="2000" dirty="0"/>
              <a:t>Sending draft (y/n/a):   43, 1, 6</a:t>
            </a:r>
          </a:p>
          <a:p>
            <a:endParaRPr lang="en-GB" sz="2400" dirty="0"/>
          </a:p>
          <a:p>
            <a:r>
              <a:rPr lang="en-GB" sz="2400" dirty="0"/>
              <a:t>In EC, mover: Glenn Parsons      Second: Roger Marks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530914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7.10 - </a:t>
            </a:r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65238"/>
            <a:ext cx="8229600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submission of the following draft(s) to ISO/IEC JTC1/SC6 for information under the PSDO agreement, once the SA Ballot starts</a:t>
            </a:r>
          </a:p>
          <a:p>
            <a:pPr lvl="1" fontAlgn="t"/>
            <a:r>
              <a:rPr lang="en-US" sz="1600" dirty="0"/>
              <a:t>P802.1AEdk</a:t>
            </a:r>
          </a:p>
          <a:p>
            <a:pPr lvl="1" fontAlgn="t"/>
            <a:r>
              <a:rPr lang="en-US" sz="1600" dirty="0"/>
              <a:t>P802f</a:t>
            </a:r>
          </a:p>
          <a:p>
            <a:pPr lvl="1" fontAlgn="t"/>
            <a:r>
              <a:rPr lang="en-US" sz="1600" dirty="0"/>
              <a:t>P802.1Qcw</a:t>
            </a:r>
          </a:p>
          <a:p>
            <a:pPr lvl="1" fontAlgn="t"/>
            <a:endParaRPr lang="en-US" sz="1600" dirty="0"/>
          </a:p>
          <a:p>
            <a:pPr marL="400050" lvl="1" indent="0">
              <a:buNone/>
            </a:pPr>
            <a:endParaRPr lang="en-US" sz="105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en-US" sz="2400" dirty="0"/>
              <a:t>Paul Congdon</a:t>
            </a:r>
            <a:r>
              <a:rPr lang="en-GB" sz="2400" dirty="0"/>
              <a:t>	Second: </a:t>
            </a:r>
            <a:r>
              <a:rPr lang="en-US" sz="2400" dirty="0"/>
              <a:t>Karen Randall</a:t>
            </a:r>
          </a:p>
          <a:p>
            <a:pPr lvl="1" fontAlgn="t"/>
            <a:r>
              <a:rPr lang="en-US" sz="2000" dirty="0"/>
              <a:t>Sending draft (y/n/a):  38, 2, 6</a:t>
            </a:r>
          </a:p>
          <a:p>
            <a:pPr marL="457200" lvl="1" indent="0">
              <a:buNone/>
            </a:pPr>
            <a:endParaRPr lang="en-GB" sz="1200" dirty="0"/>
          </a:p>
          <a:p>
            <a:r>
              <a:rPr lang="en-GB" sz="2400" dirty="0"/>
              <a:t>In EC, mover: Glenn Parsons     Second: Roger Marks</a:t>
            </a:r>
          </a:p>
          <a:p>
            <a:pPr lvl="1"/>
            <a:r>
              <a:rPr lang="en-GB" sz="2000" dirty="0"/>
              <a:t>(y/n/a): &lt;y&gt;,&lt;n&gt;,&lt;a&gt;</a:t>
            </a:r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706882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GB" dirty="0"/>
              <a:t>7.11 - </a:t>
            </a:r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Approve </a:t>
            </a:r>
            <a:r>
              <a:rPr lang="en-US" sz="2000" dirty="0">
                <a:hlinkClick r:id="rId2"/>
              </a:rPr>
              <a:t>https://www.ieee802.org/1/files/public/docs2022/liaison-response-itu-t-sg15-otnt-swp-0722.pdf</a:t>
            </a:r>
            <a:r>
              <a:rPr lang="en-US" sz="2000" dirty="0"/>
              <a:t>  as communication to ITU-T SG15 on LS351: OTNT Standardization Work Plan Issue 30, granting the IEEE 802.1 WG chair (or his delegate) editorial license.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dirty="0"/>
              <a:t>This approval is under LMSC OM “Procedure for public statements to government bodies” </a:t>
            </a:r>
            <a:endParaRPr lang="en-US" sz="1400" dirty="0"/>
          </a:p>
          <a:p>
            <a:pPr marL="400050" lvl="1" indent="0">
              <a:buNone/>
            </a:pPr>
            <a:endParaRPr lang="en-US" sz="1400" dirty="0"/>
          </a:p>
          <a:p>
            <a:pPr fontAlgn="t"/>
            <a:r>
              <a:rPr lang="en-US" sz="2000" dirty="0"/>
              <a:t>In the WG, </a:t>
            </a:r>
            <a:r>
              <a:rPr lang="en-GB" sz="2000" dirty="0"/>
              <a:t>Proposed: </a:t>
            </a:r>
            <a:r>
              <a:rPr lang="en-US" sz="2000" dirty="0"/>
              <a:t>Paul Congdon</a:t>
            </a:r>
            <a:r>
              <a:rPr lang="en-GB" sz="2000" dirty="0"/>
              <a:t>	Second: Karen Randall</a:t>
            </a:r>
            <a:endParaRPr lang="en-US" sz="2000" dirty="0"/>
          </a:p>
          <a:p>
            <a:pPr lvl="1" fontAlgn="t"/>
            <a:r>
              <a:rPr lang="en-US" sz="1800" dirty="0"/>
              <a:t>Sending draft (y/n/a):  43, 1, 7</a:t>
            </a:r>
          </a:p>
          <a:p>
            <a:pPr marL="457200" lvl="1" indent="0">
              <a:buNone/>
            </a:pPr>
            <a:endParaRPr lang="en-GB" sz="1800" dirty="0"/>
          </a:p>
          <a:p>
            <a:r>
              <a:rPr lang="en-GB" sz="2000" dirty="0"/>
              <a:t>In EC, mover: Glenn Parsons     Second: Roger Marks</a:t>
            </a:r>
          </a:p>
          <a:p>
            <a:pPr lvl="1"/>
            <a:r>
              <a:rPr lang="en-GB" sz="1800" dirty="0"/>
              <a:t>(y/n/a): &lt;y&gt;,&lt;n&gt;,&lt;a&gt;</a:t>
            </a:r>
            <a:endParaRPr lang="en-US" sz="18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533309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2022-03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Liaisons and external communications (II)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7582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GB" dirty="0"/>
              <a:t>7.12 - </a:t>
            </a:r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752600"/>
            <a:ext cx="7924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Approve  sharing the latest revision of the P802f draft with the IETF Network Modeling (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netmod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) Working Group.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Proposed: J</a:t>
            </a:r>
            <a:r>
              <a:rPr kumimoji="0" lang="hu-HU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ános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Farkas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Second: Stephan Kehrer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In the WG (y/n/a):  41, 2, 6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In the EC,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for information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8563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CA" altLang="en-US" dirty="0"/>
              <a:t>Agenda </a:t>
            </a:r>
            <a:endParaRPr lang="en-US" alt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33401" y="1371600"/>
            <a:ext cx="8286750" cy="4572000"/>
          </a:xfrm>
        </p:spPr>
        <p:txBody>
          <a:bodyPr/>
          <a:lstStyle/>
          <a:p>
            <a:pPr>
              <a:defRPr/>
            </a:pPr>
            <a:endParaRPr lang="en-US" sz="2000" dirty="0"/>
          </a:p>
          <a:p>
            <a:pPr>
              <a:defRPr/>
            </a:pPr>
            <a:r>
              <a:rPr lang="en-US" sz="2400" dirty="0"/>
              <a:t>Drafts to </a:t>
            </a:r>
            <a:r>
              <a:rPr lang="en-US" sz="2400" dirty="0" err="1"/>
              <a:t>RevCom</a:t>
            </a:r>
            <a:endParaRPr lang="en-US" sz="2400" dirty="0"/>
          </a:p>
          <a:p>
            <a:pPr lvl="1">
              <a:defRPr/>
            </a:pPr>
            <a:r>
              <a:rPr lang="en-US" sz="2000" dirty="0"/>
              <a:t>5.0112 – P802.1Q-rev</a:t>
            </a:r>
            <a:br>
              <a:rPr lang="en-US" sz="2000" dirty="0"/>
            </a:br>
            <a:endParaRPr lang="en-US" sz="2000" dirty="0"/>
          </a:p>
          <a:p>
            <a:pPr>
              <a:defRPr/>
            </a:pPr>
            <a:r>
              <a:rPr lang="en-US" sz="2400" dirty="0"/>
              <a:t>Liaisons and external communications (ME)</a:t>
            </a:r>
          </a:p>
          <a:p>
            <a:pPr lvl="1">
              <a:defRPr/>
            </a:pPr>
            <a:r>
              <a:rPr lang="en-US" sz="1800" dirty="0"/>
              <a:t>7.09 – Approve liaison of comment responses to ISO/IEC JTC1/SC6 under the PSDO agreement</a:t>
            </a:r>
          </a:p>
          <a:p>
            <a:pPr lvl="1">
              <a:defRPr/>
            </a:pPr>
            <a:r>
              <a:rPr lang="en-US" sz="1800" dirty="0"/>
              <a:t>7.10 – Approve liaison of drafts for information to ISO/IEC JTC1/SC6 under the PSDO agreement</a:t>
            </a:r>
          </a:p>
          <a:p>
            <a:pPr lvl="1">
              <a:defRPr/>
            </a:pPr>
            <a:r>
              <a:rPr lang="en-US" sz="1800" dirty="0">
                <a:solidFill>
                  <a:srgbClr val="000000"/>
                </a:solidFill>
              </a:rPr>
              <a:t>7.11 – </a:t>
            </a:r>
            <a:r>
              <a:rPr lang="en-US" sz="1800" dirty="0"/>
              <a:t>Approve 802.1 communication to ITU-T SG15</a:t>
            </a:r>
            <a:br>
              <a:rPr lang="en-US" sz="1800" dirty="0"/>
            </a:br>
            <a:endParaRPr lang="en-US" sz="1800" dirty="0"/>
          </a:p>
          <a:p>
            <a:pPr>
              <a:defRPr/>
            </a:pPr>
            <a:r>
              <a:rPr lang="en-US" sz="2400" dirty="0"/>
              <a:t>Liaisons and external communications (II)</a:t>
            </a:r>
          </a:p>
          <a:p>
            <a:pPr lvl="1">
              <a:defRPr/>
            </a:pPr>
            <a:r>
              <a:rPr lang="en-US" sz="1800" dirty="0"/>
              <a:t>7.12 – Approve draft sharing with IETF NETMOD</a:t>
            </a:r>
          </a:p>
          <a:p>
            <a:pPr lvl="1">
              <a:defRPr/>
            </a:pPr>
            <a:endParaRPr lang="en-US" sz="1800" dirty="0"/>
          </a:p>
          <a:p>
            <a:pPr>
              <a:defRPr/>
            </a:pPr>
            <a:endParaRPr lang="en-US" sz="2800" dirty="0"/>
          </a:p>
          <a:p>
            <a:pPr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1079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/>
          <a:lstStyle/>
          <a:p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2022-07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PARs to NesCom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657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5.0101 - </a:t>
            </a:r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</a:t>
            </a:r>
            <a:r>
              <a:rPr lang="fr-FR" sz="2400" dirty="0"/>
              <a:t>P802.1Qdv PAR documentation in </a:t>
            </a:r>
            <a:r>
              <a:rPr lang="fr-FR" sz="2400" dirty="0">
                <a:hlinkClick r:id="rId2"/>
              </a:rPr>
              <a:t>https://www.ieee802.org/1/files/public/docs2022/dv-PAR-0722-v01.pdf</a:t>
            </a:r>
            <a:r>
              <a:rPr lang="fr-FR" sz="2400" dirty="0"/>
              <a:t> </a:t>
            </a:r>
            <a:r>
              <a:rPr lang="en-US" sz="2400" dirty="0"/>
              <a:t>to NesCom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CSD documentation in </a:t>
            </a:r>
            <a:r>
              <a:rPr lang="en-US" sz="2400" dirty="0">
                <a:hlinkClick r:id="rId3"/>
              </a:rPr>
              <a:t>https://www.ieee802.org/1/files/public/docs2022/dv-CSD-0722-v01.pdf</a:t>
            </a:r>
            <a:r>
              <a:rPr lang="en-US" sz="2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Norman Finn,	 Second: </a:t>
            </a:r>
            <a:r>
              <a:rPr lang="hu-HU" sz="2400" dirty="0"/>
              <a:t>János</a:t>
            </a:r>
            <a:r>
              <a:rPr lang="en-GB" sz="2400" dirty="0"/>
              <a:t> Farkas</a:t>
            </a:r>
            <a:endParaRPr lang="en-US" sz="2400" dirty="0"/>
          </a:p>
          <a:p>
            <a:pPr lvl="1" fontAlgn="t"/>
            <a:r>
              <a:rPr lang="en-US" sz="2000" dirty="0"/>
              <a:t>PAR (y/n/a):  36, 3, 4</a:t>
            </a:r>
          </a:p>
          <a:p>
            <a:pPr lvl="1"/>
            <a:r>
              <a:rPr lang="en-US" sz="2000" dirty="0"/>
              <a:t>CSD (y/n/a):  37, 2, 4</a:t>
            </a:r>
            <a:endParaRPr lang="en-GB" sz="2000" dirty="0"/>
          </a:p>
          <a:p>
            <a:r>
              <a:rPr lang="en-GB" sz="2400" dirty="0"/>
              <a:t>In EC, mover: Glenn Parsons,	Second: Roger Marks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21810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5.0102 - </a:t>
            </a:r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</a:t>
            </a:r>
            <a:r>
              <a:rPr lang="fr-FR" sz="2400" dirty="0"/>
              <a:t>P802.1Qdw PAR documentation in </a:t>
            </a:r>
            <a:r>
              <a:rPr lang="fr-FR" sz="2400" dirty="0">
                <a:hlinkClick r:id="rId2"/>
              </a:rPr>
              <a:t>https://www.ieee802.org/1/files/public/docs2022/dw-PAR-0722-v01.pdf</a:t>
            </a:r>
            <a:r>
              <a:rPr lang="fr-FR" sz="2400" dirty="0"/>
              <a:t> </a:t>
            </a:r>
            <a:r>
              <a:rPr lang="en-US" sz="2400" dirty="0"/>
              <a:t>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CSD documentation in </a:t>
            </a:r>
            <a:r>
              <a:rPr lang="en-US" sz="2400" dirty="0">
                <a:hlinkClick r:id="rId3"/>
              </a:rPr>
              <a:t>https://www.ieee802.org/1/files/public/docs2022/dw-CSD-0722-v01.pdf</a:t>
            </a:r>
            <a:r>
              <a:rPr lang="en-US" sz="2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Paul Congdon,	 Second: Paul Bottorff</a:t>
            </a:r>
            <a:endParaRPr lang="en-US" sz="2400" dirty="0"/>
          </a:p>
          <a:p>
            <a:pPr lvl="1" fontAlgn="t"/>
            <a:r>
              <a:rPr lang="en-US" sz="2000" dirty="0"/>
              <a:t>PAR (y/n/a): 39, 5, 6</a:t>
            </a:r>
          </a:p>
          <a:p>
            <a:pPr lvl="1"/>
            <a:r>
              <a:rPr lang="en-US" sz="2000" dirty="0"/>
              <a:t>CSD (y/n/a): 38, 5, 7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Glenn Parsons,	Second: Roger Marks 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24517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5.0103 - </a:t>
            </a:r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</a:t>
            </a:r>
            <a:r>
              <a:rPr lang="fr-FR" sz="2400" dirty="0"/>
              <a:t>P60802 PAR modification documentation in </a:t>
            </a:r>
            <a:r>
              <a:rPr lang="fr-FR" sz="2400" dirty="0">
                <a:hlinkClick r:id="rId2"/>
              </a:rPr>
              <a:t>https://www.ieee802.org/1/files/public/docs2022/60802-PAR-modification-0</a:t>
            </a:r>
            <a:r>
              <a:rPr lang="hu-HU" sz="2400" dirty="0">
                <a:hlinkClick r:id="rId2"/>
              </a:rPr>
              <a:t>7</a:t>
            </a:r>
            <a:r>
              <a:rPr lang="fr-FR" sz="2400" dirty="0">
                <a:hlinkClick r:id="rId2"/>
              </a:rPr>
              <a:t>22-v01.pdf</a:t>
            </a:r>
            <a:r>
              <a:rPr lang="hu-HU" sz="2400" dirty="0"/>
              <a:t> </a:t>
            </a:r>
            <a:r>
              <a:rPr lang="en-US" sz="2400" dirty="0"/>
              <a:t>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CSD modification documentation in </a:t>
            </a:r>
            <a:r>
              <a:rPr lang="en-US" sz="2400" dirty="0">
                <a:hlinkClick r:id="rId3"/>
              </a:rPr>
              <a:t>https://www.ieee802.org/1/files/public/docs2022/60802-CSD-modification-0</a:t>
            </a:r>
            <a:r>
              <a:rPr lang="hu-HU" sz="2400" dirty="0">
                <a:hlinkClick r:id="rId3"/>
              </a:rPr>
              <a:t>7</a:t>
            </a:r>
            <a:r>
              <a:rPr lang="en-US" sz="2400" dirty="0">
                <a:hlinkClick r:id="rId3"/>
              </a:rPr>
              <a:t>22-v01.pdf</a:t>
            </a:r>
            <a:r>
              <a:rPr lang="hu-HU" sz="2400" dirty="0"/>
              <a:t> 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hu-HU" sz="2400" dirty="0"/>
              <a:t>János Farkas</a:t>
            </a:r>
            <a:r>
              <a:rPr lang="en-GB" sz="2400" dirty="0"/>
              <a:t>,</a:t>
            </a:r>
            <a:r>
              <a:rPr lang="hu-HU" sz="2400" dirty="0"/>
              <a:t> </a:t>
            </a:r>
            <a:r>
              <a:rPr lang="en-GB" sz="2400" dirty="0"/>
              <a:t>Second: </a:t>
            </a:r>
            <a:r>
              <a:rPr lang="hu-HU" sz="2400" dirty="0"/>
              <a:t>Ludwig Winkel</a:t>
            </a:r>
            <a:endParaRPr lang="en-US" sz="2400" dirty="0"/>
          </a:p>
          <a:p>
            <a:pPr lvl="1" fontAlgn="t"/>
            <a:r>
              <a:rPr lang="en-US" sz="2000" dirty="0"/>
              <a:t>PAR (y/n/a):  46, 1, 4</a:t>
            </a:r>
          </a:p>
          <a:p>
            <a:pPr lvl="1"/>
            <a:r>
              <a:rPr lang="en-US" sz="2000" dirty="0"/>
              <a:t>CSD (y/n/a):  46, 1, 4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Glenn Parsons,	Second: Roger Marks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0504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5.0104 - </a:t>
            </a:r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P60802</a:t>
            </a:r>
            <a:r>
              <a:rPr lang="fr-FR" sz="2400" dirty="0"/>
              <a:t> PAR extension documentation in </a:t>
            </a:r>
            <a:r>
              <a:rPr lang="fr-FR" sz="2400" dirty="0">
                <a:hlinkClick r:id="rId2"/>
              </a:rPr>
              <a:t>https://www.ieee802.org/1/files/public/docs2022/60802-PAR-extension-0722-v01.pdf</a:t>
            </a:r>
            <a:r>
              <a:rPr lang="fr-FR" sz="2400" dirty="0"/>
              <a:t> </a:t>
            </a:r>
            <a:r>
              <a:rPr lang="en-US" sz="2400" dirty="0"/>
              <a:t>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CSD documentation in </a:t>
            </a:r>
            <a:r>
              <a:rPr lang="en-US" sz="2400" dirty="0">
                <a:hlinkClick r:id="rId3"/>
              </a:rPr>
              <a:t>https://www.ieee802.org/1/files/public/docs2022/60802-CSD-modification-0</a:t>
            </a:r>
            <a:r>
              <a:rPr lang="hu-HU" sz="2400" dirty="0">
                <a:hlinkClick r:id="rId3"/>
              </a:rPr>
              <a:t>7</a:t>
            </a:r>
            <a:r>
              <a:rPr lang="en-US" sz="2400" dirty="0">
                <a:hlinkClick r:id="rId3"/>
              </a:rPr>
              <a:t>22-v01.pdf</a:t>
            </a:r>
            <a:r>
              <a:rPr lang="hu-HU" sz="2400" dirty="0"/>
              <a:t> </a:t>
            </a:r>
            <a:r>
              <a:rPr lang="en-US" sz="2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r>
              <a:rPr lang="en-GB" sz="2400" dirty="0"/>
              <a:t>,</a:t>
            </a:r>
            <a:r>
              <a:rPr lang="hu-HU" sz="2400" dirty="0"/>
              <a:t> </a:t>
            </a:r>
            <a:r>
              <a:rPr lang="en-GB" sz="2400" dirty="0"/>
              <a:t>Second: </a:t>
            </a:r>
            <a:r>
              <a:rPr lang="hu-HU" sz="2400" dirty="0"/>
              <a:t>Ludwig Winkel</a:t>
            </a:r>
            <a:endParaRPr lang="en-US" sz="2400" dirty="0"/>
          </a:p>
          <a:p>
            <a:pPr lvl="1" fontAlgn="t"/>
            <a:r>
              <a:rPr lang="en-US" sz="2000" dirty="0"/>
              <a:t>PAR (y/n/a):  45, 2, 5</a:t>
            </a:r>
          </a:p>
          <a:p>
            <a:pPr lvl="1"/>
            <a:r>
              <a:rPr lang="en-US" sz="2000" dirty="0"/>
              <a:t>CSD (y/n/a):  45, 2, 5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Glenn Parsons,	Second: Roger Marks 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07804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5.0105 - </a:t>
            </a:r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</a:t>
            </a:r>
            <a:r>
              <a:rPr lang="fr-FR" sz="2400" dirty="0"/>
              <a:t>P802.1CQ PAR extension documentation in </a:t>
            </a:r>
            <a:r>
              <a:rPr lang="fr-FR" sz="2400" dirty="0">
                <a:hlinkClick r:id="rId2"/>
              </a:rPr>
              <a:t>https://www.ieee802.org/1/files/public/docs2022/cq-PAR-extension-0722-v01.pdf</a:t>
            </a:r>
            <a:r>
              <a:rPr lang="fr-FR" sz="2400" dirty="0"/>
              <a:t> </a:t>
            </a:r>
            <a:r>
              <a:rPr lang="en-US" sz="2400" dirty="0"/>
              <a:t>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(unmodified) CSD documentation in </a:t>
            </a:r>
            <a:r>
              <a:rPr lang="en-US" sz="2400" dirty="0">
                <a:hlinkClick r:id="rId3"/>
              </a:rPr>
              <a:t>https://mentor.ieee.org/802-ec/dcn/15/ec-15-0105-01-ACSD-802-1cq.pdf</a:t>
            </a:r>
            <a:r>
              <a:rPr lang="en-US" sz="2400" dirty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Roger Marks,	 Second: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endParaRPr lang="en-US" sz="2400" dirty="0"/>
          </a:p>
          <a:p>
            <a:pPr lvl="1" fontAlgn="t"/>
            <a:r>
              <a:rPr lang="en-US" sz="2000" dirty="0"/>
              <a:t>PAR (y/n/a):  41, 4, 6</a:t>
            </a:r>
          </a:p>
          <a:p>
            <a:pPr lvl="1"/>
            <a:r>
              <a:rPr lang="en-US" sz="2000" dirty="0"/>
              <a:t>CSD (y/n/a):  42, 4, 5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Glenn Parsons,	Second: Roger Marks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3205665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5103</TotalTime>
  <Words>2212</Words>
  <Application>Microsoft Office PowerPoint</Application>
  <PresentationFormat>On-screen Show (4:3)</PresentationFormat>
  <Paragraphs>233</Paragraphs>
  <Slides>27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Monotype Sorts</vt:lpstr>
      <vt:lpstr>Times New Roman</vt:lpstr>
      <vt:lpstr>Title slide</vt:lpstr>
      <vt:lpstr>Worksheet</vt:lpstr>
      <vt:lpstr>802.1 consent agenda items for LMSC Closing Plenary</vt:lpstr>
      <vt:lpstr>Agenda </vt:lpstr>
      <vt:lpstr>Agenda </vt:lpstr>
      <vt:lpstr>802.1 Motions 2022-07    Consent Agenda   PARs to NesCom </vt:lpstr>
      <vt:lpstr>5.0101 - Motion</vt:lpstr>
      <vt:lpstr>5.0102 - Motion</vt:lpstr>
      <vt:lpstr>5.0103 - Motion</vt:lpstr>
      <vt:lpstr>5.0104 - Motion</vt:lpstr>
      <vt:lpstr>5.0105 - Motion</vt:lpstr>
      <vt:lpstr>5.0106 - Motion</vt:lpstr>
      <vt:lpstr>5.0107 - Motion</vt:lpstr>
      <vt:lpstr>5.0108 - Motion</vt:lpstr>
      <vt:lpstr>5.0109 - Motion</vt:lpstr>
      <vt:lpstr>802.1 Motions 2022-07    Consent Agenda   Drafts to SA Ballot </vt:lpstr>
      <vt:lpstr>5.0110 - Motion</vt:lpstr>
      <vt:lpstr>Supporting information P802.1AEdk</vt:lpstr>
      <vt:lpstr>5.0111 - Motion</vt:lpstr>
      <vt:lpstr>Supporting Information P802f</vt:lpstr>
      <vt:lpstr>802.1 Motions 2022-07    Consent Agenda   Drafts to RevCom </vt:lpstr>
      <vt:lpstr>5.0112 - Motion</vt:lpstr>
      <vt:lpstr>Supporting information for P802.1Q-Rev</vt:lpstr>
      <vt:lpstr>802.1 Motions 2022-03   Consent Agenda   Liaisons and external communications (ME) </vt:lpstr>
      <vt:lpstr>7.09 - Motion</vt:lpstr>
      <vt:lpstr>7.10 - Motion</vt:lpstr>
      <vt:lpstr>7.11 - Motion</vt:lpstr>
      <vt:lpstr>802.1 Motions 2022-03   Consent Agenda   Liaisons and external communications (II) </vt:lpstr>
      <vt:lpstr>7.12 -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Glenn Parsons</cp:lastModifiedBy>
  <cp:revision>1158</cp:revision>
  <cp:lastPrinted>2021-07-20T12:47:56Z</cp:lastPrinted>
  <dcterms:created xsi:type="dcterms:W3CDTF">2017-02-01T20:21:43Z</dcterms:created>
  <dcterms:modified xsi:type="dcterms:W3CDTF">2022-07-15T13:02:16Z</dcterms:modified>
</cp:coreProperties>
</file>