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7"/>
  </p:notesMasterIdLst>
  <p:handoutMasterIdLst>
    <p:handoutMasterId r:id="rId48"/>
  </p:handoutMasterIdLst>
  <p:sldIdLst>
    <p:sldId id="278" r:id="rId2"/>
    <p:sldId id="488" r:id="rId3"/>
    <p:sldId id="489" r:id="rId4"/>
    <p:sldId id="342" r:id="rId5"/>
    <p:sldId id="256" r:id="rId6"/>
    <p:sldId id="258" r:id="rId7"/>
    <p:sldId id="259" r:id="rId8"/>
    <p:sldId id="265" r:id="rId9"/>
    <p:sldId id="260" r:id="rId10"/>
    <p:sldId id="498" r:id="rId11"/>
    <p:sldId id="392" r:id="rId12"/>
    <p:sldId id="390" r:id="rId13"/>
    <p:sldId id="394" r:id="rId14"/>
    <p:sldId id="261" r:id="rId15"/>
    <p:sldId id="262" r:id="rId16"/>
    <p:sldId id="263" r:id="rId17"/>
    <p:sldId id="264" r:id="rId18"/>
    <p:sldId id="257" r:id="rId19"/>
    <p:sldId id="388" r:id="rId20"/>
    <p:sldId id="353" r:id="rId21"/>
    <p:sldId id="344" r:id="rId22"/>
    <p:sldId id="499" r:id="rId23"/>
    <p:sldId id="350" r:id="rId24"/>
    <p:sldId id="422" r:id="rId25"/>
    <p:sldId id="404" r:id="rId26"/>
    <p:sldId id="502" r:id="rId27"/>
    <p:sldId id="405" r:id="rId28"/>
    <p:sldId id="500" r:id="rId29"/>
    <p:sldId id="503" r:id="rId30"/>
    <p:sldId id="504" r:id="rId31"/>
    <p:sldId id="354" r:id="rId32"/>
    <p:sldId id="501" r:id="rId33"/>
    <p:sldId id="507" r:id="rId34"/>
    <p:sldId id="384" r:id="rId35"/>
    <p:sldId id="358" r:id="rId36"/>
    <p:sldId id="361" r:id="rId37"/>
    <p:sldId id="505" r:id="rId38"/>
    <p:sldId id="364" r:id="rId39"/>
    <p:sldId id="365" r:id="rId40"/>
    <p:sldId id="387" r:id="rId41"/>
    <p:sldId id="367" r:id="rId42"/>
    <p:sldId id="506" r:id="rId43"/>
    <p:sldId id="343" r:id="rId44"/>
    <p:sldId id="377" r:id="rId45"/>
    <p:sldId id="380" r:id="rId4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3B8FA370-D2B0-46B1-AFF6-599C114D0677}">
          <p14:sldIdLst>
            <p14:sldId id="278"/>
            <p14:sldId id="488"/>
            <p14:sldId id="489"/>
          </p14:sldIdLst>
        </p14:section>
        <p14:section name="Opening Plenary" id="{12A12E1B-8C3F-4A33-B548-A011E5170083}">
          <p14:sldIdLst>
            <p14:sldId id="342"/>
            <p14:sldId id="256"/>
            <p14:sldId id="258"/>
            <p14:sldId id="259"/>
            <p14:sldId id="265"/>
            <p14:sldId id="260"/>
            <p14:sldId id="498"/>
            <p14:sldId id="392"/>
            <p14:sldId id="390"/>
            <p14:sldId id="394"/>
            <p14:sldId id="261"/>
            <p14:sldId id="262"/>
            <p14:sldId id="263"/>
            <p14:sldId id="264"/>
            <p14:sldId id="257"/>
            <p14:sldId id="388"/>
            <p14:sldId id="353"/>
            <p14:sldId id="344"/>
            <p14:sldId id="499"/>
            <p14:sldId id="350"/>
          </p14:sldIdLst>
        </p14:section>
        <p14:section name="Future Venue AdHocs" id="{D785BA9C-5AF9-4B7F-9282-C376B319A4AD}">
          <p14:sldIdLst>
            <p14:sldId id="422"/>
            <p14:sldId id="404"/>
            <p14:sldId id="502"/>
            <p14:sldId id="405"/>
            <p14:sldId id="500"/>
            <p14:sldId id="503"/>
            <p14:sldId id="504"/>
          </p14:sldIdLst>
        </p14:section>
        <p14:section name="Closing Plenary" id="{89B946F5-47D4-47BE-80B4-BBD366E37181}">
          <p14:sldIdLst>
            <p14:sldId id="354"/>
            <p14:sldId id="501"/>
            <p14:sldId id="507"/>
            <p14:sldId id="384"/>
            <p14:sldId id="358"/>
            <p14:sldId id="361"/>
            <p14:sldId id="505"/>
            <p14:sldId id="364"/>
            <p14:sldId id="365"/>
            <p14:sldId id="387"/>
            <p14:sldId id="367"/>
            <p14:sldId id="506"/>
            <p14:sldId id="343"/>
            <p14:sldId id="377"/>
            <p14:sldId id="3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66FF"/>
    <a:srgbClr val="99FF99"/>
    <a:srgbClr val="69BE28"/>
    <a:srgbClr val="FFFF00"/>
    <a:srgbClr val="FFCC00"/>
    <a:srgbClr val="DDDDDD"/>
    <a:srgbClr val="2FB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95011D-CCF7-4715-B799-9A744CE9AE08}" v="18" dt="2022-07-15T20:04:06.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33" autoAdjust="0"/>
    <p:restoredTop sz="90686" autoAdjust="0"/>
  </p:normalViewPr>
  <p:slideViewPr>
    <p:cSldViewPr>
      <p:cViewPr varScale="1">
        <p:scale>
          <a:sx n="70" d="100"/>
          <a:sy n="70" d="100"/>
        </p:scale>
        <p:origin x="126" y="72"/>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6895011D-CCF7-4715-B799-9A744CE9AE08}"/>
    <pc:docChg chg="undo custSel modSld modMainMaster">
      <pc:chgData name="Jon Rosdahl" userId="2820f357-2dd4-4127-8713-e0bfde0fd756" providerId="ADAL" clId="{6895011D-CCF7-4715-B799-9A744CE9AE08}" dt="2022-07-15T20:04:06.371" v="163" actId="1076"/>
      <pc:docMkLst>
        <pc:docMk/>
      </pc:docMkLst>
      <pc:sldChg chg="modSp mod">
        <pc:chgData name="Jon Rosdahl" userId="2820f357-2dd4-4127-8713-e0bfde0fd756" providerId="ADAL" clId="{6895011D-CCF7-4715-B799-9A744CE9AE08}" dt="2022-07-15T20:01:21.823" v="138" actId="20577"/>
        <pc:sldMkLst>
          <pc:docMk/>
          <pc:sldMk cId="3327692416" sldId="358"/>
        </pc:sldMkLst>
        <pc:spChg chg="mod">
          <ac:chgData name="Jon Rosdahl" userId="2820f357-2dd4-4127-8713-e0bfde0fd756" providerId="ADAL" clId="{6895011D-CCF7-4715-B799-9A744CE9AE08}" dt="2022-07-15T20:01:21.823" v="138" actId="20577"/>
          <ac:spMkLst>
            <pc:docMk/>
            <pc:sldMk cId="3327692416" sldId="358"/>
            <ac:spMk id="3" creationId="{BC86539C-A47B-4496-8F6C-68136BCFE6C3}"/>
          </ac:spMkLst>
        </pc:spChg>
      </pc:sldChg>
      <pc:sldChg chg="modSp mod">
        <pc:chgData name="Jon Rosdahl" userId="2820f357-2dd4-4127-8713-e0bfde0fd756" providerId="ADAL" clId="{6895011D-CCF7-4715-B799-9A744CE9AE08}" dt="2022-07-15T20:02:56.888" v="153" actId="20577"/>
        <pc:sldMkLst>
          <pc:docMk/>
          <pc:sldMk cId="3930213174" sldId="361"/>
        </pc:sldMkLst>
        <pc:spChg chg="mod">
          <ac:chgData name="Jon Rosdahl" userId="2820f357-2dd4-4127-8713-e0bfde0fd756" providerId="ADAL" clId="{6895011D-CCF7-4715-B799-9A744CE9AE08}" dt="2022-07-15T20:02:56.888" v="153" actId="20577"/>
          <ac:spMkLst>
            <pc:docMk/>
            <pc:sldMk cId="3930213174" sldId="361"/>
            <ac:spMk id="3" creationId="{9BF971EA-11F7-4220-82C3-C7DF638F2823}"/>
          </ac:spMkLst>
        </pc:spChg>
      </pc:sldChg>
      <pc:sldChg chg="modSp mod">
        <pc:chgData name="Jon Rosdahl" userId="2820f357-2dd4-4127-8713-e0bfde0fd756" providerId="ADAL" clId="{6895011D-CCF7-4715-B799-9A744CE9AE08}" dt="2022-07-15T18:46:10.838" v="118" actId="20577"/>
        <pc:sldMkLst>
          <pc:docMk/>
          <pc:sldMk cId="315317690" sldId="387"/>
        </pc:sldMkLst>
        <pc:spChg chg="mod">
          <ac:chgData name="Jon Rosdahl" userId="2820f357-2dd4-4127-8713-e0bfde0fd756" providerId="ADAL" clId="{6895011D-CCF7-4715-B799-9A744CE9AE08}" dt="2022-07-15T18:46:10.838" v="118" actId="20577"/>
          <ac:spMkLst>
            <pc:docMk/>
            <pc:sldMk cId="315317690" sldId="387"/>
            <ac:spMk id="3" creationId="{8777B7CD-2272-458D-9275-0976B5BD9353}"/>
          </ac:spMkLst>
        </pc:spChg>
      </pc:sldChg>
      <pc:sldChg chg="addSp modSp mod modClrScheme chgLayout">
        <pc:chgData name="Jon Rosdahl" userId="2820f357-2dd4-4127-8713-e0bfde0fd756" providerId="ADAL" clId="{6895011D-CCF7-4715-B799-9A744CE9AE08}" dt="2022-07-15T18:37:59.064" v="116" actId="14100"/>
        <pc:sldMkLst>
          <pc:docMk/>
          <pc:sldMk cId="3004092026" sldId="506"/>
        </pc:sldMkLst>
        <pc:spChg chg="mod ord">
          <ac:chgData name="Jon Rosdahl" userId="2820f357-2dd4-4127-8713-e0bfde0fd756" providerId="ADAL" clId="{6895011D-CCF7-4715-B799-9A744CE9AE08}" dt="2022-07-15T18:31:09.383" v="64" actId="700"/>
          <ac:spMkLst>
            <pc:docMk/>
            <pc:sldMk cId="3004092026" sldId="506"/>
            <ac:spMk id="2" creationId="{418CA4C7-77D6-42A1-4FCE-6D984EA08541}"/>
          </ac:spMkLst>
        </pc:spChg>
        <pc:spChg chg="add mod ord">
          <ac:chgData name="Jon Rosdahl" userId="2820f357-2dd4-4127-8713-e0bfde0fd756" providerId="ADAL" clId="{6895011D-CCF7-4715-B799-9A744CE9AE08}" dt="2022-07-15T18:37:13.467" v="108" actId="255"/>
          <ac:spMkLst>
            <pc:docMk/>
            <pc:sldMk cId="3004092026" sldId="506"/>
            <ac:spMk id="3" creationId="{402F2189-A4F9-A67B-7A7D-4ECF3BB6DA7D}"/>
          </ac:spMkLst>
        </pc:spChg>
        <pc:spChg chg="add mod ord">
          <ac:chgData name="Jon Rosdahl" userId="2820f357-2dd4-4127-8713-e0bfde0fd756" providerId="ADAL" clId="{6895011D-CCF7-4715-B799-9A744CE9AE08}" dt="2022-07-15T18:37:59.064" v="116" actId="14100"/>
          <ac:spMkLst>
            <pc:docMk/>
            <pc:sldMk cId="3004092026" sldId="506"/>
            <ac:spMk id="4" creationId="{5AFAB481-A572-02E4-D347-C49D6AC439DE}"/>
          </ac:spMkLst>
        </pc:spChg>
        <pc:spChg chg="add mod">
          <ac:chgData name="Jon Rosdahl" userId="2820f357-2dd4-4127-8713-e0bfde0fd756" providerId="ADAL" clId="{6895011D-CCF7-4715-B799-9A744CE9AE08}" dt="2022-07-15T18:33:12.696" v="89" actId="122"/>
          <ac:spMkLst>
            <pc:docMk/>
            <pc:sldMk cId="3004092026" sldId="506"/>
            <ac:spMk id="5" creationId="{525E58E7-18E6-1E47-E9B7-0A722E8E0C9D}"/>
          </ac:spMkLst>
        </pc:spChg>
      </pc:sldChg>
      <pc:sldMasterChg chg="modSp mod modSldLayout">
        <pc:chgData name="Jon Rosdahl" userId="2820f357-2dd4-4127-8713-e0bfde0fd756" providerId="ADAL" clId="{6895011D-CCF7-4715-B799-9A744CE9AE08}" dt="2022-07-15T20:04:06.371" v="163" actId="1076"/>
        <pc:sldMasterMkLst>
          <pc:docMk/>
          <pc:sldMasterMk cId="0" sldId="2147483657"/>
        </pc:sldMasterMkLst>
        <pc:spChg chg="mod">
          <ac:chgData name="Jon Rosdahl" userId="2820f357-2dd4-4127-8713-e0bfde0fd756" providerId="ADAL" clId="{6895011D-CCF7-4715-B799-9A744CE9AE08}" dt="2022-07-15T20:03:24.475" v="155" actId="6549"/>
          <ac:spMkLst>
            <pc:docMk/>
            <pc:sldMasterMk cId="0" sldId="2147483657"/>
            <ac:spMk id="2" creationId="{92B304B0-FF60-41DC-9681-6067E5CBFFEE}"/>
          </ac:spMkLst>
        </pc:spChg>
        <pc:sldLayoutChg chg="modSp mod">
          <pc:chgData name="Jon Rosdahl" userId="2820f357-2dd4-4127-8713-e0bfde0fd756" providerId="ADAL" clId="{6895011D-CCF7-4715-B799-9A744CE9AE08}" dt="2022-07-15T20:04:06.371" v="163" actId="1076"/>
          <pc:sldLayoutMkLst>
            <pc:docMk/>
            <pc:sldMasterMk cId="0" sldId="2147483657"/>
            <pc:sldLayoutMk cId="0" sldId="2147483658"/>
          </pc:sldLayoutMkLst>
          <pc:spChg chg="mod">
            <ac:chgData name="Jon Rosdahl" userId="2820f357-2dd4-4127-8713-e0bfde0fd756" providerId="ADAL" clId="{6895011D-CCF7-4715-B799-9A744CE9AE08}" dt="2022-07-15T20:03:57.001" v="162" actId="6549"/>
            <ac:spMkLst>
              <pc:docMk/>
              <pc:sldMasterMk cId="0" sldId="2147483657"/>
              <pc:sldLayoutMk cId="0" sldId="2147483658"/>
              <ac:spMk id="16" creationId="{0A5D7486-18AF-07D7-6273-284FC1C6A540}"/>
            </ac:spMkLst>
          </pc:spChg>
          <pc:spChg chg="mod">
            <ac:chgData name="Jon Rosdahl" userId="2820f357-2dd4-4127-8713-e0bfde0fd756" providerId="ADAL" clId="{6895011D-CCF7-4715-B799-9A744CE9AE08}" dt="2022-07-15T20:04:06.371" v="163" actId="1076"/>
            <ac:spMkLst>
              <pc:docMk/>
              <pc:sldMasterMk cId="0" sldId="2147483657"/>
              <pc:sldLayoutMk cId="0" sldId="2147483658"/>
              <ac:spMk id="17" creationId="{4EA710C5-820F-1B53-9A19-AFEADCCAEFF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871DC766-1E8F-4CF2-8AEA-35CDB6CCEA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654DC43F-F48F-4695-9F1B-40D6BBB94ED3}"/>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July 2022</a:t>
            </a:r>
          </a:p>
        </p:txBody>
      </p:sp>
      <p:sp>
        <p:nvSpPr>
          <p:cNvPr id="595972" name="Rectangle 4">
            <a:extLst>
              <a:ext uri="{FF2B5EF4-FFF2-40B4-BE49-F238E27FC236}">
                <a16:creationId xmlns:a16="http://schemas.microsoft.com/office/drawing/2014/main" id="{8C305D45-C341-4664-9CC2-BC63D4C1F5B3}"/>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802 EC-22-0137-00-00EC</a:t>
            </a:r>
          </a:p>
        </p:txBody>
      </p:sp>
      <p:sp>
        <p:nvSpPr>
          <p:cNvPr id="595973" name="Rectangle 5">
            <a:extLst>
              <a:ext uri="{FF2B5EF4-FFF2-40B4-BE49-F238E27FC236}">
                <a16:creationId xmlns:a16="http://schemas.microsoft.com/office/drawing/2014/main" id="{C39DF945-535E-4C4E-A8ED-A998BC26F4A2}"/>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1BD8C2E-E69C-4013-AEC1-5AD18F45921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C2B0497-5142-43AA-BDEB-F2A5749571D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277BB58A-02BE-4825-B96B-857435ECD22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July 2022</a:t>
            </a:r>
          </a:p>
        </p:txBody>
      </p:sp>
      <p:sp>
        <p:nvSpPr>
          <p:cNvPr id="107524" name="Rectangle 4">
            <a:extLst>
              <a:ext uri="{FF2B5EF4-FFF2-40B4-BE49-F238E27FC236}">
                <a16:creationId xmlns:a16="http://schemas.microsoft.com/office/drawing/2014/main" id="{BBFFEF78-4544-46E5-BDAF-D7E50D50E2E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5EB52EF1-F4F9-4740-AFEC-793E18E8D11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C511F877-6E72-4291-BE27-2FFB619DED8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802 EC-22-0137-00-00EC</a:t>
            </a:r>
          </a:p>
        </p:txBody>
      </p:sp>
      <p:sp>
        <p:nvSpPr>
          <p:cNvPr id="107527" name="Rectangle 7">
            <a:extLst>
              <a:ext uri="{FF2B5EF4-FFF2-40B4-BE49-F238E27FC236}">
                <a16:creationId xmlns:a16="http://schemas.microsoft.com/office/drawing/2014/main" id="{48307941-2B4D-4872-AF5D-7C473892C4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7A52B0D-DD1E-4554-8B26-BB0942B0983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ieee802.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054307-8838-4972-BCA5-FB0EEEA9F87C}"/>
              </a:ext>
            </a:extLst>
          </p:cNvPr>
          <p:cNvSpPr>
            <a:spLocks noGrp="1" noChangeArrowheads="1"/>
          </p:cNvSpPr>
          <p:nvPr>
            <p:ph type="sldNum" sz="quarter" idx="5"/>
          </p:nvPr>
        </p:nvSpPr>
        <p:spPr>
          <a:ln/>
        </p:spPr>
        <p:txBody>
          <a:bodyPr/>
          <a:lstStyle/>
          <a:p>
            <a:fld id="{9A2B7614-8CEF-416B-BF11-0AD109525BB1}" type="slidenum">
              <a:rPr lang="en-US" altLang="en-US"/>
              <a:pPr/>
              <a:t>1</a:t>
            </a:fld>
            <a:endParaRPr lang="en-US" altLang="en-US"/>
          </a:p>
        </p:txBody>
      </p:sp>
      <p:sp>
        <p:nvSpPr>
          <p:cNvPr id="237570" name="Rectangle 2">
            <a:extLst>
              <a:ext uri="{FF2B5EF4-FFF2-40B4-BE49-F238E27FC236}">
                <a16:creationId xmlns:a16="http://schemas.microsoft.com/office/drawing/2014/main" id="{57583804-EB97-435C-83B6-17B9DDE6F525}"/>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69AC67FA-F51C-4D69-B8C3-28F5082556DB}"/>
              </a:ext>
            </a:extLst>
          </p:cNvPr>
          <p:cNvSpPr>
            <a:spLocks noGrp="1" noChangeArrowheads="1"/>
          </p:cNvSpPr>
          <p:nvPr>
            <p:ph type="body" idx="1"/>
          </p:nvPr>
        </p:nvSpPr>
        <p:spPr/>
        <p:txBody>
          <a:bodyPr/>
          <a:lstStyle/>
          <a:p>
            <a:endParaRPr lang="en-US" altLang="en-US" dirty="0"/>
          </a:p>
        </p:txBody>
      </p:sp>
      <p:sp>
        <p:nvSpPr>
          <p:cNvPr id="2" name="Date Placeholder 1">
            <a:extLst>
              <a:ext uri="{FF2B5EF4-FFF2-40B4-BE49-F238E27FC236}">
                <a16:creationId xmlns:a16="http://schemas.microsoft.com/office/drawing/2014/main" id="{776741E1-F655-49A1-855A-47950535CA24}"/>
              </a:ext>
            </a:extLst>
          </p:cNvPr>
          <p:cNvSpPr>
            <a:spLocks noGrp="1"/>
          </p:cNvSpPr>
          <p:nvPr>
            <p:ph type="dt" idx="1"/>
          </p:nvPr>
        </p:nvSpPr>
        <p:spPr/>
        <p:txBody>
          <a:bodyPr/>
          <a:lstStyle/>
          <a:p>
            <a:r>
              <a:rPr lang="en-US" altLang="en-US"/>
              <a:t>July 2022</a:t>
            </a:r>
          </a:p>
        </p:txBody>
      </p:sp>
      <p:sp>
        <p:nvSpPr>
          <p:cNvPr id="3" name="Footer Placeholder 2">
            <a:extLst>
              <a:ext uri="{FF2B5EF4-FFF2-40B4-BE49-F238E27FC236}">
                <a16:creationId xmlns:a16="http://schemas.microsoft.com/office/drawing/2014/main" id="{B4AB542B-1DD6-4E56-8615-60E9F237C2D4}"/>
              </a:ext>
            </a:extLst>
          </p:cNvPr>
          <p:cNvSpPr>
            <a:spLocks noGrp="1"/>
          </p:cNvSpPr>
          <p:nvPr>
            <p:ph type="ftr" sz="quarter" idx="4"/>
          </p:nvPr>
        </p:nvSpPr>
        <p:spPr/>
        <p:txBody>
          <a:bodyPr/>
          <a:lstStyle/>
          <a:p>
            <a:r>
              <a:rPr lang="en-US" altLang="en-US"/>
              <a:t>802 EC-22-0137-00-00EC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68f2b525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368f2b525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68f2b525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368f2b525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368f2b525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368f2b525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368f2b525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368f2b525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Potential deferral identified.</a:t>
            </a:r>
          </a:p>
          <a:p>
            <a:r>
              <a:rPr lang="en-US" dirty="0"/>
              <a:t>Blue  Highlight – replacement dates for venues deferred.</a:t>
            </a:r>
          </a:p>
          <a:p>
            <a:r>
              <a:rPr lang="en-US" dirty="0"/>
              <a:t>Light Green highlight – potential targets for possible deferrals or offset penalties.</a:t>
            </a:r>
          </a:p>
          <a:p>
            <a:r>
              <a:rPr lang="en-US" dirty="0"/>
              <a:t>Dark Green Highlight – rebooking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a:t>
            </a:r>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21</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July 2022</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802 EC-22-0137-00-00EC</a:t>
            </a:r>
          </a:p>
        </p:txBody>
      </p:sp>
    </p:spTree>
    <p:extLst>
      <p:ext uri="{BB962C8B-B14F-4D97-AF65-F5344CB8AC3E}">
        <p14:creationId xmlns:p14="http://schemas.microsoft.com/office/powerpoint/2010/main" val="1254087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$400+$100+$100 = $600</a:t>
            </a:r>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22</a:t>
            </a:fld>
            <a:endParaRPr lang="en-US" altLang="en-US"/>
          </a:p>
        </p:txBody>
      </p:sp>
    </p:spTree>
    <p:extLst>
      <p:ext uri="{BB962C8B-B14F-4D97-AF65-F5344CB8AC3E}">
        <p14:creationId xmlns:p14="http://schemas.microsoft.com/office/powerpoint/2010/main" val="215589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25</a:t>
            </a:fld>
            <a:endParaRPr lang="en-US" altLang="en-US"/>
          </a:p>
        </p:txBody>
      </p:sp>
    </p:spTree>
    <p:extLst>
      <p:ext uri="{BB962C8B-B14F-4D97-AF65-F5344CB8AC3E}">
        <p14:creationId xmlns:p14="http://schemas.microsoft.com/office/powerpoint/2010/main" val="1469763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802 EC-19/0193r3</a:t>
            </a:r>
          </a:p>
        </p:txBody>
      </p:sp>
      <p:sp>
        <p:nvSpPr>
          <p:cNvPr id="5" name="Date Placeholder 4"/>
          <p:cNvSpPr>
            <a:spLocks noGrp="1"/>
          </p:cNvSpPr>
          <p:nvPr>
            <p:ph type="dt" idx="1"/>
          </p:nvPr>
        </p:nvSpPr>
        <p:spPr/>
        <p:txBody>
          <a:bodyPr/>
          <a:lstStyle/>
          <a:p>
            <a:pPr>
              <a:defRPr/>
            </a:pPr>
            <a:r>
              <a:rPr lang="en-US"/>
              <a:t>November 2019</a:t>
            </a:r>
          </a:p>
        </p:txBody>
      </p:sp>
      <p:sp>
        <p:nvSpPr>
          <p:cNvPr id="6" name="Footer Placeholder 5"/>
          <p:cNvSpPr>
            <a:spLocks noGrp="1"/>
          </p:cNvSpPr>
          <p:nvPr>
            <p:ph type="ftr" sz="quarter" idx="4"/>
          </p:nvPr>
        </p:nvSpPr>
        <p:spPr/>
        <p:txBody>
          <a:bodyPr/>
          <a:lstStyle/>
          <a:p>
            <a:pPr>
              <a:defRPr/>
            </a:pPr>
            <a:r>
              <a:rPr lang="en-US"/>
              <a:t>IEEE 802 November 2019 Plenary</a:t>
            </a:r>
          </a:p>
        </p:txBody>
      </p:sp>
      <p:sp>
        <p:nvSpPr>
          <p:cNvPr id="7" name="Slide Number Placeholder 6"/>
          <p:cNvSpPr>
            <a:spLocks noGrp="1"/>
          </p:cNvSpPr>
          <p:nvPr>
            <p:ph type="sldNum" sz="quarter" idx="5"/>
          </p:nvPr>
        </p:nvSpPr>
        <p:spPr/>
        <p:txBody>
          <a:bodyPr/>
          <a:lstStyle/>
          <a:p>
            <a:pPr>
              <a:defRPr/>
            </a:pPr>
            <a:fld id="{C085DBE2-7BE2-4311-BFEF-2C4DE65685A4}" type="slidenum">
              <a:rPr lang="en-US" smtClean="0"/>
              <a:pPr>
                <a:defRPr/>
              </a:pPr>
              <a:t>27</a:t>
            </a:fld>
            <a:endParaRPr lang="en-US"/>
          </a:p>
        </p:txBody>
      </p:sp>
    </p:spTree>
    <p:extLst>
      <p:ext uri="{BB962C8B-B14F-4D97-AF65-F5344CB8AC3E}">
        <p14:creationId xmlns:p14="http://schemas.microsoft.com/office/powerpoint/2010/main" val="701279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Potential deferral identified.</a:t>
            </a:r>
          </a:p>
          <a:p>
            <a:r>
              <a:rPr lang="en-US" dirty="0"/>
              <a:t>Blue  Highlight – replacement dates for venues deferred.</a:t>
            </a:r>
          </a:p>
          <a:p>
            <a:r>
              <a:rPr lang="en-US" dirty="0"/>
              <a:t>Light Green highlight – potential targets for possible deferrals or offset penalties.</a:t>
            </a:r>
          </a:p>
          <a:p>
            <a:r>
              <a:rPr lang="en-US" dirty="0"/>
              <a:t>Dark Green Highlight – rebooking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a:t>
            </a:r>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28</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July 2022</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802 EC-22-0137-00-00EC</a:t>
            </a:r>
          </a:p>
        </p:txBody>
      </p:sp>
    </p:spTree>
    <p:extLst>
      <p:ext uri="{BB962C8B-B14F-4D97-AF65-F5344CB8AC3E}">
        <p14:creationId xmlns:p14="http://schemas.microsoft.com/office/powerpoint/2010/main" val="2812452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Potential deferral identified.</a:t>
            </a:r>
          </a:p>
          <a:p>
            <a:r>
              <a:rPr lang="en-US" dirty="0"/>
              <a:t>Blue  Highlight – replacement dates for venues deferred.</a:t>
            </a:r>
          </a:p>
          <a:p>
            <a:r>
              <a:rPr lang="en-US" dirty="0"/>
              <a:t>Light Green highlight – potential targets for possible deferrals or offset penalties.</a:t>
            </a:r>
          </a:p>
          <a:p>
            <a:r>
              <a:rPr lang="en-US" dirty="0"/>
              <a:t>Dark Green Highlight – rebooking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a:t>
            </a:r>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32</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July 2022</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802 EC-22-0137-00-00EC</a:t>
            </a:r>
          </a:p>
        </p:txBody>
      </p:sp>
    </p:spTree>
    <p:extLst>
      <p:ext uri="{BB962C8B-B14F-4D97-AF65-F5344CB8AC3E}">
        <p14:creationId xmlns:p14="http://schemas.microsoft.com/office/powerpoint/2010/main" val="151572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642A79-F2C1-4EF2-9629-C069A599452B}"/>
              </a:ext>
            </a:extLst>
          </p:cNvPr>
          <p:cNvSpPr>
            <a:spLocks noGrp="1" noChangeArrowheads="1"/>
          </p:cNvSpPr>
          <p:nvPr>
            <p:ph type="sldNum" sz="quarter" idx="5"/>
          </p:nvPr>
        </p:nvSpPr>
        <p:spPr>
          <a:ln/>
        </p:spPr>
        <p:txBody>
          <a:bodyPr/>
          <a:lstStyle/>
          <a:p>
            <a:fld id="{EAF7A228-8293-4E9F-976D-166646B2655F}" type="slidenum">
              <a:rPr lang="en-US" altLang="en-US"/>
              <a:pPr/>
              <a:t>4</a:t>
            </a:fld>
            <a:endParaRPr lang="en-US" altLang="en-US"/>
          </a:p>
        </p:txBody>
      </p:sp>
      <p:sp>
        <p:nvSpPr>
          <p:cNvPr id="274434" name="Rectangle 2">
            <a:extLst>
              <a:ext uri="{FF2B5EF4-FFF2-40B4-BE49-F238E27FC236}">
                <a16:creationId xmlns:a16="http://schemas.microsoft.com/office/drawing/2014/main" id="{851BC98E-E896-42DF-B730-1D0C0D8CF164}"/>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F4CDCF37-5D18-4A7A-BD29-19CB733E8150}"/>
              </a:ext>
            </a:extLst>
          </p:cNvPr>
          <p:cNvSpPr>
            <a:spLocks noGrp="1" noChangeArrowheads="1"/>
          </p:cNvSpPr>
          <p:nvPr>
            <p:ph type="body" idx="1"/>
          </p:nvPr>
        </p:nvSpPr>
        <p:spPr/>
        <p:txBody>
          <a:bodyPr/>
          <a:lstStyle/>
          <a:p>
            <a:endParaRPr lang="en-US" altLang="en-US"/>
          </a:p>
        </p:txBody>
      </p:sp>
      <p:sp>
        <p:nvSpPr>
          <p:cNvPr id="2" name="Date Placeholder 1">
            <a:extLst>
              <a:ext uri="{FF2B5EF4-FFF2-40B4-BE49-F238E27FC236}">
                <a16:creationId xmlns:a16="http://schemas.microsoft.com/office/drawing/2014/main" id="{CE488224-5423-4987-AC4E-FE4B315F315A}"/>
              </a:ext>
            </a:extLst>
          </p:cNvPr>
          <p:cNvSpPr>
            <a:spLocks noGrp="1"/>
          </p:cNvSpPr>
          <p:nvPr>
            <p:ph type="dt" idx="1"/>
          </p:nvPr>
        </p:nvSpPr>
        <p:spPr/>
        <p:txBody>
          <a:bodyPr/>
          <a:lstStyle/>
          <a:p>
            <a:r>
              <a:rPr lang="en-US" altLang="en-US"/>
              <a:t>July 2022</a:t>
            </a:r>
          </a:p>
        </p:txBody>
      </p:sp>
      <p:sp>
        <p:nvSpPr>
          <p:cNvPr id="3" name="Footer Placeholder 2">
            <a:extLst>
              <a:ext uri="{FF2B5EF4-FFF2-40B4-BE49-F238E27FC236}">
                <a16:creationId xmlns:a16="http://schemas.microsoft.com/office/drawing/2014/main" id="{7814151C-7927-4326-A36F-F6023E68A629}"/>
              </a:ext>
            </a:extLst>
          </p:cNvPr>
          <p:cNvSpPr>
            <a:spLocks noGrp="1"/>
          </p:cNvSpPr>
          <p:nvPr>
            <p:ph type="ftr" sz="quarter" idx="4"/>
          </p:nvPr>
        </p:nvSpPr>
        <p:spPr/>
        <p:txBody>
          <a:bodyPr/>
          <a:lstStyle/>
          <a:p>
            <a:r>
              <a:rPr lang="en-US" altLang="en-US"/>
              <a:t>802 EC-22-0137-00-00EC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Minimum Attendance for Viable Meeting:</a:t>
            </a:r>
          </a:p>
          <a:p>
            <a:r>
              <a:rPr lang="en-US" dirty="0"/>
              <a:t>WG Chairs reported 2020-11-20:</a:t>
            </a:r>
          </a:p>
          <a:p>
            <a:r>
              <a:rPr lang="en-US" dirty="0"/>
              <a:t>802.1	90</a:t>
            </a:r>
          </a:p>
          <a:p>
            <a:r>
              <a:rPr lang="en-US" dirty="0"/>
              <a:t>802.3	150	</a:t>
            </a:r>
          </a:p>
          <a:p>
            <a:r>
              <a:rPr lang="en-US" dirty="0"/>
              <a:t>802.11	175</a:t>
            </a:r>
          </a:p>
          <a:p>
            <a:r>
              <a:rPr lang="en-US" dirty="0"/>
              <a:t>802.15	45</a:t>
            </a:r>
          </a:p>
          <a:p>
            <a:r>
              <a:rPr lang="en-US" dirty="0"/>
              <a:t>802.18	20</a:t>
            </a:r>
          </a:p>
          <a:p>
            <a:r>
              <a:rPr lang="en-US" dirty="0"/>
              <a:t>802.19	10</a:t>
            </a:r>
          </a:p>
          <a:p>
            <a:r>
              <a:rPr lang="en-US" dirty="0"/>
              <a:t>802.24	 7</a:t>
            </a:r>
          </a:p>
          <a:p>
            <a:r>
              <a:rPr lang="en-US" dirty="0"/>
              <a:t>Total: 	497</a:t>
            </a:r>
          </a:p>
          <a:p>
            <a:endParaRPr lang="en-US" dirty="0"/>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35</a:t>
            </a:fld>
            <a:endParaRPr lang="en-US" altLang="en-US"/>
          </a:p>
        </p:txBody>
      </p:sp>
    </p:spTree>
    <p:extLst>
      <p:ext uri="{BB962C8B-B14F-4D97-AF65-F5344CB8AC3E}">
        <p14:creationId xmlns:p14="http://schemas.microsoft.com/office/powerpoint/2010/main" val="596930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20% drop.</a:t>
            </a:r>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36</a:t>
            </a:fld>
            <a:endParaRPr lang="en-US" altLang="en-US"/>
          </a:p>
        </p:txBody>
      </p:sp>
    </p:spTree>
    <p:extLst>
      <p:ext uri="{BB962C8B-B14F-4D97-AF65-F5344CB8AC3E}">
        <p14:creationId xmlns:p14="http://schemas.microsoft.com/office/powerpoint/2010/main" val="2899076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Room Rate </a:t>
            </a:r>
            <a:r>
              <a:rPr lang="en-US" dirty="0" err="1"/>
              <a:t>Approx</a:t>
            </a:r>
            <a:r>
              <a:rPr lang="en-US" dirty="0"/>
              <a:t> us$160 ++</a:t>
            </a:r>
          </a:p>
          <a:p>
            <a:r>
              <a:rPr lang="en-US" dirty="0"/>
              <a:t>Expected registration opens August 1, 2022</a:t>
            </a:r>
            <a:br>
              <a:rPr lang="en-US" dirty="0"/>
            </a:br>
            <a:r>
              <a:rPr lang="en-US" dirty="0"/>
              <a:t>Attritions cost would be about $60K for lack of 500 nights.</a:t>
            </a:r>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38</a:t>
            </a:fld>
            <a:endParaRPr lang="en-US" altLang="en-US"/>
          </a:p>
        </p:txBody>
      </p:sp>
    </p:spTree>
    <p:extLst>
      <p:ext uri="{BB962C8B-B14F-4D97-AF65-F5344CB8AC3E}">
        <p14:creationId xmlns:p14="http://schemas.microsoft.com/office/powerpoint/2010/main" val="2694143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Airfare = $2000</a:t>
            </a:r>
          </a:p>
          <a:p>
            <a:r>
              <a:rPr lang="en-US" dirty="0"/>
              <a:t>Transfers = $250</a:t>
            </a:r>
          </a:p>
          <a:p>
            <a:r>
              <a:rPr lang="en-US" dirty="0"/>
              <a:t>Food = $325</a:t>
            </a:r>
          </a:p>
          <a:p>
            <a:r>
              <a:rPr lang="en-US" dirty="0"/>
              <a:t>Hotel = $550</a:t>
            </a:r>
          </a:p>
          <a:p>
            <a:r>
              <a:rPr lang="en-US" dirty="0"/>
              <a:t>Total = $3500 per person</a:t>
            </a:r>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802 EC-22-0137-00-00EC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39</a:t>
            </a:fld>
            <a:endParaRPr lang="en-US" altLang="en-US"/>
          </a:p>
        </p:txBody>
      </p:sp>
    </p:spTree>
    <p:extLst>
      <p:ext uri="{BB962C8B-B14F-4D97-AF65-F5344CB8AC3E}">
        <p14:creationId xmlns:p14="http://schemas.microsoft.com/office/powerpoint/2010/main" val="3591278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All official tutorial request forms must be submitted no later than 45 days in advance of the Plenary Session.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Approved Tutorial Requests will be assigned a time slot based on the order in which they were received.</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 The Final Tutorial Schedule will be posted at </a:t>
            </a:r>
            <a:r>
              <a:rPr lang="en-US" sz="1200" u="sng" kern="1200" dirty="0">
                <a:solidFill>
                  <a:srgbClr val="000000"/>
                </a:solidFill>
                <a:effectLst/>
                <a:latin typeface="Times New Roman" pitchFamily="16" charset="0"/>
                <a:ea typeface="+mn-ea"/>
                <a:cs typeface="+mn-cs"/>
                <a:hlinkClick r:id="rId3"/>
              </a:rPr>
              <a:t>http://802world.org/plenary</a:t>
            </a:r>
            <a:r>
              <a:rPr lang="en-US" sz="1200" kern="1200" dirty="0">
                <a:solidFill>
                  <a:srgbClr val="000000"/>
                </a:solidFill>
                <a:effectLst/>
                <a:latin typeface="Times New Roman" pitchFamily="16" charset="0"/>
                <a:ea typeface="+mn-ea"/>
                <a:cs typeface="+mn-cs"/>
              </a:rPr>
              <a:t> and </a:t>
            </a:r>
            <a:r>
              <a:rPr lang="en-US" sz="1200" u="sng" kern="1200" dirty="0">
                <a:solidFill>
                  <a:srgbClr val="000000"/>
                </a:solidFill>
                <a:effectLst/>
                <a:latin typeface="Times New Roman" pitchFamily="16" charset="0"/>
                <a:ea typeface="+mn-ea"/>
                <a:cs typeface="+mn-cs"/>
                <a:hlinkClick r:id="rId4"/>
              </a:rPr>
              <a:t>http://ieee802.org</a:t>
            </a:r>
            <a:r>
              <a:rPr lang="en-US" sz="1200" kern="1200" dirty="0">
                <a:solidFill>
                  <a:srgbClr val="000000"/>
                </a:solidFill>
                <a:effectLst/>
                <a:latin typeface="Times New Roman" pitchFamily="16" charset="0"/>
                <a:ea typeface="+mn-ea"/>
                <a:cs typeface="+mn-cs"/>
              </a:rPr>
              <a:t> no less than 30 days in advance of the Plenary Session.</a:t>
            </a:r>
          </a:p>
        </p:txBody>
      </p:sp>
      <p:sp>
        <p:nvSpPr>
          <p:cNvPr id="5" name="Date Placeholder 4"/>
          <p:cNvSpPr>
            <a:spLocks noGrp="1"/>
          </p:cNvSpPr>
          <p:nvPr>
            <p:ph type="dt" idx="1"/>
          </p:nvPr>
        </p:nvSpPr>
        <p:spPr/>
        <p:txBody>
          <a:bodyPr/>
          <a:lstStyle/>
          <a:p>
            <a:r>
              <a:rPr lang="en-US" altLang="en-US"/>
              <a:t>July 2022</a:t>
            </a:r>
            <a:endParaRPr lang="en-US" altLang="en-US" dirty="0"/>
          </a:p>
        </p:txBody>
      </p:sp>
      <p:sp>
        <p:nvSpPr>
          <p:cNvPr id="6" name="Slide Number Placeholder 5"/>
          <p:cNvSpPr>
            <a:spLocks noGrp="1"/>
          </p:cNvSpPr>
          <p:nvPr>
            <p:ph type="sldNum" sz="quarter" idx="5"/>
          </p:nvPr>
        </p:nvSpPr>
        <p:spPr/>
        <p:txBody>
          <a:bodyPr/>
          <a:lstStyle/>
          <a:p>
            <a:fld id="{BB4FDFDE-EE6A-4525-B0D7-A089E73B782C}" type="slidenum">
              <a:rPr lang="en-US" altLang="en-US" smtClean="0"/>
              <a:pPr/>
              <a:t>44</a:t>
            </a:fld>
            <a:endParaRPr lang="en-US" altLang="en-US" dirty="0"/>
          </a:p>
        </p:txBody>
      </p:sp>
      <p:sp>
        <p:nvSpPr>
          <p:cNvPr id="7" name="Footer Placeholder 6">
            <a:extLst>
              <a:ext uri="{FF2B5EF4-FFF2-40B4-BE49-F238E27FC236}">
                <a16:creationId xmlns:a16="http://schemas.microsoft.com/office/drawing/2014/main" id="{FEF0F5CE-7338-40F2-ACE4-729DF11D0968}"/>
              </a:ext>
            </a:extLst>
          </p:cNvPr>
          <p:cNvSpPr>
            <a:spLocks noGrp="1"/>
          </p:cNvSpPr>
          <p:nvPr>
            <p:ph type="ftr" sz="quarter" idx="4"/>
          </p:nvPr>
        </p:nvSpPr>
        <p:spPr/>
        <p:txBody>
          <a:bodyPr/>
          <a:lstStyle/>
          <a:p>
            <a:r>
              <a:rPr lang="en-US" altLang="en-US"/>
              <a:t>802 EC-22-0137-00-00EC</a:t>
            </a:r>
            <a:endParaRPr lang="en-US" altLang="en-US" dirty="0"/>
          </a:p>
        </p:txBody>
      </p:sp>
      <p:sp>
        <p:nvSpPr>
          <p:cNvPr id="8" name="Header Placeholder 7">
            <a:extLst>
              <a:ext uri="{FF2B5EF4-FFF2-40B4-BE49-F238E27FC236}">
                <a16:creationId xmlns:a16="http://schemas.microsoft.com/office/drawing/2014/main" id="{5074634C-E6A2-44CC-BA0F-F40C76A95D6E}"/>
              </a:ext>
            </a:extLst>
          </p:cNvPr>
          <p:cNvSpPr>
            <a:spLocks noGrp="1"/>
          </p:cNvSpPr>
          <p:nvPr>
            <p:ph type="hdr" sz="quarter"/>
          </p:nvPr>
        </p:nvSpPr>
        <p:spPr/>
        <p:txBody>
          <a:bodyPr/>
          <a:lstStyle/>
          <a:p>
            <a:r>
              <a:rPr lang="en-US" altLang="en-US" dirty="0"/>
              <a:t>March 2021</a:t>
            </a:r>
          </a:p>
        </p:txBody>
      </p:sp>
    </p:spTree>
    <p:extLst>
      <p:ext uri="{BB962C8B-B14F-4D97-AF65-F5344CB8AC3E}">
        <p14:creationId xmlns:p14="http://schemas.microsoft.com/office/powerpoint/2010/main" val="47196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68f2b525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368f2b525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68f2b525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368f2b525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368f2b525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368f2b525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368f2b525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368f2b525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Slide Number Placeholder 3"/>
          <p:cNvSpPr>
            <a:spLocks noGrp="1"/>
          </p:cNvSpPr>
          <p:nvPr>
            <p:ph type="sldNum" sz="quarter" idx="5"/>
          </p:nvPr>
        </p:nvSpPr>
        <p:spPr/>
        <p:txBody>
          <a:bodyPr/>
          <a:lstStyle/>
          <a:p>
            <a:fld id="{E32846D2-3651-49E0-A439-C48330E6BDDE}" type="slidenum">
              <a:rPr lang="en-US" smtClean="0"/>
              <a:t>12</a:t>
            </a:fld>
            <a:endParaRPr lang="en-US"/>
          </a:p>
        </p:txBody>
      </p:sp>
    </p:spTree>
    <p:extLst>
      <p:ext uri="{BB962C8B-B14F-4D97-AF65-F5344CB8AC3E}">
        <p14:creationId xmlns:p14="http://schemas.microsoft.com/office/powerpoint/2010/main" val="139017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68f2b525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68f2b525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916E9D6-7CA1-4FF4-9569-8648078D1E37}"/>
              </a:ext>
            </a:extLst>
          </p:cNvPr>
          <p:cNvSpPr>
            <a:spLocks noChangeArrowheads="1"/>
          </p:cNvSpPr>
          <p:nvPr/>
        </p:nvSpPr>
        <p:spPr bwMode="auto">
          <a:xfrm>
            <a:off x="19052" y="6597650"/>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5" name="Rectangle 3">
            <a:extLst>
              <a:ext uri="{FF2B5EF4-FFF2-40B4-BE49-F238E27FC236}">
                <a16:creationId xmlns:a16="http://schemas.microsoft.com/office/drawing/2014/main" id="{33742F36-ED33-42D0-8176-79384FE46A80}"/>
              </a:ext>
            </a:extLst>
          </p:cNvPr>
          <p:cNvSpPr>
            <a:spLocks noChangeArrowheads="1"/>
          </p:cNvSpPr>
          <p:nvPr/>
        </p:nvSpPr>
        <p:spPr bwMode="auto">
          <a:xfrm>
            <a:off x="4236"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9307BF9A-E01D-4F3D-B2CA-756473780667}"/>
              </a:ext>
            </a:extLst>
          </p:cNvPr>
          <p:cNvSpPr>
            <a:spLocks noGrp="1" noChangeArrowheads="1"/>
          </p:cNvSpPr>
          <p:nvPr>
            <p:ph type="ctrTitle"/>
          </p:nvPr>
        </p:nvSpPr>
        <p:spPr>
          <a:xfrm>
            <a:off x="914400" y="2130428"/>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3D08866B-76FE-4482-A597-BEEB92688837}"/>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330758" name="Text Box 6">
            <a:extLst>
              <a:ext uri="{FF2B5EF4-FFF2-40B4-BE49-F238E27FC236}">
                <a16:creationId xmlns:a16="http://schemas.microsoft.com/office/drawing/2014/main" id="{4850163A-3EBC-482C-8203-833C440D1735}"/>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1CB15AE4-5154-4C3F-8C5F-14C4E82E64F1}"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grpSp>
        <p:nvGrpSpPr>
          <p:cNvPr id="330761" name="Group 9">
            <a:extLst>
              <a:ext uri="{FF2B5EF4-FFF2-40B4-BE49-F238E27FC236}">
                <a16:creationId xmlns:a16="http://schemas.microsoft.com/office/drawing/2014/main" id="{482F0322-AA73-4141-94E5-E0F4356D9ED4}"/>
              </a:ext>
            </a:extLst>
          </p:cNvPr>
          <p:cNvGrpSpPr>
            <a:grpSpLocks/>
          </p:cNvGrpSpPr>
          <p:nvPr/>
        </p:nvGrpSpPr>
        <p:grpSpPr bwMode="auto">
          <a:xfrm>
            <a:off x="11089219" y="5876928"/>
            <a:ext cx="1058333" cy="709613"/>
            <a:chOff x="3288" y="3482"/>
            <a:chExt cx="500" cy="447"/>
          </a:xfrm>
        </p:grpSpPr>
        <p:sp>
          <p:nvSpPr>
            <p:cNvPr id="330762" name="Rectangle 10">
              <a:extLst>
                <a:ext uri="{FF2B5EF4-FFF2-40B4-BE49-F238E27FC236}">
                  <a16:creationId xmlns:a16="http://schemas.microsoft.com/office/drawing/2014/main" id="{32348BFF-B9BA-4861-B473-83605A7DC0AF}"/>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2220904-DB44-442A-95D1-2709A7A11430}"/>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4143CF03-14BD-416E-8DC6-153C37A1569A}"/>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5E66740-E80B-4ADC-A8B0-8DF0DE44E14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16" name="TextBox 15">
            <a:extLst>
              <a:ext uri="{FF2B5EF4-FFF2-40B4-BE49-F238E27FC236}">
                <a16:creationId xmlns:a16="http://schemas.microsoft.com/office/drawing/2014/main" id="{0A5D7486-18AF-07D7-6273-284FC1C6A540}"/>
              </a:ext>
            </a:extLst>
          </p:cNvPr>
          <p:cNvSpPr txBox="1"/>
          <p:nvPr userDrawn="1"/>
        </p:nvSpPr>
        <p:spPr>
          <a:xfrm>
            <a:off x="0" y="6604000"/>
            <a:ext cx="3048000" cy="261610"/>
          </a:xfrm>
          <a:prstGeom prst="rect">
            <a:avLst/>
          </a:prstGeom>
          <a:noFill/>
        </p:spPr>
        <p:txBody>
          <a:bodyPr wrap="square" rtlCol="0">
            <a:spAutoFit/>
          </a:bodyPr>
          <a:lstStyle/>
          <a:p>
            <a:r>
              <a:rPr lang="en-US" sz="1100" dirty="0"/>
              <a:t>doc: 802 </a:t>
            </a:r>
            <a:r>
              <a:rPr lang="en-US" sz="1000" b="1" i="0" dirty="0">
                <a:solidFill>
                  <a:srgbClr val="000000"/>
                </a:solidFill>
                <a:effectLst/>
                <a:latin typeface="Verdana" panose="020B0604030504040204" pitchFamily="34" charset="0"/>
              </a:rPr>
              <a:t>ec-22-0137-03-00EC</a:t>
            </a:r>
            <a:endParaRPr lang="en-US" sz="1100" dirty="0"/>
          </a:p>
        </p:txBody>
      </p:sp>
      <p:sp>
        <p:nvSpPr>
          <p:cNvPr id="17" name="Text Box 9">
            <a:extLst>
              <a:ext uri="{FF2B5EF4-FFF2-40B4-BE49-F238E27FC236}">
                <a16:creationId xmlns:a16="http://schemas.microsoft.com/office/drawing/2014/main" id="{4EA710C5-820F-1B53-9A19-AFEADCCAEFF6}"/>
              </a:ext>
            </a:extLst>
          </p:cNvPr>
          <p:cNvSpPr txBox="1">
            <a:spLocks noChangeArrowheads="1"/>
          </p:cNvSpPr>
          <p:nvPr userDrawn="1"/>
        </p:nvSpPr>
        <p:spPr bwMode="auto">
          <a:xfrm>
            <a:off x="-14571" y="6605204"/>
            <a:ext cx="122110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1200" dirty="0">
                <a:solidFill>
                  <a:schemeClr val="bg1"/>
                </a:solidFill>
              </a:rPr>
              <a:t>2022 July IEEE 802 Mixed Mode Plenary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4970-C96B-4690-A0B8-18347D84D2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2657D-315C-4B1E-841A-986CFFAB2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29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77F75-CAFD-4E65-9507-E7707C26F2CB}"/>
              </a:ext>
            </a:extLst>
          </p:cNvPr>
          <p:cNvSpPr>
            <a:spLocks noGrp="1"/>
          </p:cNvSpPr>
          <p:nvPr>
            <p:ph type="title" orient="vert"/>
          </p:nvPr>
        </p:nvSpPr>
        <p:spPr>
          <a:xfrm>
            <a:off x="8771468" y="404816"/>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27ABC-A600-4AA3-8F29-7B2BEDFBE61E}"/>
              </a:ext>
            </a:extLst>
          </p:cNvPr>
          <p:cNvSpPr>
            <a:spLocks noGrp="1"/>
          </p:cNvSpPr>
          <p:nvPr>
            <p:ph type="body" orient="vert" idx="1"/>
          </p:nvPr>
        </p:nvSpPr>
        <p:spPr>
          <a:xfrm>
            <a:off x="334436" y="404816"/>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1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97A4-7ECA-47F1-84A9-B5B1D1BEC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769B6-DA21-4E90-BB25-B98718AE5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95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75D-7433-46D1-9CC2-E2BB294E77E3}"/>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BB1EE-E545-48A5-9729-C524B5652A56}"/>
              </a:ext>
            </a:extLst>
          </p:cNvPr>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6554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53C4-9EFB-4CD3-9610-F5A3C0D50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4E3AC-CCBF-4809-8A90-7F71D3461E2D}"/>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046390-8D18-4BAF-A469-26B9CB3377D9}"/>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75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7977-1713-403A-8F15-B07D109A559C}"/>
              </a:ext>
            </a:extLst>
          </p:cNvPr>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5DDBB-EE1F-474D-B583-4868530294E0}"/>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80EAD-1CCC-43D5-BAC2-C8E85A7C6415}"/>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7D1348-611E-4262-932E-317C1E73F5A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A1949-54F8-4B7F-8547-1B0F8E2890A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5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8FEC-4181-4D3C-9297-4C1CFBC875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3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8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C9EA-34CD-4482-BE01-412826CA9E0E}"/>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4B8B9E-A908-4EF2-80DF-70DE4AF009A9}"/>
              </a:ext>
            </a:extLst>
          </p:cNvPr>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60AA4-C8C0-4724-95C2-29296EFF40EB}"/>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13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6E2C-1027-4DD1-B70F-AB291B378D09}"/>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825638-D223-47B8-BB02-17BC35F0985F}"/>
              </a:ext>
            </a:extLst>
          </p:cNvPr>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589DCC-A8C4-4EB5-9EB7-B9DE029C065E}"/>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971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CF72588-8CCA-484B-BB57-75115034C07A}"/>
              </a:ext>
            </a:extLst>
          </p:cNvPr>
          <p:cNvSpPr>
            <a:spLocks noChangeArrowheads="1"/>
          </p:cNvSpPr>
          <p:nvPr/>
        </p:nvSpPr>
        <p:spPr bwMode="auto">
          <a:xfrm>
            <a:off x="1" y="6604000"/>
            <a:ext cx="12185651"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1" name="Rectangle 3">
            <a:extLst>
              <a:ext uri="{FF2B5EF4-FFF2-40B4-BE49-F238E27FC236}">
                <a16:creationId xmlns:a16="http://schemas.microsoft.com/office/drawing/2014/main" id="{F63C43A1-4887-493E-8A14-BF150B517FDB}"/>
              </a:ext>
            </a:extLst>
          </p:cNvPr>
          <p:cNvSpPr>
            <a:spLocks noChangeArrowheads="1"/>
          </p:cNvSpPr>
          <p:nvPr/>
        </p:nvSpPr>
        <p:spPr bwMode="auto">
          <a:xfrm>
            <a:off x="4236"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2B5A83E3-00AF-4F64-A572-E3132996D43A}"/>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4236F236-A3B9-41B4-B7F9-DFF89D758FA2}"/>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01EEDA4F-A3DE-4FD9-BF4F-3E83D2D8991E}"/>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DD447C82-1692-4452-8D0C-48E5A094D7A0}"/>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78C6580E-8574-448A-B696-FE3CE2803A05}"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29737" name="Text Box 9">
            <a:extLst>
              <a:ext uri="{FF2B5EF4-FFF2-40B4-BE49-F238E27FC236}">
                <a16:creationId xmlns:a16="http://schemas.microsoft.com/office/drawing/2014/main" id="{B6922251-FEB2-42BE-A274-06E32B974A01}"/>
              </a:ext>
            </a:extLst>
          </p:cNvPr>
          <p:cNvSpPr txBox="1">
            <a:spLocks noChangeArrowheads="1"/>
          </p:cNvSpPr>
          <p:nvPr/>
        </p:nvSpPr>
        <p:spPr bwMode="auto">
          <a:xfrm>
            <a:off x="0" y="6604000"/>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2022 July IEEE 802 Mixed Mode Plenary</a:t>
            </a:r>
          </a:p>
        </p:txBody>
      </p:sp>
      <p:grpSp>
        <p:nvGrpSpPr>
          <p:cNvPr id="329748" name="Group 20">
            <a:extLst>
              <a:ext uri="{FF2B5EF4-FFF2-40B4-BE49-F238E27FC236}">
                <a16:creationId xmlns:a16="http://schemas.microsoft.com/office/drawing/2014/main" id="{9C8BEB29-6C1C-4F78-BE84-ABA3613CF38A}"/>
              </a:ext>
            </a:extLst>
          </p:cNvPr>
          <p:cNvGrpSpPr>
            <a:grpSpLocks/>
          </p:cNvGrpSpPr>
          <p:nvPr/>
        </p:nvGrpSpPr>
        <p:grpSpPr bwMode="auto">
          <a:xfrm>
            <a:off x="11089219" y="5876928"/>
            <a:ext cx="1058333" cy="709613"/>
            <a:chOff x="3288" y="3482"/>
            <a:chExt cx="500" cy="447"/>
          </a:xfrm>
        </p:grpSpPr>
        <p:sp>
          <p:nvSpPr>
            <p:cNvPr id="329746" name="Rectangle 18">
              <a:extLst>
                <a:ext uri="{FF2B5EF4-FFF2-40B4-BE49-F238E27FC236}">
                  <a16:creationId xmlns:a16="http://schemas.microsoft.com/office/drawing/2014/main" id="{30E25C0F-A518-43E4-9FFE-534FED150AFC}"/>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58BBC676-CFEE-41B6-AD57-8CEF720C6324}"/>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0F028796-F134-4F17-A928-B1CF7442DF57}"/>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28217FAA-CAD6-4509-87B3-40A895740AE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2" name="TextBox 1">
            <a:extLst>
              <a:ext uri="{FF2B5EF4-FFF2-40B4-BE49-F238E27FC236}">
                <a16:creationId xmlns:a16="http://schemas.microsoft.com/office/drawing/2014/main" id="{92B304B0-FF60-41DC-9681-6067E5CBFFEE}"/>
              </a:ext>
            </a:extLst>
          </p:cNvPr>
          <p:cNvSpPr txBox="1"/>
          <p:nvPr userDrawn="1"/>
        </p:nvSpPr>
        <p:spPr>
          <a:xfrm>
            <a:off x="0" y="6604000"/>
            <a:ext cx="3048000" cy="261610"/>
          </a:xfrm>
          <a:prstGeom prst="rect">
            <a:avLst/>
          </a:prstGeom>
          <a:noFill/>
        </p:spPr>
        <p:txBody>
          <a:bodyPr wrap="square" rtlCol="0">
            <a:spAutoFit/>
          </a:bodyPr>
          <a:lstStyle/>
          <a:p>
            <a:r>
              <a:rPr lang="en-US" sz="1100" dirty="0"/>
              <a:t>doc: 802 </a:t>
            </a:r>
            <a:r>
              <a:rPr lang="en-US" sz="1000" b="1" i="0" dirty="0">
                <a:solidFill>
                  <a:srgbClr val="000000"/>
                </a:solidFill>
                <a:effectLst/>
                <a:latin typeface="Verdana" panose="020B0604030504040204" pitchFamily="34" charset="0"/>
              </a:rPr>
              <a:t>ec-22-0137-03-00EC</a:t>
            </a:r>
            <a:endParaRPr lang="en-US" sz="1100" dirty="0"/>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dt="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freepngimg.com/png/3501-microphone-png-image" TargetMode="External"/><Relationship Id="rId13"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3.png"/><Relationship Id="rId12" Type="http://schemas.openxmlformats.org/officeDocument/2006/relationships/image" Target="../media/image6.jpg"/><Relationship Id="rId17" Type="http://schemas.openxmlformats.org/officeDocument/2006/relationships/image" Target="../media/image11.png"/><Relationship Id="rId2" Type="http://schemas.openxmlformats.org/officeDocument/2006/relationships/notesSlide" Target="../notesSlides/notesSlide8.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androidpctv.com/yg620-fullhd-projector-price/" TargetMode="External"/><Relationship Id="rId11" Type="http://schemas.openxmlformats.org/officeDocument/2006/relationships/image" Target="../media/image5.jpg"/><Relationship Id="rId5" Type="http://schemas.openxmlformats.org/officeDocument/2006/relationships/image" Target="../media/image2.jpg"/><Relationship Id="rId15" Type="http://schemas.openxmlformats.org/officeDocument/2006/relationships/image" Target="../media/image9.jpeg"/><Relationship Id="rId10" Type="http://schemas.openxmlformats.org/officeDocument/2006/relationships/hyperlink" Target="https://commons.wikimedia.org/wiki/File:French_power_strip.jpg" TargetMode="External"/><Relationship Id="rId4" Type="http://schemas.openxmlformats.org/officeDocument/2006/relationships/hyperlink" Target="https://www.bluecinetech.co.uk/projector-screens/" TargetMode="External"/><Relationship Id="rId9" Type="http://schemas.openxmlformats.org/officeDocument/2006/relationships/image" Target="../media/image4.jpg"/><Relationship Id="rId1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lisa@facetoface-events.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dawns@facetoface-events.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ieee802.linespeed.i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tl.org/e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eb.cvent.com/event/5ab3e363-ef4b-45fe-b35d-cd88bf622491/websitePage:22085e89-487f-466f-ab24-c64cbd87aad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eb.cvent.com/event/5ab3e363-ef4b-45fe-b35d-cd88bf622491/summar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ec/dcn/20/ec-20-0001-05-00EC-802-plenary-future-venue-contract-status.xls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ec/dcn/20/ec-20-0001-05-00EC-802-plenary-future-venue-contract-status.xls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ec/dcn/20/ec-20-0001-05-00EC-802-plenary-future-venue-contract-status.xls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ec/dcn/22/ec-22-0159-00-00EC-final-network-services-report-montreal-july-2022.pdf"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ieee802.org/802_tutorials/802_Tutorial_Request_Form.do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schedule.802world.com/schedule/schedule/sho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802world.org/plenary/meeting-map" TargetMode="External"/><Relationship Id="rId4" Type="http://schemas.openxmlformats.org/officeDocument/2006/relationships/hyperlink" Target="https://www.ieee802.org/802tele_calendar.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arecentrale.ca/en/halles-de-la-ga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marriott.com/en-us/hotels/yulsi-le-centre-sheraton-montreal-hotel/dining/" TargetMode="External"/><Relationship Id="rId4" Type="http://schemas.openxmlformats.org/officeDocument/2006/relationships/hyperlink" Target="https://lecentral.ca/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53B2155B-CFEF-47E6-921E-45594A6364EC}"/>
              </a:ext>
            </a:extLst>
          </p:cNvPr>
          <p:cNvSpPr>
            <a:spLocks noGrp="1" noChangeArrowheads="1"/>
          </p:cNvSpPr>
          <p:nvPr>
            <p:ph type="ctrTitle"/>
          </p:nvPr>
        </p:nvSpPr>
        <p:spPr/>
        <p:txBody>
          <a:bodyPr/>
          <a:lstStyle/>
          <a:p>
            <a:r>
              <a:rPr lang="en-US" altLang="en-US" dirty="0"/>
              <a:t>Executive Secretary Agenda Items </a:t>
            </a:r>
            <a:br>
              <a:rPr lang="en-US" altLang="en-US" dirty="0"/>
            </a:br>
            <a:r>
              <a:rPr lang="en-US" altLang="en-US" dirty="0"/>
              <a:t>2022 July Plenary</a:t>
            </a:r>
          </a:p>
        </p:txBody>
      </p:sp>
      <p:sp>
        <p:nvSpPr>
          <p:cNvPr id="111621" name="Rectangle 5">
            <a:extLst>
              <a:ext uri="{FF2B5EF4-FFF2-40B4-BE49-F238E27FC236}">
                <a16:creationId xmlns:a16="http://schemas.microsoft.com/office/drawing/2014/main" id="{55762D25-456E-4FCB-B057-8162CEEA2A48}"/>
              </a:ext>
            </a:extLst>
          </p:cNvPr>
          <p:cNvSpPr>
            <a:spLocks noGrp="1" noChangeArrowheads="1"/>
          </p:cNvSpPr>
          <p:nvPr>
            <p:ph type="subTitle" idx="1"/>
          </p:nvPr>
        </p:nvSpPr>
        <p:spPr/>
        <p:txBody>
          <a:bodyPr/>
          <a:lstStyle/>
          <a:p>
            <a:r>
              <a:rPr lang="en-US" altLang="en-US" dirty="0"/>
              <a:t>Jon Rosdahl</a:t>
            </a:r>
            <a:br>
              <a:rPr lang="en-US" altLang="en-US" dirty="0"/>
            </a:br>
            <a:r>
              <a:rPr lang="en-US" altLang="en-US" dirty="0"/>
              <a:t>IEEE 802 Executive Secretary</a:t>
            </a:r>
            <a:br>
              <a:rPr lang="en-US" altLang="en-US" dirty="0"/>
            </a:br>
            <a:r>
              <a:rPr lang="en-US" altLang="en-US" dirty="0"/>
              <a:t>jrosdahl@ieee.org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1C6171-599C-4786-8796-0390F6339D10}"/>
              </a:ext>
            </a:extLst>
          </p:cNvPr>
          <p:cNvSpPr>
            <a:spLocks noGrp="1"/>
          </p:cNvSpPr>
          <p:nvPr>
            <p:ph type="title"/>
          </p:nvPr>
        </p:nvSpPr>
        <p:spPr/>
        <p:txBody>
          <a:bodyPr/>
          <a:lstStyle/>
          <a:p>
            <a:r>
              <a:rPr lang="en-US" sz="2800" b="1" dirty="0"/>
              <a:t>Request for information from local 802 Plenary WG Attendees</a:t>
            </a:r>
          </a:p>
        </p:txBody>
      </p:sp>
      <p:sp>
        <p:nvSpPr>
          <p:cNvPr id="6" name="Content Placeholder 5">
            <a:extLst>
              <a:ext uri="{FF2B5EF4-FFF2-40B4-BE49-F238E27FC236}">
                <a16:creationId xmlns:a16="http://schemas.microsoft.com/office/drawing/2014/main" id="{CD618415-B2DA-4F0A-9C9E-F457C66906CC}"/>
              </a:ext>
            </a:extLst>
          </p:cNvPr>
          <p:cNvSpPr>
            <a:spLocks noGrp="1"/>
          </p:cNvSpPr>
          <p:nvPr>
            <p:ph idx="1"/>
          </p:nvPr>
        </p:nvSpPr>
        <p:spPr>
          <a:xfrm>
            <a:off x="609599" y="1341437"/>
            <a:ext cx="10972800" cy="5111749"/>
          </a:xfrm>
        </p:spPr>
        <p:txBody>
          <a:bodyPr/>
          <a:lstStyle/>
          <a:p>
            <a:r>
              <a:rPr lang="en-US" sz="2000" dirty="0"/>
              <a:t>We need to try to get an accurate count to prepare for the Breaks and Lunch on Friday.</a:t>
            </a:r>
          </a:p>
          <a:p>
            <a:r>
              <a:rPr lang="en-US" sz="2000" dirty="0"/>
              <a:t>During your WG Opening Plenary, we need to determine how many will be staying to attend the 802 EC Closing Plenary, the 802.11 Closing Plenary and/or the 802.1 " IEC/IEEE 60802" meetings on Friday Nov 15.</a:t>
            </a:r>
          </a:p>
          <a:p>
            <a:endParaRPr lang="en-US" sz="2000" dirty="0"/>
          </a:p>
          <a:p>
            <a:r>
              <a:rPr lang="en-US" sz="2400" b="1" dirty="0">
                <a:solidFill>
                  <a:srgbClr val="C00000"/>
                </a:solidFill>
              </a:rPr>
              <a:t>Please report back to Jon by Monday July 10 by 2 pm ET (14:00 ET)</a:t>
            </a:r>
          </a:p>
          <a:p>
            <a:endParaRPr lang="en-US" sz="2000" b="1" dirty="0">
              <a:solidFill>
                <a:srgbClr val="C00000"/>
              </a:solidFill>
            </a:endParaRPr>
          </a:p>
          <a:p>
            <a:r>
              <a:rPr lang="en-US" sz="2000" dirty="0"/>
              <a:t>Questions to Ask:</a:t>
            </a:r>
          </a:p>
          <a:p>
            <a:pPr lvl="1"/>
            <a:r>
              <a:rPr lang="en-US" sz="2000" dirty="0"/>
              <a:t>If you will be at one of the three meetings on Friday ( 802 EC Closing Plenary, the 802.11 Closing Plenary or the 802.1 " IEC/IEEE 60802" meeting ) will you participate (eat/drink) : </a:t>
            </a:r>
          </a:p>
          <a:p>
            <a:pPr lvl="1"/>
            <a:r>
              <a:rPr lang="en-US" sz="2000" dirty="0"/>
              <a:t>With breakfast?</a:t>
            </a:r>
          </a:p>
          <a:p>
            <a:pPr lvl="1"/>
            <a:r>
              <a:rPr lang="en-US" sz="2000" dirty="0"/>
              <a:t>with the AM Break?</a:t>
            </a:r>
          </a:p>
          <a:p>
            <a:pPr lvl="1"/>
            <a:r>
              <a:rPr lang="en-US" sz="2000" dirty="0"/>
              <a:t>with the PM Break?</a:t>
            </a:r>
          </a:p>
          <a:p>
            <a:pPr marL="0" indent="0">
              <a:buNone/>
            </a:pPr>
            <a:r>
              <a:rPr lang="en-US" sz="2000" dirty="0"/>
              <a:t>Please report all three numbers as it will affect our guarantees for F&amp;B expenses for Friday.</a:t>
            </a:r>
          </a:p>
        </p:txBody>
      </p:sp>
    </p:spTree>
    <p:extLst>
      <p:ext uri="{BB962C8B-B14F-4D97-AF65-F5344CB8AC3E}">
        <p14:creationId xmlns:p14="http://schemas.microsoft.com/office/powerpoint/2010/main" val="211228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788FFF3-60CE-4A33-EE3E-34BD36C88B05}"/>
              </a:ext>
            </a:extLst>
          </p:cNvPr>
          <p:cNvSpPr txBox="1">
            <a:spLocks/>
          </p:cNvSpPr>
          <p:nvPr/>
        </p:nvSpPr>
        <p:spPr>
          <a:xfrm>
            <a:off x="2156245" y="442990"/>
            <a:ext cx="7770813" cy="77621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3600"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2307621" y="1532937"/>
            <a:ext cx="2316480" cy="881010"/>
          </a:xfrm>
          <a:prstGeom prst="rect">
            <a:avLst/>
          </a:prstGeom>
          <a:solidFill>
            <a:srgbClr val="ED7D31"/>
          </a:solidFill>
        </p:spPr>
        <p:txBody>
          <a:bodyPr vert="horz" wrap="square" lIns="0" tIns="167640" rIns="0" bIns="0" rtlCol="0">
            <a:spAutoFit/>
          </a:bodyPr>
          <a:lstStyle/>
          <a:p>
            <a:pPr algn="ctr">
              <a:lnSpc>
                <a:spcPts val="2093"/>
              </a:lnSpc>
              <a:spcBef>
                <a:spcPts val="1320"/>
              </a:spcBef>
            </a:pPr>
            <a:r>
              <a:rPr sz="2000" dirty="0">
                <a:solidFill>
                  <a:srgbClr val="FFFFFF"/>
                </a:solidFill>
                <a:latin typeface="Calibri"/>
                <a:cs typeface="Calibri"/>
              </a:rPr>
              <a:t>Big</a:t>
            </a:r>
            <a:r>
              <a:rPr sz="2000" spc="-4"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dirty="0">
                <a:solidFill>
                  <a:srgbClr val="FFFFFF"/>
                </a:solidFill>
                <a:latin typeface="Calibri"/>
                <a:cs typeface="Calibri"/>
              </a:rPr>
              <a:t>(≥</a:t>
            </a:r>
            <a:r>
              <a:rPr sz="2000" spc="-30" dirty="0">
                <a:solidFill>
                  <a:srgbClr val="FFFFFF"/>
                </a:solidFill>
                <a:latin typeface="Calibri"/>
                <a:cs typeface="Calibri"/>
              </a:rPr>
              <a:t> </a:t>
            </a:r>
            <a:r>
              <a:rPr sz="2000" dirty="0">
                <a:solidFill>
                  <a:srgbClr val="FFFFFF"/>
                </a:solidFill>
                <a:latin typeface="Calibri"/>
                <a:cs typeface="Calibri"/>
              </a:rPr>
              <a:t>100,</a:t>
            </a:r>
            <a:r>
              <a:rPr sz="2000" spc="-23" dirty="0">
                <a:solidFill>
                  <a:srgbClr val="FFFFFF"/>
                </a:solidFill>
                <a:latin typeface="Calibri"/>
                <a:cs typeface="Calibri"/>
              </a:rPr>
              <a:t> </a:t>
            </a:r>
            <a:r>
              <a:rPr sz="2000" dirty="0">
                <a:solidFill>
                  <a:srgbClr val="FFFFFF"/>
                </a:solidFill>
                <a:latin typeface="Calibri"/>
                <a:cs typeface="Calibri"/>
              </a:rPr>
              <a:t>e.g.,</a:t>
            </a:r>
            <a:r>
              <a:rPr sz="2000" spc="-26" dirty="0">
                <a:solidFill>
                  <a:srgbClr val="FFFFFF"/>
                </a:solidFill>
                <a:latin typeface="Calibri"/>
                <a:cs typeface="Calibri"/>
              </a:rPr>
              <a:t> </a:t>
            </a:r>
            <a:r>
              <a:rPr sz="2000" dirty="0">
                <a:solidFill>
                  <a:srgbClr val="FFFFFF"/>
                </a:solidFill>
                <a:latin typeface="Calibri"/>
                <a:cs typeface="Calibri"/>
              </a:rPr>
              <a:t>WG</a:t>
            </a:r>
            <a:r>
              <a:rPr sz="2000" spc="-26" dirty="0">
                <a:solidFill>
                  <a:srgbClr val="FFFFFF"/>
                </a:solidFill>
                <a:latin typeface="Calibri"/>
                <a:cs typeface="Calibri"/>
              </a:rPr>
              <a:t> </a:t>
            </a:r>
            <a:r>
              <a:rPr sz="2000" spc="-8"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2327674" y="2483526"/>
            <a:ext cx="2316480" cy="2816925"/>
          </a:xfrm>
          <a:prstGeom prst="rect">
            <a:avLst/>
          </a:prstGeom>
          <a:solidFill>
            <a:srgbClr val="F8D7CD">
              <a:alpha val="90194"/>
            </a:srgbClr>
          </a:solidFill>
        </p:spPr>
        <p:txBody>
          <a:bodyPr vert="horz" wrap="square" lIns="0" tIns="49530" rIns="0" bIns="0" rtlCol="0">
            <a:spAutoFit/>
          </a:bodyPr>
          <a:lstStyle/>
          <a:p>
            <a:pPr marL="267176" indent="-171450">
              <a:spcBef>
                <a:spcPts val="390"/>
              </a:spcBef>
              <a:buChar char="•"/>
              <a:tabLst>
                <a:tab pos="267653" algn="l"/>
              </a:tabLst>
            </a:pPr>
            <a:r>
              <a:rPr sz="2000" dirty="0">
                <a:latin typeface="Calibri"/>
                <a:cs typeface="Calibri"/>
              </a:rPr>
              <a:t>Head</a:t>
            </a:r>
            <a:r>
              <a:rPr sz="2000" spc="-56" dirty="0">
                <a:latin typeface="Calibri"/>
                <a:cs typeface="Calibri"/>
              </a:rPr>
              <a:t> </a:t>
            </a:r>
            <a:r>
              <a:rPr sz="2000" dirty="0">
                <a:latin typeface="Calibri"/>
                <a:cs typeface="Calibri"/>
              </a:rPr>
              <a:t>table</a:t>
            </a:r>
            <a:r>
              <a:rPr sz="2000" spc="-49" dirty="0">
                <a:latin typeface="Calibri"/>
                <a:cs typeface="Calibri"/>
              </a:rPr>
              <a:t> </a:t>
            </a:r>
            <a:r>
              <a:rPr sz="2000" spc="-19" dirty="0">
                <a:latin typeface="Calibri"/>
                <a:cs typeface="Calibri"/>
              </a:rPr>
              <a:t>(4)</a:t>
            </a:r>
            <a:endParaRPr sz="2000" dirty="0">
              <a:latin typeface="Calibri"/>
              <a:cs typeface="Calibri"/>
            </a:endParaRPr>
          </a:p>
          <a:p>
            <a:pPr marL="267176" indent="-171450">
              <a:spcBef>
                <a:spcPts val="146"/>
              </a:spcBef>
              <a:buChar char="•"/>
              <a:tabLst>
                <a:tab pos="267653" algn="l"/>
              </a:tabLst>
            </a:pPr>
            <a:r>
              <a:rPr sz="2000" dirty="0">
                <a:latin typeface="Calibri"/>
                <a:cs typeface="Calibri"/>
              </a:rPr>
              <a:t>1</a:t>
            </a:r>
            <a:r>
              <a:rPr sz="2000" spc="-11" dirty="0">
                <a:latin typeface="Calibri"/>
                <a:cs typeface="Calibri"/>
              </a:rPr>
              <a:t> </a:t>
            </a:r>
            <a:r>
              <a:rPr sz="2000" spc="-8" dirty="0">
                <a:latin typeface="Calibri"/>
                <a:cs typeface="Calibri"/>
              </a:rPr>
              <a:t>projector/screen</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2</a:t>
            </a:r>
            <a:r>
              <a:rPr sz="2000" spc="-45" dirty="0">
                <a:latin typeface="Calibri"/>
                <a:cs typeface="Calibri"/>
              </a:rPr>
              <a:t> </a:t>
            </a:r>
            <a:r>
              <a:rPr sz="2000" dirty="0">
                <a:latin typeface="Calibri"/>
                <a:cs typeface="Calibri"/>
              </a:rPr>
              <a:t>tables</a:t>
            </a:r>
            <a:r>
              <a:rPr sz="2000" spc="-38" dirty="0">
                <a:latin typeface="Calibri"/>
                <a:cs typeface="Calibri"/>
              </a:rPr>
              <a:t> </a:t>
            </a:r>
            <a:r>
              <a:rPr sz="2000" spc="-15" dirty="0">
                <a:latin typeface="Calibri"/>
                <a:cs typeface="Calibri"/>
              </a:rPr>
              <a:t>mics</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23" dirty="0">
                <a:latin typeface="Calibri"/>
                <a:cs typeface="Calibri"/>
              </a:rPr>
              <a:t> </a:t>
            </a:r>
            <a:r>
              <a:rPr sz="2000" dirty="0">
                <a:latin typeface="Calibri"/>
                <a:cs typeface="Calibri"/>
              </a:rPr>
              <a:t>or</a:t>
            </a:r>
            <a:r>
              <a:rPr sz="2000" spc="-23" dirty="0">
                <a:latin typeface="Calibri"/>
                <a:cs typeface="Calibri"/>
              </a:rPr>
              <a:t> </a:t>
            </a:r>
            <a:r>
              <a:rPr sz="2000" dirty="0">
                <a:latin typeface="Calibri"/>
                <a:cs typeface="Calibri"/>
              </a:rPr>
              <a:t>2</a:t>
            </a:r>
            <a:r>
              <a:rPr sz="2000" spc="-23" dirty="0">
                <a:latin typeface="Calibri"/>
                <a:cs typeface="Calibri"/>
              </a:rPr>
              <a:t> </a:t>
            </a:r>
            <a:r>
              <a:rPr sz="2000" dirty="0">
                <a:latin typeface="Calibri"/>
                <a:cs typeface="Calibri"/>
              </a:rPr>
              <a:t>floor</a:t>
            </a:r>
            <a:r>
              <a:rPr sz="2000" spc="-19" dirty="0">
                <a:latin typeface="Calibri"/>
                <a:cs typeface="Calibri"/>
              </a:rPr>
              <a:t> </a:t>
            </a:r>
            <a:r>
              <a:rPr sz="2000" spc="-15" dirty="0">
                <a:latin typeface="Calibri"/>
                <a:cs typeface="Calibri"/>
              </a:rPr>
              <a:t>mics</a:t>
            </a:r>
            <a:endParaRPr sz="2000" dirty="0">
              <a:latin typeface="Calibri"/>
              <a:cs typeface="Calibri"/>
            </a:endParaRPr>
          </a:p>
          <a:p>
            <a:pPr marL="267653" marR="200501" indent="-171450">
              <a:spcBef>
                <a:spcPts val="0"/>
              </a:spcBef>
              <a:buChar char="•"/>
              <a:tabLst>
                <a:tab pos="267653" algn="l"/>
              </a:tabLst>
            </a:pPr>
            <a:r>
              <a:rPr sz="2000" dirty="0">
                <a:latin typeface="Calibri"/>
                <a:cs typeface="Calibri"/>
              </a:rPr>
              <a:t>Sound</a:t>
            </a:r>
            <a:r>
              <a:rPr sz="2000" spc="-49" dirty="0">
                <a:latin typeface="Calibri"/>
                <a:cs typeface="Calibri"/>
              </a:rPr>
              <a:t> </a:t>
            </a:r>
            <a:r>
              <a:rPr sz="2000" spc="-8" dirty="0">
                <a:latin typeface="Calibri"/>
                <a:cs typeface="Calibri"/>
              </a:rPr>
              <a:t>system</a:t>
            </a:r>
            <a:endParaRPr lang="en-US" sz="2000" spc="-8" dirty="0">
              <a:latin typeface="Calibri"/>
              <a:cs typeface="Calibri"/>
            </a:endParaRPr>
          </a:p>
          <a:p>
            <a:pPr marL="96203" marR="200501">
              <a:spcBef>
                <a:spcPts val="0"/>
              </a:spcBef>
              <a:tabLst>
                <a:tab pos="267653"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67653" marR="200501" indent="-171450">
              <a:lnSpc>
                <a:spcPct val="92100"/>
              </a:lnSpc>
              <a:spcBef>
                <a:spcPts val="307"/>
              </a:spcBef>
              <a:buChar char="•"/>
              <a:tabLst>
                <a:tab pos="267653" algn="l"/>
              </a:tabLst>
            </a:pPr>
            <a:r>
              <a:rPr lang="en-US" sz="2000" spc="-8" dirty="0">
                <a:latin typeface="Calibri"/>
                <a:cs typeface="Calibri"/>
              </a:rPr>
              <a:t>Ethernet-HDMI-USB</a:t>
            </a:r>
            <a:endParaRPr sz="1800" dirty="0">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883408" y="1523069"/>
            <a:ext cx="2316480" cy="887807"/>
          </a:xfrm>
          <a:prstGeom prst="rect">
            <a:avLst/>
          </a:prstGeom>
          <a:solidFill>
            <a:srgbClr val="A6A6A6"/>
          </a:solidFill>
        </p:spPr>
        <p:txBody>
          <a:bodyPr vert="horz" wrap="square" lIns="0" tIns="167640" rIns="0" bIns="0" rtlCol="0">
            <a:spAutoFit/>
          </a:bodyPr>
          <a:lstStyle/>
          <a:p>
            <a:pPr algn="ctr">
              <a:lnSpc>
                <a:spcPts val="2093"/>
              </a:lnSpc>
              <a:spcBef>
                <a:spcPts val="1320"/>
              </a:spcBef>
            </a:pPr>
            <a:r>
              <a:rPr sz="2000" dirty="0">
                <a:solidFill>
                  <a:srgbClr val="FFFFFF"/>
                </a:solidFill>
                <a:latin typeface="Calibri"/>
                <a:cs typeface="Calibri"/>
              </a:rPr>
              <a:t>Medium</a:t>
            </a:r>
            <a:r>
              <a:rPr sz="2000" spc="-15"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spc="-15" dirty="0">
                <a:solidFill>
                  <a:srgbClr val="FFFFFF"/>
                </a:solidFill>
                <a:latin typeface="Calibri"/>
                <a:cs typeface="Calibri"/>
              </a:rPr>
              <a:t>(35-</a:t>
            </a:r>
            <a:r>
              <a:rPr sz="2000" dirty="0">
                <a:solidFill>
                  <a:srgbClr val="FFFFFF"/>
                </a:solidFill>
                <a:latin typeface="Calibri"/>
                <a:cs typeface="Calibri"/>
              </a:rPr>
              <a:t>100,</a:t>
            </a:r>
            <a:r>
              <a:rPr sz="2000" spc="-34" dirty="0">
                <a:solidFill>
                  <a:srgbClr val="FFFFFF"/>
                </a:solidFill>
                <a:latin typeface="Calibri"/>
                <a:cs typeface="Calibri"/>
              </a:rPr>
              <a:t> </a:t>
            </a:r>
            <a:r>
              <a:rPr sz="2000" dirty="0">
                <a:solidFill>
                  <a:srgbClr val="FFFFFF"/>
                </a:solidFill>
                <a:latin typeface="Calibri"/>
                <a:cs typeface="Calibri"/>
              </a:rPr>
              <a:t>e.g.,</a:t>
            </a:r>
            <a:r>
              <a:rPr sz="2000" spc="-30" dirty="0">
                <a:solidFill>
                  <a:srgbClr val="FFFFFF"/>
                </a:solidFill>
                <a:latin typeface="Calibri"/>
                <a:cs typeface="Calibri"/>
              </a:rPr>
              <a:t> </a:t>
            </a:r>
            <a:r>
              <a:rPr sz="2000" spc="-23" dirty="0">
                <a:solidFill>
                  <a:srgbClr val="FFFFFF"/>
                </a:solidFill>
                <a:latin typeface="Calibri"/>
                <a:cs typeface="Calibri"/>
              </a:rPr>
              <a:t>Task </a:t>
            </a:r>
            <a:r>
              <a:rPr sz="2000" spc="-8"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7539830" y="1527875"/>
            <a:ext cx="2307431" cy="664990"/>
          </a:xfrm>
          <a:prstGeom prst="rect">
            <a:avLst/>
          </a:prstGeom>
          <a:solidFill>
            <a:srgbClr val="FFC000"/>
          </a:solidFill>
        </p:spPr>
        <p:txBody>
          <a:bodyPr vert="horz" wrap="square" lIns="0" tIns="162878" rIns="0" bIns="0" rtlCol="0">
            <a:spAutoFit/>
          </a:bodyPr>
          <a:lstStyle/>
          <a:p>
            <a:pPr algn="ctr">
              <a:lnSpc>
                <a:spcPts val="2093"/>
              </a:lnSpc>
              <a:spcBef>
                <a:spcPts val="1283"/>
              </a:spcBef>
            </a:pPr>
            <a:r>
              <a:rPr sz="2000" dirty="0">
                <a:solidFill>
                  <a:srgbClr val="FFFFFF"/>
                </a:solidFill>
                <a:latin typeface="Calibri"/>
                <a:cs typeface="Calibri"/>
              </a:rPr>
              <a:t>Smaller</a:t>
            </a:r>
            <a:r>
              <a:rPr sz="2000" spc="-15"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dirty="0">
                <a:solidFill>
                  <a:srgbClr val="FFFFFF"/>
                </a:solidFill>
                <a:latin typeface="Calibri"/>
                <a:cs typeface="Calibri"/>
              </a:rPr>
              <a:t>(30</a:t>
            </a:r>
            <a:r>
              <a:rPr sz="2000" spc="-23" dirty="0">
                <a:solidFill>
                  <a:srgbClr val="FFFFFF"/>
                </a:solidFill>
                <a:latin typeface="Calibri"/>
                <a:cs typeface="Calibri"/>
              </a:rPr>
              <a:t> </a:t>
            </a:r>
            <a:r>
              <a:rPr sz="2000" dirty="0">
                <a:solidFill>
                  <a:srgbClr val="FFFFFF"/>
                </a:solidFill>
                <a:latin typeface="Calibri"/>
                <a:cs typeface="Calibri"/>
              </a:rPr>
              <a:t>or</a:t>
            </a:r>
            <a:r>
              <a:rPr sz="2000" spc="-15" dirty="0">
                <a:solidFill>
                  <a:srgbClr val="FFFFFF"/>
                </a:solidFill>
                <a:latin typeface="Calibri"/>
                <a:cs typeface="Calibri"/>
              </a:rPr>
              <a:t> </a:t>
            </a:r>
            <a:r>
              <a:rPr sz="2000" spc="-8"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937760" y="2495466"/>
            <a:ext cx="2316480" cy="2745495"/>
          </a:xfrm>
          <a:prstGeom prst="rect">
            <a:avLst/>
          </a:prstGeom>
          <a:solidFill>
            <a:srgbClr val="E2E2E2">
              <a:alpha val="90194"/>
            </a:srgbClr>
          </a:solidFill>
        </p:spPr>
        <p:txBody>
          <a:bodyPr vert="horz" wrap="square" lIns="0" tIns="49530" rIns="0" bIns="0" rtlCol="0">
            <a:spAutoFit/>
          </a:bodyPr>
          <a:lstStyle/>
          <a:p>
            <a:pPr marL="267176" indent="-171450">
              <a:spcBef>
                <a:spcPts val="390"/>
              </a:spcBef>
              <a:buChar char="•"/>
              <a:tabLst>
                <a:tab pos="267653" algn="l"/>
              </a:tabLst>
            </a:pPr>
            <a:r>
              <a:rPr sz="2000" dirty="0">
                <a:latin typeface="Calibri"/>
                <a:cs typeface="Calibri"/>
              </a:rPr>
              <a:t>Head</a:t>
            </a:r>
            <a:r>
              <a:rPr sz="2000" spc="-56" dirty="0">
                <a:latin typeface="Calibri"/>
                <a:cs typeface="Calibri"/>
              </a:rPr>
              <a:t> </a:t>
            </a:r>
            <a:r>
              <a:rPr sz="2000" dirty="0">
                <a:latin typeface="Calibri"/>
                <a:cs typeface="Calibri"/>
              </a:rPr>
              <a:t>table</a:t>
            </a:r>
            <a:r>
              <a:rPr sz="2000" spc="-49" dirty="0">
                <a:latin typeface="Calibri"/>
                <a:cs typeface="Calibri"/>
              </a:rPr>
              <a:t> </a:t>
            </a:r>
            <a:r>
              <a:rPr sz="2000" spc="-19" dirty="0">
                <a:latin typeface="Calibri"/>
                <a:cs typeface="Calibri"/>
              </a:rPr>
              <a:t>(2)</a:t>
            </a:r>
            <a:endParaRPr sz="2000" dirty="0">
              <a:latin typeface="Calibri"/>
              <a:cs typeface="Calibri"/>
            </a:endParaRPr>
          </a:p>
          <a:p>
            <a:pPr marL="267176" indent="-171450">
              <a:spcBef>
                <a:spcPts val="146"/>
              </a:spcBef>
              <a:buChar char="•"/>
              <a:tabLst>
                <a:tab pos="267653" algn="l"/>
              </a:tabLst>
            </a:pPr>
            <a:r>
              <a:rPr sz="2000" dirty="0">
                <a:latin typeface="Calibri"/>
                <a:cs typeface="Calibri"/>
              </a:rPr>
              <a:t>1</a:t>
            </a:r>
            <a:r>
              <a:rPr sz="2000" spc="-11" dirty="0">
                <a:latin typeface="Calibri"/>
                <a:cs typeface="Calibri"/>
              </a:rPr>
              <a:t> </a:t>
            </a:r>
            <a:r>
              <a:rPr sz="2000" spc="-8" dirty="0">
                <a:latin typeface="Calibri"/>
                <a:cs typeface="Calibri"/>
              </a:rPr>
              <a:t>projector/screen</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41" dirty="0">
                <a:latin typeface="Calibri"/>
                <a:cs typeface="Calibri"/>
              </a:rPr>
              <a:t> </a:t>
            </a:r>
            <a:r>
              <a:rPr sz="2000" dirty="0">
                <a:latin typeface="Calibri"/>
                <a:cs typeface="Calibri"/>
              </a:rPr>
              <a:t>table</a:t>
            </a:r>
            <a:r>
              <a:rPr sz="2000" spc="-30" dirty="0">
                <a:latin typeface="Calibri"/>
                <a:cs typeface="Calibri"/>
              </a:rPr>
              <a:t> </a:t>
            </a:r>
            <a:r>
              <a:rPr sz="2000" spc="-19" dirty="0">
                <a:latin typeface="Calibri"/>
                <a:cs typeface="Calibri"/>
              </a:rPr>
              <a:t>mic</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30" dirty="0">
                <a:latin typeface="Calibri"/>
                <a:cs typeface="Calibri"/>
              </a:rPr>
              <a:t> </a:t>
            </a:r>
            <a:r>
              <a:rPr sz="2000" dirty="0">
                <a:latin typeface="Calibri"/>
                <a:cs typeface="Calibri"/>
              </a:rPr>
              <a:t>floor</a:t>
            </a:r>
            <a:r>
              <a:rPr sz="2000" spc="-26" dirty="0">
                <a:latin typeface="Calibri"/>
                <a:cs typeface="Calibri"/>
              </a:rPr>
              <a:t> </a:t>
            </a:r>
            <a:r>
              <a:rPr sz="2000" spc="-19" dirty="0">
                <a:latin typeface="Calibri"/>
                <a:cs typeface="Calibri"/>
              </a:rPr>
              <a:t>mic</a:t>
            </a:r>
            <a:endParaRPr sz="2000" dirty="0">
              <a:latin typeface="Calibri"/>
              <a:cs typeface="Calibri"/>
            </a:endParaRPr>
          </a:p>
          <a:p>
            <a:pPr marL="267653" marR="200501" indent="-171450">
              <a:lnSpc>
                <a:spcPct val="92100"/>
              </a:lnSpc>
              <a:spcBef>
                <a:spcPts val="0"/>
              </a:spcBef>
              <a:buChar char="•"/>
              <a:tabLst>
                <a:tab pos="267653" algn="l"/>
              </a:tabLst>
            </a:pPr>
            <a:r>
              <a:rPr sz="2000" dirty="0">
                <a:latin typeface="Calibri"/>
                <a:cs typeface="Calibri"/>
              </a:rPr>
              <a:t>Sound</a:t>
            </a:r>
            <a:r>
              <a:rPr sz="2000" spc="-49" dirty="0">
                <a:latin typeface="Calibri"/>
                <a:cs typeface="Calibri"/>
              </a:rPr>
              <a:t> </a:t>
            </a:r>
            <a:r>
              <a:rPr sz="2000" spc="-8" dirty="0">
                <a:latin typeface="Calibri"/>
                <a:cs typeface="Calibri"/>
              </a:rPr>
              <a:t>system </a:t>
            </a:r>
            <a:endParaRPr lang="en-US" sz="2000" spc="-8" dirty="0">
              <a:latin typeface="Calibri"/>
              <a:cs typeface="Calibri"/>
            </a:endParaRPr>
          </a:p>
          <a:p>
            <a:pPr marL="96203" marR="200501">
              <a:lnSpc>
                <a:spcPct val="92100"/>
              </a:lnSpc>
              <a:spcBef>
                <a:spcPts val="0"/>
              </a:spcBef>
              <a:tabLst>
                <a:tab pos="267653"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67653" marR="200501" indent="-171450">
              <a:lnSpc>
                <a:spcPct val="92100"/>
              </a:lnSpc>
              <a:spcBef>
                <a:spcPts val="307"/>
              </a:spcBef>
              <a:buChar char="•"/>
              <a:tabLst>
                <a:tab pos="267653" algn="l"/>
              </a:tabLst>
            </a:pPr>
            <a:r>
              <a:rPr lang="en-US" sz="2000" spc="-8" dirty="0">
                <a:latin typeface="Calibri"/>
                <a:cs typeface="Calibri"/>
              </a:rPr>
              <a:t>Ethernet-HDMI-USB</a:t>
            </a:r>
            <a:endParaRPr sz="2000" dirty="0">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7615616" y="2521944"/>
            <a:ext cx="2307431" cy="3239220"/>
          </a:xfrm>
          <a:prstGeom prst="rect">
            <a:avLst/>
          </a:prstGeom>
          <a:solidFill>
            <a:srgbClr val="FFE8CB">
              <a:alpha val="90194"/>
            </a:srgbClr>
          </a:solidFill>
        </p:spPr>
        <p:txBody>
          <a:bodyPr vert="horz" wrap="square" lIns="0" tIns="68580" rIns="0" bIns="0" rtlCol="0">
            <a:spAutoFit/>
          </a:bodyPr>
          <a:lstStyle/>
          <a:p>
            <a:pPr marL="250984" marR="382429" indent="-171450">
              <a:lnSpc>
                <a:spcPts val="1898"/>
              </a:lnSpc>
              <a:spcBef>
                <a:spcPts val="540"/>
              </a:spcBef>
              <a:buChar char="•"/>
              <a:tabLst>
                <a:tab pos="251460" algn="l"/>
              </a:tabLst>
            </a:pPr>
            <a:r>
              <a:rPr sz="2000" spc="-15" dirty="0">
                <a:latin typeface="Calibri"/>
                <a:cs typeface="Calibri"/>
              </a:rPr>
              <a:t>U-</a:t>
            </a:r>
            <a:r>
              <a:rPr sz="2000" dirty="0">
                <a:latin typeface="Calibri"/>
                <a:cs typeface="Calibri"/>
              </a:rPr>
              <a:t>shaped</a:t>
            </a:r>
            <a:r>
              <a:rPr sz="2000" spc="-30" dirty="0">
                <a:latin typeface="Calibri"/>
                <a:cs typeface="Calibri"/>
              </a:rPr>
              <a:t> </a:t>
            </a:r>
            <a:r>
              <a:rPr sz="2000" dirty="0">
                <a:latin typeface="Calibri"/>
                <a:cs typeface="Calibri"/>
              </a:rPr>
              <a:t>or</a:t>
            </a:r>
            <a:r>
              <a:rPr sz="2000" spc="-34" dirty="0">
                <a:latin typeface="Calibri"/>
                <a:cs typeface="Calibri"/>
              </a:rPr>
              <a:t> </a:t>
            </a:r>
            <a:r>
              <a:rPr sz="2000" spc="-15" dirty="0">
                <a:latin typeface="Calibri"/>
                <a:cs typeface="Calibri"/>
              </a:rPr>
              <a:t>board </a:t>
            </a:r>
            <a:r>
              <a:rPr sz="2000" dirty="0">
                <a:latin typeface="Calibri"/>
                <a:cs typeface="Calibri"/>
              </a:rPr>
              <a:t>meeting</a:t>
            </a:r>
            <a:r>
              <a:rPr sz="2000" spc="-71" dirty="0">
                <a:latin typeface="Calibri"/>
                <a:cs typeface="Calibri"/>
              </a:rPr>
              <a:t> </a:t>
            </a:r>
            <a:r>
              <a:rPr sz="2000" spc="-8" dirty="0">
                <a:latin typeface="Calibri"/>
                <a:cs typeface="Calibri"/>
              </a:rPr>
              <a:t>setup</a:t>
            </a:r>
            <a:endParaRPr sz="2000" dirty="0">
              <a:latin typeface="Calibri"/>
              <a:cs typeface="Calibri"/>
            </a:endParaRPr>
          </a:p>
          <a:p>
            <a:pPr marL="250984" indent="-171926">
              <a:spcBef>
                <a:spcPts val="105"/>
              </a:spcBef>
              <a:buChar char="•"/>
              <a:tabLst>
                <a:tab pos="251460" algn="l"/>
              </a:tabLst>
            </a:pPr>
            <a:r>
              <a:rPr sz="2000" dirty="0">
                <a:latin typeface="Calibri"/>
                <a:cs typeface="Calibri"/>
              </a:rPr>
              <a:t>1</a:t>
            </a:r>
            <a:r>
              <a:rPr sz="2000" spc="-41" dirty="0">
                <a:latin typeface="Calibri"/>
                <a:cs typeface="Calibri"/>
              </a:rPr>
              <a:t> </a:t>
            </a:r>
            <a:r>
              <a:rPr sz="2000" dirty="0">
                <a:latin typeface="Calibri"/>
                <a:cs typeface="Calibri"/>
              </a:rPr>
              <a:t>room</a:t>
            </a:r>
            <a:r>
              <a:rPr sz="2000" spc="-41" dirty="0">
                <a:latin typeface="Calibri"/>
                <a:cs typeface="Calibri"/>
              </a:rPr>
              <a:t> </a:t>
            </a:r>
            <a:r>
              <a:rPr sz="2000" spc="-8" dirty="0">
                <a:latin typeface="Calibri"/>
                <a:cs typeface="Calibri"/>
              </a:rPr>
              <a:t>microphone</a:t>
            </a:r>
            <a:endParaRPr sz="2000" dirty="0">
              <a:latin typeface="Calibri"/>
              <a:cs typeface="Calibri"/>
            </a:endParaRPr>
          </a:p>
          <a:p>
            <a:pPr marL="422910" marR="378619" lvl="1" indent="-171926">
              <a:lnSpc>
                <a:spcPts val="1650"/>
              </a:lnSpc>
              <a:spcBef>
                <a:spcPts val="360"/>
              </a:spcBef>
              <a:buChar char="•"/>
              <a:tabLst>
                <a:tab pos="423386" algn="l"/>
              </a:tabLst>
            </a:pPr>
            <a:r>
              <a:rPr sz="2000" spc="-8" dirty="0">
                <a:latin typeface="Calibri"/>
                <a:cs typeface="Calibri"/>
              </a:rPr>
              <a:t>Portable</a:t>
            </a:r>
            <a:r>
              <a:rPr sz="2000" spc="-53" dirty="0">
                <a:latin typeface="Calibri"/>
                <a:cs typeface="Calibri"/>
              </a:rPr>
              <a:t> </a:t>
            </a:r>
            <a:r>
              <a:rPr sz="2000" spc="-19" dirty="0">
                <a:latin typeface="Calibri"/>
                <a:cs typeface="Calibri"/>
              </a:rPr>
              <a:t>or speakerphone-</a:t>
            </a:r>
            <a:r>
              <a:rPr sz="2000" spc="-15" dirty="0">
                <a:latin typeface="Calibri"/>
                <a:cs typeface="Calibri"/>
              </a:rPr>
              <a:t>type</a:t>
            </a:r>
            <a:endParaRPr sz="2000" dirty="0">
              <a:latin typeface="Calibri"/>
              <a:cs typeface="Calibri"/>
            </a:endParaRPr>
          </a:p>
          <a:p>
            <a:pPr marL="250984" marR="207645" indent="-171450">
              <a:lnSpc>
                <a:spcPct val="92100"/>
              </a:lnSpc>
              <a:spcBef>
                <a:spcPts val="0"/>
              </a:spcBef>
              <a:buChar char="•"/>
              <a:tabLst>
                <a:tab pos="251460" algn="l"/>
              </a:tabLst>
            </a:pPr>
            <a:r>
              <a:rPr sz="2000" dirty="0">
                <a:latin typeface="Calibri"/>
                <a:cs typeface="Calibri"/>
              </a:rPr>
              <a:t>Sound</a:t>
            </a:r>
            <a:r>
              <a:rPr sz="2000" spc="-49" dirty="0">
                <a:latin typeface="Calibri"/>
                <a:cs typeface="Calibri"/>
              </a:rPr>
              <a:t> </a:t>
            </a:r>
            <a:r>
              <a:rPr sz="2000" spc="-8" dirty="0">
                <a:latin typeface="Calibri"/>
                <a:cs typeface="Calibri"/>
              </a:rPr>
              <a:t>system </a:t>
            </a:r>
            <a:endParaRPr lang="en-US" sz="2000" spc="-8" dirty="0">
              <a:latin typeface="Calibri"/>
              <a:cs typeface="Calibri"/>
            </a:endParaRPr>
          </a:p>
          <a:p>
            <a:pPr marL="79534" marR="207645">
              <a:lnSpc>
                <a:spcPct val="92100"/>
              </a:lnSpc>
              <a:spcBef>
                <a:spcPts val="0"/>
              </a:spcBef>
              <a:tabLst>
                <a:tab pos="251460"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50984" marR="207645" indent="-171450">
              <a:lnSpc>
                <a:spcPct val="92100"/>
              </a:lnSpc>
              <a:spcBef>
                <a:spcPts val="217"/>
              </a:spcBef>
              <a:buChar char="•"/>
              <a:tabLst>
                <a:tab pos="251460" algn="l"/>
              </a:tabLst>
            </a:pPr>
            <a:r>
              <a:rPr lang="en-US" sz="2000" spc="-8" dirty="0">
                <a:latin typeface="Calibri"/>
                <a:cs typeface="Calibri"/>
              </a:rPr>
              <a:t>Ethernet-HDMI-USB</a:t>
            </a:r>
            <a:endParaRPr sz="2000" dirty="0">
              <a:latin typeface="Calibri"/>
              <a:cs typeface="Calibri"/>
            </a:endParaRPr>
          </a:p>
        </p:txBody>
      </p:sp>
    </p:spTree>
    <p:extLst>
      <p:ext uri="{BB962C8B-B14F-4D97-AF65-F5344CB8AC3E}">
        <p14:creationId xmlns:p14="http://schemas.microsoft.com/office/powerpoint/2010/main" val="250021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963F-0BA4-DB49-5807-55BDA1BCC195}"/>
              </a:ext>
            </a:extLst>
          </p:cNvPr>
          <p:cNvSpPr>
            <a:spLocks noGrp="1"/>
          </p:cNvSpPr>
          <p:nvPr>
            <p:ph type="ctrTitle"/>
          </p:nvPr>
        </p:nvSpPr>
        <p:spPr>
          <a:xfrm>
            <a:off x="2229044" y="398922"/>
            <a:ext cx="3489155" cy="415498"/>
          </a:xfrm>
        </p:spPr>
        <p:txBody>
          <a:bodyPr>
            <a:noAutofit/>
          </a:bodyPr>
          <a:lstStyle/>
          <a:p>
            <a:r>
              <a:rPr lang="en-CA" sz="2000" dirty="0"/>
              <a:t>Sample IEEE Room Drawing</a:t>
            </a:r>
          </a:p>
        </p:txBody>
      </p:sp>
      <p:pic>
        <p:nvPicPr>
          <p:cNvPr id="5" name="Picture 4" descr="A picture containing text, phasianid&#10;&#10;Description automatically generated">
            <a:extLst>
              <a:ext uri="{FF2B5EF4-FFF2-40B4-BE49-F238E27FC236}">
                <a16:creationId xmlns:a16="http://schemas.microsoft.com/office/drawing/2014/main" id="{67A3D66D-6E7C-E83A-4112-2B8F798E66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77824" y="2055239"/>
            <a:ext cx="1339454" cy="1339454"/>
          </a:xfrm>
          <a:prstGeom prst="rect">
            <a:avLst/>
          </a:prstGeom>
        </p:spPr>
      </p:pic>
      <p:pic>
        <p:nvPicPr>
          <p:cNvPr id="8" name="Picture 7" descr="A close up of a camera&#10;&#10;Description automatically generated with medium confidence">
            <a:extLst>
              <a:ext uri="{FF2B5EF4-FFF2-40B4-BE49-F238E27FC236}">
                <a16:creationId xmlns:a16="http://schemas.microsoft.com/office/drawing/2014/main" id="{4B866D37-EC2E-E726-BAED-DEC2F5AE129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18196" y="2813955"/>
            <a:ext cx="955116" cy="535064"/>
          </a:xfrm>
          <a:prstGeom prst="rect">
            <a:avLst/>
          </a:prstGeom>
        </p:spPr>
      </p:pic>
      <p:sp>
        <p:nvSpPr>
          <p:cNvPr id="10" name="Rectangle 9">
            <a:extLst>
              <a:ext uri="{FF2B5EF4-FFF2-40B4-BE49-F238E27FC236}">
                <a16:creationId xmlns:a16="http://schemas.microsoft.com/office/drawing/2014/main" id="{14CA1DB2-E15D-6264-794C-048FDF24AD91}"/>
              </a:ext>
            </a:extLst>
          </p:cNvPr>
          <p:cNvSpPr/>
          <p:nvPr/>
        </p:nvSpPr>
        <p:spPr>
          <a:xfrm rot="1469111">
            <a:off x="6977249" y="4207064"/>
            <a:ext cx="514350" cy="943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3"/>
          </a:p>
        </p:txBody>
      </p:sp>
      <p:sp>
        <p:nvSpPr>
          <p:cNvPr id="13" name="TextBox 12">
            <a:extLst>
              <a:ext uri="{FF2B5EF4-FFF2-40B4-BE49-F238E27FC236}">
                <a16:creationId xmlns:a16="http://schemas.microsoft.com/office/drawing/2014/main" id="{255858E8-E5F6-6088-CA30-E968FDB35C10}"/>
              </a:ext>
            </a:extLst>
          </p:cNvPr>
          <p:cNvSpPr txBox="1"/>
          <p:nvPr/>
        </p:nvSpPr>
        <p:spPr>
          <a:xfrm>
            <a:off x="8214436" y="4469133"/>
            <a:ext cx="1668249" cy="784830"/>
          </a:xfrm>
          <a:prstGeom prst="rect">
            <a:avLst/>
          </a:prstGeom>
          <a:noFill/>
        </p:spPr>
        <p:txBody>
          <a:bodyPr wrap="square" rtlCol="0">
            <a:spAutoFit/>
          </a:bodyPr>
          <a:lstStyle/>
          <a:p>
            <a:r>
              <a:rPr lang="en-CA" sz="1500" dirty="0"/>
              <a:t>Head Table </a:t>
            </a:r>
          </a:p>
          <a:p>
            <a:r>
              <a:rPr lang="en-CA" sz="1500" dirty="0"/>
              <a:t>Power/Mic/HDMI/</a:t>
            </a:r>
          </a:p>
          <a:p>
            <a:r>
              <a:rPr lang="en-CA" sz="1500" dirty="0"/>
              <a:t>USB/Ethernet</a:t>
            </a:r>
          </a:p>
        </p:txBody>
      </p:sp>
      <p:pic>
        <p:nvPicPr>
          <p:cNvPr id="20" name="Picture 19" descr="A close-up of a microphone&#10;&#10;Description automatically generated">
            <a:extLst>
              <a:ext uri="{FF2B5EF4-FFF2-40B4-BE49-F238E27FC236}">
                <a16:creationId xmlns:a16="http://schemas.microsoft.com/office/drawing/2014/main" id="{12B7FC3B-46BF-7919-777E-3266098EBB8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389380" y="3040674"/>
            <a:ext cx="522715" cy="433964"/>
          </a:xfrm>
          <a:prstGeom prst="rect">
            <a:avLst/>
          </a:prstGeom>
        </p:spPr>
      </p:pic>
      <p:sp>
        <p:nvSpPr>
          <p:cNvPr id="22" name="TextBox 21">
            <a:extLst>
              <a:ext uri="{FF2B5EF4-FFF2-40B4-BE49-F238E27FC236}">
                <a16:creationId xmlns:a16="http://schemas.microsoft.com/office/drawing/2014/main" id="{CFBDCDE3-1D14-C4BD-4763-09A33D600C39}"/>
              </a:ext>
            </a:extLst>
          </p:cNvPr>
          <p:cNvSpPr txBox="1"/>
          <p:nvPr/>
        </p:nvSpPr>
        <p:spPr>
          <a:xfrm>
            <a:off x="3894993" y="3267739"/>
            <a:ext cx="816249" cy="276999"/>
          </a:xfrm>
          <a:prstGeom prst="rect">
            <a:avLst/>
          </a:prstGeom>
          <a:noFill/>
        </p:spPr>
        <p:txBody>
          <a:bodyPr wrap="none" rtlCol="0">
            <a:spAutoFit/>
          </a:bodyPr>
          <a:lstStyle/>
          <a:p>
            <a:r>
              <a:rPr lang="en-CA" sz="1200" dirty="0"/>
              <a:t>Floor mic</a:t>
            </a:r>
          </a:p>
        </p:txBody>
      </p:sp>
      <p:sp>
        <p:nvSpPr>
          <p:cNvPr id="23" name="TextBox 22">
            <a:extLst>
              <a:ext uri="{FF2B5EF4-FFF2-40B4-BE49-F238E27FC236}">
                <a16:creationId xmlns:a16="http://schemas.microsoft.com/office/drawing/2014/main" id="{456396EA-16E5-357B-81C5-30C8CEB60987}"/>
              </a:ext>
            </a:extLst>
          </p:cNvPr>
          <p:cNvSpPr txBox="1"/>
          <p:nvPr/>
        </p:nvSpPr>
        <p:spPr>
          <a:xfrm>
            <a:off x="6824012" y="1431943"/>
            <a:ext cx="1973238" cy="276999"/>
          </a:xfrm>
          <a:prstGeom prst="rect">
            <a:avLst/>
          </a:prstGeom>
          <a:no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CA" sz="1200" dirty="0">
                <a:solidFill>
                  <a:schemeClr val="tx1"/>
                </a:solidFill>
              </a:rPr>
              <a:t>Console/ Tech Table</a:t>
            </a:r>
          </a:p>
        </p:txBody>
      </p:sp>
      <p:pic>
        <p:nvPicPr>
          <p:cNvPr id="25" name="Picture 24" descr="A picture containing surge suppressor, electronics, game, adapter&#10;&#10;Description automatically generated">
            <a:extLst>
              <a:ext uri="{FF2B5EF4-FFF2-40B4-BE49-F238E27FC236}">
                <a16:creationId xmlns:a16="http://schemas.microsoft.com/office/drawing/2014/main" id="{0A0C3539-A065-47F3-194A-30DBE7FB9B02}"/>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315749" y="4596275"/>
            <a:ext cx="457714" cy="344000"/>
          </a:xfrm>
          <a:prstGeom prst="rect">
            <a:avLst/>
          </a:prstGeom>
        </p:spPr>
      </p:pic>
      <p:pic>
        <p:nvPicPr>
          <p:cNvPr id="27" name="Picture 26" descr="A picture containing surge suppressor, electronics, game, adapter&#10;&#10;Description automatically generated">
            <a:extLst>
              <a:ext uri="{FF2B5EF4-FFF2-40B4-BE49-F238E27FC236}">
                <a16:creationId xmlns:a16="http://schemas.microsoft.com/office/drawing/2014/main" id="{7D7062BF-E364-FFC9-9AEA-534B703E07F8}"/>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673312" y="2903563"/>
            <a:ext cx="442442" cy="332522"/>
          </a:xfrm>
          <a:prstGeom prst="rect">
            <a:avLst/>
          </a:prstGeom>
        </p:spPr>
      </p:pic>
      <p:pic>
        <p:nvPicPr>
          <p:cNvPr id="28" name="Picture 27" descr="A picture containing surge suppressor, electronics, game, adapter&#10;&#10;Description automatically generated">
            <a:extLst>
              <a:ext uri="{FF2B5EF4-FFF2-40B4-BE49-F238E27FC236}">
                <a16:creationId xmlns:a16="http://schemas.microsoft.com/office/drawing/2014/main" id="{F8FC5375-2814-8945-29D3-ABACFA04E82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361347" y="1342061"/>
            <a:ext cx="462855" cy="347864"/>
          </a:xfrm>
          <a:prstGeom prst="rect">
            <a:avLst/>
          </a:prstGeom>
        </p:spPr>
      </p:pic>
      <p:sp>
        <p:nvSpPr>
          <p:cNvPr id="4" name="Flowchart: Process 3">
            <a:extLst>
              <a:ext uri="{FF2B5EF4-FFF2-40B4-BE49-F238E27FC236}">
                <a16:creationId xmlns:a16="http://schemas.microsoft.com/office/drawing/2014/main" id="{382323EC-8A2E-F7F2-2CB0-2E48C6B67957}"/>
              </a:ext>
            </a:extLst>
          </p:cNvPr>
          <p:cNvSpPr/>
          <p:nvPr/>
        </p:nvSpPr>
        <p:spPr>
          <a:xfrm>
            <a:off x="2434003" y="1104235"/>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Flowchart: Process 23">
            <a:extLst>
              <a:ext uri="{FF2B5EF4-FFF2-40B4-BE49-F238E27FC236}">
                <a16:creationId xmlns:a16="http://schemas.microsoft.com/office/drawing/2014/main" id="{425E669E-4B12-E52E-6BB4-4C3B2EFC7BBA}"/>
              </a:ext>
            </a:extLst>
          </p:cNvPr>
          <p:cNvSpPr/>
          <p:nvPr/>
        </p:nvSpPr>
        <p:spPr>
          <a:xfrm>
            <a:off x="1883991" y="1104236"/>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Flowchart: Process 25">
            <a:extLst>
              <a:ext uri="{FF2B5EF4-FFF2-40B4-BE49-F238E27FC236}">
                <a16:creationId xmlns:a16="http://schemas.microsoft.com/office/drawing/2014/main" id="{054C8231-B4B9-2CA0-2F81-4B14EC3A8F0E}"/>
              </a:ext>
            </a:extLst>
          </p:cNvPr>
          <p:cNvSpPr/>
          <p:nvPr/>
        </p:nvSpPr>
        <p:spPr>
          <a:xfrm>
            <a:off x="2984016" y="1104234"/>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Flowchart: Process 28">
            <a:extLst>
              <a:ext uri="{FF2B5EF4-FFF2-40B4-BE49-F238E27FC236}">
                <a16:creationId xmlns:a16="http://schemas.microsoft.com/office/drawing/2014/main" id="{16729B4B-5F44-BD03-A8FA-451EBCF09F34}"/>
              </a:ext>
            </a:extLst>
          </p:cNvPr>
          <p:cNvSpPr/>
          <p:nvPr/>
        </p:nvSpPr>
        <p:spPr>
          <a:xfrm>
            <a:off x="2408117" y="2018147"/>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Flowchart: Process 29">
            <a:extLst>
              <a:ext uri="{FF2B5EF4-FFF2-40B4-BE49-F238E27FC236}">
                <a16:creationId xmlns:a16="http://schemas.microsoft.com/office/drawing/2014/main" id="{3BA81A14-A438-E613-28D2-B605DF9A3CC4}"/>
              </a:ext>
            </a:extLst>
          </p:cNvPr>
          <p:cNvSpPr/>
          <p:nvPr/>
        </p:nvSpPr>
        <p:spPr>
          <a:xfrm>
            <a:off x="2966411" y="2026446"/>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Flowchart: Process 30">
            <a:extLst>
              <a:ext uri="{FF2B5EF4-FFF2-40B4-BE49-F238E27FC236}">
                <a16:creationId xmlns:a16="http://schemas.microsoft.com/office/drawing/2014/main" id="{680ADC1C-FAF4-5D26-9674-8DE0DFAA20C2}"/>
              </a:ext>
            </a:extLst>
          </p:cNvPr>
          <p:cNvSpPr/>
          <p:nvPr/>
        </p:nvSpPr>
        <p:spPr>
          <a:xfrm>
            <a:off x="2390268" y="3545661"/>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lowchart: Process 31">
            <a:extLst>
              <a:ext uri="{FF2B5EF4-FFF2-40B4-BE49-F238E27FC236}">
                <a16:creationId xmlns:a16="http://schemas.microsoft.com/office/drawing/2014/main" id="{2A9FFEE1-C679-5616-11B8-E1A2C8A5DBAA}"/>
              </a:ext>
            </a:extLst>
          </p:cNvPr>
          <p:cNvSpPr/>
          <p:nvPr/>
        </p:nvSpPr>
        <p:spPr>
          <a:xfrm>
            <a:off x="2960981" y="3558160"/>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Flowchart: Process 32">
            <a:extLst>
              <a:ext uri="{FF2B5EF4-FFF2-40B4-BE49-F238E27FC236}">
                <a16:creationId xmlns:a16="http://schemas.microsoft.com/office/drawing/2014/main" id="{8CDE0FD5-3673-8F6F-20FB-18EFB8217213}"/>
              </a:ext>
            </a:extLst>
          </p:cNvPr>
          <p:cNvSpPr/>
          <p:nvPr/>
        </p:nvSpPr>
        <p:spPr>
          <a:xfrm>
            <a:off x="2378503" y="4547842"/>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lowchart: Process 33">
            <a:extLst>
              <a:ext uri="{FF2B5EF4-FFF2-40B4-BE49-F238E27FC236}">
                <a16:creationId xmlns:a16="http://schemas.microsoft.com/office/drawing/2014/main" id="{6FF08AAE-F261-F907-7D09-4592EA1C129B}"/>
              </a:ext>
            </a:extLst>
          </p:cNvPr>
          <p:cNvSpPr/>
          <p:nvPr/>
        </p:nvSpPr>
        <p:spPr>
          <a:xfrm>
            <a:off x="2960981" y="4547843"/>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Flowchart: Process 34">
            <a:extLst>
              <a:ext uri="{FF2B5EF4-FFF2-40B4-BE49-F238E27FC236}">
                <a16:creationId xmlns:a16="http://schemas.microsoft.com/office/drawing/2014/main" id="{32CEB043-8395-7CE8-F5B5-C214790683B9}"/>
              </a:ext>
            </a:extLst>
          </p:cNvPr>
          <p:cNvSpPr/>
          <p:nvPr/>
        </p:nvSpPr>
        <p:spPr>
          <a:xfrm>
            <a:off x="1894755" y="2018147"/>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Flowchart: Process 35">
            <a:extLst>
              <a:ext uri="{FF2B5EF4-FFF2-40B4-BE49-F238E27FC236}">
                <a16:creationId xmlns:a16="http://schemas.microsoft.com/office/drawing/2014/main" id="{C9A03625-ED87-40E5-24AD-F58EBC3FF6AE}"/>
              </a:ext>
            </a:extLst>
          </p:cNvPr>
          <p:cNvSpPr/>
          <p:nvPr/>
        </p:nvSpPr>
        <p:spPr>
          <a:xfrm>
            <a:off x="1832941" y="3545661"/>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Flowchart: Process 36">
            <a:extLst>
              <a:ext uri="{FF2B5EF4-FFF2-40B4-BE49-F238E27FC236}">
                <a16:creationId xmlns:a16="http://schemas.microsoft.com/office/drawing/2014/main" id="{DC7C6155-45D8-1B92-9549-74EC634FB6FB}"/>
              </a:ext>
            </a:extLst>
          </p:cNvPr>
          <p:cNvSpPr/>
          <p:nvPr/>
        </p:nvSpPr>
        <p:spPr>
          <a:xfrm>
            <a:off x="1832941" y="4530139"/>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A picture containing cable, connector&#10;&#10;Description automatically generated">
            <a:extLst>
              <a:ext uri="{FF2B5EF4-FFF2-40B4-BE49-F238E27FC236}">
                <a16:creationId xmlns:a16="http://schemas.microsoft.com/office/drawing/2014/main" id="{FB73B02F-C5F7-D4E0-DCB5-F9C3525618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61345" y="5041580"/>
            <a:ext cx="693546" cy="524280"/>
          </a:xfrm>
          <a:prstGeom prst="rect">
            <a:avLst/>
          </a:prstGeom>
        </p:spPr>
      </p:pic>
      <p:pic>
        <p:nvPicPr>
          <p:cNvPr id="39" name="Picture 38" descr="A close-up of a cable&#10;&#10;Description automatically generated with low confidence">
            <a:extLst>
              <a:ext uri="{FF2B5EF4-FFF2-40B4-BE49-F238E27FC236}">
                <a16:creationId xmlns:a16="http://schemas.microsoft.com/office/drawing/2014/main" id="{FCD3DD5C-7D6B-D915-1365-60699AD9A40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67313" y="4910911"/>
            <a:ext cx="774699" cy="371315"/>
          </a:xfrm>
          <a:prstGeom prst="rect">
            <a:avLst/>
          </a:prstGeom>
        </p:spPr>
      </p:pic>
      <p:pic>
        <p:nvPicPr>
          <p:cNvPr id="41" name="Picture 40" descr="A picture containing connector, adapter&#10;&#10;Description automatically generated">
            <a:extLst>
              <a:ext uri="{FF2B5EF4-FFF2-40B4-BE49-F238E27FC236}">
                <a16:creationId xmlns:a16="http://schemas.microsoft.com/office/drawing/2014/main" id="{015DB099-ECFB-F20B-226E-E8FCB58E610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1417" y="4409149"/>
            <a:ext cx="798435" cy="353973"/>
          </a:xfrm>
          <a:prstGeom prst="rect">
            <a:avLst/>
          </a:prstGeom>
        </p:spPr>
      </p:pic>
      <p:sp>
        <p:nvSpPr>
          <p:cNvPr id="49" name="Oval 48">
            <a:extLst>
              <a:ext uri="{FF2B5EF4-FFF2-40B4-BE49-F238E27FC236}">
                <a16:creationId xmlns:a16="http://schemas.microsoft.com/office/drawing/2014/main" id="{5E9A2A8B-480E-4322-8A88-968B7051E406}"/>
              </a:ext>
            </a:extLst>
          </p:cNvPr>
          <p:cNvSpPr/>
          <p:nvPr/>
        </p:nvSpPr>
        <p:spPr>
          <a:xfrm>
            <a:off x="6895380" y="5052780"/>
            <a:ext cx="137160" cy="137160"/>
          </a:xfrm>
          <a:prstGeom prst="ellipse">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sz="1800">
              <a:solidFill>
                <a:srgbClr val="000000"/>
              </a:solidFill>
            </a:endParaRPr>
          </a:p>
        </p:txBody>
      </p:sp>
      <p:pic>
        <p:nvPicPr>
          <p:cNvPr id="43" name="Picture 42">
            <a:extLst>
              <a:ext uri="{FF2B5EF4-FFF2-40B4-BE49-F238E27FC236}">
                <a16:creationId xmlns:a16="http://schemas.microsoft.com/office/drawing/2014/main" id="{2EF74B05-67B3-5777-93F9-38641282659D}"/>
              </a:ext>
            </a:extLst>
          </p:cNvPr>
          <p:cNvPicPr>
            <a:picLocks noChangeAspect="1"/>
          </p:cNvPicPr>
          <p:nvPr/>
        </p:nvPicPr>
        <p:blipFill>
          <a:blip r:embed="rId14">
            <a:alphaModFix/>
          </a:blip>
          <a:stretch>
            <a:fillRect/>
          </a:stretch>
        </p:blipFill>
        <p:spPr>
          <a:xfrm>
            <a:off x="6773466" y="4074935"/>
            <a:ext cx="430921" cy="456776"/>
          </a:xfrm>
          <a:prstGeom prst="rect">
            <a:avLst/>
          </a:prstGeom>
          <a:blipFill>
            <a:blip r:embed="rId15">
              <a:alphaModFix/>
            </a:blip>
            <a:tile tx="0" ty="0" sx="100000" sy="100000" flip="none" algn="tl"/>
          </a:blipFill>
        </p:spPr>
      </p:pic>
      <p:sp>
        <p:nvSpPr>
          <p:cNvPr id="44" name="TextBox 43">
            <a:extLst>
              <a:ext uri="{FF2B5EF4-FFF2-40B4-BE49-F238E27FC236}">
                <a16:creationId xmlns:a16="http://schemas.microsoft.com/office/drawing/2014/main" id="{AEB48BB4-8692-971F-48BA-C97AC45BF218}"/>
              </a:ext>
            </a:extLst>
          </p:cNvPr>
          <p:cNvSpPr txBox="1"/>
          <p:nvPr/>
        </p:nvSpPr>
        <p:spPr>
          <a:xfrm>
            <a:off x="9116740" y="2237010"/>
            <a:ext cx="986487" cy="369332"/>
          </a:xfrm>
          <a:prstGeom prst="rect">
            <a:avLst/>
          </a:prstGeom>
          <a:noFill/>
        </p:spPr>
        <p:txBody>
          <a:bodyPr wrap="square" rtlCol="0">
            <a:spAutoFit/>
          </a:bodyPr>
          <a:lstStyle/>
          <a:p>
            <a:r>
              <a:rPr lang="en-US" sz="1800" dirty="0"/>
              <a:t>screen</a:t>
            </a:r>
          </a:p>
        </p:txBody>
      </p:sp>
      <p:sp>
        <p:nvSpPr>
          <p:cNvPr id="45" name="TextBox 44">
            <a:extLst>
              <a:ext uri="{FF2B5EF4-FFF2-40B4-BE49-F238E27FC236}">
                <a16:creationId xmlns:a16="http://schemas.microsoft.com/office/drawing/2014/main" id="{A85A06E7-F684-7A5A-E54C-1326A881AB56}"/>
              </a:ext>
            </a:extLst>
          </p:cNvPr>
          <p:cNvSpPr txBox="1"/>
          <p:nvPr/>
        </p:nvSpPr>
        <p:spPr>
          <a:xfrm>
            <a:off x="5689198" y="2471567"/>
            <a:ext cx="1177184" cy="369332"/>
          </a:xfrm>
          <a:prstGeom prst="rect">
            <a:avLst/>
          </a:prstGeom>
          <a:noFill/>
        </p:spPr>
        <p:txBody>
          <a:bodyPr wrap="square" rtlCol="0">
            <a:spAutoFit/>
          </a:bodyPr>
          <a:lstStyle/>
          <a:p>
            <a:r>
              <a:rPr lang="en-US" sz="1800" dirty="0"/>
              <a:t>Projector</a:t>
            </a:r>
          </a:p>
        </p:txBody>
      </p:sp>
      <p:pic>
        <p:nvPicPr>
          <p:cNvPr id="47" name="Picture 46">
            <a:extLst>
              <a:ext uri="{FF2B5EF4-FFF2-40B4-BE49-F238E27FC236}">
                <a16:creationId xmlns:a16="http://schemas.microsoft.com/office/drawing/2014/main" id="{CD2B74E3-30BD-0652-A71D-A088D5778618}"/>
              </a:ext>
            </a:extLst>
          </p:cNvPr>
          <p:cNvPicPr>
            <a:picLocks noChangeAspect="1"/>
          </p:cNvPicPr>
          <p:nvPr/>
        </p:nvPicPr>
        <p:blipFill>
          <a:blip r:embed="rId16"/>
          <a:stretch>
            <a:fillRect/>
          </a:stretch>
        </p:blipFill>
        <p:spPr>
          <a:xfrm>
            <a:off x="6361344" y="906912"/>
            <a:ext cx="637530" cy="425020"/>
          </a:xfrm>
          <a:prstGeom prst="rect">
            <a:avLst/>
          </a:prstGeom>
        </p:spPr>
      </p:pic>
      <p:pic>
        <p:nvPicPr>
          <p:cNvPr id="48" name="Picture 47">
            <a:extLst>
              <a:ext uri="{FF2B5EF4-FFF2-40B4-BE49-F238E27FC236}">
                <a16:creationId xmlns:a16="http://schemas.microsoft.com/office/drawing/2014/main" id="{DF3F9DC1-1225-07B0-9B93-815CFE051C1E}"/>
              </a:ext>
            </a:extLst>
          </p:cNvPr>
          <p:cNvPicPr>
            <a:picLocks noChangeAspect="1"/>
          </p:cNvPicPr>
          <p:nvPr/>
        </p:nvPicPr>
        <p:blipFill>
          <a:blip r:embed="rId17"/>
          <a:stretch>
            <a:fillRect/>
          </a:stretch>
        </p:blipFill>
        <p:spPr>
          <a:xfrm rot="3978196">
            <a:off x="7006939" y="648410"/>
            <a:ext cx="877900" cy="1088231"/>
          </a:xfrm>
          <a:prstGeom prst="rect">
            <a:avLst/>
          </a:prstGeom>
        </p:spPr>
      </p:pic>
      <p:sp>
        <p:nvSpPr>
          <p:cNvPr id="51" name="TextBox 50">
            <a:extLst>
              <a:ext uri="{FF2B5EF4-FFF2-40B4-BE49-F238E27FC236}">
                <a16:creationId xmlns:a16="http://schemas.microsoft.com/office/drawing/2014/main" id="{137B1DD5-E7FA-D0EE-4134-A859D0D76A5C}"/>
              </a:ext>
            </a:extLst>
          </p:cNvPr>
          <p:cNvSpPr txBox="1"/>
          <p:nvPr/>
        </p:nvSpPr>
        <p:spPr>
          <a:xfrm>
            <a:off x="1854864" y="2858161"/>
            <a:ext cx="1189107" cy="415498"/>
          </a:xfrm>
          <a:prstGeom prst="rect">
            <a:avLst/>
          </a:prstGeom>
          <a:noFill/>
        </p:spPr>
        <p:txBody>
          <a:bodyPr wrap="square" rtlCol="0">
            <a:spAutoFit/>
          </a:bodyPr>
          <a:lstStyle/>
          <a:p>
            <a:r>
              <a:rPr lang="en-US" sz="1050" dirty="0"/>
              <a:t>Desks/chair/power</a:t>
            </a:r>
          </a:p>
        </p:txBody>
      </p:sp>
      <p:pic>
        <p:nvPicPr>
          <p:cNvPr id="38" name="Picture 37" descr="A picture containing surge suppressor, electronics, game, adapter&#10;&#10;Description automatically generated">
            <a:extLst>
              <a:ext uri="{FF2B5EF4-FFF2-40B4-BE49-F238E27FC236}">
                <a16:creationId xmlns:a16="http://schemas.microsoft.com/office/drawing/2014/main" id="{B6320939-30C2-39F3-CBF9-B7A3A8C911D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21877" y="4242133"/>
            <a:ext cx="457714" cy="344000"/>
          </a:xfrm>
          <a:prstGeom prst="rect">
            <a:avLst/>
          </a:prstGeom>
        </p:spPr>
      </p:pic>
      <p:pic>
        <p:nvPicPr>
          <p:cNvPr id="40" name="Picture 39" descr="A picture containing surge suppressor, electronics, game, adapter&#10;&#10;Description automatically generated">
            <a:extLst>
              <a:ext uri="{FF2B5EF4-FFF2-40B4-BE49-F238E27FC236}">
                <a16:creationId xmlns:a16="http://schemas.microsoft.com/office/drawing/2014/main" id="{D95AB8BD-7915-D9AC-3ADC-3BFB285FEA24}"/>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10196" y="1813141"/>
            <a:ext cx="457714" cy="344000"/>
          </a:xfrm>
          <a:prstGeom prst="rect">
            <a:avLst/>
          </a:prstGeom>
        </p:spPr>
      </p:pic>
    </p:spTree>
    <p:extLst>
      <p:ext uri="{BB962C8B-B14F-4D97-AF65-F5344CB8AC3E}">
        <p14:creationId xmlns:p14="http://schemas.microsoft.com/office/powerpoint/2010/main" val="4142032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p:txBody>
          <a:bodyPr/>
          <a:lstStyle/>
          <a:p>
            <a:r>
              <a:rPr lang="en-US"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1774825" y="1341438"/>
            <a:ext cx="8229600" cy="4754562"/>
          </a:xfrm>
        </p:spPr>
        <p:txBody>
          <a:bodyPr/>
          <a:lstStyle/>
          <a:p>
            <a:pPr>
              <a:buAutoNum type="arabicPeriod"/>
            </a:pPr>
            <a:r>
              <a:rPr lang="en-US" sz="2000" dirty="0"/>
              <a:t>One central laptop/computer per meeting connects at head table.</a:t>
            </a:r>
          </a:p>
          <a:p>
            <a:pPr>
              <a:buAutoNum type="arabicPeriod"/>
            </a:pPr>
            <a:r>
              <a:rPr lang="en-US" sz="2000" dirty="0"/>
              <a:t>Local speakers queue/speak only at the microphone</a:t>
            </a:r>
          </a:p>
          <a:p>
            <a:pPr>
              <a:buAutoNum type="arabicPeriod"/>
            </a:pPr>
            <a:r>
              <a:rPr lang="en-US" sz="2000" dirty="0"/>
              <a:t>Presenters have chair (central laptop) share the presentation</a:t>
            </a:r>
          </a:p>
          <a:p>
            <a:pPr>
              <a:buAutoNum type="arabicPeriod"/>
            </a:pPr>
            <a:r>
              <a:rPr lang="en-US" sz="2000" dirty="0"/>
              <a:t>Local attendees when using WebEx </a:t>
            </a:r>
            <a:r>
              <a:rPr lang="en-US" sz="2000" dirty="0">
                <a:solidFill>
                  <a:srgbClr val="C00000"/>
                </a:solidFill>
              </a:rPr>
              <a:t>SHOULD NOT connect Audio.</a:t>
            </a:r>
          </a:p>
          <a:p>
            <a:pPr>
              <a:buAutoNum type="arabicPeriod"/>
            </a:pPr>
            <a:r>
              <a:rPr lang="en-US" sz="2000" dirty="0"/>
              <a:t>When Starting a meeting the host should do the following:</a:t>
            </a:r>
          </a:p>
          <a:p>
            <a:pPr marL="642938" lvl="1" indent="-342900">
              <a:buAutoNum type="arabicPeriod"/>
            </a:pPr>
            <a:r>
              <a:rPr lang="en-US" sz="2000" dirty="0"/>
              <a:t>Select “Meeting” -&gt; “Meeting Options” -&gt; [Disable] “Allow Participant to turn on Video”</a:t>
            </a:r>
          </a:p>
          <a:p>
            <a:pPr marL="642938" lvl="1" indent="-342900">
              <a:buAutoNum type="arabicPeriod"/>
            </a:pPr>
            <a:r>
              <a:rPr lang="en-US" sz="2000" dirty="0"/>
              <a:t>Select “Participant” -&gt; [Enable] “Mute on Entry”.</a:t>
            </a:r>
          </a:p>
          <a:p>
            <a:pPr>
              <a:buAutoNum type="arabicPeriod"/>
            </a:pPr>
            <a:r>
              <a:rPr lang="en-US" sz="2000" dirty="0"/>
              <a:t>Most rooms need only one USB port. </a:t>
            </a:r>
          </a:p>
          <a:p>
            <a:pPr marL="0" indent="0">
              <a:buNone/>
            </a:pPr>
            <a:r>
              <a:rPr lang="en-US" sz="2000" dirty="0"/>
              <a:t>	Some may also require an 1/8” speaker port (Aux out).</a:t>
            </a:r>
          </a:p>
        </p:txBody>
      </p:sp>
      <p:sp>
        <p:nvSpPr>
          <p:cNvPr id="5" name="Footer Placeholder 4">
            <a:extLst>
              <a:ext uri="{FF2B5EF4-FFF2-40B4-BE49-F238E27FC236}">
                <a16:creationId xmlns:a16="http://schemas.microsoft.com/office/drawing/2014/main" id="{0C57813D-FE5D-7B78-52EB-B3CF7E3513C4}"/>
              </a:ext>
            </a:extLst>
          </p:cNvPr>
          <p:cNvSpPr>
            <a:spLocks noGrp="1"/>
          </p:cNvSpPr>
          <p:nvPr>
            <p:ph type="ftr" sz="quarter" idx="4294967295"/>
          </p:nvPr>
        </p:nvSpPr>
        <p:spPr bwMode="auto">
          <a:xfrm>
            <a:off x="0" y="6356350"/>
            <a:ext cx="4114800" cy="365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Jon Rosdahl, Qualcomm</a:t>
            </a:r>
            <a:endParaRPr lang="en-GB" dirty="0"/>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sz="quarter" idx="4294967295"/>
          </p:nvPr>
        </p:nvSpPr>
        <p:spPr bwMode="auto">
          <a:xfrm>
            <a:off x="9448800" y="6356350"/>
            <a:ext cx="2743200" cy="365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360674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368f2b5254_0_35"/>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Audio Visual</a:t>
            </a:r>
            <a:endParaRPr dirty="0"/>
          </a:p>
        </p:txBody>
      </p:sp>
      <p:sp>
        <p:nvSpPr>
          <p:cNvPr id="115" name="Google Shape;115;g1368f2b5254_0_35"/>
          <p:cNvSpPr txBox="1">
            <a:spLocks noGrp="1"/>
          </p:cNvSpPr>
          <p:nvPr>
            <p:ph idx="1"/>
          </p:nvPr>
        </p:nvSpPr>
        <p:spPr>
          <a:xfrm>
            <a:off x="1981200" y="1447800"/>
            <a:ext cx="8229600" cy="4267200"/>
          </a:xfrm>
          <a:prstGeom prst="rect">
            <a:avLst/>
          </a:prstGeom>
        </p:spPr>
        <p:txBody>
          <a:bodyPr spcFirstLastPara="1" vert="horz" wrap="square" lIns="51427" tIns="25706" rIns="51427" bIns="25706" numCol="1" anchor="t" anchorCtr="0" compatLnSpc="1">
            <a:prstTxWarp prst="textNoShape">
              <a:avLst/>
            </a:prstTxWarp>
            <a:noAutofit/>
          </a:bodyPr>
          <a:lstStyle/>
          <a:p>
            <a:pPr marL="0" lvl="1" indent="0">
              <a:spcBef>
                <a:spcPts val="405"/>
              </a:spcBef>
              <a:spcAft>
                <a:spcPts val="0"/>
              </a:spcAft>
              <a:buClr>
                <a:schemeClr val="dk1"/>
              </a:buClr>
              <a:buSzPts val="3600"/>
              <a:buNone/>
            </a:pPr>
            <a:r>
              <a:rPr lang="en-US" sz="2000" dirty="0"/>
              <a:t>Stage Vision (Le Centre Sheraton Montreal) manages the LCD projectors/cables/switch boxes &amp; DA’s, audio &amp; screens.</a:t>
            </a:r>
            <a:endParaRPr sz="2000" dirty="0"/>
          </a:p>
          <a:p>
            <a:pPr marL="533406" lvl="1" indent="0">
              <a:spcBef>
                <a:spcPts val="405"/>
              </a:spcBef>
              <a:spcAft>
                <a:spcPts val="0"/>
              </a:spcAft>
              <a:buClr>
                <a:schemeClr val="dk1"/>
              </a:buClr>
              <a:buSzPts val="3600"/>
              <a:buNone/>
            </a:pPr>
            <a:endParaRPr sz="2000" dirty="0"/>
          </a:p>
          <a:p>
            <a:pPr marL="0" lvl="1" indent="0">
              <a:spcBef>
                <a:spcPts val="405"/>
              </a:spcBef>
              <a:spcAft>
                <a:spcPts val="0"/>
              </a:spcAft>
              <a:buNone/>
            </a:pPr>
            <a:r>
              <a:rPr lang="en-US" sz="2000" dirty="0"/>
              <a:t>If you have any difficulty kindly contact:</a:t>
            </a:r>
            <a:endParaRPr sz="2000" dirty="0"/>
          </a:p>
          <a:p>
            <a:pPr marL="0" lvl="1" indent="0">
              <a:spcBef>
                <a:spcPts val="405"/>
              </a:spcBef>
              <a:spcAft>
                <a:spcPts val="0"/>
              </a:spcAft>
              <a:buClr>
                <a:schemeClr val="dk1"/>
              </a:buClr>
              <a:buSzPts val="3600"/>
              <a:buNone/>
            </a:pPr>
            <a:endParaRPr sz="2000" dirty="0"/>
          </a:p>
          <a:p>
            <a:pPr marL="0" lvl="2" indent="0">
              <a:spcBef>
                <a:spcPts val="405"/>
              </a:spcBef>
              <a:spcAft>
                <a:spcPts val="0"/>
              </a:spcAft>
              <a:buNone/>
            </a:pPr>
            <a:r>
              <a:rPr lang="en-US" sz="2000" dirty="0"/>
              <a:t>Lisa </a:t>
            </a:r>
            <a:r>
              <a:rPr lang="en-US" sz="2000" dirty="0" err="1"/>
              <a:t>Ronmark</a:t>
            </a:r>
            <a:r>
              <a:rPr lang="en-US" sz="2000" dirty="0"/>
              <a:t>, Face to Face Events:</a:t>
            </a:r>
            <a:endParaRPr sz="2000" dirty="0"/>
          </a:p>
          <a:p>
            <a:pPr marL="0" lvl="2" indent="257175">
              <a:spcBef>
                <a:spcPts val="405"/>
              </a:spcBef>
              <a:spcAft>
                <a:spcPts val="0"/>
              </a:spcAft>
              <a:buNone/>
            </a:pPr>
            <a:r>
              <a:rPr lang="en-US" sz="2000" dirty="0"/>
              <a:t>Email: </a:t>
            </a:r>
            <a:r>
              <a:rPr lang="en-US" sz="2000" u="sng" dirty="0">
                <a:solidFill>
                  <a:schemeClr val="hlink"/>
                </a:solidFill>
                <a:hlinkClick r:id="rId3"/>
              </a:rPr>
              <a:t>lisa@facetoface-events.com</a:t>
            </a:r>
            <a:r>
              <a:rPr lang="en-US" sz="2000" dirty="0"/>
              <a:t> or Text: +1 (604) 316-4947</a:t>
            </a:r>
            <a:endParaRPr sz="2000" dirty="0"/>
          </a:p>
          <a:p>
            <a:pPr marL="0" lvl="2" indent="0">
              <a:spcBef>
                <a:spcPts val="405"/>
              </a:spcBef>
              <a:spcAft>
                <a:spcPts val="0"/>
              </a:spcAft>
              <a:buNone/>
            </a:pPr>
            <a:r>
              <a:rPr lang="en-US" sz="2000" dirty="0"/>
              <a:t>or</a:t>
            </a:r>
            <a:endParaRPr sz="2000" dirty="0"/>
          </a:p>
          <a:p>
            <a:pPr marL="0" lvl="2" indent="0">
              <a:spcBef>
                <a:spcPts val="405"/>
              </a:spcBef>
              <a:spcAft>
                <a:spcPts val="0"/>
              </a:spcAft>
              <a:buNone/>
            </a:pPr>
            <a:r>
              <a:rPr lang="en-US" sz="2000" dirty="0"/>
              <a:t>Dawn </a:t>
            </a:r>
            <a:r>
              <a:rPr lang="en-US" sz="2000" dirty="0" err="1"/>
              <a:t>Slykhouse</a:t>
            </a:r>
            <a:endParaRPr sz="2000" dirty="0"/>
          </a:p>
          <a:p>
            <a:pPr marL="0" lvl="2" indent="257175">
              <a:spcBef>
                <a:spcPts val="405"/>
              </a:spcBef>
              <a:spcAft>
                <a:spcPts val="0"/>
              </a:spcAft>
              <a:buClr>
                <a:schemeClr val="dk1"/>
              </a:buClr>
              <a:buSzPts val="1100"/>
              <a:buNone/>
            </a:pPr>
            <a:r>
              <a:rPr lang="en-US" sz="2000" dirty="0"/>
              <a:t>Email: </a:t>
            </a:r>
            <a:r>
              <a:rPr lang="en-US" sz="2000" u="sng" dirty="0">
                <a:solidFill>
                  <a:schemeClr val="hlink"/>
                </a:solidFill>
                <a:hlinkClick r:id="rId4"/>
              </a:rPr>
              <a:t>dawns@facetoface-events.com</a:t>
            </a:r>
            <a:r>
              <a:rPr lang="en-US" sz="2000" dirty="0"/>
              <a:t> or Text: +1 (408) 594-1342</a:t>
            </a: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368f2b5254_0_40"/>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Network Access</a:t>
            </a:r>
            <a:endParaRPr dirty="0"/>
          </a:p>
        </p:txBody>
      </p:sp>
      <p:sp>
        <p:nvSpPr>
          <p:cNvPr id="121" name="Google Shape;121;g1368f2b5254_0_40"/>
          <p:cNvSpPr txBox="1">
            <a:spLocks noGrp="1"/>
          </p:cNvSpPr>
          <p:nvPr>
            <p:ph idx="1"/>
          </p:nvPr>
        </p:nvSpPr>
        <p:spPr>
          <a:xfrm>
            <a:off x="1257300" y="1447800"/>
            <a:ext cx="9791700" cy="4495800"/>
          </a:xfrm>
          <a:prstGeom prst="rect">
            <a:avLst/>
          </a:prstGeom>
        </p:spPr>
        <p:txBody>
          <a:bodyPr spcFirstLastPara="1" vert="horz" wrap="square" lIns="51427" tIns="25706" rIns="51427" bIns="25706" numCol="1" anchor="t" anchorCtr="0" compatLnSpc="1">
            <a:prstTxWarp prst="textNoShape">
              <a:avLst/>
            </a:prstTxWarp>
            <a:noAutofit/>
          </a:bodyPr>
          <a:lstStyle/>
          <a:p>
            <a:pPr marL="0" indent="0">
              <a:lnSpc>
                <a:spcPct val="115000"/>
              </a:lnSpc>
              <a:spcBef>
                <a:spcPts val="0"/>
              </a:spcBef>
              <a:spcAft>
                <a:spcPts val="0"/>
              </a:spcAft>
              <a:buClr>
                <a:schemeClr val="dk1"/>
              </a:buClr>
              <a:buSzPts val="1100"/>
              <a:buNone/>
            </a:pPr>
            <a:r>
              <a:rPr lang="en-US" sz="2000" dirty="0">
                <a:highlight>
                  <a:srgbClr val="FFFFFF"/>
                </a:highlight>
              </a:rPr>
              <a:t>The IEEE 802 Plenary session secure network can be accessed using the following information.</a:t>
            </a:r>
          </a:p>
          <a:p>
            <a:pPr marL="0" indent="0">
              <a:lnSpc>
                <a:spcPct val="115000"/>
              </a:lnSpc>
              <a:spcBef>
                <a:spcPts val="0"/>
              </a:spcBef>
              <a:spcAft>
                <a:spcPts val="0"/>
              </a:spcAft>
              <a:buClr>
                <a:schemeClr val="dk1"/>
              </a:buClr>
              <a:buSzPts val="1100"/>
              <a:buNone/>
            </a:pPr>
            <a:endParaRPr lang="en-US" sz="2000" dirty="0">
              <a:highlight>
                <a:srgbClr val="FFFFFF"/>
              </a:highlight>
            </a:endParaRPr>
          </a:p>
          <a:p>
            <a:pPr marL="0" indent="0">
              <a:lnSpc>
                <a:spcPct val="115000"/>
              </a:lnSpc>
              <a:spcBef>
                <a:spcPts val="0"/>
              </a:spcBef>
              <a:spcAft>
                <a:spcPts val="0"/>
              </a:spcAft>
              <a:buClr>
                <a:schemeClr val="dk1"/>
              </a:buClr>
              <a:buSzPts val="1100"/>
              <a:buNone/>
            </a:pPr>
            <a:r>
              <a:rPr lang="en-US" sz="2000" b="1" dirty="0" err="1">
                <a:effectLst/>
              </a:rPr>
              <a:t>Linespeed</a:t>
            </a:r>
            <a:r>
              <a:rPr lang="en-US" sz="2000" b="1" dirty="0">
                <a:effectLst/>
              </a:rPr>
              <a:t> landing page</a:t>
            </a:r>
            <a:r>
              <a:rPr lang="en-US" sz="2000" dirty="0">
                <a:effectLst/>
              </a:rPr>
              <a:t>….         </a:t>
            </a:r>
            <a:r>
              <a:rPr lang="en-US" sz="2000" dirty="0">
                <a:effectLst/>
                <a:hlinkClick r:id="rId3"/>
              </a:rPr>
              <a:t>ieee802.linespeed.io</a:t>
            </a:r>
            <a:r>
              <a:rPr lang="en-US" sz="2000" dirty="0">
                <a:effectLst/>
              </a:rPr>
              <a:t> </a:t>
            </a:r>
            <a:br>
              <a:rPr lang="en-US" sz="2000" dirty="0">
                <a:effectLst/>
              </a:rPr>
            </a:br>
            <a:br>
              <a:rPr lang="en-US" sz="2000" b="1" u="none" strike="noStrike" dirty="0">
                <a:solidFill>
                  <a:srgbClr val="000000"/>
                </a:solidFill>
                <a:effectLst/>
              </a:rPr>
            </a:br>
            <a:r>
              <a:rPr lang="en-US" sz="2000" b="1" dirty="0">
                <a:highlight>
                  <a:srgbClr val="FFFFFF"/>
                </a:highlight>
              </a:rPr>
              <a:t>Wireless Encryption Protocol:</a:t>
            </a:r>
            <a:r>
              <a:rPr lang="en-US" sz="2000" dirty="0">
                <a:highlight>
                  <a:srgbClr val="FFFFFF"/>
                </a:highlight>
              </a:rPr>
              <a:t> WPA2-PSK</a:t>
            </a:r>
            <a:endParaRPr sz="2000" dirty="0">
              <a:highlight>
                <a:srgbClr val="FFFFFF"/>
              </a:highlight>
            </a:endParaRPr>
          </a:p>
          <a:p>
            <a:pPr marL="0" indent="0">
              <a:lnSpc>
                <a:spcPct val="115000"/>
              </a:lnSpc>
              <a:spcBef>
                <a:spcPts val="0"/>
              </a:spcBef>
              <a:spcAft>
                <a:spcPts val="0"/>
              </a:spcAft>
              <a:buClr>
                <a:schemeClr val="dk1"/>
              </a:buClr>
              <a:buSzPts val="1100"/>
              <a:buNone/>
            </a:pPr>
            <a:r>
              <a:rPr lang="en-US" sz="2000" b="1" dirty="0">
                <a:highlight>
                  <a:srgbClr val="FFFFFF"/>
                </a:highlight>
              </a:rPr>
              <a:t>SSID: </a:t>
            </a:r>
            <a:r>
              <a:rPr lang="en-US" sz="2000" dirty="0">
                <a:highlight>
                  <a:srgbClr val="FFFFFF"/>
                </a:highlight>
              </a:rPr>
              <a:t>IEEE802</a:t>
            </a:r>
            <a:endParaRPr sz="2000" dirty="0">
              <a:highlight>
                <a:srgbClr val="FFFFFF"/>
              </a:highlight>
            </a:endParaRPr>
          </a:p>
          <a:p>
            <a:pPr marL="0" indent="0">
              <a:lnSpc>
                <a:spcPct val="115000"/>
              </a:lnSpc>
              <a:spcBef>
                <a:spcPts val="0"/>
              </a:spcBef>
              <a:spcAft>
                <a:spcPts val="0"/>
              </a:spcAft>
              <a:buClr>
                <a:schemeClr val="dk1"/>
              </a:buClr>
              <a:buSzPts val="1100"/>
              <a:buNone/>
            </a:pPr>
            <a:r>
              <a:rPr lang="en-US" sz="2000" b="1" dirty="0">
                <a:highlight>
                  <a:srgbClr val="FFFFFF"/>
                </a:highlight>
              </a:rPr>
              <a:t>Password:</a:t>
            </a:r>
            <a:r>
              <a:rPr lang="en-US" sz="2000" dirty="0">
                <a:highlight>
                  <a:srgbClr val="FFFFFF"/>
                </a:highlight>
              </a:rPr>
              <a:t> </a:t>
            </a:r>
            <a:r>
              <a:rPr lang="en-US" sz="2000" dirty="0" err="1">
                <a:highlight>
                  <a:srgbClr val="FFFFFF"/>
                </a:highlight>
              </a:rPr>
              <a:t>ieeeieee</a:t>
            </a:r>
            <a:endParaRPr sz="2000" dirty="0">
              <a:highlight>
                <a:srgbClr val="FFFFFF"/>
              </a:highlight>
            </a:endParaRPr>
          </a:p>
          <a:p>
            <a:pPr marL="0" indent="0">
              <a:lnSpc>
                <a:spcPct val="115000"/>
              </a:lnSpc>
              <a:spcBef>
                <a:spcPts val="0"/>
              </a:spcBef>
              <a:spcAft>
                <a:spcPts val="0"/>
              </a:spcAft>
              <a:buNone/>
            </a:pPr>
            <a:endParaRPr sz="2000" b="1" dirty="0">
              <a:solidFill>
                <a:srgbClr val="00629B"/>
              </a:solidFill>
              <a:highlight>
                <a:srgbClr val="FFFFFF"/>
              </a:highlight>
            </a:endParaRPr>
          </a:p>
          <a:p>
            <a:pPr marL="0" indent="0">
              <a:lnSpc>
                <a:spcPct val="115000"/>
              </a:lnSpc>
              <a:spcBef>
                <a:spcPts val="0"/>
              </a:spcBef>
              <a:spcAft>
                <a:spcPts val="0"/>
              </a:spcAft>
              <a:buClr>
                <a:schemeClr val="dk1"/>
              </a:buClr>
              <a:buSzPts val="1100"/>
              <a:buNone/>
            </a:pPr>
            <a:r>
              <a:rPr lang="en-US" sz="2000" b="1" dirty="0">
                <a:solidFill>
                  <a:srgbClr val="00629B"/>
                </a:solidFill>
                <a:highlight>
                  <a:srgbClr val="FFFFFF"/>
                </a:highlight>
              </a:rPr>
              <a:t>NETWORK SUPPORT</a:t>
            </a:r>
            <a:endParaRPr sz="2000" b="1" dirty="0">
              <a:solidFill>
                <a:srgbClr val="00629B"/>
              </a:solidFill>
              <a:highlight>
                <a:srgbClr val="FFFFFF"/>
              </a:highlight>
            </a:endParaRPr>
          </a:p>
          <a:p>
            <a:pPr marL="0" indent="0">
              <a:lnSpc>
                <a:spcPct val="115000"/>
              </a:lnSpc>
              <a:spcBef>
                <a:spcPts val="0"/>
              </a:spcBef>
              <a:spcAft>
                <a:spcPts val="0"/>
              </a:spcAft>
              <a:buClr>
                <a:schemeClr val="dk1"/>
              </a:buClr>
              <a:buSzPts val="1100"/>
              <a:buNone/>
            </a:pPr>
            <a:r>
              <a:rPr lang="en-US" sz="2000" dirty="0">
                <a:highlight>
                  <a:srgbClr val="FFFFFF"/>
                </a:highlight>
              </a:rPr>
              <a:t>IEEE 802 Network provider </a:t>
            </a:r>
            <a:r>
              <a:rPr lang="en-US" sz="2000" dirty="0" err="1">
                <a:highlight>
                  <a:srgbClr val="FFFFFF"/>
                </a:highlight>
              </a:rPr>
              <a:t>Linespeed</a:t>
            </a:r>
            <a:r>
              <a:rPr lang="en-US" sz="2000" dirty="0">
                <a:highlight>
                  <a:srgbClr val="FFFFFF"/>
                </a:highlight>
              </a:rPr>
              <a:t> will be onsite to support In-Person participation. If you require assistance accessing the network, please stop by the event information desk in the Ballroom Foyer.</a:t>
            </a:r>
            <a:endParaRPr sz="2000" dirty="0">
              <a:highlight>
                <a:srgbClr val="FFFFFF"/>
              </a:highlight>
            </a:endParaRPr>
          </a:p>
          <a:p>
            <a:pPr marL="0" indent="0">
              <a:spcBef>
                <a:spcPts val="203"/>
              </a:spcBef>
              <a:spcAft>
                <a:spcPts val="0"/>
              </a:spcAft>
              <a:buNone/>
            </a:pPr>
            <a:endParaRP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368f2b5254_0_46"/>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Tourism Montreal</a:t>
            </a:r>
            <a:endParaRPr dirty="0"/>
          </a:p>
        </p:txBody>
      </p:sp>
      <p:sp>
        <p:nvSpPr>
          <p:cNvPr id="127" name="Google Shape;127;g1368f2b5254_0_46"/>
          <p:cNvSpPr txBox="1">
            <a:spLocks noGrp="1"/>
          </p:cNvSpPr>
          <p:nvPr>
            <p:ph idx="1"/>
          </p:nvPr>
        </p:nvSpPr>
        <p:spPr>
          <a:xfrm>
            <a:off x="1981200" y="1524003"/>
            <a:ext cx="8229600" cy="3927807"/>
          </a:xfrm>
          <a:prstGeom prst="rect">
            <a:avLst/>
          </a:prstGeom>
        </p:spPr>
        <p:txBody>
          <a:bodyPr spcFirstLastPara="1" vert="horz" wrap="square" lIns="51427" tIns="25706" rIns="51427" bIns="25706" numCol="1" anchor="t" anchorCtr="0" compatLnSpc="1">
            <a:prstTxWarp prst="textNoShape">
              <a:avLst/>
            </a:prstTxWarp>
            <a:normAutofit/>
          </a:bodyPr>
          <a:lstStyle/>
          <a:p>
            <a:pPr marL="0" indent="0">
              <a:lnSpc>
                <a:spcPct val="115000"/>
              </a:lnSpc>
              <a:spcBef>
                <a:spcPts val="0"/>
              </a:spcBef>
              <a:spcAft>
                <a:spcPts val="0"/>
              </a:spcAft>
              <a:buClr>
                <a:schemeClr val="dk1"/>
              </a:buClr>
              <a:buSzPts val="1100"/>
              <a:buNone/>
            </a:pPr>
            <a:r>
              <a:rPr lang="en-US" sz="2000" dirty="0">
                <a:highlight>
                  <a:srgbClr val="FFFFFF"/>
                </a:highlight>
              </a:rPr>
              <a:t>We encourage you to check out the tourism Montreal website for great information about nearby restaurants, entertainment and services.</a:t>
            </a:r>
            <a:endParaRPr sz="2000" dirty="0">
              <a:highlight>
                <a:srgbClr val="FFFFFF"/>
              </a:highlight>
            </a:endParaRPr>
          </a:p>
          <a:p>
            <a:pPr marL="0" indent="0" algn="ctr">
              <a:lnSpc>
                <a:spcPct val="115000"/>
              </a:lnSpc>
              <a:spcBef>
                <a:spcPts val="0"/>
              </a:spcBef>
              <a:spcAft>
                <a:spcPts val="0"/>
              </a:spcAft>
              <a:buClr>
                <a:schemeClr val="dk1"/>
              </a:buClr>
              <a:buSzPts val="1100"/>
              <a:buNone/>
            </a:pPr>
            <a:r>
              <a:rPr lang="en-US" sz="2000" u="sng" dirty="0">
                <a:solidFill>
                  <a:srgbClr val="0099E0"/>
                </a:solidFill>
                <a:highlight>
                  <a:srgbClr val="FFFFFF"/>
                </a:highlight>
                <a:hlinkClick r:id="rId3">
                  <a:extLst>
                    <a:ext uri="{A12FA001-AC4F-418D-AE19-62706E023703}">
                      <ahyp:hlinkClr xmlns:ahyp="http://schemas.microsoft.com/office/drawing/2018/hyperlinkcolor" val="tx"/>
                    </a:ext>
                  </a:extLst>
                </a:hlinkClick>
              </a:rPr>
              <a:t>https://www.mtl.org/eng</a:t>
            </a:r>
            <a:endParaRPr sz="2000" u="sng" dirty="0">
              <a:solidFill>
                <a:srgbClr val="0099E0"/>
              </a:solidFill>
              <a:highlight>
                <a:srgbClr val="FFFFFF"/>
              </a:highlight>
            </a:endParaRPr>
          </a:p>
          <a:p>
            <a:pPr marL="0" indent="0">
              <a:spcBef>
                <a:spcPts val="203"/>
              </a:spcBef>
              <a:spcAft>
                <a:spcPts val="0"/>
              </a:spcAft>
              <a:buNone/>
            </a:pPr>
            <a:endParaRP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368f2b5254_0_52"/>
          <p:cNvSpPr txBox="1">
            <a:spLocks noGrp="1"/>
          </p:cNvSpPr>
          <p:nvPr>
            <p:ph type="title"/>
          </p:nvPr>
        </p:nvSpPr>
        <p:spPr>
          <a:xfrm>
            <a:off x="1981200" y="3810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Health &amp; Safety</a:t>
            </a:r>
            <a:endParaRPr dirty="0"/>
          </a:p>
        </p:txBody>
      </p:sp>
      <p:sp>
        <p:nvSpPr>
          <p:cNvPr id="133" name="Google Shape;133;g1368f2b5254_0_52"/>
          <p:cNvSpPr txBox="1">
            <a:spLocks noGrp="1"/>
          </p:cNvSpPr>
          <p:nvPr>
            <p:ph idx="1"/>
          </p:nvPr>
        </p:nvSpPr>
        <p:spPr>
          <a:xfrm>
            <a:off x="1981200" y="1447800"/>
            <a:ext cx="8229600" cy="4419600"/>
          </a:xfrm>
          <a:prstGeom prst="rect">
            <a:avLst/>
          </a:prstGeom>
        </p:spPr>
        <p:txBody>
          <a:bodyPr spcFirstLastPara="1" vert="horz" wrap="square" lIns="51427" tIns="25706" rIns="51427" bIns="25706" numCol="1" anchor="t" anchorCtr="0" compatLnSpc="1">
            <a:prstTxWarp prst="textNoShape">
              <a:avLst/>
            </a:prstTxWarp>
            <a:normAutofit/>
          </a:bodyPr>
          <a:lstStyle/>
          <a:p>
            <a:pPr marL="0" indent="0">
              <a:spcBef>
                <a:spcPts val="203"/>
              </a:spcBef>
              <a:spcAft>
                <a:spcPts val="0"/>
              </a:spcAft>
              <a:buNone/>
            </a:pPr>
            <a:r>
              <a:rPr lang="en-US" sz="2000" dirty="0">
                <a:highlight>
                  <a:srgbClr val="FFFFFF"/>
                </a:highlight>
                <a:latin typeface="Arial"/>
                <a:ea typeface="Arial"/>
                <a:cs typeface="Arial"/>
                <a:sym typeface="Arial"/>
              </a:rPr>
              <a:t>The health and safety of all attendees is a concern. To ensure the well-being of all event participants, we have assembled guidelines to provide a safe and enjoyable experience.</a:t>
            </a:r>
            <a:endParaRPr sz="2000" b="1" dirty="0"/>
          </a:p>
          <a:p>
            <a:pPr marL="0" indent="0">
              <a:spcBef>
                <a:spcPts val="203"/>
              </a:spcBef>
              <a:spcAft>
                <a:spcPts val="0"/>
              </a:spcAft>
              <a:buNone/>
            </a:pPr>
            <a:endParaRPr sz="2000" b="1" dirty="0"/>
          </a:p>
          <a:p>
            <a:pPr marL="0" indent="0">
              <a:spcBef>
                <a:spcPts val="203"/>
              </a:spcBef>
              <a:spcAft>
                <a:spcPts val="0"/>
              </a:spcAft>
              <a:buNone/>
            </a:pPr>
            <a:r>
              <a:rPr lang="en-US" sz="2000" b="1" dirty="0"/>
              <a:t>Health &amp; Safety Guidelines and Comprehensive Listing of Nearby Services Online at </a:t>
            </a:r>
            <a:r>
              <a:rPr lang="en-US" sz="2000" u="sng" dirty="0">
                <a:solidFill>
                  <a:srgbClr val="0066FF"/>
                </a:solidFill>
                <a:hlinkClick r:id="rId3">
                  <a:extLst>
                    <a:ext uri="{A12FA001-AC4F-418D-AE19-62706E023703}">
                      <ahyp:hlinkClr xmlns:ahyp="http://schemas.microsoft.com/office/drawing/2018/hyperlinkcolor" val="tx"/>
                    </a:ext>
                  </a:extLst>
                </a:hlinkClick>
              </a:rPr>
              <a:t>https://web.cvent.com/event/5ab3e363-ef4b-45fe-b35d-cd88bf622491/websitePage:22085e89-487f-466f-ab24-c64cbd87aad4</a:t>
            </a:r>
            <a:endParaRPr lang="en-US" sz="2000" u="sng" dirty="0">
              <a:solidFill>
                <a:srgbClr val="0066FF"/>
              </a:solidFill>
            </a:endParaRPr>
          </a:p>
          <a:p>
            <a:pPr marL="0" indent="0">
              <a:spcBef>
                <a:spcPts val="203"/>
              </a:spcBef>
              <a:spcAft>
                <a:spcPts val="0"/>
              </a:spcAft>
              <a:buNone/>
            </a:pPr>
            <a:endParaRPr lang="en-US" sz="2000" u="sng" dirty="0">
              <a:solidFill>
                <a:srgbClr val="0066FF"/>
              </a:solidFill>
            </a:endParaRPr>
          </a:p>
          <a:p>
            <a:pPr marL="0" indent="0">
              <a:spcBef>
                <a:spcPts val="203"/>
              </a:spcBef>
              <a:spcAft>
                <a:spcPts val="0"/>
              </a:spcAft>
              <a:buNone/>
            </a:pPr>
            <a:r>
              <a:rPr lang="en-US" sz="2000" dirty="0"/>
              <a:t>Please be courteous and mindful of others.</a:t>
            </a:r>
          </a:p>
          <a:p>
            <a:pPr marL="0" indent="0">
              <a:spcBef>
                <a:spcPts val="203"/>
              </a:spcBef>
              <a:spcAft>
                <a:spcPts val="0"/>
              </a:spcAft>
              <a:buNone/>
            </a:pPr>
            <a:r>
              <a:rPr lang="en-US" sz="2000" dirty="0"/>
              <a:t>Wash Hands often.</a:t>
            </a:r>
          </a:p>
          <a:p>
            <a:pPr marL="0" indent="0">
              <a:spcBef>
                <a:spcPts val="203"/>
              </a:spcBef>
              <a:spcAft>
                <a:spcPts val="0"/>
              </a:spcAft>
              <a:buNone/>
            </a:pP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368f2b5254_0_10"/>
          <p:cNvSpPr txBox="1">
            <a:spLocks noGrp="1"/>
          </p:cNvSpPr>
          <p:nvPr>
            <p:ph type="title"/>
          </p:nvPr>
        </p:nvSpPr>
        <p:spPr>
          <a:xfrm>
            <a:off x="1981200" y="3810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Meeting Planner </a:t>
            </a:r>
            <a:endParaRPr dirty="0"/>
          </a:p>
        </p:txBody>
      </p:sp>
      <p:sp>
        <p:nvSpPr>
          <p:cNvPr id="91" name="Google Shape;91;g1368f2b5254_0_10"/>
          <p:cNvSpPr txBox="1">
            <a:spLocks noGrp="1"/>
          </p:cNvSpPr>
          <p:nvPr>
            <p:ph idx="1"/>
          </p:nvPr>
        </p:nvSpPr>
        <p:spPr>
          <a:xfrm>
            <a:off x="1905000" y="1467853"/>
            <a:ext cx="8382000" cy="5029200"/>
          </a:xfrm>
          <a:prstGeom prst="rect">
            <a:avLst/>
          </a:prstGeom>
        </p:spPr>
        <p:txBody>
          <a:bodyPr spcFirstLastPara="1" vert="horz" wrap="square" lIns="51427" tIns="25706" rIns="51427" bIns="25706" numCol="1" anchor="t" anchorCtr="0" compatLnSpc="1">
            <a:prstTxWarp prst="textNoShape">
              <a:avLst/>
            </a:prstTxWarp>
            <a:noAutofit/>
          </a:bodyPr>
          <a:lstStyle/>
          <a:p>
            <a:pPr marL="0" indent="0">
              <a:lnSpc>
                <a:spcPct val="115000"/>
              </a:lnSpc>
              <a:spcBef>
                <a:spcPts val="0"/>
              </a:spcBef>
              <a:spcAft>
                <a:spcPts val="0"/>
              </a:spcAft>
              <a:buClr>
                <a:schemeClr val="dk1"/>
              </a:buClr>
              <a:buSzPct val="45833"/>
              <a:buNone/>
            </a:pPr>
            <a:r>
              <a:rPr lang="en-US" sz="2000" dirty="0">
                <a:solidFill>
                  <a:srgbClr val="222222"/>
                </a:solidFill>
                <a:highlight>
                  <a:srgbClr val="FFFFFF"/>
                </a:highlight>
                <a:latin typeface="Arial"/>
                <a:ea typeface="Arial"/>
                <a:cs typeface="Arial"/>
                <a:sym typeface="Arial"/>
              </a:rPr>
              <a:t>The July 2022 IEEE 802 Plenary Session Meeting Planner is </a:t>
            </a:r>
          </a:p>
          <a:p>
            <a:pPr marL="0" indent="0" algn="ctr">
              <a:lnSpc>
                <a:spcPct val="115000"/>
              </a:lnSpc>
              <a:spcBef>
                <a:spcPts val="0"/>
              </a:spcBef>
              <a:spcAft>
                <a:spcPts val="0"/>
              </a:spcAft>
              <a:buClr>
                <a:schemeClr val="dk1"/>
              </a:buClr>
              <a:buSzPct val="45833"/>
              <a:buNone/>
            </a:pPr>
            <a:r>
              <a:rPr lang="en-US" sz="2000" b="1" dirty="0">
                <a:solidFill>
                  <a:srgbClr val="222222"/>
                </a:solidFill>
                <a:highlight>
                  <a:srgbClr val="FFFFFF"/>
                </a:highlight>
                <a:latin typeface="Arial"/>
                <a:ea typeface="Arial"/>
                <a:cs typeface="Arial"/>
                <a:sym typeface="Arial"/>
              </a:rPr>
              <a:t>Face to Face Events.</a:t>
            </a:r>
          </a:p>
          <a:p>
            <a:pPr marL="0" indent="0">
              <a:lnSpc>
                <a:spcPct val="115000"/>
              </a:lnSpc>
              <a:spcBef>
                <a:spcPts val="0"/>
              </a:spcBef>
              <a:spcAft>
                <a:spcPts val="0"/>
              </a:spcAft>
              <a:buClr>
                <a:schemeClr val="dk1"/>
              </a:buClr>
              <a:buSzPct val="45833"/>
              <a:buNone/>
            </a:pPr>
            <a:endParaRPr sz="2000" dirty="0">
              <a:solidFill>
                <a:srgbClr val="222222"/>
              </a:solidFill>
              <a:highlight>
                <a:srgbClr val="FFFFFF"/>
              </a:highlight>
              <a:latin typeface="Arial"/>
              <a:ea typeface="Arial"/>
              <a:cs typeface="Arial"/>
              <a:sym typeface="Arial"/>
            </a:endParaRPr>
          </a:p>
          <a:p>
            <a:pPr marL="0" indent="0">
              <a:lnSpc>
                <a:spcPct val="115000"/>
              </a:lnSpc>
              <a:spcBef>
                <a:spcPts val="0"/>
              </a:spcBef>
              <a:spcAft>
                <a:spcPts val="0"/>
              </a:spcAft>
              <a:buNone/>
            </a:pPr>
            <a:r>
              <a:rPr lang="en-US" sz="2000" dirty="0">
                <a:solidFill>
                  <a:srgbClr val="222222"/>
                </a:solidFill>
                <a:highlight>
                  <a:srgbClr val="FFFFFF"/>
                </a:highlight>
                <a:latin typeface="Arial"/>
                <a:ea typeface="Arial"/>
                <a:cs typeface="Arial"/>
                <a:sym typeface="Arial"/>
              </a:rPr>
              <a:t>Members of the team will be available as follows:</a:t>
            </a:r>
          </a:p>
          <a:p>
            <a:pPr marL="400050" lvl="1" indent="0">
              <a:lnSpc>
                <a:spcPct val="115000"/>
              </a:lnSpc>
              <a:spcBef>
                <a:spcPts val="506"/>
              </a:spcBef>
              <a:spcAft>
                <a:spcPts val="0"/>
              </a:spcAft>
              <a:buNone/>
            </a:pPr>
            <a:r>
              <a:rPr lang="en-US" sz="2000" b="1" dirty="0">
                <a:solidFill>
                  <a:srgbClr val="1A2026"/>
                </a:solidFill>
                <a:highlight>
                  <a:srgbClr val="FFFFFF"/>
                </a:highlight>
                <a:latin typeface="Arial"/>
                <a:ea typeface="Arial"/>
                <a:cs typeface="Arial"/>
                <a:sym typeface="Arial"/>
              </a:rPr>
              <a:t>Office Hours (Eastern Time Zone, GMT-5):</a:t>
            </a:r>
          </a:p>
          <a:p>
            <a:pPr marL="800100" lvl="2" indent="0">
              <a:lnSpc>
                <a:spcPct val="115000"/>
              </a:lnSpc>
              <a:spcBef>
                <a:spcPts val="506"/>
              </a:spcBef>
              <a:spcAft>
                <a:spcPts val="0"/>
              </a:spcAft>
              <a:buNone/>
            </a:pPr>
            <a:r>
              <a:rPr lang="en-US" sz="2000" dirty="0">
                <a:solidFill>
                  <a:srgbClr val="1A2026"/>
                </a:solidFill>
                <a:highlight>
                  <a:srgbClr val="FFFFFF"/>
                </a:highlight>
                <a:latin typeface="Arial"/>
                <a:ea typeface="Arial"/>
                <a:cs typeface="Arial"/>
                <a:sym typeface="Arial"/>
              </a:rPr>
              <a:t>Sunday July 10th 1:00 PM - 7:00 PM</a:t>
            </a:r>
          </a:p>
          <a:p>
            <a:pPr marL="800100" lvl="2" indent="0">
              <a:lnSpc>
                <a:spcPct val="115000"/>
              </a:lnSpc>
              <a:spcBef>
                <a:spcPts val="506"/>
              </a:spcBef>
              <a:spcAft>
                <a:spcPts val="0"/>
              </a:spcAft>
              <a:buNone/>
            </a:pPr>
            <a:r>
              <a:rPr lang="en-US" sz="2000" dirty="0">
                <a:solidFill>
                  <a:srgbClr val="1A2026"/>
                </a:solidFill>
                <a:highlight>
                  <a:srgbClr val="FFFFFF"/>
                </a:highlight>
                <a:latin typeface="Arial"/>
                <a:ea typeface="Arial"/>
                <a:cs typeface="Arial"/>
                <a:sym typeface="Arial"/>
              </a:rPr>
              <a:t>Monday July 11th to Friday July 15th 7:30 AM to 5:00 PM</a:t>
            </a:r>
          </a:p>
          <a:p>
            <a:pPr marL="400050" lvl="1" indent="0">
              <a:lnSpc>
                <a:spcPct val="115000"/>
              </a:lnSpc>
              <a:spcBef>
                <a:spcPts val="506"/>
              </a:spcBef>
              <a:spcAft>
                <a:spcPts val="0"/>
              </a:spcAft>
              <a:buNone/>
            </a:pPr>
            <a:r>
              <a:rPr lang="en-US" sz="2000" b="1" dirty="0">
                <a:solidFill>
                  <a:srgbClr val="1A2026"/>
                </a:solidFill>
                <a:highlight>
                  <a:srgbClr val="FFFFFF"/>
                </a:highlight>
                <a:latin typeface="Arial"/>
                <a:ea typeface="Arial"/>
                <a:cs typeface="Arial"/>
                <a:sym typeface="Arial"/>
              </a:rPr>
              <a:t>General Information Desk Location: </a:t>
            </a:r>
            <a:r>
              <a:rPr lang="en-US" sz="2000" dirty="0">
                <a:solidFill>
                  <a:srgbClr val="1A2026"/>
                </a:solidFill>
                <a:highlight>
                  <a:srgbClr val="FFFFFF"/>
                </a:highlight>
                <a:latin typeface="Arial"/>
                <a:ea typeface="Arial"/>
                <a:cs typeface="Arial"/>
                <a:sym typeface="Arial"/>
              </a:rPr>
              <a:t>East Ballroom Foyer – Level 4</a:t>
            </a:r>
            <a:endParaRPr sz="2000" dirty="0">
              <a:solidFill>
                <a:srgbClr val="1A2026"/>
              </a:solidFill>
              <a:highlight>
                <a:srgbClr val="FFFFFF"/>
              </a:highlight>
              <a:latin typeface="Arial"/>
              <a:ea typeface="Arial"/>
              <a:cs typeface="Arial"/>
              <a:sym typeface="Arial"/>
            </a:endParaRPr>
          </a:p>
          <a:p>
            <a:pPr marL="400050" lvl="1" indent="0">
              <a:lnSpc>
                <a:spcPct val="115000"/>
              </a:lnSpc>
              <a:spcBef>
                <a:spcPts val="506"/>
              </a:spcBef>
              <a:spcAft>
                <a:spcPts val="0"/>
              </a:spcAft>
              <a:buNone/>
            </a:pPr>
            <a:r>
              <a:rPr lang="en-US" sz="2000" b="1" dirty="0">
                <a:solidFill>
                  <a:srgbClr val="1A2026"/>
                </a:solidFill>
                <a:highlight>
                  <a:srgbClr val="FFFFFF"/>
                </a:highlight>
                <a:latin typeface="Arial"/>
                <a:ea typeface="Arial"/>
                <a:cs typeface="Arial"/>
                <a:sym typeface="Arial"/>
              </a:rPr>
              <a:t>Event Office:</a:t>
            </a:r>
            <a:r>
              <a:rPr lang="en-US" sz="2000" dirty="0">
                <a:solidFill>
                  <a:srgbClr val="1A2026"/>
                </a:solidFill>
                <a:highlight>
                  <a:srgbClr val="FFFFFF"/>
                </a:highlight>
                <a:latin typeface="Arial"/>
                <a:ea typeface="Arial"/>
                <a:cs typeface="Arial"/>
                <a:sym typeface="Arial"/>
              </a:rPr>
              <a:t> Salon 8 -Level 4</a:t>
            </a:r>
          </a:p>
          <a:p>
            <a:pPr marL="0" indent="0">
              <a:lnSpc>
                <a:spcPct val="115000"/>
              </a:lnSpc>
              <a:spcBef>
                <a:spcPts val="506"/>
              </a:spcBef>
              <a:spcAft>
                <a:spcPts val="0"/>
              </a:spcAft>
              <a:buNone/>
            </a:pPr>
            <a:endParaRPr sz="2000" b="1" dirty="0">
              <a:solidFill>
                <a:srgbClr val="1A2026"/>
              </a:solidFill>
              <a:highlight>
                <a:srgbClr val="FFFFFF"/>
              </a:highlight>
              <a:latin typeface="Arial"/>
              <a:ea typeface="Arial"/>
              <a:cs typeface="Arial"/>
              <a:sym typeface="Arial"/>
            </a:endParaRPr>
          </a:p>
          <a:p>
            <a:pPr marL="0" indent="0">
              <a:lnSpc>
                <a:spcPct val="115000"/>
              </a:lnSpc>
              <a:spcBef>
                <a:spcPts val="506"/>
              </a:spcBef>
              <a:spcAft>
                <a:spcPts val="0"/>
              </a:spcAft>
              <a:buNone/>
            </a:pPr>
            <a:r>
              <a:rPr lang="en-US" sz="2000" b="1" dirty="0">
                <a:solidFill>
                  <a:srgbClr val="1A2026"/>
                </a:solidFill>
                <a:highlight>
                  <a:srgbClr val="FFFFFF"/>
                </a:highlight>
                <a:latin typeface="Arial"/>
                <a:ea typeface="Arial"/>
                <a:cs typeface="Arial"/>
                <a:sym typeface="Arial"/>
              </a:rPr>
              <a:t>Meeting Planner Email: </a:t>
            </a:r>
            <a:r>
              <a:rPr lang="en-US" sz="2000" dirty="0">
                <a:solidFill>
                  <a:srgbClr val="006AE1"/>
                </a:solidFill>
                <a:highlight>
                  <a:srgbClr val="FFFFFF"/>
                </a:highlight>
                <a:latin typeface="Arial"/>
                <a:ea typeface="Arial"/>
                <a:cs typeface="Arial"/>
                <a:sym typeface="Arial"/>
              </a:rPr>
              <a:t>802info@facetoface-events.com</a:t>
            </a:r>
            <a:endParaRPr sz="2000" dirty="0">
              <a:solidFill>
                <a:srgbClr val="006AE1"/>
              </a:solidFill>
              <a:highlight>
                <a:srgbClr val="FFFFFF"/>
              </a:highlight>
              <a:latin typeface="Arial"/>
              <a:ea typeface="Arial"/>
              <a:cs typeface="Arial"/>
              <a:sym typeface="Arial"/>
            </a:endParaRPr>
          </a:p>
          <a:p>
            <a:pPr marL="0" indent="0">
              <a:spcBef>
                <a:spcPts val="506"/>
              </a:spcBef>
              <a:spcAft>
                <a:spcPts val="0"/>
              </a:spcAft>
              <a:buNone/>
            </a:pPr>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1611A-31B7-EF99-FBE3-4D7376C5520A}"/>
              </a:ext>
            </a:extLst>
          </p:cNvPr>
          <p:cNvSpPr>
            <a:spLocks noGrp="1"/>
          </p:cNvSpPr>
          <p:nvPr>
            <p:ph type="title"/>
          </p:nvPr>
        </p:nvSpPr>
        <p:spPr/>
        <p:txBody>
          <a:bodyPr/>
          <a:lstStyle/>
          <a:p>
            <a:r>
              <a:rPr lang="en-US" altLang="en-US" dirty="0"/>
              <a:t>Registration Reminder</a:t>
            </a:r>
            <a:endParaRPr lang="en-US" dirty="0"/>
          </a:p>
        </p:txBody>
      </p:sp>
      <p:sp>
        <p:nvSpPr>
          <p:cNvPr id="3" name="Content Placeholder 2">
            <a:extLst>
              <a:ext uri="{FF2B5EF4-FFF2-40B4-BE49-F238E27FC236}">
                <a16:creationId xmlns:a16="http://schemas.microsoft.com/office/drawing/2014/main" id="{3D7F27DD-019B-2B4F-B176-8288E3CB2061}"/>
              </a:ext>
            </a:extLst>
          </p:cNvPr>
          <p:cNvSpPr>
            <a:spLocks noGrp="1"/>
          </p:cNvSpPr>
          <p:nvPr>
            <p:ph idx="1"/>
          </p:nvPr>
        </p:nvSpPr>
        <p:spPr/>
        <p:txBody>
          <a:bodyPr/>
          <a:lstStyle/>
          <a:p>
            <a:r>
              <a:rPr lang="en-US" sz="2000" dirty="0"/>
              <a:t>This meeting is part of the 2022 July IEEE 802 Mixed Mode Plenary session</a:t>
            </a:r>
          </a:p>
          <a:p>
            <a:endParaRPr lang="en-US" sz="2000" dirty="0"/>
          </a:p>
          <a:p>
            <a:r>
              <a:rPr lang="en-US" sz="2000" dirty="0"/>
              <a:t>You must pay the registration fee whether attending in-person or remotely any of the 802 meetings (WG/TG/TF/SG/SC).</a:t>
            </a:r>
          </a:p>
          <a:p>
            <a:endParaRPr lang="en-US" sz="2000" dirty="0"/>
          </a:p>
          <a:p>
            <a:r>
              <a:rPr lang="en-US" sz="2000" dirty="0"/>
              <a:t>If you have not already done so, you can register here:</a:t>
            </a:r>
          </a:p>
          <a:p>
            <a:pPr marL="400050" lvl="1" indent="0">
              <a:buNone/>
            </a:pPr>
            <a:r>
              <a:rPr lang="en-US" sz="2000" dirty="0">
                <a:solidFill>
                  <a:schemeClr val="accent2"/>
                </a:solidFill>
                <a:hlinkClick r:id="rId2">
                  <a:extLst>
                    <a:ext uri="{A12FA001-AC4F-418D-AE19-62706E023703}">
                      <ahyp:hlinkClr xmlns:ahyp="http://schemas.microsoft.com/office/drawing/2018/hyperlinkcolor" val="tx"/>
                    </a:ext>
                  </a:extLst>
                </a:hlinkClick>
              </a:rPr>
              <a:t>https://web.cvent.com/event/5ab3e363-ef4b-45fe-b35d-cd88bf622491/summary</a:t>
            </a:r>
            <a:r>
              <a:rPr lang="en-US" sz="2000" dirty="0">
                <a:solidFill>
                  <a:schemeClr val="accent2"/>
                </a:solidFill>
              </a:rPr>
              <a:t> </a:t>
            </a:r>
          </a:p>
          <a:p>
            <a:pPr marL="400050" lvl="1" indent="0">
              <a:buNone/>
            </a:pPr>
            <a:endParaRPr lang="en-US" sz="2000" dirty="0">
              <a:solidFill>
                <a:schemeClr val="accent2"/>
              </a:solidFill>
            </a:endParaRPr>
          </a:p>
          <a:p>
            <a:pPr algn="l"/>
            <a:r>
              <a:rPr lang="en-US" sz="2000" b="1" i="0" dirty="0">
                <a:solidFill>
                  <a:srgbClr val="1A2026"/>
                </a:solidFill>
                <a:effectLst/>
              </a:rPr>
              <a:t>Late/Onsite Registration Fee: </a:t>
            </a:r>
            <a:r>
              <a:rPr lang="en-US" sz="2000" b="0" i="0" dirty="0">
                <a:solidFill>
                  <a:srgbClr val="1A2026"/>
                </a:solidFill>
                <a:effectLst/>
              </a:rPr>
              <a:t>$US900.00 After June 24, 2022</a:t>
            </a:r>
            <a:endParaRPr lang="en-US" sz="2000" b="0" i="0" dirty="0">
              <a:solidFill>
                <a:srgbClr val="000000"/>
              </a:solidFill>
              <a:effectLst/>
            </a:endParaRPr>
          </a:p>
          <a:p>
            <a:pPr marL="400050" lvl="1" indent="0">
              <a:buNone/>
            </a:pPr>
            <a:endParaRPr lang="en-US" sz="2000" dirty="0">
              <a:solidFill>
                <a:schemeClr val="accent2"/>
              </a:solidFill>
            </a:endParaRPr>
          </a:p>
        </p:txBody>
      </p:sp>
    </p:spTree>
    <p:extLst>
      <p:ext uri="{BB962C8B-B14F-4D97-AF65-F5344CB8AC3E}">
        <p14:creationId xmlns:p14="http://schemas.microsoft.com/office/powerpoint/2010/main" val="38798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71AA-38D0-4010-8C09-DA2982B39DF7}"/>
              </a:ext>
            </a:extLst>
          </p:cNvPr>
          <p:cNvSpPr>
            <a:spLocks noGrp="1"/>
          </p:cNvSpPr>
          <p:nvPr>
            <p:ph type="title"/>
          </p:nvPr>
        </p:nvSpPr>
        <p:spPr/>
        <p:txBody>
          <a:bodyPr/>
          <a:lstStyle/>
          <a:p>
            <a:r>
              <a:rPr lang="en-US" dirty="0"/>
              <a:t>Request for 802 WG Straw Polls</a:t>
            </a:r>
          </a:p>
        </p:txBody>
      </p:sp>
      <p:sp>
        <p:nvSpPr>
          <p:cNvPr id="3" name="Content Placeholder 2">
            <a:extLst>
              <a:ext uri="{FF2B5EF4-FFF2-40B4-BE49-F238E27FC236}">
                <a16:creationId xmlns:a16="http://schemas.microsoft.com/office/drawing/2014/main" id="{BC86539C-A47B-4496-8F6C-68136BCFE6C3}"/>
              </a:ext>
            </a:extLst>
          </p:cNvPr>
          <p:cNvSpPr>
            <a:spLocks noGrp="1"/>
          </p:cNvSpPr>
          <p:nvPr>
            <p:ph idx="1"/>
          </p:nvPr>
        </p:nvSpPr>
        <p:spPr>
          <a:xfrm>
            <a:off x="1066800" y="1295400"/>
            <a:ext cx="9982200" cy="5356224"/>
          </a:xfrm>
        </p:spPr>
        <p:txBody>
          <a:bodyPr/>
          <a:lstStyle/>
          <a:p>
            <a:r>
              <a:rPr lang="en-US" sz="2000" b="1" dirty="0"/>
              <a:t>802 WG Chairs, Please Straw Poll your membership:</a:t>
            </a:r>
          </a:p>
          <a:p>
            <a:pPr marL="400050" lvl="1" indent="0">
              <a:buNone/>
            </a:pPr>
            <a:r>
              <a:rPr lang="en-US" sz="2000" dirty="0"/>
              <a:t>1. If the 2022 November Plenary Session is held in Bangkok, Thailand as an in-person only session, will you attend?</a:t>
            </a:r>
          </a:p>
          <a:p>
            <a:pPr lvl="2"/>
            <a:r>
              <a:rPr lang="en-US" sz="2000" dirty="0"/>
              <a:t>Yes/No</a:t>
            </a:r>
          </a:p>
          <a:p>
            <a:pPr marL="457200" lvl="1" indent="0">
              <a:buNone/>
            </a:pPr>
            <a:r>
              <a:rPr lang="en-US" sz="2000" dirty="0"/>
              <a:t>2. If the 2022 November Plenary Session is held in Bangkok, Thailand as a mixed-mode session, will you attend:</a:t>
            </a:r>
          </a:p>
          <a:p>
            <a:pPr lvl="2"/>
            <a:r>
              <a:rPr lang="en-US" sz="2000" dirty="0"/>
              <a:t>Attend In-person</a:t>
            </a:r>
          </a:p>
          <a:p>
            <a:pPr lvl="2"/>
            <a:r>
              <a:rPr lang="en-US" sz="2000" dirty="0"/>
              <a:t>Attend Virtually (remotely)</a:t>
            </a:r>
          </a:p>
          <a:p>
            <a:pPr lvl="2"/>
            <a:r>
              <a:rPr lang="en-US" sz="2000" dirty="0"/>
              <a:t>Will not attend plenary </a:t>
            </a:r>
          </a:p>
          <a:p>
            <a:pPr marL="914400" lvl="2" indent="0">
              <a:buNone/>
            </a:pPr>
            <a:endParaRPr lang="en-US" sz="2000" dirty="0"/>
          </a:p>
          <a:p>
            <a:r>
              <a:rPr lang="en-US" sz="2000" b="1" dirty="0"/>
              <a:t>802 Wireless WGs are asked to ask similar question for the 2022 Sept 802 Wireless Interim in Waikoloa:</a:t>
            </a:r>
          </a:p>
          <a:p>
            <a:pPr marL="400050" lvl="1" indent="0">
              <a:buNone/>
            </a:pPr>
            <a:r>
              <a:rPr lang="en-US" sz="2000" dirty="0"/>
              <a:t>3. If the 2022 September Interim Session is held in Waikoloa, Hawaii as a mixed-mode session, will you attend:</a:t>
            </a:r>
          </a:p>
          <a:p>
            <a:endParaRPr lang="en-US" sz="2000" dirty="0"/>
          </a:p>
        </p:txBody>
      </p:sp>
    </p:spTree>
    <p:extLst>
      <p:ext uri="{BB962C8B-B14F-4D97-AF65-F5344CB8AC3E}">
        <p14:creationId xmlns:p14="http://schemas.microsoft.com/office/powerpoint/2010/main" val="302269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p:txBody>
          <a:bodyPr/>
          <a:lstStyle/>
          <a:p>
            <a:r>
              <a:rPr lang="en-US" altLang="en-US" dirty="0"/>
              <a:t>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800100" y="1371600"/>
            <a:ext cx="10591800" cy="4648197"/>
          </a:xfrm>
        </p:spPr>
        <p:txBody>
          <a:bodyPr/>
          <a:lstStyle/>
          <a:p>
            <a:r>
              <a:rPr lang="en-US" sz="1600" dirty="0"/>
              <a:t>2022 – July 10-15 – Sheraton Le Centre Montreal, Montreal, Quebec, Canada</a:t>
            </a:r>
          </a:p>
          <a:p>
            <a:r>
              <a:rPr lang="en-US" sz="1600" dirty="0">
                <a:highlight>
                  <a:srgbClr val="33CCFF"/>
                </a:highlight>
              </a:rPr>
              <a:t>2022 – Nov 13-18 – Marriott Marquis Queen’s Park, Bangkok, Thailand (Nov 2020)</a:t>
            </a:r>
          </a:p>
          <a:p>
            <a:r>
              <a:rPr lang="en-US" sz="1600" dirty="0">
                <a:highlight>
                  <a:srgbClr val="33CCFF"/>
                </a:highlight>
              </a:rPr>
              <a:t>2023 – March 12-17 –Hilton Atlanta, Atlanta, GA, United States (1 of 2 – March 2020)</a:t>
            </a:r>
          </a:p>
          <a:p>
            <a:r>
              <a:rPr lang="en-US" sz="1600" dirty="0"/>
              <a:t>2023 – July 9-14 – </a:t>
            </a:r>
            <a:r>
              <a:rPr lang="en-US" sz="1600" dirty="0" err="1"/>
              <a:t>Estrel</a:t>
            </a:r>
            <a:r>
              <a:rPr lang="en-US" sz="1600" dirty="0"/>
              <a:t> Berlin, Berlin, Germany</a:t>
            </a:r>
          </a:p>
          <a:p>
            <a:r>
              <a:rPr lang="en-US" sz="1600" dirty="0"/>
              <a:t>2023 – Nov 12-17 – Hawaiian Village, Oahu, Hawaii, United States</a:t>
            </a:r>
          </a:p>
          <a:p>
            <a:r>
              <a:rPr lang="en-US" sz="1600" dirty="0">
                <a:highlight>
                  <a:srgbClr val="33CCFF"/>
                </a:highlight>
              </a:rPr>
              <a:t>2024 – March 10-15 – Hyatt Regency Denver at Colorado Convention Center, Denver, CO, United States (March 2021)</a:t>
            </a:r>
          </a:p>
          <a:p>
            <a:r>
              <a:rPr lang="en-US" sz="1600" dirty="0">
                <a:highlight>
                  <a:srgbClr val="33CCFF"/>
                </a:highlight>
              </a:rPr>
              <a:t>2024 – July 14-19 – Sheraton Le Centre Montreal, Montreal, Quebec, Canada (July 2020)</a:t>
            </a:r>
          </a:p>
          <a:p>
            <a:r>
              <a:rPr lang="en-US" sz="1600" dirty="0">
                <a:highlight>
                  <a:srgbClr val="33CCFF"/>
                </a:highlight>
              </a:rPr>
              <a:t>2024 – Nov 10-15 –Hyatt Regency Vancouver, Vancouver, Canada (Nov 2021)</a:t>
            </a:r>
          </a:p>
          <a:p>
            <a:r>
              <a:rPr lang="en-US" sz="1600" dirty="0">
                <a:highlight>
                  <a:srgbClr val="33CCFF"/>
                </a:highlight>
              </a:rPr>
              <a:t>2025 – March 9-14 –Hilton Atlanta, Atlanta, GA, United States (2 of 2 – March 2020).</a:t>
            </a:r>
          </a:p>
          <a:p>
            <a:r>
              <a:rPr lang="en-US" sz="1600" dirty="0">
                <a:highlight>
                  <a:srgbClr val="33CCFF"/>
                </a:highlight>
              </a:rPr>
              <a:t>2025 – July 13-18 –Marriott Madrid Auditorium, Madrid, Spain (July 2021)</a:t>
            </a:r>
          </a:p>
          <a:p>
            <a:r>
              <a:rPr lang="en-US" sz="1600" dirty="0">
                <a:highlight>
                  <a:srgbClr val="99FF99"/>
                </a:highlight>
              </a:rPr>
              <a:t>2025 – Nov 9-24 – Possible need for penalty offset-  Le Centre Sheraton Montreal, Montreal (July 2022)</a:t>
            </a:r>
          </a:p>
          <a:p>
            <a:r>
              <a:rPr lang="en-US" sz="1600" dirty="0">
                <a:highlight>
                  <a:srgbClr val="33CCFF"/>
                </a:highlight>
              </a:rPr>
              <a:t>2026 March 8-13 - Hyatt Regency Chicago, Chicago, IL, United States (March 2024) – (Contract pending)</a:t>
            </a:r>
          </a:p>
          <a:p>
            <a:r>
              <a:rPr lang="en-US" sz="1600" dirty="0"/>
              <a:t>2027 – Nov 14-19 – Hawaiian Village, Oahu, Hawaii, United States</a:t>
            </a:r>
          </a:p>
          <a:p>
            <a:pPr marL="800100" lvl="2" indent="0">
              <a:buNone/>
            </a:pPr>
            <a:endParaRPr lang="en-US" sz="1600" dirty="0">
              <a:highlight>
                <a:srgbClr val="99FF99"/>
              </a:highlight>
            </a:endParaRPr>
          </a:p>
          <a:p>
            <a:r>
              <a:rPr lang="en-US" sz="1200" dirty="0">
                <a:solidFill>
                  <a:srgbClr val="0070C0"/>
                </a:solidFill>
                <a:hlinkClick r:id="rId3">
                  <a:extLst>
                    <a:ext uri="{A12FA001-AC4F-418D-AE19-62706E023703}">
                      <ahyp:hlinkClr xmlns:ahyp="http://schemas.microsoft.com/office/drawing/2018/hyperlinkcolor" val="tx"/>
                    </a:ext>
                  </a:extLst>
                </a:hlinkClick>
              </a:rPr>
              <a:t>https://mentor.ieee.org/802-ec/dcn/20/ec-20-0001-05-00EC-802-plenary-future-venue-contract-status.xlsx</a:t>
            </a:r>
            <a:endParaRPr lang="en-US" sz="1200" dirty="0">
              <a:solidFill>
                <a:srgbClr val="0070C0"/>
              </a:solidFill>
            </a:endParaRPr>
          </a:p>
        </p:txBody>
      </p:sp>
    </p:spTree>
    <p:extLst>
      <p:ext uri="{BB962C8B-B14F-4D97-AF65-F5344CB8AC3E}">
        <p14:creationId xmlns:p14="http://schemas.microsoft.com/office/powerpoint/2010/main" val="2306598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365C-92B4-6D1B-CE6E-3EEE168F3388}"/>
              </a:ext>
            </a:extLst>
          </p:cNvPr>
          <p:cNvSpPr>
            <a:spLocks noGrp="1"/>
          </p:cNvSpPr>
          <p:nvPr>
            <p:ph type="title"/>
          </p:nvPr>
        </p:nvSpPr>
        <p:spPr>
          <a:xfrm>
            <a:off x="243416" y="517192"/>
            <a:ext cx="11705167" cy="792162"/>
          </a:xfrm>
        </p:spPr>
        <p:txBody>
          <a:bodyPr/>
          <a:lstStyle/>
          <a:p>
            <a:r>
              <a:rPr lang="en-US" sz="2800" b="1" dirty="0"/>
              <a:t>2022 Nov 13-18 – Marriott Marquis Queen’s Park, Bangkok, Thailand</a:t>
            </a:r>
          </a:p>
        </p:txBody>
      </p:sp>
      <p:sp>
        <p:nvSpPr>
          <p:cNvPr id="3" name="Content Placeholder 2">
            <a:extLst>
              <a:ext uri="{FF2B5EF4-FFF2-40B4-BE49-F238E27FC236}">
                <a16:creationId xmlns:a16="http://schemas.microsoft.com/office/drawing/2014/main" id="{360E52E6-777D-0F5D-79A6-D485B1EAE955}"/>
              </a:ext>
            </a:extLst>
          </p:cNvPr>
          <p:cNvSpPr>
            <a:spLocks noGrp="1"/>
          </p:cNvSpPr>
          <p:nvPr>
            <p:ph idx="1"/>
          </p:nvPr>
        </p:nvSpPr>
        <p:spPr/>
        <p:txBody>
          <a:bodyPr/>
          <a:lstStyle/>
          <a:p>
            <a:r>
              <a:rPr lang="en-US" sz="3200" dirty="0"/>
              <a:t>2022 Nov 13-18 – Marriott Marquis Queen’s Park, Bangkok, Thailand </a:t>
            </a:r>
            <a:r>
              <a:rPr lang="en-US" dirty="0"/>
              <a:t>rebooked from </a:t>
            </a:r>
            <a:r>
              <a:rPr lang="en-US" sz="3200" dirty="0"/>
              <a:t>Nov 2020.</a:t>
            </a:r>
          </a:p>
          <a:p>
            <a:r>
              <a:rPr lang="en-US" dirty="0"/>
              <a:t>Expectations:</a:t>
            </a:r>
          </a:p>
          <a:p>
            <a:pPr lvl="1"/>
            <a:r>
              <a:rPr lang="en-US" dirty="0"/>
              <a:t> Meeting Fees to be confirmed this week (July 15).</a:t>
            </a:r>
          </a:p>
          <a:p>
            <a:pPr lvl="1"/>
            <a:r>
              <a:rPr lang="en-US" dirty="0"/>
              <a:t>nominal rate: $600 (Early-bird rate)</a:t>
            </a:r>
          </a:p>
          <a:p>
            <a:pPr lvl="1"/>
            <a:r>
              <a:rPr lang="en-US" dirty="0"/>
              <a:t>open Registration first week of August.</a:t>
            </a:r>
          </a:p>
          <a:p>
            <a:r>
              <a:rPr lang="en-US" dirty="0"/>
              <a:t>Treasurer/Mtg Planner/Exec Sec to have proposal for Closing plenary.</a:t>
            </a:r>
          </a:p>
          <a:p>
            <a:endParaRPr lang="en-US" sz="3200" dirty="0"/>
          </a:p>
          <a:p>
            <a:endParaRPr lang="en-US" dirty="0"/>
          </a:p>
        </p:txBody>
      </p:sp>
    </p:spTree>
    <p:extLst>
      <p:ext uri="{BB962C8B-B14F-4D97-AF65-F5344CB8AC3E}">
        <p14:creationId xmlns:p14="http://schemas.microsoft.com/office/powerpoint/2010/main" val="357376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286A-735B-4EAB-B47B-955D713EC1B9}"/>
              </a:ext>
            </a:extLst>
          </p:cNvPr>
          <p:cNvSpPr>
            <a:spLocks noGrp="1"/>
          </p:cNvSpPr>
          <p:nvPr>
            <p:ph type="title"/>
          </p:nvPr>
        </p:nvSpPr>
        <p:spPr/>
        <p:txBody>
          <a:bodyPr/>
          <a:lstStyle/>
          <a:p>
            <a:r>
              <a:rPr lang="en-US" dirty="0"/>
              <a:t>Future Session </a:t>
            </a:r>
            <a:r>
              <a:rPr lang="en-US" dirty="0" err="1"/>
              <a:t>AdHocs</a:t>
            </a:r>
            <a:endParaRPr lang="en-US" dirty="0"/>
          </a:p>
        </p:txBody>
      </p:sp>
      <p:sp>
        <p:nvSpPr>
          <p:cNvPr id="3" name="Content Placeholder 2">
            <a:extLst>
              <a:ext uri="{FF2B5EF4-FFF2-40B4-BE49-F238E27FC236}">
                <a16:creationId xmlns:a16="http://schemas.microsoft.com/office/drawing/2014/main" id="{F9657F8A-5834-4BD7-8DBC-9537F96B52F6}"/>
              </a:ext>
            </a:extLst>
          </p:cNvPr>
          <p:cNvSpPr>
            <a:spLocks noGrp="1"/>
          </p:cNvSpPr>
          <p:nvPr>
            <p:ph idx="1"/>
          </p:nvPr>
        </p:nvSpPr>
        <p:spPr>
          <a:xfrm>
            <a:off x="609600" y="1341440"/>
            <a:ext cx="11049000" cy="5111749"/>
          </a:xfrm>
        </p:spPr>
        <p:txBody>
          <a:bodyPr/>
          <a:lstStyle/>
          <a:p>
            <a:r>
              <a:rPr lang="en-US" sz="2400" dirty="0"/>
              <a:t>All potential New Future Venues not already approved are on hold.</a:t>
            </a:r>
          </a:p>
          <a:p>
            <a:r>
              <a:rPr lang="en-US" sz="2400" dirty="0"/>
              <a:t>Negotiations on Madrid (2025 July) and Chicago (2026 March) on hold.</a:t>
            </a:r>
          </a:p>
          <a:p>
            <a:endParaRPr lang="en-US" sz="2400" dirty="0"/>
          </a:p>
          <a:p>
            <a:r>
              <a:rPr lang="en-US" sz="2400" dirty="0"/>
              <a:t>Future Venue </a:t>
            </a:r>
            <a:r>
              <a:rPr lang="en-US" sz="2400" dirty="0" err="1"/>
              <a:t>AdHoc</a:t>
            </a:r>
            <a:r>
              <a:rPr lang="en-US" sz="2400" dirty="0"/>
              <a:t>: Next Plenary </a:t>
            </a:r>
          </a:p>
          <a:p>
            <a:pPr lvl="1"/>
            <a:r>
              <a:rPr lang="en-US" sz="2400" dirty="0"/>
              <a:t>Thursday 14 July 2022 7:30am Salon 5 level 2 </a:t>
            </a:r>
          </a:p>
          <a:p>
            <a:pPr lvl="2"/>
            <a:r>
              <a:rPr lang="en-US" dirty="0"/>
              <a:t>Review Resources for 2022 November Plenary</a:t>
            </a:r>
          </a:p>
          <a:p>
            <a:pPr lvl="2"/>
            <a:endParaRPr lang="en-US" dirty="0"/>
          </a:p>
          <a:p>
            <a:r>
              <a:rPr lang="en-US" sz="2400" dirty="0"/>
              <a:t>Future Venue Ad-Hoc: Futures</a:t>
            </a:r>
          </a:p>
          <a:p>
            <a:pPr lvl="1"/>
            <a:r>
              <a:rPr lang="en-US" sz="2400" dirty="0"/>
              <a:t>Thursday 14 July 2022 8:00 am Salon 5 Level 2</a:t>
            </a:r>
          </a:p>
          <a:p>
            <a:pPr lvl="2"/>
            <a:r>
              <a:rPr lang="en-US" dirty="0"/>
              <a:t>Review requirements for future sessions.</a:t>
            </a:r>
          </a:p>
          <a:p>
            <a:pPr lvl="2"/>
            <a:r>
              <a:rPr lang="en-US" dirty="0"/>
              <a:t>Review requirement expectations/actuals for this week.</a:t>
            </a:r>
          </a:p>
          <a:p>
            <a:endParaRPr lang="en-US" sz="2400" dirty="0"/>
          </a:p>
        </p:txBody>
      </p:sp>
    </p:spTree>
    <p:extLst>
      <p:ext uri="{BB962C8B-B14F-4D97-AF65-F5344CB8AC3E}">
        <p14:creationId xmlns:p14="http://schemas.microsoft.com/office/powerpoint/2010/main" val="2843269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Venue </a:t>
            </a:r>
            <a:r>
              <a:rPr lang="en-US" dirty="0" err="1"/>
              <a:t>AdHocs</a:t>
            </a:r>
            <a:r>
              <a:rPr lang="en-US" dirty="0"/>
              <a:t>  --</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016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Next Venue Meeting planning – Thurs 7:30 am</a:t>
            </a:r>
          </a:p>
        </p:txBody>
      </p:sp>
      <p:sp>
        <p:nvSpPr>
          <p:cNvPr id="3" name="Content Placeholder 2"/>
          <p:cNvSpPr>
            <a:spLocks noGrp="1"/>
          </p:cNvSpPr>
          <p:nvPr>
            <p:ph idx="1"/>
          </p:nvPr>
        </p:nvSpPr>
        <p:spPr>
          <a:xfrm>
            <a:off x="334433" y="1828800"/>
            <a:ext cx="10972800" cy="4038600"/>
          </a:xfrm>
        </p:spPr>
        <p:txBody>
          <a:bodyPr/>
          <a:lstStyle/>
          <a:p>
            <a:r>
              <a:rPr lang="en-US" dirty="0"/>
              <a:t>Proposed Agenda:</a:t>
            </a:r>
          </a:p>
          <a:p>
            <a:pPr lvl="1"/>
            <a:r>
              <a:rPr lang="en-US" dirty="0"/>
              <a:t>Start time 7:30 am</a:t>
            </a:r>
          </a:p>
          <a:p>
            <a:pPr lvl="1"/>
            <a:r>
              <a:rPr lang="en-US" dirty="0"/>
              <a:t>Review meeting space plan for </a:t>
            </a:r>
            <a:r>
              <a:rPr lang="en-GB" dirty="0"/>
              <a:t>2022 November Plenary</a:t>
            </a:r>
          </a:p>
          <a:p>
            <a:pPr lvl="2" fontAlgn="b"/>
            <a:r>
              <a:rPr lang="en-US" dirty="0"/>
              <a:t>Bangkok, Thailand</a:t>
            </a:r>
          </a:p>
          <a:p>
            <a:pPr lvl="1"/>
            <a:r>
              <a:rPr lang="en-GB" dirty="0"/>
              <a:t>Adjourn 8:00am</a:t>
            </a:r>
          </a:p>
        </p:txBody>
      </p:sp>
    </p:spTree>
    <p:extLst>
      <p:ext uri="{BB962C8B-B14F-4D97-AF65-F5344CB8AC3E}">
        <p14:creationId xmlns:p14="http://schemas.microsoft.com/office/powerpoint/2010/main" val="2180411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A543-FAE8-1D32-FA44-ACB6293B9E59}"/>
              </a:ext>
            </a:extLst>
          </p:cNvPr>
          <p:cNvSpPr>
            <a:spLocks noGrp="1"/>
          </p:cNvSpPr>
          <p:nvPr>
            <p:ph type="title"/>
          </p:nvPr>
        </p:nvSpPr>
        <p:spPr/>
        <p:txBody>
          <a:bodyPr/>
          <a:lstStyle/>
          <a:p>
            <a:r>
              <a:rPr lang="en-US" dirty="0"/>
              <a:t>Notes from Discussion</a:t>
            </a:r>
          </a:p>
        </p:txBody>
      </p:sp>
      <p:sp>
        <p:nvSpPr>
          <p:cNvPr id="3" name="Content Placeholder 2">
            <a:extLst>
              <a:ext uri="{FF2B5EF4-FFF2-40B4-BE49-F238E27FC236}">
                <a16:creationId xmlns:a16="http://schemas.microsoft.com/office/drawing/2014/main" id="{BAC00CC7-5AF8-61EC-6128-1B9D67EFF211}"/>
              </a:ext>
            </a:extLst>
          </p:cNvPr>
          <p:cNvSpPr>
            <a:spLocks noGrp="1"/>
          </p:cNvSpPr>
          <p:nvPr>
            <p:ph idx="1"/>
          </p:nvPr>
        </p:nvSpPr>
        <p:spPr>
          <a:xfrm>
            <a:off x="334433" y="1341438"/>
            <a:ext cx="10972800" cy="4906962"/>
          </a:xfrm>
        </p:spPr>
        <p:txBody>
          <a:bodyPr/>
          <a:lstStyle/>
          <a:p>
            <a:r>
              <a:rPr lang="en-US" dirty="0"/>
              <a:t>Remember Head Table audio – may need extra speaker </a:t>
            </a:r>
          </a:p>
          <a:p>
            <a:r>
              <a:rPr lang="en-US" dirty="0"/>
              <a:t>Head table size to accommodate extra laptop for Mixed-Mode.</a:t>
            </a:r>
          </a:p>
          <a:p>
            <a:r>
              <a:rPr lang="en-US" dirty="0"/>
              <a:t>Expectation is about the same or fewer in-person than Montreal.</a:t>
            </a:r>
          </a:p>
          <a:p>
            <a:r>
              <a:rPr lang="en-US" dirty="0"/>
              <a:t>Check what the Mixed-Mode accommodation will be.</a:t>
            </a:r>
          </a:p>
          <a:p>
            <a:pPr lvl="1"/>
            <a:r>
              <a:rPr lang="en-US" dirty="0"/>
              <a:t>What equipment will be used?</a:t>
            </a:r>
          </a:p>
          <a:p>
            <a:r>
              <a:rPr lang="en-US" dirty="0"/>
              <a:t>Site visit being evaluated – Phil B going to be there in August.</a:t>
            </a:r>
          </a:p>
        </p:txBody>
      </p:sp>
    </p:spTree>
    <p:extLst>
      <p:ext uri="{BB962C8B-B14F-4D97-AF65-F5344CB8AC3E}">
        <p14:creationId xmlns:p14="http://schemas.microsoft.com/office/powerpoint/2010/main" val="518087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838200"/>
          </a:xfrm>
        </p:spPr>
        <p:txBody>
          <a:bodyPr/>
          <a:lstStyle/>
          <a:p>
            <a:r>
              <a:rPr lang="en-US" dirty="0"/>
              <a:t>Future Venues </a:t>
            </a:r>
            <a:r>
              <a:rPr lang="en-US" dirty="0" err="1"/>
              <a:t>AdHoc</a:t>
            </a:r>
            <a:r>
              <a:rPr lang="en-US" dirty="0"/>
              <a:t> – Thurs 8 am</a:t>
            </a:r>
          </a:p>
        </p:txBody>
      </p:sp>
      <p:sp>
        <p:nvSpPr>
          <p:cNvPr id="3" name="Content Placeholder 2"/>
          <p:cNvSpPr>
            <a:spLocks noGrp="1"/>
          </p:cNvSpPr>
          <p:nvPr>
            <p:ph idx="1"/>
          </p:nvPr>
        </p:nvSpPr>
        <p:spPr>
          <a:xfrm>
            <a:off x="334433" y="1341438"/>
            <a:ext cx="10972800" cy="5135562"/>
          </a:xfrm>
        </p:spPr>
        <p:txBody>
          <a:bodyPr/>
          <a:lstStyle/>
          <a:p>
            <a:r>
              <a:rPr lang="en-US" sz="2000" dirty="0"/>
              <a:t>Proposed Agenda:</a:t>
            </a:r>
          </a:p>
          <a:p>
            <a:pPr lvl="1"/>
            <a:r>
              <a:rPr lang="en-US" sz="2000" dirty="0"/>
              <a:t>Start time – 8:00 am</a:t>
            </a:r>
          </a:p>
          <a:p>
            <a:pPr lvl="2"/>
            <a:r>
              <a:rPr lang="en-US" sz="1600" dirty="0"/>
              <a:t>Review Contract Status</a:t>
            </a:r>
          </a:p>
          <a:p>
            <a:pPr lvl="2"/>
            <a:r>
              <a:rPr lang="en-US" sz="1600" dirty="0"/>
              <a:t>Review requirements for future sessions.</a:t>
            </a:r>
          </a:p>
          <a:p>
            <a:pPr lvl="2"/>
            <a:r>
              <a:rPr lang="en-US" sz="1600" dirty="0"/>
              <a:t>Review requirement expectations/actuals for this week.</a:t>
            </a:r>
          </a:p>
          <a:p>
            <a:pPr lvl="1"/>
            <a:r>
              <a:rPr lang="en-US" sz="2000" dirty="0"/>
              <a:t>End time – 9:00am</a:t>
            </a:r>
          </a:p>
          <a:p>
            <a:pPr lvl="1"/>
            <a:endParaRPr lang="en-US" dirty="0"/>
          </a:p>
          <a:p>
            <a:pPr lvl="1"/>
            <a:endParaRPr lang="en-US" dirty="0"/>
          </a:p>
        </p:txBody>
      </p:sp>
    </p:spTree>
    <p:extLst>
      <p:ext uri="{BB962C8B-B14F-4D97-AF65-F5344CB8AC3E}">
        <p14:creationId xmlns:p14="http://schemas.microsoft.com/office/powerpoint/2010/main" val="1303961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p:txBody>
          <a:bodyPr/>
          <a:lstStyle/>
          <a:p>
            <a:r>
              <a:rPr lang="en-US" altLang="en-US" dirty="0"/>
              <a:t>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800100" y="1371600"/>
            <a:ext cx="10591800" cy="4648197"/>
          </a:xfrm>
        </p:spPr>
        <p:txBody>
          <a:bodyPr/>
          <a:lstStyle/>
          <a:p>
            <a:r>
              <a:rPr lang="en-US" sz="1600" dirty="0"/>
              <a:t>2022 – July 10-15 – Sheraton Le Centre Montreal, Montreal, Quebec, Canada</a:t>
            </a:r>
          </a:p>
          <a:p>
            <a:r>
              <a:rPr lang="en-US" sz="1600" dirty="0">
                <a:highlight>
                  <a:srgbClr val="33CCFF"/>
                </a:highlight>
              </a:rPr>
              <a:t>2022 – Nov 13-18 – Marriott Marquis Queen’s Park, Bangkok, Thailand (Nov 2020)</a:t>
            </a:r>
          </a:p>
          <a:p>
            <a:r>
              <a:rPr lang="en-US" sz="1600" dirty="0">
                <a:highlight>
                  <a:srgbClr val="33CCFF"/>
                </a:highlight>
              </a:rPr>
              <a:t>2023 – March 12-17 –Hilton Atlanta, Atlanta, GA, United States (1 of 2 – March 2020)</a:t>
            </a:r>
          </a:p>
          <a:p>
            <a:r>
              <a:rPr lang="en-US" sz="1600" dirty="0"/>
              <a:t>2023 – July 9-14 – </a:t>
            </a:r>
            <a:r>
              <a:rPr lang="en-US" sz="1600" dirty="0" err="1"/>
              <a:t>Estrel</a:t>
            </a:r>
            <a:r>
              <a:rPr lang="en-US" sz="1600" dirty="0"/>
              <a:t> Berlin, Berlin, Germany</a:t>
            </a:r>
          </a:p>
          <a:p>
            <a:r>
              <a:rPr lang="en-US" sz="1600" dirty="0"/>
              <a:t>2023 – Nov 12-17 – Hawaiian Village, Oahu, Hawaii, United States</a:t>
            </a:r>
          </a:p>
          <a:p>
            <a:r>
              <a:rPr lang="en-US" sz="1600" dirty="0">
                <a:highlight>
                  <a:srgbClr val="33CCFF"/>
                </a:highlight>
              </a:rPr>
              <a:t>2024 – March 10-15 – Hyatt Regency Denver at Colorado Convention Center, Denver, CO, United States (March 2021)</a:t>
            </a:r>
          </a:p>
          <a:p>
            <a:r>
              <a:rPr lang="en-US" sz="1600" dirty="0">
                <a:highlight>
                  <a:srgbClr val="33CCFF"/>
                </a:highlight>
              </a:rPr>
              <a:t>2024 – July 14-19 – Sheraton Le Centre Montreal, Montreal, Quebec, Canada (July 2020)</a:t>
            </a:r>
          </a:p>
          <a:p>
            <a:r>
              <a:rPr lang="en-US" sz="1600" dirty="0">
                <a:highlight>
                  <a:srgbClr val="33CCFF"/>
                </a:highlight>
              </a:rPr>
              <a:t>2024 – Nov 10-15 –Hyatt Regency Vancouver, Vancouver, Canada (Nov 2021)</a:t>
            </a:r>
          </a:p>
          <a:p>
            <a:r>
              <a:rPr lang="en-US" sz="1600" dirty="0">
                <a:highlight>
                  <a:srgbClr val="33CCFF"/>
                </a:highlight>
              </a:rPr>
              <a:t>2025 – March 9-14 –Hilton Atlanta, Atlanta, GA, United States (2 of 2 – March 2020).</a:t>
            </a:r>
          </a:p>
          <a:p>
            <a:r>
              <a:rPr lang="en-US" sz="1600" dirty="0">
                <a:highlight>
                  <a:srgbClr val="33CCFF"/>
                </a:highlight>
              </a:rPr>
              <a:t>2025 – July 13-18 –Marriott Madrid Auditorium, Madrid, Spain (July 2021)</a:t>
            </a:r>
          </a:p>
          <a:p>
            <a:r>
              <a:rPr lang="en-US" sz="1600" dirty="0">
                <a:highlight>
                  <a:srgbClr val="99FF99"/>
                </a:highlight>
              </a:rPr>
              <a:t>2025 – Nov 9-24 – Possible need for penalty offset-  Le Centre Sheraton Montreal, Montreal (July 2022)</a:t>
            </a:r>
          </a:p>
          <a:p>
            <a:r>
              <a:rPr lang="en-US" sz="1600" dirty="0">
                <a:highlight>
                  <a:srgbClr val="33CCFF"/>
                </a:highlight>
              </a:rPr>
              <a:t>2026 March 8-13 - Hyatt Regency Chicago, Chicago, IL, United States (March 2024) – (Contract pending)</a:t>
            </a:r>
          </a:p>
          <a:p>
            <a:r>
              <a:rPr lang="en-US" sz="1600" dirty="0"/>
              <a:t>2027 – Nov 14-19 – Hawaiian Village, Oahu, Hawaii, United States</a:t>
            </a:r>
          </a:p>
          <a:p>
            <a:pPr marL="800100" lvl="2" indent="0">
              <a:buNone/>
            </a:pPr>
            <a:endParaRPr lang="en-US" sz="1600" dirty="0">
              <a:highlight>
                <a:srgbClr val="99FF99"/>
              </a:highlight>
            </a:endParaRPr>
          </a:p>
          <a:p>
            <a:r>
              <a:rPr lang="en-US" sz="1200" dirty="0">
                <a:solidFill>
                  <a:srgbClr val="0070C0"/>
                </a:solidFill>
                <a:hlinkClick r:id="rId3">
                  <a:extLst>
                    <a:ext uri="{A12FA001-AC4F-418D-AE19-62706E023703}">
                      <ahyp:hlinkClr xmlns:ahyp="http://schemas.microsoft.com/office/drawing/2018/hyperlinkcolor" val="tx"/>
                    </a:ext>
                  </a:extLst>
                </a:hlinkClick>
              </a:rPr>
              <a:t>https://mentor.ieee.org/802-ec/dcn/20/ec-20-0001-05-00EC-802-plenary-future-venue-contract-status.xlsx</a:t>
            </a:r>
            <a:endParaRPr lang="en-US" sz="1200" dirty="0">
              <a:solidFill>
                <a:srgbClr val="0070C0"/>
              </a:solidFill>
            </a:endParaRPr>
          </a:p>
        </p:txBody>
      </p:sp>
    </p:spTree>
    <p:extLst>
      <p:ext uri="{BB962C8B-B14F-4D97-AF65-F5344CB8AC3E}">
        <p14:creationId xmlns:p14="http://schemas.microsoft.com/office/powerpoint/2010/main" val="2504578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3357-DC43-AD74-067E-BC60FDA9E820}"/>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8A7D349B-0F4A-65C0-A99D-9B8D755A0896}"/>
              </a:ext>
            </a:extLst>
          </p:cNvPr>
          <p:cNvSpPr>
            <a:spLocks noGrp="1"/>
          </p:cNvSpPr>
          <p:nvPr>
            <p:ph idx="1"/>
          </p:nvPr>
        </p:nvSpPr>
        <p:spPr>
          <a:xfrm>
            <a:off x="334433" y="1341438"/>
            <a:ext cx="10972800" cy="4830762"/>
          </a:xfrm>
        </p:spPr>
        <p:txBody>
          <a:bodyPr/>
          <a:lstStyle/>
          <a:p>
            <a:r>
              <a:rPr lang="en-US" sz="2400" dirty="0"/>
              <a:t>Request to WG Chairs to ask how attendees liked the venue this week? (Would you like to return to this venue?)</a:t>
            </a:r>
          </a:p>
          <a:p>
            <a:r>
              <a:rPr lang="en-US" sz="2400" dirty="0"/>
              <a:t>Attrition Penalties analyzed</a:t>
            </a:r>
          </a:p>
          <a:p>
            <a:pPr lvl="1"/>
            <a:r>
              <a:rPr lang="en-US" sz="2000" dirty="0"/>
              <a:t>Projected attrition for July possible 674 nights = CA$140k </a:t>
            </a:r>
          </a:p>
          <a:p>
            <a:pPr lvl="1"/>
            <a:r>
              <a:rPr lang="en-US" sz="2000" dirty="0"/>
              <a:t>Projected Attrition November of 60k per 500 rm nights </a:t>
            </a:r>
          </a:p>
          <a:p>
            <a:pPr lvl="1"/>
            <a:r>
              <a:rPr lang="en-US" sz="2000" dirty="0"/>
              <a:t>With projected income for Nov will pay fee rather than add $300 to reg fee</a:t>
            </a:r>
          </a:p>
          <a:p>
            <a:r>
              <a:rPr lang="en-US" sz="2400" dirty="0"/>
              <a:t>Peak Hotel nights in Montreal = 300 vs 415 in person attendees.</a:t>
            </a:r>
          </a:p>
          <a:p>
            <a:r>
              <a:rPr lang="en-US" sz="2400" dirty="0"/>
              <a:t>Requirements on A/V to be prescribed.</a:t>
            </a:r>
          </a:p>
          <a:p>
            <a:r>
              <a:rPr lang="en-US" sz="2400" dirty="0"/>
              <a:t>Badges and Check-in discussed – </a:t>
            </a:r>
          </a:p>
          <a:p>
            <a:pPr lvl="1"/>
            <a:r>
              <a:rPr lang="en-US" sz="2000" dirty="0"/>
              <a:t>Return to previous badge and check-in for registration.</a:t>
            </a:r>
          </a:p>
          <a:p>
            <a:r>
              <a:rPr lang="en-US" sz="2400" dirty="0"/>
              <a:t>Discussion of 2023 March Anniversary Celebration Discussion.</a:t>
            </a:r>
          </a:p>
          <a:p>
            <a:pPr lvl="1"/>
            <a:r>
              <a:rPr lang="en-US" sz="2000" dirty="0"/>
              <a:t>Shirts, Aquarium, buses, nominal event.</a:t>
            </a:r>
          </a:p>
        </p:txBody>
      </p:sp>
    </p:spTree>
    <p:extLst>
      <p:ext uri="{BB962C8B-B14F-4D97-AF65-F5344CB8AC3E}">
        <p14:creationId xmlns:p14="http://schemas.microsoft.com/office/powerpoint/2010/main" val="334117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F371-2C78-832C-9C5D-1A292A510683}"/>
              </a:ext>
            </a:extLst>
          </p:cNvPr>
          <p:cNvSpPr>
            <a:spLocks noGrp="1"/>
          </p:cNvSpPr>
          <p:nvPr>
            <p:ph type="title"/>
          </p:nvPr>
        </p:nvSpPr>
        <p:spPr/>
        <p:txBody>
          <a:bodyPr/>
          <a:lstStyle/>
          <a:p>
            <a:r>
              <a:rPr lang="en-US" dirty="0"/>
              <a:t>Request for WG SP about current Venue</a:t>
            </a:r>
          </a:p>
        </p:txBody>
      </p:sp>
      <p:sp>
        <p:nvSpPr>
          <p:cNvPr id="3" name="Content Placeholder 2">
            <a:extLst>
              <a:ext uri="{FF2B5EF4-FFF2-40B4-BE49-F238E27FC236}">
                <a16:creationId xmlns:a16="http://schemas.microsoft.com/office/drawing/2014/main" id="{011231FD-EAFA-D6F9-00D6-EA9244920959}"/>
              </a:ext>
            </a:extLst>
          </p:cNvPr>
          <p:cNvSpPr>
            <a:spLocks noGrp="1"/>
          </p:cNvSpPr>
          <p:nvPr>
            <p:ph idx="1"/>
          </p:nvPr>
        </p:nvSpPr>
        <p:spPr/>
        <p:txBody>
          <a:bodyPr/>
          <a:lstStyle/>
          <a:p>
            <a:r>
              <a:rPr lang="en-US" dirty="0"/>
              <a:t>How many people would like to come back to this venue? </a:t>
            </a:r>
          </a:p>
          <a:p>
            <a:pPr lvl="1"/>
            <a:r>
              <a:rPr lang="en-US" sz="2400" dirty="0"/>
              <a:t>Yes/No</a:t>
            </a:r>
          </a:p>
          <a:p>
            <a:r>
              <a:rPr lang="en-US" dirty="0"/>
              <a:t>Did you go to the social?</a:t>
            </a:r>
          </a:p>
          <a:p>
            <a:pPr lvl="1"/>
            <a:r>
              <a:rPr lang="en-US" sz="2400" dirty="0"/>
              <a:t>Yes/No</a:t>
            </a:r>
          </a:p>
          <a:p>
            <a:r>
              <a:rPr lang="en-US" dirty="0"/>
              <a:t>Did you like the social?</a:t>
            </a:r>
          </a:p>
          <a:p>
            <a:pPr lvl="1"/>
            <a:r>
              <a:rPr lang="en-US" dirty="0"/>
              <a:t>Yes/No</a:t>
            </a:r>
          </a:p>
        </p:txBody>
      </p:sp>
    </p:spTree>
    <p:extLst>
      <p:ext uri="{BB962C8B-B14F-4D97-AF65-F5344CB8AC3E}">
        <p14:creationId xmlns:p14="http://schemas.microsoft.com/office/powerpoint/2010/main" val="1601882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77C34-7597-4781-9D7C-EEB9FE459EC8}"/>
              </a:ext>
            </a:extLst>
          </p:cNvPr>
          <p:cNvSpPr>
            <a:spLocks noGrp="1"/>
          </p:cNvSpPr>
          <p:nvPr>
            <p:ph type="title"/>
          </p:nvPr>
        </p:nvSpPr>
        <p:spPr/>
        <p:txBody>
          <a:bodyPr/>
          <a:lstStyle/>
          <a:p>
            <a:r>
              <a:rPr lang="en-US" altLang="en-US" dirty="0"/>
              <a:t>IEEE 802 Closing EC Mtg – July 15</a:t>
            </a:r>
            <a:endParaRPr lang="en-US" dirty="0"/>
          </a:p>
        </p:txBody>
      </p:sp>
      <p:sp>
        <p:nvSpPr>
          <p:cNvPr id="3" name="Content Placeholder 2">
            <a:extLst>
              <a:ext uri="{FF2B5EF4-FFF2-40B4-BE49-F238E27FC236}">
                <a16:creationId xmlns:a16="http://schemas.microsoft.com/office/drawing/2014/main" id="{6AA8B707-6875-4BD1-B028-4AD20805EB24}"/>
              </a:ext>
            </a:extLst>
          </p:cNvPr>
          <p:cNvSpPr>
            <a:spLocks noGrp="1"/>
          </p:cNvSpPr>
          <p:nvPr>
            <p:ph idx="1"/>
          </p:nvPr>
        </p:nvSpPr>
        <p:spPr/>
        <p:txBody>
          <a:bodyPr/>
          <a:lstStyle/>
          <a:p>
            <a:r>
              <a:rPr lang="en-US" altLang="en-US" dirty="0"/>
              <a:t>Agenda Items:</a:t>
            </a:r>
          </a:p>
          <a:p>
            <a:pPr lvl="1"/>
            <a:r>
              <a:rPr lang="en-US" altLang="en-US" dirty="0"/>
              <a:t>4.02 MI Future Meetings</a:t>
            </a:r>
          </a:p>
          <a:p>
            <a:pPr lvl="1"/>
            <a:r>
              <a:rPr lang="en-US" altLang="en-US" dirty="0"/>
              <a:t>4.03 MI IEEE 802 Nov 2022 Meeting Fee</a:t>
            </a:r>
          </a:p>
          <a:p>
            <a:pPr lvl="1"/>
            <a:r>
              <a:rPr lang="en-US" altLang="en-US" dirty="0"/>
              <a:t>8.033 Executive Secretary Report</a:t>
            </a:r>
          </a:p>
          <a:p>
            <a:pPr lvl="1"/>
            <a:r>
              <a:rPr lang="en-US" altLang="en-US" dirty="0"/>
              <a:t>8.04 Announcement of 802 EC Interim Telecon</a:t>
            </a:r>
          </a:p>
          <a:p>
            <a:pPr lvl="1"/>
            <a:r>
              <a:rPr lang="en-US" altLang="en-US" dirty="0"/>
              <a:t>8.05 Call for Tutorials for July 2022 Plenary</a:t>
            </a:r>
          </a:p>
          <a:p>
            <a:endParaRPr lang="en-US" dirty="0"/>
          </a:p>
        </p:txBody>
      </p:sp>
    </p:spTree>
    <p:extLst>
      <p:ext uri="{BB962C8B-B14F-4D97-AF65-F5344CB8AC3E}">
        <p14:creationId xmlns:p14="http://schemas.microsoft.com/office/powerpoint/2010/main" val="4063178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p:txBody>
          <a:bodyPr/>
          <a:lstStyle/>
          <a:p>
            <a:r>
              <a:rPr lang="en-US" altLang="en-US" dirty="0"/>
              <a:t>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800100" y="1371600"/>
            <a:ext cx="10591800" cy="4648197"/>
          </a:xfrm>
        </p:spPr>
        <p:txBody>
          <a:bodyPr/>
          <a:lstStyle/>
          <a:p>
            <a:r>
              <a:rPr lang="en-US" sz="1600" dirty="0"/>
              <a:t>2022 – July 10-15 – Sheraton Le Centre Montreal, Montreal, Quebec, Canada</a:t>
            </a:r>
          </a:p>
          <a:p>
            <a:r>
              <a:rPr lang="en-US" sz="1600" dirty="0">
                <a:highlight>
                  <a:srgbClr val="33CCFF"/>
                </a:highlight>
              </a:rPr>
              <a:t>2022 – Nov 13-18 – Marriott Marquis Queen’s Park, Bangkok, Thailand (Nov 2020)</a:t>
            </a:r>
          </a:p>
          <a:p>
            <a:r>
              <a:rPr lang="en-US" sz="1600" dirty="0">
                <a:highlight>
                  <a:srgbClr val="33CCFF"/>
                </a:highlight>
              </a:rPr>
              <a:t>2023 – March 12-17 –Hilton Atlanta, Atlanta, GA, United States (1 of 2 – March 2020)</a:t>
            </a:r>
          </a:p>
          <a:p>
            <a:r>
              <a:rPr lang="en-US" sz="1600" dirty="0"/>
              <a:t>2023 – July 9-14 – </a:t>
            </a:r>
            <a:r>
              <a:rPr lang="en-US" sz="1600" dirty="0" err="1"/>
              <a:t>Estrel</a:t>
            </a:r>
            <a:r>
              <a:rPr lang="en-US" sz="1600" dirty="0"/>
              <a:t> Berlin, Berlin, Germany</a:t>
            </a:r>
          </a:p>
          <a:p>
            <a:r>
              <a:rPr lang="en-US" sz="1600" dirty="0"/>
              <a:t>2023 – Nov 12-17 – Hawaiian Village, Oahu, Hawaii, United States</a:t>
            </a:r>
          </a:p>
          <a:p>
            <a:r>
              <a:rPr lang="en-US" sz="1600" dirty="0">
                <a:highlight>
                  <a:srgbClr val="33CCFF"/>
                </a:highlight>
              </a:rPr>
              <a:t>2024 – March 10-15 – Hyatt Regency Denver at Colorado Convention Center, Denver, CO, United States (March 2021)</a:t>
            </a:r>
          </a:p>
          <a:p>
            <a:r>
              <a:rPr lang="en-US" sz="1600" dirty="0">
                <a:highlight>
                  <a:srgbClr val="33CCFF"/>
                </a:highlight>
              </a:rPr>
              <a:t>2024 – July 14-19 – Sheraton Le Centre Montreal, Montreal, Quebec, Canada (July 2020)</a:t>
            </a:r>
          </a:p>
          <a:p>
            <a:r>
              <a:rPr lang="en-US" sz="1600" dirty="0">
                <a:highlight>
                  <a:srgbClr val="33CCFF"/>
                </a:highlight>
              </a:rPr>
              <a:t>2024 – Nov 10-15 –Hyatt Regency Vancouver, Vancouver, Canada (Nov 2021)</a:t>
            </a:r>
          </a:p>
          <a:p>
            <a:r>
              <a:rPr lang="en-US" sz="1600" dirty="0">
                <a:highlight>
                  <a:srgbClr val="33CCFF"/>
                </a:highlight>
              </a:rPr>
              <a:t>2025 – March 9-14 –Hilton Atlanta, Atlanta, GA, United States (2 of 2 – March 2020).</a:t>
            </a:r>
          </a:p>
          <a:p>
            <a:r>
              <a:rPr lang="en-US" sz="1600" dirty="0">
                <a:highlight>
                  <a:srgbClr val="33CCFF"/>
                </a:highlight>
              </a:rPr>
              <a:t>2025 – July 13-18 –Marriott Madrid Auditorium, Madrid, Spain (July 2021)</a:t>
            </a:r>
          </a:p>
          <a:p>
            <a:r>
              <a:rPr lang="en-US" sz="1600" dirty="0">
                <a:highlight>
                  <a:srgbClr val="99FF99"/>
                </a:highlight>
              </a:rPr>
              <a:t>2025 – Nov 9-24 – Possible need for penalty offset-  Le Centre Sheraton Montreal, Montreal (July 2022)</a:t>
            </a:r>
          </a:p>
          <a:p>
            <a:r>
              <a:rPr lang="en-US" sz="1600" dirty="0">
                <a:highlight>
                  <a:srgbClr val="33CCFF"/>
                </a:highlight>
              </a:rPr>
              <a:t>2026 March 8-13 - Hyatt Regency Chicago, Chicago, IL, United States (March 2024) – (Contract pending)</a:t>
            </a:r>
          </a:p>
          <a:p>
            <a:r>
              <a:rPr lang="en-US" sz="1600" dirty="0"/>
              <a:t>2027 – Nov 14-19 – Hawaiian Village, Oahu, Hawaii, United States</a:t>
            </a:r>
          </a:p>
          <a:p>
            <a:pPr marL="800100" lvl="2" indent="0">
              <a:buNone/>
            </a:pPr>
            <a:endParaRPr lang="en-US" sz="1600" dirty="0">
              <a:highlight>
                <a:srgbClr val="99FF99"/>
              </a:highlight>
            </a:endParaRPr>
          </a:p>
          <a:p>
            <a:r>
              <a:rPr lang="en-US" sz="1200" dirty="0">
                <a:solidFill>
                  <a:srgbClr val="0070C0"/>
                </a:solidFill>
                <a:hlinkClick r:id="rId3">
                  <a:extLst>
                    <a:ext uri="{A12FA001-AC4F-418D-AE19-62706E023703}">
                      <ahyp:hlinkClr xmlns:ahyp="http://schemas.microsoft.com/office/drawing/2018/hyperlinkcolor" val="tx"/>
                    </a:ext>
                  </a:extLst>
                </a:hlinkClick>
              </a:rPr>
              <a:t>https://mentor.ieee.org/802-ec/dcn/20/ec-20-0001-05-00EC-802-plenary-future-venue-contract-status.xlsx</a:t>
            </a:r>
            <a:endParaRPr lang="en-US" sz="1200" dirty="0">
              <a:solidFill>
                <a:srgbClr val="0070C0"/>
              </a:solidFill>
            </a:endParaRPr>
          </a:p>
        </p:txBody>
      </p:sp>
    </p:spTree>
    <p:extLst>
      <p:ext uri="{BB962C8B-B14F-4D97-AF65-F5344CB8AC3E}">
        <p14:creationId xmlns:p14="http://schemas.microsoft.com/office/powerpoint/2010/main" val="3535047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56B5-A047-F12D-F00B-EACD2B8F8BB1}"/>
              </a:ext>
            </a:extLst>
          </p:cNvPr>
          <p:cNvSpPr>
            <a:spLocks noGrp="1"/>
          </p:cNvSpPr>
          <p:nvPr>
            <p:ph type="title"/>
          </p:nvPr>
        </p:nvSpPr>
        <p:spPr/>
        <p:txBody>
          <a:bodyPr/>
          <a:lstStyle/>
          <a:p>
            <a:r>
              <a:rPr lang="en-US" dirty="0"/>
              <a:t>2022 July WG Attendee Summary</a:t>
            </a:r>
          </a:p>
        </p:txBody>
      </p:sp>
      <p:graphicFrame>
        <p:nvGraphicFramePr>
          <p:cNvPr id="8" name="Content Placeholder 7">
            <a:extLst>
              <a:ext uri="{FF2B5EF4-FFF2-40B4-BE49-F238E27FC236}">
                <a16:creationId xmlns:a16="http://schemas.microsoft.com/office/drawing/2014/main" id="{F5C4A9B2-09A4-5712-DB8F-A83D399481FD}"/>
              </a:ext>
            </a:extLst>
          </p:cNvPr>
          <p:cNvGraphicFramePr>
            <a:graphicFrameLocks noGrp="1"/>
          </p:cNvGraphicFramePr>
          <p:nvPr>
            <p:ph idx="1"/>
            <p:extLst>
              <p:ext uri="{D42A27DB-BD31-4B8C-83A1-F6EECF244321}">
                <p14:modId xmlns:p14="http://schemas.microsoft.com/office/powerpoint/2010/main" val="2460153737"/>
              </p:ext>
            </p:extLst>
          </p:nvPr>
        </p:nvGraphicFramePr>
        <p:xfrm>
          <a:off x="914400" y="1600200"/>
          <a:ext cx="10286998" cy="4191000"/>
        </p:xfrm>
        <a:graphic>
          <a:graphicData uri="http://schemas.openxmlformats.org/drawingml/2006/table">
            <a:tbl>
              <a:tblPr/>
              <a:tblGrid>
                <a:gridCol w="1201401">
                  <a:extLst>
                    <a:ext uri="{9D8B030D-6E8A-4147-A177-3AD203B41FA5}">
                      <a16:colId xmlns:a16="http://schemas.microsoft.com/office/drawing/2014/main" val="2630732908"/>
                    </a:ext>
                  </a:extLst>
                </a:gridCol>
                <a:gridCol w="1201401">
                  <a:extLst>
                    <a:ext uri="{9D8B030D-6E8A-4147-A177-3AD203B41FA5}">
                      <a16:colId xmlns:a16="http://schemas.microsoft.com/office/drawing/2014/main" val="3859904985"/>
                    </a:ext>
                  </a:extLst>
                </a:gridCol>
                <a:gridCol w="1201401">
                  <a:extLst>
                    <a:ext uri="{9D8B030D-6E8A-4147-A177-3AD203B41FA5}">
                      <a16:colId xmlns:a16="http://schemas.microsoft.com/office/drawing/2014/main" val="3817971116"/>
                    </a:ext>
                  </a:extLst>
                </a:gridCol>
                <a:gridCol w="1201401">
                  <a:extLst>
                    <a:ext uri="{9D8B030D-6E8A-4147-A177-3AD203B41FA5}">
                      <a16:colId xmlns:a16="http://schemas.microsoft.com/office/drawing/2014/main" val="3783095724"/>
                    </a:ext>
                  </a:extLst>
                </a:gridCol>
                <a:gridCol w="1201401">
                  <a:extLst>
                    <a:ext uri="{9D8B030D-6E8A-4147-A177-3AD203B41FA5}">
                      <a16:colId xmlns:a16="http://schemas.microsoft.com/office/drawing/2014/main" val="3628862340"/>
                    </a:ext>
                  </a:extLst>
                </a:gridCol>
                <a:gridCol w="1201401">
                  <a:extLst>
                    <a:ext uri="{9D8B030D-6E8A-4147-A177-3AD203B41FA5}">
                      <a16:colId xmlns:a16="http://schemas.microsoft.com/office/drawing/2014/main" val="2718857181"/>
                    </a:ext>
                  </a:extLst>
                </a:gridCol>
                <a:gridCol w="182994">
                  <a:extLst>
                    <a:ext uri="{9D8B030D-6E8A-4147-A177-3AD203B41FA5}">
                      <a16:colId xmlns:a16="http://schemas.microsoft.com/office/drawing/2014/main" val="842149486"/>
                    </a:ext>
                  </a:extLst>
                </a:gridCol>
                <a:gridCol w="838200">
                  <a:extLst>
                    <a:ext uri="{9D8B030D-6E8A-4147-A177-3AD203B41FA5}">
                      <a16:colId xmlns:a16="http://schemas.microsoft.com/office/drawing/2014/main" val="1985152964"/>
                    </a:ext>
                  </a:extLst>
                </a:gridCol>
                <a:gridCol w="1331551">
                  <a:extLst>
                    <a:ext uri="{9D8B030D-6E8A-4147-A177-3AD203B41FA5}">
                      <a16:colId xmlns:a16="http://schemas.microsoft.com/office/drawing/2014/main" val="930242983"/>
                    </a:ext>
                  </a:extLst>
                </a:gridCol>
                <a:gridCol w="725847">
                  <a:extLst>
                    <a:ext uri="{9D8B030D-6E8A-4147-A177-3AD203B41FA5}">
                      <a16:colId xmlns:a16="http://schemas.microsoft.com/office/drawing/2014/main" val="356791235"/>
                    </a:ext>
                  </a:extLst>
                </a:gridCol>
              </a:tblGrid>
              <a:tr h="1631612">
                <a:tc>
                  <a:txBody>
                    <a:bodyPr/>
                    <a:lstStyle/>
                    <a:p>
                      <a:pPr algn="ctr" fontAlgn="ctr"/>
                      <a:r>
                        <a:rPr lang="en-US" sz="1800" b="0" i="0" u="none" strike="noStrike" dirty="0">
                          <a:solidFill>
                            <a:srgbClr val="000000"/>
                          </a:solidFill>
                          <a:effectLst/>
                          <a:latin typeface="Arial" panose="020B0604020202020204" pitchFamily="34" charset="0"/>
                        </a:rPr>
                        <a:t>Primary WG includes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802.1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802.3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802.11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802.15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802.18, 19, or 24 only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Individuals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Dups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4701809"/>
                  </a:ext>
                </a:extLst>
              </a:tr>
              <a:tr h="639847">
                <a:tc>
                  <a:txBody>
                    <a:bodyPr/>
                    <a:lstStyle/>
                    <a:p>
                      <a:pPr algn="ctr" fontAlgn="ctr"/>
                      <a:r>
                        <a:rPr lang="en-US" sz="1800" b="0" i="0" u="none" strike="noStrike">
                          <a:solidFill>
                            <a:srgbClr val="000000"/>
                          </a:solidFill>
                          <a:effectLst/>
                          <a:latin typeface="Arial" panose="020B0604020202020204" pitchFamily="34" charset="0"/>
                        </a:rPr>
                        <a:t>In-Person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417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4971965"/>
                  </a:ext>
                </a:extLst>
              </a:tr>
              <a:tr h="639847">
                <a:tc>
                  <a:txBody>
                    <a:bodyPr/>
                    <a:lstStyle/>
                    <a:p>
                      <a:pPr algn="ctr" fontAlgn="ctr"/>
                      <a:r>
                        <a:rPr lang="en-US" sz="1800" b="0" i="0" u="none" strike="noStrike">
                          <a:solidFill>
                            <a:srgbClr val="000000"/>
                          </a:solidFill>
                          <a:effectLst/>
                          <a:latin typeface="Arial" panose="020B0604020202020204" pitchFamily="34" charset="0"/>
                        </a:rPr>
                        <a:t>Virtual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547395"/>
                  </a:ext>
                </a:extLst>
              </a:tr>
              <a:tr h="639847">
                <a:tc>
                  <a:txBody>
                    <a:bodyPr/>
                    <a:lstStyle/>
                    <a:p>
                      <a:pPr algn="ctr" fontAlgn="ctr"/>
                      <a:r>
                        <a:rPr lang="en-US" sz="1800" b="0" i="0" u="none" strike="noStrike">
                          <a:solidFill>
                            <a:srgbClr val="000000"/>
                          </a:solidFill>
                          <a:effectLst/>
                          <a:latin typeface="Arial" panose="020B0604020202020204" pitchFamily="34" charset="0"/>
                        </a:rPr>
                        <a:t>Student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032994"/>
                  </a:ext>
                </a:extLst>
              </a:tr>
              <a:tr h="639847">
                <a:tc>
                  <a:txBody>
                    <a:bodyPr/>
                    <a:lstStyle/>
                    <a:p>
                      <a:pPr algn="ctr" fontAlgn="ctr"/>
                      <a:r>
                        <a:rPr lang="en-US" sz="1800" b="0" i="0" u="none" strike="noStrike">
                          <a:solidFill>
                            <a:srgbClr val="000000"/>
                          </a:solidFill>
                          <a:effectLst/>
                          <a:latin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Arial" panose="020B0604020202020204" pitchFamily="34" charset="0"/>
                        </a:rPr>
                        <a:t>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0" i="0" u="none" strike="noStrike" dirty="0">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041329"/>
                  </a:ext>
                </a:extLst>
              </a:tr>
            </a:tbl>
          </a:graphicData>
        </a:graphic>
      </p:graphicFrame>
    </p:spTree>
    <p:extLst>
      <p:ext uri="{BB962C8B-B14F-4D97-AF65-F5344CB8AC3E}">
        <p14:creationId xmlns:p14="http://schemas.microsoft.com/office/powerpoint/2010/main" val="3695576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2B20-E977-4B0B-9A06-F955DE573E07}"/>
              </a:ext>
            </a:extLst>
          </p:cNvPr>
          <p:cNvSpPr>
            <a:spLocks noGrp="1"/>
          </p:cNvSpPr>
          <p:nvPr>
            <p:ph type="title"/>
          </p:nvPr>
        </p:nvSpPr>
        <p:spPr/>
        <p:txBody>
          <a:bodyPr/>
          <a:lstStyle/>
          <a:p>
            <a:r>
              <a:rPr lang="en-US" dirty="0"/>
              <a:t>Nov 2022 – Bangkok, Thailand</a:t>
            </a:r>
          </a:p>
        </p:txBody>
      </p:sp>
      <p:sp>
        <p:nvSpPr>
          <p:cNvPr id="3" name="Content Placeholder 2">
            <a:extLst>
              <a:ext uri="{FF2B5EF4-FFF2-40B4-BE49-F238E27FC236}">
                <a16:creationId xmlns:a16="http://schemas.microsoft.com/office/drawing/2014/main" id="{632FD965-2A18-4BDE-88F9-A361CB39B9B8}"/>
              </a:ext>
            </a:extLst>
          </p:cNvPr>
          <p:cNvSpPr>
            <a:spLocks noGrp="1"/>
          </p:cNvSpPr>
          <p:nvPr>
            <p:ph idx="1"/>
          </p:nvPr>
        </p:nvSpPr>
        <p:spPr/>
        <p:txBody>
          <a:bodyPr/>
          <a:lstStyle/>
          <a:p>
            <a:r>
              <a:rPr lang="en-US" dirty="0"/>
              <a:t>2022 November </a:t>
            </a:r>
          </a:p>
          <a:p>
            <a:pPr lvl="1"/>
            <a:r>
              <a:rPr lang="en-US" dirty="0"/>
              <a:t>Booked prior to Covid-19 Pandemic</a:t>
            </a:r>
          </a:p>
          <a:p>
            <a:pPr lvl="1"/>
            <a:r>
              <a:rPr lang="en-US" dirty="0"/>
              <a:t>2020 Nov instance rebooked to 2022 Nov.</a:t>
            </a:r>
          </a:p>
          <a:p>
            <a:pPr lvl="1"/>
            <a:r>
              <a:rPr lang="en-US" dirty="0"/>
              <a:t>Currently working on Logistic details.</a:t>
            </a:r>
          </a:p>
          <a:p>
            <a:pPr lvl="2"/>
            <a:r>
              <a:rPr lang="en-US" dirty="0"/>
              <a:t>Have shared A/V requirements with hotel and vendors.</a:t>
            </a:r>
          </a:p>
          <a:p>
            <a:pPr lvl="2"/>
            <a:r>
              <a:rPr lang="en-US" dirty="0"/>
              <a:t>Site visit to gather specific</a:t>
            </a:r>
          </a:p>
          <a:p>
            <a:pPr lvl="1"/>
            <a:r>
              <a:rPr lang="en-US" dirty="0"/>
              <a:t>Target Registration open on August 1 (pending Hotel Reg Link)</a:t>
            </a:r>
          </a:p>
          <a:p>
            <a:pPr lvl="1"/>
            <a:endParaRPr lang="en-US" dirty="0"/>
          </a:p>
          <a:p>
            <a:pPr lvl="1"/>
            <a:endParaRPr lang="en-US" dirty="0"/>
          </a:p>
          <a:p>
            <a:endParaRPr lang="en-US" dirty="0"/>
          </a:p>
        </p:txBody>
      </p:sp>
    </p:spTree>
    <p:extLst>
      <p:ext uri="{BB962C8B-B14F-4D97-AF65-F5344CB8AC3E}">
        <p14:creationId xmlns:p14="http://schemas.microsoft.com/office/powerpoint/2010/main" val="33290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71AA-38D0-4010-8C09-DA2982B39DF7}"/>
              </a:ext>
            </a:extLst>
          </p:cNvPr>
          <p:cNvSpPr>
            <a:spLocks noGrp="1"/>
          </p:cNvSpPr>
          <p:nvPr>
            <p:ph type="title"/>
          </p:nvPr>
        </p:nvSpPr>
        <p:spPr/>
        <p:txBody>
          <a:bodyPr/>
          <a:lstStyle/>
          <a:p>
            <a:r>
              <a:rPr lang="en-US" dirty="0"/>
              <a:t>Straw Poll for 2022 Nov - 1</a:t>
            </a:r>
          </a:p>
        </p:txBody>
      </p:sp>
      <p:sp>
        <p:nvSpPr>
          <p:cNvPr id="3" name="Content Placeholder 2">
            <a:extLst>
              <a:ext uri="{FF2B5EF4-FFF2-40B4-BE49-F238E27FC236}">
                <a16:creationId xmlns:a16="http://schemas.microsoft.com/office/drawing/2014/main" id="{BC86539C-A47B-4496-8F6C-68136BCFE6C3}"/>
              </a:ext>
            </a:extLst>
          </p:cNvPr>
          <p:cNvSpPr>
            <a:spLocks noGrp="1"/>
          </p:cNvSpPr>
          <p:nvPr>
            <p:ph idx="1"/>
          </p:nvPr>
        </p:nvSpPr>
        <p:spPr>
          <a:xfrm>
            <a:off x="1774828" y="1196976"/>
            <a:ext cx="8054975" cy="5256212"/>
          </a:xfrm>
        </p:spPr>
        <p:txBody>
          <a:bodyPr>
            <a:normAutofit/>
          </a:bodyPr>
          <a:lstStyle/>
          <a:p>
            <a:r>
              <a:rPr lang="en-US" sz="2400" dirty="0"/>
              <a:t>1. If the 2022 Nov Plenary Session is held in Bangkok, Thailand as an in-person only session, will you attend?</a:t>
            </a:r>
          </a:p>
          <a:p>
            <a:r>
              <a:rPr lang="en-US" sz="2400" dirty="0"/>
              <a:t>	         Yes		No		Minimum Viable</a:t>
            </a:r>
          </a:p>
          <a:p>
            <a:r>
              <a:rPr lang="en-US" sz="2400" dirty="0"/>
              <a:t>802.1	 36		  22			  </a:t>
            </a:r>
            <a:r>
              <a:rPr lang="en-US" sz="2400" dirty="0">
                <a:solidFill>
                  <a:srgbClr val="C00000"/>
                </a:solidFill>
              </a:rPr>
              <a:t>90</a:t>
            </a:r>
          </a:p>
          <a:p>
            <a:r>
              <a:rPr lang="en-US" sz="2400" dirty="0"/>
              <a:t>802.3	 89		136			</a:t>
            </a:r>
            <a:r>
              <a:rPr lang="en-US" sz="2400" dirty="0">
                <a:solidFill>
                  <a:srgbClr val="C00000"/>
                </a:solidFill>
              </a:rPr>
              <a:t>150</a:t>
            </a:r>
          </a:p>
          <a:p>
            <a:r>
              <a:rPr lang="en-US" sz="2400" dirty="0"/>
              <a:t>802.11	 83 		  58  			</a:t>
            </a:r>
            <a:r>
              <a:rPr lang="en-US" sz="2400" dirty="0">
                <a:solidFill>
                  <a:srgbClr val="C00000"/>
                </a:solidFill>
              </a:rPr>
              <a:t>175</a:t>
            </a:r>
          </a:p>
          <a:p>
            <a:r>
              <a:rPr lang="en-US" sz="2400" dirty="0"/>
              <a:t>802.15	 33		  29 			  </a:t>
            </a:r>
            <a:r>
              <a:rPr lang="en-US" sz="2400" dirty="0">
                <a:solidFill>
                  <a:srgbClr val="C00000"/>
                </a:solidFill>
              </a:rPr>
              <a:t>45</a:t>
            </a:r>
          </a:p>
          <a:p>
            <a:r>
              <a:rPr lang="en-US" sz="2400" dirty="0"/>
              <a:t>802.18	  18	  	    5			  </a:t>
            </a:r>
            <a:r>
              <a:rPr lang="en-US" sz="2400" dirty="0">
                <a:solidFill>
                  <a:srgbClr val="C00000"/>
                </a:solidFill>
              </a:rPr>
              <a:t>20</a:t>
            </a:r>
          </a:p>
          <a:p>
            <a:r>
              <a:rPr lang="en-US" sz="2400" dirty="0"/>
              <a:t>802.19	  19		  11  			  </a:t>
            </a:r>
            <a:r>
              <a:rPr lang="en-US" sz="2400" dirty="0">
                <a:solidFill>
                  <a:srgbClr val="FF0000"/>
                </a:solidFill>
              </a:rPr>
              <a:t>10</a:t>
            </a:r>
          </a:p>
          <a:p>
            <a:r>
              <a:rPr lang="en-US" sz="2400" dirty="0"/>
              <a:t>802.24						    </a:t>
            </a:r>
            <a:r>
              <a:rPr lang="en-US" sz="2400" dirty="0">
                <a:solidFill>
                  <a:srgbClr val="C00000"/>
                </a:solidFill>
              </a:rPr>
              <a:t>7</a:t>
            </a:r>
          </a:p>
          <a:p>
            <a:endParaRPr lang="en-US" sz="2400" dirty="0"/>
          </a:p>
          <a:p>
            <a:r>
              <a:rPr lang="en-US" sz="2400" dirty="0"/>
              <a:t>Totals	278		261			</a:t>
            </a:r>
            <a:r>
              <a:rPr lang="en-US" sz="2400" b="1" dirty="0">
                <a:solidFill>
                  <a:srgbClr val="FF0000"/>
                </a:solidFill>
              </a:rPr>
              <a:t>497</a:t>
            </a:r>
          </a:p>
        </p:txBody>
      </p:sp>
    </p:spTree>
    <p:extLst>
      <p:ext uri="{BB962C8B-B14F-4D97-AF65-F5344CB8AC3E}">
        <p14:creationId xmlns:p14="http://schemas.microsoft.com/office/powerpoint/2010/main" val="3327692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6A26-5AC0-460A-B58C-483C046095D4}"/>
              </a:ext>
            </a:extLst>
          </p:cNvPr>
          <p:cNvSpPr>
            <a:spLocks noGrp="1"/>
          </p:cNvSpPr>
          <p:nvPr>
            <p:ph type="title"/>
          </p:nvPr>
        </p:nvSpPr>
        <p:spPr/>
        <p:txBody>
          <a:bodyPr/>
          <a:lstStyle/>
          <a:p>
            <a:r>
              <a:rPr lang="en-US" dirty="0"/>
              <a:t>Straw Poll for 2022 Nov – 2.</a:t>
            </a:r>
          </a:p>
        </p:txBody>
      </p:sp>
      <p:sp>
        <p:nvSpPr>
          <p:cNvPr id="3" name="Content Placeholder 2">
            <a:extLst>
              <a:ext uri="{FF2B5EF4-FFF2-40B4-BE49-F238E27FC236}">
                <a16:creationId xmlns:a16="http://schemas.microsoft.com/office/drawing/2014/main" id="{9BF971EA-11F7-4220-82C3-C7DF638F2823}"/>
              </a:ext>
            </a:extLst>
          </p:cNvPr>
          <p:cNvSpPr>
            <a:spLocks noGrp="1"/>
          </p:cNvSpPr>
          <p:nvPr>
            <p:ph idx="1"/>
          </p:nvPr>
        </p:nvSpPr>
        <p:spPr>
          <a:xfrm>
            <a:off x="990601" y="1341440"/>
            <a:ext cx="9220202" cy="5111749"/>
          </a:xfrm>
        </p:spPr>
        <p:txBody>
          <a:bodyPr/>
          <a:lstStyle/>
          <a:p>
            <a:r>
              <a:rPr lang="en-US" sz="2000" dirty="0"/>
              <a:t>2. If the 2022 November Plenary Session is held Bangkok, Thailand as a mixed-mode session, will you attend:</a:t>
            </a:r>
          </a:p>
          <a:p>
            <a:pPr marL="0" indent="0">
              <a:buNone/>
            </a:pPr>
            <a:r>
              <a:rPr lang="en-US" sz="2000" dirty="0"/>
              <a:t>        Attend In-person   Attend Virtually (remotely)   Will not attend plenary </a:t>
            </a:r>
          </a:p>
          <a:p>
            <a:r>
              <a:rPr lang="en-US" sz="2000" dirty="0"/>
              <a:t>802.1	34		 28		 0</a:t>
            </a:r>
          </a:p>
          <a:p>
            <a:r>
              <a:rPr lang="en-US" sz="2000" dirty="0"/>
              <a:t>802.3	65		150		10</a:t>
            </a:r>
          </a:p>
          <a:p>
            <a:r>
              <a:rPr lang="en-US" sz="2000" dirty="0"/>
              <a:t>802.11	76		72		 4</a:t>
            </a:r>
          </a:p>
          <a:p>
            <a:r>
              <a:rPr lang="en-US" sz="2000" dirty="0"/>
              <a:t>802.15	30		29		 3</a:t>
            </a:r>
          </a:p>
          <a:p>
            <a:r>
              <a:rPr lang="en-US" sz="2000" dirty="0"/>
              <a:t>802.18	12		  7		 2</a:t>
            </a:r>
          </a:p>
          <a:p>
            <a:r>
              <a:rPr lang="en-US" sz="2000" dirty="0"/>
              <a:t>802.19	14		12  		 4</a:t>
            </a:r>
          </a:p>
          <a:p>
            <a:r>
              <a:rPr lang="en-US" sz="2000" dirty="0"/>
              <a:t>802.24  	</a:t>
            </a:r>
          </a:p>
          <a:p>
            <a:pPr marL="0" indent="0">
              <a:buNone/>
            </a:pPr>
            <a:endParaRPr lang="en-US" sz="2000" dirty="0"/>
          </a:p>
          <a:p>
            <a:r>
              <a:rPr lang="en-US" sz="2000" dirty="0"/>
              <a:t>Totals	231		298		23</a:t>
            </a:r>
          </a:p>
        </p:txBody>
      </p:sp>
    </p:spTree>
    <p:extLst>
      <p:ext uri="{BB962C8B-B14F-4D97-AF65-F5344CB8AC3E}">
        <p14:creationId xmlns:p14="http://schemas.microsoft.com/office/powerpoint/2010/main" val="3930213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F9483-7B93-D5F2-FF24-746377439773}"/>
              </a:ext>
            </a:extLst>
          </p:cNvPr>
          <p:cNvSpPr>
            <a:spLocks noGrp="1"/>
          </p:cNvSpPr>
          <p:nvPr>
            <p:ph type="title"/>
          </p:nvPr>
        </p:nvSpPr>
        <p:spPr/>
        <p:txBody>
          <a:bodyPr/>
          <a:lstStyle/>
          <a:p>
            <a:r>
              <a:rPr lang="en-US" dirty="0"/>
              <a:t>Straw Poll  - 3 </a:t>
            </a:r>
          </a:p>
        </p:txBody>
      </p:sp>
      <p:sp>
        <p:nvSpPr>
          <p:cNvPr id="3" name="Content Placeholder 2">
            <a:extLst>
              <a:ext uri="{FF2B5EF4-FFF2-40B4-BE49-F238E27FC236}">
                <a16:creationId xmlns:a16="http://schemas.microsoft.com/office/drawing/2014/main" id="{D81B625F-4DBE-BA89-3519-E54170C8982E}"/>
              </a:ext>
            </a:extLst>
          </p:cNvPr>
          <p:cNvSpPr>
            <a:spLocks noGrp="1"/>
          </p:cNvSpPr>
          <p:nvPr>
            <p:ph idx="1"/>
          </p:nvPr>
        </p:nvSpPr>
        <p:spPr/>
        <p:txBody>
          <a:bodyPr/>
          <a:lstStyle/>
          <a:p>
            <a:r>
              <a:rPr lang="en-US" dirty="0"/>
              <a:t>How many people would like to come back to this venue? </a:t>
            </a:r>
          </a:p>
          <a:p>
            <a:pPr lvl="1"/>
            <a:r>
              <a:rPr lang="en-US" sz="2400" dirty="0"/>
              <a:t>Yes/No</a:t>
            </a:r>
          </a:p>
          <a:p>
            <a:pPr lvl="2"/>
            <a:r>
              <a:rPr lang="en-US" sz="2000" dirty="0"/>
              <a:t>.1 = 32y 1n .</a:t>
            </a:r>
          </a:p>
          <a:p>
            <a:pPr lvl="2"/>
            <a:r>
              <a:rPr lang="en-US" sz="2000" dirty="0"/>
              <a:t>.11 =83y 13n    92-NA</a:t>
            </a:r>
          </a:p>
          <a:p>
            <a:r>
              <a:rPr lang="en-US" dirty="0"/>
              <a:t>Did you go to the social?</a:t>
            </a:r>
          </a:p>
          <a:p>
            <a:pPr lvl="1"/>
            <a:r>
              <a:rPr lang="en-US" sz="2400" dirty="0"/>
              <a:t>Yes/No</a:t>
            </a:r>
          </a:p>
          <a:p>
            <a:pPr lvl="2"/>
            <a:r>
              <a:rPr lang="en-US" sz="2000" dirty="0"/>
              <a:t>.11=52y 7n </a:t>
            </a:r>
          </a:p>
          <a:p>
            <a:r>
              <a:rPr lang="en-US" dirty="0"/>
              <a:t>Did you like the social?</a:t>
            </a:r>
          </a:p>
          <a:p>
            <a:pPr lvl="1"/>
            <a:r>
              <a:rPr lang="en-US" dirty="0"/>
              <a:t>Yes/No</a:t>
            </a:r>
          </a:p>
          <a:p>
            <a:pPr lvl="2"/>
            <a:r>
              <a:rPr lang="en-US" dirty="0"/>
              <a:t>.</a:t>
            </a:r>
            <a:r>
              <a:rPr lang="en-US" sz="2000" dirty="0"/>
              <a:t>11 = 43y  2n</a:t>
            </a:r>
          </a:p>
          <a:p>
            <a:endParaRPr lang="en-US" dirty="0"/>
          </a:p>
        </p:txBody>
      </p:sp>
    </p:spTree>
    <p:extLst>
      <p:ext uri="{BB962C8B-B14F-4D97-AF65-F5344CB8AC3E}">
        <p14:creationId xmlns:p14="http://schemas.microsoft.com/office/powerpoint/2010/main" val="842108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FFF3F-93C5-496B-80C9-8193ACA82B69}"/>
              </a:ext>
            </a:extLst>
          </p:cNvPr>
          <p:cNvSpPr>
            <a:spLocks noGrp="1"/>
          </p:cNvSpPr>
          <p:nvPr>
            <p:ph type="title"/>
          </p:nvPr>
        </p:nvSpPr>
        <p:spPr/>
        <p:txBody>
          <a:bodyPr/>
          <a:lstStyle/>
          <a:p>
            <a:r>
              <a:rPr lang="en-US" sz="2800" dirty="0"/>
              <a:t>2022 November Mixed Mode Plenary Fee Motion </a:t>
            </a:r>
          </a:p>
        </p:txBody>
      </p:sp>
      <p:sp>
        <p:nvSpPr>
          <p:cNvPr id="3" name="Content Placeholder 2">
            <a:extLst>
              <a:ext uri="{FF2B5EF4-FFF2-40B4-BE49-F238E27FC236}">
                <a16:creationId xmlns:a16="http://schemas.microsoft.com/office/drawing/2014/main" id="{525B05BD-7D76-4BA9-823D-345110519248}"/>
              </a:ext>
            </a:extLst>
          </p:cNvPr>
          <p:cNvSpPr>
            <a:spLocks noGrp="1"/>
          </p:cNvSpPr>
          <p:nvPr>
            <p:ph idx="1"/>
          </p:nvPr>
        </p:nvSpPr>
        <p:spPr>
          <a:xfrm>
            <a:off x="334433" y="1341437"/>
            <a:ext cx="10972800" cy="5111749"/>
          </a:xfrm>
        </p:spPr>
        <p:txBody>
          <a:bodyPr>
            <a:normAutofit/>
          </a:bodyPr>
          <a:lstStyle/>
          <a:p>
            <a:r>
              <a:rPr lang="en-US" sz="2000" dirty="0"/>
              <a:t>Motion to approve fees/dates for 2022 Nov IEEE 802 Mixed Mode Plenary for either in person or remote attendance: </a:t>
            </a:r>
          </a:p>
          <a:p>
            <a:pPr lvl="1"/>
            <a:r>
              <a:rPr lang="en-US" sz="2000" dirty="0"/>
              <a:t>$600 until Friday, Sept 16, 2022  </a:t>
            </a:r>
          </a:p>
          <a:p>
            <a:pPr lvl="1"/>
            <a:r>
              <a:rPr lang="en-US" sz="2000" dirty="0"/>
              <a:t>$800 through Friday, Oct 31, 2022 </a:t>
            </a:r>
          </a:p>
          <a:p>
            <a:pPr lvl="1"/>
            <a:r>
              <a:rPr lang="en-US" sz="2000" dirty="0"/>
              <a:t>$1000 after Friday, Oct 31, 2022 </a:t>
            </a:r>
          </a:p>
          <a:p>
            <a:pPr lvl="1"/>
            <a:r>
              <a:rPr lang="en-US" sz="2000" dirty="0"/>
              <a:t>Cancellation Policy:</a:t>
            </a:r>
          </a:p>
          <a:p>
            <a:pPr lvl="2"/>
            <a:r>
              <a:rPr lang="en-US" sz="1800" dirty="0"/>
              <a:t>fully refundable until September 16</a:t>
            </a:r>
          </a:p>
          <a:p>
            <a:pPr lvl="2"/>
            <a:r>
              <a:rPr lang="en-US" sz="1800" dirty="0"/>
              <a:t>refundable with $150 cancellation fee after September 16 until October 31, 2022</a:t>
            </a:r>
          </a:p>
          <a:p>
            <a:pPr lvl="2"/>
            <a:r>
              <a:rPr lang="en-US" sz="1800" dirty="0"/>
              <a:t>non-refundable after October 31, 2022</a:t>
            </a:r>
          </a:p>
          <a:p>
            <a:r>
              <a:rPr lang="en-US" sz="2000" dirty="0"/>
              <a:t>Moved: Rosdahl</a:t>
            </a:r>
          </a:p>
          <a:p>
            <a:r>
              <a:rPr lang="en-US" sz="2000" dirty="0"/>
              <a:t>2</a:t>
            </a:r>
            <a:r>
              <a:rPr lang="en-US" sz="2000" baseline="30000" dirty="0"/>
              <a:t>nd</a:t>
            </a:r>
            <a:r>
              <a:rPr lang="en-US" sz="2000" dirty="0"/>
              <a:t>: Zimmerman</a:t>
            </a:r>
          </a:p>
          <a:p>
            <a:r>
              <a:rPr lang="en-US" sz="2000" dirty="0"/>
              <a:t>Results: Unanimous – Motion passes.</a:t>
            </a:r>
          </a:p>
        </p:txBody>
      </p:sp>
    </p:spTree>
    <p:extLst>
      <p:ext uri="{BB962C8B-B14F-4D97-AF65-F5344CB8AC3E}">
        <p14:creationId xmlns:p14="http://schemas.microsoft.com/office/powerpoint/2010/main" val="1625426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569D-217E-4F8A-B7B2-16A9F53B9E46}"/>
              </a:ext>
            </a:extLst>
          </p:cNvPr>
          <p:cNvSpPr>
            <a:spLocks noGrp="1"/>
          </p:cNvSpPr>
          <p:nvPr>
            <p:ph type="title"/>
          </p:nvPr>
        </p:nvSpPr>
        <p:spPr/>
        <p:txBody>
          <a:bodyPr/>
          <a:lstStyle/>
          <a:p>
            <a:r>
              <a:rPr lang="en-US" sz="3200" dirty="0"/>
              <a:t>Motion to Approve Exec Site Visit</a:t>
            </a:r>
          </a:p>
        </p:txBody>
      </p:sp>
      <p:sp>
        <p:nvSpPr>
          <p:cNvPr id="3" name="Content Placeholder 2">
            <a:extLst>
              <a:ext uri="{FF2B5EF4-FFF2-40B4-BE49-F238E27FC236}">
                <a16:creationId xmlns:a16="http://schemas.microsoft.com/office/drawing/2014/main" id="{4C45BFD7-8CF1-4EB5-8BF7-81C3C0B9BC6E}"/>
              </a:ext>
            </a:extLst>
          </p:cNvPr>
          <p:cNvSpPr>
            <a:spLocks noGrp="1"/>
          </p:cNvSpPr>
          <p:nvPr>
            <p:ph idx="1"/>
          </p:nvPr>
        </p:nvSpPr>
        <p:spPr>
          <a:xfrm>
            <a:off x="1066800" y="1341438"/>
            <a:ext cx="9982200" cy="4983162"/>
          </a:xfrm>
        </p:spPr>
        <p:txBody>
          <a:bodyPr/>
          <a:lstStyle/>
          <a:p>
            <a:r>
              <a:rPr lang="en-US" sz="2400" dirty="0"/>
              <a:t>Site Visits are included in the SOW for the Meeting Planner and Network Service Providers, the IEEE 802 Executive Secretary is requesting approval to attend potential Site visit 3Qtr (3 days/2 nights).</a:t>
            </a:r>
          </a:p>
          <a:p>
            <a:r>
              <a:rPr lang="en-US" sz="2400" dirty="0"/>
              <a:t>Move to approve Bangkok, Thailand Site Visit for IEEE 802 Executive Secretary not to exceed $5,500.</a:t>
            </a:r>
          </a:p>
          <a:p>
            <a:r>
              <a:rPr lang="en-US" sz="2400" dirty="0"/>
              <a:t>Move: Rosdahl</a:t>
            </a:r>
          </a:p>
          <a:p>
            <a:r>
              <a:rPr lang="en-US" sz="2400" dirty="0"/>
              <a:t>Second: Zimmerman</a:t>
            </a:r>
          </a:p>
          <a:p>
            <a:r>
              <a:rPr lang="en-US" sz="2400" dirty="0"/>
              <a:t>Results: </a:t>
            </a:r>
            <a:r>
              <a:rPr lang="en-US" sz="2400" dirty="0" err="1"/>
              <a:t>unimous</a:t>
            </a:r>
            <a:r>
              <a:rPr lang="en-US" sz="2400" dirty="0"/>
              <a:t>- motion passes</a:t>
            </a:r>
          </a:p>
          <a:p>
            <a:endParaRPr lang="en-US" sz="2400" dirty="0"/>
          </a:p>
        </p:txBody>
      </p:sp>
    </p:spTree>
    <p:extLst>
      <p:ext uri="{BB962C8B-B14F-4D97-AF65-F5344CB8AC3E}">
        <p14:creationId xmlns:p14="http://schemas.microsoft.com/office/powerpoint/2010/main" val="124801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F9A6CCE4-BC0A-4194-9F6C-63D8359E4152}"/>
              </a:ext>
            </a:extLst>
          </p:cNvPr>
          <p:cNvSpPr>
            <a:spLocks noGrp="1" noChangeArrowheads="1"/>
          </p:cNvSpPr>
          <p:nvPr>
            <p:ph type="title"/>
          </p:nvPr>
        </p:nvSpPr>
        <p:spPr/>
        <p:txBody>
          <a:bodyPr/>
          <a:lstStyle/>
          <a:p>
            <a:r>
              <a:rPr lang="en-US" altLang="en-US" sz="3200" dirty="0"/>
              <a:t>IEEE 802 Opening EC Mtg – July 10</a:t>
            </a:r>
          </a:p>
        </p:txBody>
      </p:sp>
      <p:sp>
        <p:nvSpPr>
          <p:cNvPr id="273414" name="Rectangle 6">
            <a:extLst>
              <a:ext uri="{FF2B5EF4-FFF2-40B4-BE49-F238E27FC236}">
                <a16:creationId xmlns:a16="http://schemas.microsoft.com/office/drawing/2014/main" id="{A8DD74F1-78FD-43C5-92B7-9C87A242921B}"/>
              </a:ext>
            </a:extLst>
          </p:cNvPr>
          <p:cNvSpPr>
            <a:spLocks noGrp="1" noChangeArrowheads="1"/>
          </p:cNvSpPr>
          <p:nvPr>
            <p:ph idx="1"/>
          </p:nvPr>
        </p:nvSpPr>
        <p:spPr>
          <a:xfrm>
            <a:off x="609599" y="1341438"/>
            <a:ext cx="10972800" cy="4525962"/>
          </a:xfrm>
        </p:spPr>
        <p:txBody>
          <a:bodyPr/>
          <a:lstStyle/>
          <a:p>
            <a:r>
              <a:rPr lang="en-US" altLang="en-US" sz="2800" dirty="0"/>
              <a:t>Agenda Item 6.02 - II</a:t>
            </a:r>
          </a:p>
          <a:p>
            <a:pPr lvl="1"/>
            <a:r>
              <a:rPr lang="en-US" altLang="en-US" dirty="0"/>
              <a:t>Current / Future venues</a:t>
            </a:r>
          </a:p>
          <a:p>
            <a:pPr marL="1371600" lvl="2" indent="-514350">
              <a:buAutoNum type="alphaLcPeriod"/>
            </a:pPr>
            <a:r>
              <a:rPr lang="en-US" altLang="en-US" dirty="0"/>
              <a:t>Things to know about this week!</a:t>
            </a:r>
          </a:p>
          <a:p>
            <a:pPr marL="1371600" lvl="2" indent="-514350">
              <a:buAutoNum type="alphaLcPeriod"/>
            </a:pPr>
            <a:r>
              <a:rPr lang="en-US" altLang="en-US" dirty="0"/>
              <a:t>Registration Reminder</a:t>
            </a:r>
          </a:p>
          <a:p>
            <a:pPr marL="1371600" lvl="2" indent="-514350">
              <a:buAutoNum type="alphaLcPeriod"/>
            </a:pPr>
            <a:r>
              <a:rPr lang="en-US" dirty="0"/>
              <a:t>Straw Poll for WGs</a:t>
            </a:r>
          </a:p>
          <a:p>
            <a:pPr marL="1371600" lvl="2" indent="-514350">
              <a:buFontTx/>
              <a:buAutoNum type="alphaLcPeriod"/>
            </a:pPr>
            <a:r>
              <a:rPr lang="en-US" altLang="en-US" dirty="0"/>
              <a:t>Future Venue Contract Status</a:t>
            </a:r>
            <a:endParaRPr lang="en-US" dirty="0"/>
          </a:p>
          <a:p>
            <a:pPr marL="1371600" lvl="2" indent="-514350">
              <a:buAutoNum type="alphaLcPeriod"/>
            </a:pPr>
            <a:r>
              <a:rPr lang="en-US" dirty="0"/>
              <a:t>Nov 2022 – Bangkok, Thailand</a:t>
            </a:r>
          </a:p>
          <a:p>
            <a:pPr marL="1371600" lvl="2" indent="-514350">
              <a:buAutoNum type="alphaLcPeriod"/>
            </a:pPr>
            <a:r>
              <a:rPr lang="en-US" dirty="0"/>
              <a:t>Other Future Sessions</a:t>
            </a:r>
          </a:p>
          <a:p>
            <a:pPr marL="971550" lvl="1" indent="-514350">
              <a:buAutoNum type="alphaLcPeriod"/>
            </a:pPr>
            <a:endParaRPr lang="en-US" dirty="0"/>
          </a:p>
          <a:p>
            <a:pPr marL="971550" lvl="1" indent="-514350">
              <a:buAutoNum type="alphaLcPeriod"/>
            </a:pPr>
            <a:endParaRPr lang="en-US" dirty="0"/>
          </a:p>
          <a:p>
            <a:pPr marL="971550" lvl="1" indent="-514350">
              <a:buAutoNum type="alphaLcPeriod"/>
            </a:pPr>
            <a:endParaRPr lang="en-US" altLang="en-US" dirty="0"/>
          </a:p>
          <a:p>
            <a:pPr marL="971550" lvl="1" indent="-514350">
              <a:buAutoNum type="alphaLcPeriod"/>
            </a:pP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6F69-59D0-452F-A8CE-0F4852607AE0}"/>
              </a:ext>
            </a:extLst>
          </p:cNvPr>
          <p:cNvSpPr>
            <a:spLocks noGrp="1"/>
          </p:cNvSpPr>
          <p:nvPr>
            <p:ph type="title"/>
          </p:nvPr>
        </p:nvSpPr>
        <p:spPr/>
        <p:txBody>
          <a:bodyPr/>
          <a:lstStyle/>
          <a:p>
            <a:r>
              <a:rPr lang="en-US" dirty="0"/>
              <a:t>802 EC Closing Meeting</a:t>
            </a:r>
          </a:p>
        </p:txBody>
      </p:sp>
      <p:sp>
        <p:nvSpPr>
          <p:cNvPr id="3" name="Content Placeholder 2">
            <a:extLst>
              <a:ext uri="{FF2B5EF4-FFF2-40B4-BE49-F238E27FC236}">
                <a16:creationId xmlns:a16="http://schemas.microsoft.com/office/drawing/2014/main" id="{8777B7CD-2272-458D-9275-0976B5BD9353}"/>
              </a:ext>
            </a:extLst>
          </p:cNvPr>
          <p:cNvSpPr>
            <a:spLocks noGrp="1"/>
          </p:cNvSpPr>
          <p:nvPr>
            <p:ph idx="1"/>
          </p:nvPr>
        </p:nvSpPr>
        <p:spPr/>
        <p:txBody>
          <a:bodyPr/>
          <a:lstStyle/>
          <a:p>
            <a:r>
              <a:rPr lang="en-US" sz="6000" dirty="0"/>
              <a:t>F&amp;B is in lobby on this level.</a:t>
            </a:r>
          </a:p>
          <a:p>
            <a:r>
              <a:rPr lang="en-US" sz="6000" dirty="0"/>
              <a:t>Break until 3:00pm ET</a:t>
            </a:r>
          </a:p>
        </p:txBody>
      </p:sp>
    </p:spTree>
    <p:extLst>
      <p:ext uri="{BB962C8B-B14F-4D97-AF65-F5344CB8AC3E}">
        <p14:creationId xmlns:p14="http://schemas.microsoft.com/office/powerpoint/2010/main" val="315317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8C40C7-3D10-497B-AD61-5B9AA5FBFEB5}"/>
              </a:ext>
            </a:extLst>
          </p:cNvPr>
          <p:cNvSpPr>
            <a:spLocks noGrp="1"/>
          </p:cNvSpPr>
          <p:nvPr>
            <p:ph type="title"/>
          </p:nvPr>
        </p:nvSpPr>
        <p:spPr/>
        <p:txBody>
          <a:bodyPr/>
          <a:lstStyle/>
          <a:p>
            <a:r>
              <a:rPr lang="en-US" dirty="0"/>
              <a:t>8.033 – Executive Secretary Report</a:t>
            </a:r>
          </a:p>
        </p:txBody>
      </p:sp>
      <p:sp>
        <p:nvSpPr>
          <p:cNvPr id="5" name="Content Placeholder 4">
            <a:extLst>
              <a:ext uri="{FF2B5EF4-FFF2-40B4-BE49-F238E27FC236}">
                <a16:creationId xmlns:a16="http://schemas.microsoft.com/office/drawing/2014/main" id="{E557F7E1-574B-4A20-87EB-7B49FF13402A}"/>
              </a:ext>
            </a:extLst>
          </p:cNvPr>
          <p:cNvSpPr>
            <a:spLocks noGrp="1"/>
          </p:cNvSpPr>
          <p:nvPr>
            <p:ph idx="1"/>
          </p:nvPr>
        </p:nvSpPr>
        <p:spPr/>
        <p:txBody>
          <a:bodyPr/>
          <a:lstStyle/>
          <a:p>
            <a:r>
              <a:rPr lang="en-US" dirty="0"/>
              <a:t>Meetings efficiency</a:t>
            </a:r>
          </a:p>
          <a:p>
            <a:pPr lvl="1"/>
            <a:r>
              <a:rPr lang="en-US" dirty="0"/>
              <a:t>Network Report</a:t>
            </a:r>
          </a:p>
          <a:p>
            <a:r>
              <a:rPr lang="en-US" dirty="0"/>
              <a:t>Meeting venue management</a:t>
            </a:r>
          </a:p>
          <a:p>
            <a:r>
              <a:rPr lang="en-US" dirty="0"/>
              <a:t>Assist Chair as requested</a:t>
            </a:r>
          </a:p>
          <a:p>
            <a:endParaRPr lang="en-US" dirty="0"/>
          </a:p>
          <a:p>
            <a:endParaRPr lang="en-US" dirty="0"/>
          </a:p>
        </p:txBody>
      </p:sp>
    </p:spTree>
    <p:extLst>
      <p:ext uri="{BB962C8B-B14F-4D97-AF65-F5344CB8AC3E}">
        <p14:creationId xmlns:p14="http://schemas.microsoft.com/office/powerpoint/2010/main" val="445168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A4C7-77D6-42A1-4FCE-6D984EA08541}"/>
              </a:ext>
            </a:extLst>
          </p:cNvPr>
          <p:cNvSpPr>
            <a:spLocks noGrp="1"/>
          </p:cNvSpPr>
          <p:nvPr>
            <p:ph type="title"/>
          </p:nvPr>
        </p:nvSpPr>
        <p:spPr/>
        <p:txBody>
          <a:bodyPr/>
          <a:lstStyle/>
          <a:p>
            <a:r>
              <a:rPr lang="en-US" dirty="0"/>
              <a:t>Network Report</a:t>
            </a:r>
          </a:p>
        </p:txBody>
      </p:sp>
      <p:sp>
        <p:nvSpPr>
          <p:cNvPr id="3" name="Content Placeholder 2">
            <a:extLst>
              <a:ext uri="{FF2B5EF4-FFF2-40B4-BE49-F238E27FC236}">
                <a16:creationId xmlns:a16="http://schemas.microsoft.com/office/drawing/2014/main" id="{402F2189-A4F9-A67B-7A7D-4ECF3BB6DA7D}"/>
              </a:ext>
            </a:extLst>
          </p:cNvPr>
          <p:cNvSpPr>
            <a:spLocks noGrp="1"/>
          </p:cNvSpPr>
          <p:nvPr>
            <p:ph sz="half" idx="1"/>
          </p:nvPr>
        </p:nvSpPr>
        <p:spPr>
          <a:xfrm>
            <a:off x="334433" y="1981200"/>
            <a:ext cx="5384800" cy="4471986"/>
          </a:xfrm>
        </p:spPr>
        <p:txBody>
          <a:bodyPr/>
          <a:lstStyle/>
          <a:p>
            <a:pPr algn="l"/>
            <a:r>
              <a:rPr lang="en-US" sz="2000" b="1" i="0" u="none" strike="noStrike" baseline="0" dirty="0">
                <a:latin typeface="Arial-BoldMT"/>
              </a:rPr>
              <a:t>FINAL STATISTICS (as of 4PM 7/14/22)</a:t>
            </a:r>
          </a:p>
          <a:p>
            <a:pPr marL="400050" lvl="1" indent="0">
              <a:buNone/>
            </a:pPr>
            <a:r>
              <a:rPr lang="en-US" sz="2000" b="0" i="0" u="none" strike="noStrike" baseline="0" dirty="0">
                <a:latin typeface="SymbolMT"/>
              </a:rPr>
              <a:t>• </a:t>
            </a:r>
            <a:r>
              <a:rPr lang="en-US" sz="2000" b="0" i="0" u="none" strike="noStrike" baseline="0" dirty="0">
                <a:latin typeface="ArialMT"/>
              </a:rPr>
              <a:t>Total Internet data: 2.05 TB</a:t>
            </a:r>
          </a:p>
          <a:p>
            <a:pPr marL="400050" lvl="1" indent="0">
              <a:buNone/>
            </a:pPr>
            <a:r>
              <a:rPr lang="en-US" sz="2000" b="0" i="0" u="none" strike="noStrike" baseline="0" dirty="0">
                <a:latin typeface="SymbolMT"/>
              </a:rPr>
              <a:t>• </a:t>
            </a:r>
            <a:r>
              <a:rPr lang="en-US" sz="2000" b="0" i="0" u="none" strike="noStrike" baseline="0" dirty="0">
                <a:latin typeface="ArialMT"/>
              </a:rPr>
              <a:t>Total Internet data inbound: 1.64 TB</a:t>
            </a:r>
          </a:p>
          <a:p>
            <a:pPr marL="400050" lvl="1" indent="0">
              <a:buNone/>
            </a:pPr>
            <a:r>
              <a:rPr lang="en-US" sz="2000" b="0" i="0" u="none" strike="noStrike" baseline="0" dirty="0">
                <a:latin typeface="SymbolMT"/>
              </a:rPr>
              <a:t>• </a:t>
            </a:r>
            <a:r>
              <a:rPr lang="en-US" sz="2000" b="0" i="0" u="none" strike="noStrike" baseline="0" dirty="0">
                <a:latin typeface="ArialMT"/>
              </a:rPr>
              <a:t>Total Internet data outbound: 0.404 TB</a:t>
            </a:r>
          </a:p>
          <a:p>
            <a:pPr algn="l"/>
            <a:endParaRPr lang="en-US" sz="2000" b="0" i="0" u="none" strike="noStrike" baseline="0" dirty="0">
              <a:latin typeface="ArialMT"/>
            </a:endParaRPr>
          </a:p>
          <a:p>
            <a:pPr algn="l"/>
            <a:r>
              <a:rPr lang="en-US" sz="2000" b="0" i="0" u="none" strike="noStrike" baseline="0" dirty="0">
                <a:latin typeface="ArialMT"/>
              </a:rPr>
              <a:t>Inbound Internet bandwidth utilization</a:t>
            </a:r>
          </a:p>
          <a:p>
            <a:pPr marL="400050" lvl="1" indent="0">
              <a:buNone/>
            </a:pPr>
            <a:r>
              <a:rPr lang="en-US" sz="2000" b="0" i="0" u="none" strike="noStrike" baseline="0" dirty="0">
                <a:latin typeface="CourierNewPSMT"/>
              </a:rPr>
              <a:t>o </a:t>
            </a:r>
            <a:r>
              <a:rPr lang="en-US" sz="2000" b="0" i="0" u="none" strike="noStrike" baseline="0" dirty="0">
                <a:latin typeface="ArialMT"/>
              </a:rPr>
              <a:t>Peak: 242.95 Mb/s</a:t>
            </a:r>
          </a:p>
          <a:p>
            <a:pPr marL="400050" lvl="1" indent="0">
              <a:buNone/>
            </a:pPr>
            <a:r>
              <a:rPr lang="en-US" sz="2000" b="0" i="0" u="none" strike="noStrike" baseline="0" dirty="0">
                <a:latin typeface="CourierNewPSMT"/>
              </a:rPr>
              <a:t>o </a:t>
            </a:r>
            <a:r>
              <a:rPr lang="en-US" sz="2000" b="0" i="0" u="none" strike="noStrike" baseline="0" dirty="0">
                <a:latin typeface="ArialMT"/>
              </a:rPr>
              <a:t>95th Percentile: 111.34 Mb/s</a:t>
            </a:r>
          </a:p>
          <a:p>
            <a:pPr marL="0" indent="0" algn="l">
              <a:buNone/>
            </a:pPr>
            <a:r>
              <a:rPr lang="en-US" sz="2000" b="0" i="0" u="none" strike="noStrike" baseline="0" dirty="0">
                <a:latin typeface="SymbolMT"/>
              </a:rPr>
              <a:t>• </a:t>
            </a:r>
            <a:r>
              <a:rPr lang="en-US" sz="2000" b="0" i="0" u="none" strike="noStrike" baseline="0" dirty="0">
                <a:latin typeface="ArialMT"/>
              </a:rPr>
              <a:t>Outbound Internet bandwidth utilization</a:t>
            </a:r>
          </a:p>
          <a:p>
            <a:pPr marL="400050" lvl="1" indent="0">
              <a:buNone/>
            </a:pPr>
            <a:r>
              <a:rPr lang="en-US" sz="2000" b="0" i="0" u="none" strike="noStrike" baseline="0" dirty="0">
                <a:latin typeface="CourierNewPSMT"/>
              </a:rPr>
              <a:t>o </a:t>
            </a:r>
            <a:r>
              <a:rPr lang="en-US" sz="2000" b="0" i="0" u="none" strike="noStrike" baseline="0" dirty="0">
                <a:latin typeface="ArialMT"/>
              </a:rPr>
              <a:t>Peak: 175.26 Mb/s</a:t>
            </a:r>
          </a:p>
          <a:p>
            <a:pPr marL="400050" lvl="1" indent="0">
              <a:buNone/>
            </a:pPr>
            <a:r>
              <a:rPr lang="en-US" sz="2000" b="0" i="0" u="none" strike="noStrike" baseline="0" dirty="0">
                <a:latin typeface="CourierNewPSMT"/>
              </a:rPr>
              <a:t>o </a:t>
            </a:r>
            <a:r>
              <a:rPr lang="en-US" sz="2000" b="0" i="0" u="none" strike="noStrike" baseline="0" dirty="0">
                <a:latin typeface="ArialMT"/>
              </a:rPr>
              <a:t>95th Percentile: 23.26 Mb/s</a:t>
            </a:r>
          </a:p>
          <a:p>
            <a:pPr algn="l"/>
            <a:endParaRPr lang="en-US" sz="2000" dirty="0"/>
          </a:p>
        </p:txBody>
      </p:sp>
      <p:sp>
        <p:nvSpPr>
          <p:cNvPr id="4" name="Content Placeholder 3">
            <a:extLst>
              <a:ext uri="{FF2B5EF4-FFF2-40B4-BE49-F238E27FC236}">
                <a16:creationId xmlns:a16="http://schemas.microsoft.com/office/drawing/2014/main" id="{5AFAB481-A572-02E4-D347-C49D6AC439DE}"/>
              </a:ext>
            </a:extLst>
          </p:cNvPr>
          <p:cNvSpPr>
            <a:spLocks noGrp="1"/>
          </p:cNvSpPr>
          <p:nvPr>
            <p:ph sz="half" idx="2"/>
          </p:nvPr>
        </p:nvSpPr>
        <p:spPr>
          <a:xfrm>
            <a:off x="5922433" y="2362200"/>
            <a:ext cx="5384800" cy="3505200"/>
          </a:xfrm>
        </p:spPr>
        <p:txBody>
          <a:bodyPr/>
          <a:lstStyle/>
          <a:p>
            <a:pPr algn="l"/>
            <a:endParaRPr lang="fr-FR" sz="2000" b="0" i="0" u="none" strike="noStrike" baseline="0" dirty="0">
              <a:latin typeface="SymbolMT"/>
            </a:endParaRPr>
          </a:p>
          <a:p>
            <a:pPr algn="l"/>
            <a:r>
              <a:rPr lang="fr-FR" sz="2000" b="0" i="0" u="none" strike="noStrike" baseline="0" dirty="0">
                <a:latin typeface="ArialMT"/>
              </a:rPr>
              <a:t>Maximum </a:t>
            </a:r>
            <a:r>
              <a:rPr lang="fr-FR" sz="2000" b="0" i="0" u="none" strike="noStrike" baseline="0" dirty="0" err="1">
                <a:latin typeface="ArialMT"/>
              </a:rPr>
              <a:t>wireless</a:t>
            </a:r>
            <a:r>
              <a:rPr lang="fr-FR" sz="2000" b="0" i="0" u="none" strike="noStrike" baseline="0" dirty="0">
                <a:latin typeface="ArialMT"/>
              </a:rPr>
              <a:t> network associations: 1116 unique </a:t>
            </a:r>
            <a:r>
              <a:rPr lang="fr-FR" sz="2000" b="0" i="0" u="none" strike="noStrike" baseline="0" dirty="0" err="1">
                <a:latin typeface="ArialMT"/>
              </a:rPr>
              <a:t>devices</a:t>
            </a:r>
            <a:endParaRPr lang="fr-FR" sz="2000" b="0" i="0" u="none" strike="noStrike" baseline="0" dirty="0">
              <a:latin typeface="ArialMT"/>
            </a:endParaRPr>
          </a:p>
          <a:p>
            <a:pPr marL="400050" lvl="1" indent="0">
              <a:buNone/>
            </a:pPr>
            <a:r>
              <a:rPr lang="en-US" sz="2000" b="0" i="0" u="none" strike="noStrike" baseline="0" dirty="0">
                <a:latin typeface="CourierNewPSMT"/>
              </a:rPr>
              <a:t>o </a:t>
            </a:r>
            <a:r>
              <a:rPr lang="en-US" sz="2000" b="0" i="0" u="none" strike="noStrike" baseline="0" dirty="0" err="1">
                <a:latin typeface="ArialMT"/>
              </a:rPr>
              <a:t>WiFi</a:t>
            </a:r>
            <a:r>
              <a:rPr lang="en-US" sz="2000" b="0" i="0" u="none" strike="noStrike" baseline="0" dirty="0">
                <a:latin typeface="ArialMT"/>
              </a:rPr>
              <a:t> 6 – 475</a:t>
            </a:r>
          </a:p>
          <a:p>
            <a:pPr marL="400050" lvl="1" indent="0">
              <a:buNone/>
            </a:pPr>
            <a:r>
              <a:rPr lang="en-US" sz="2000" b="0" i="0" u="none" strike="noStrike" baseline="0" dirty="0">
                <a:latin typeface="CourierNewPSMT"/>
              </a:rPr>
              <a:t>o </a:t>
            </a:r>
            <a:r>
              <a:rPr lang="en-US" sz="2000" b="0" i="0" u="none" strike="noStrike" baseline="0" dirty="0" err="1">
                <a:latin typeface="ArialMT"/>
              </a:rPr>
              <a:t>WiFi</a:t>
            </a:r>
            <a:r>
              <a:rPr lang="en-US" sz="2000" b="0" i="0" u="none" strike="noStrike" baseline="0" dirty="0">
                <a:latin typeface="ArialMT"/>
              </a:rPr>
              <a:t> 5 – 481</a:t>
            </a:r>
          </a:p>
          <a:p>
            <a:pPr marL="400050" lvl="1" indent="0">
              <a:buNone/>
            </a:pPr>
            <a:r>
              <a:rPr lang="en-US" sz="2000" b="0" i="0" u="none" strike="noStrike" baseline="0" dirty="0">
                <a:latin typeface="CourierNewPSMT"/>
              </a:rPr>
              <a:t>o </a:t>
            </a:r>
            <a:r>
              <a:rPr lang="en-US" sz="2000" b="0" i="0" u="none" strike="noStrike" baseline="0" dirty="0" err="1">
                <a:latin typeface="ArialMT"/>
              </a:rPr>
              <a:t>WiFi</a:t>
            </a:r>
            <a:r>
              <a:rPr lang="en-US" sz="2000" b="0" i="0" u="none" strike="noStrike" baseline="0" dirty="0">
                <a:latin typeface="ArialMT"/>
              </a:rPr>
              <a:t> 4 – 160</a:t>
            </a:r>
          </a:p>
          <a:p>
            <a:r>
              <a:rPr lang="en-US" sz="2000" b="0" i="0" u="none" strike="noStrike" baseline="0" dirty="0">
                <a:latin typeface="ArialMT"/>
              </a:rPr>
              <a:t>Dropped packets: 0</a:t>
            </a:r>
            <a:endParaRPr lang="en-US" sz="2000" dirty="0"/>
          </a:p>
        </p:txBody>
      </p:sp>
      <p:sp>
        <p:nvSpPr>
          <p:cNvPr id="5" name="TextBox 4">
            <a:extLst>
              <a:ext uri="{FF2B5EF4-FFF2-40B4-BE49-F238E27FC236}">
                <a16:creationId xmlns:a16="http://schemas.microsoft.com/office/drawing/2014/main" id="{525E58E7-18E6-1E47-E9B7-0A722E8E0C9D}"/>
              </a:ext>
            </a:extLst>
          </p:cNvPr>
          <p:cNvSpPr txBox="1"/>
          <p:nvPr/>
        </p:nvSpPr>
        <p:spPr>
          <a:xfrm>
            <a:off x="838200" y="1360487"/>
            <a:ext cx="9601200" cy="457200"/>
          </a:xfrm>
          <a:prstGeom prst="rect">
            <a:avLst/>
          </a:prstGeom>
          <a:noFill/>
        </p:spPr>
        <p:txBody>
          <a:bodyPr wrap="square" rtlCol="0">
            <a:spAutoFit/>
          </a:bodyPr>
          <a:lstStyle/>
          <a:p>
            <a:pPr algn="ctr"/>
            <a:r>
              <a:rPr lang="en-US" sz="2400"/>
              <a:t>Network Report posted to mentor: </a:t>
            </a:r>
            <a:r>
              <a:rPr lang="en-US" sz="2400">
                <a:hlinkClick r:id="rId2"/>
              </a:rPr>
              <a:t>802 EC-22/0159r0</a:t>
            </a:r>
            <a:r>
              <a:rPr lang="en-US" sz="2400"/>
              <a:t>:</a:t>
            </a:r>
            <a:endParaRPr lang="en-US" sz="2400" dirty="0"/>
          </a:p>
        </p:txBody>
      </p:sp>
    </p:spTree>
    <p:extLst>
      <p:ext uri="{BB962C8B-B14F-4D97-AF65-F5344CB8AC3E}">
        <p14:creationId xmlns:p14="http://schemas.microsoft.com/office/powerpoint/2010/main" val="3004092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EA070EC2-6458-4DC6-97AA-F4CD63687C31}"/>
              </a:ext>
            </a:extLst>
          </p:cNvPr>
          <p:cNvSpPr>
            <a:spLocks noGrp="1" noChangeArrowheads="1"/>
          </p:cNvSpPr>
          <p:nvPr>
            <p:ph type="title"/>
          </p:nvPr>
        </p:nvSpPr>
        <p:spPr/>
        <p:txBody>
          <a:bodyPr/>
          <a:lstStyle/>
          <a:p>
            <a:r>
              <a:rPr lang="en-US" altLang="en-US" dirty="0"/>
              <a:t>8.04 Monthly IEEE 802 EC Telecons</a:t>
            </a:r>
          </a:p>
        </p:txBody>
      </p:sp>
      <p:sp>
        <p:nvSpPr>
          <p:cNvPr id="2" name="Content Placeholder 1">
            <a:extLst>
              <a:ext uri="{FF2B5EF4-FFF2-40B4-BE49-F238E27FC236}">
                <a16:creationId xmlns:a16="http://schemas.microsoft.com/office/drawing/2014/main" id="{82277739-66B6-40EB-9580-9458386E0E7F}"/>
              </a:ext>
            </a:extLst>
          </p:cNvPr>
          <p:cNvSpPr>
            <a:spLocks noGrp="1"/>
          </p:cNvSpPr>
          <p:nvPr>
            <p:ph idx="1"/>
          </p:nvPr>
        </p:nvSpPr>
        <p:spPr>
          <a:xfrm>
            <a:off x="1066800" y="1341438"/>
            <a:ext cx="9982199" cy="4983162"/>
          </a:xfrm>
        </p:spPr>
        <p:txBody>
          <a:bodyPr/>
          <a:lstStyle/>
          <a:p>
            <a:pPr marL="0" indent="0">
              <a:buNone/>
            </a:pPr>
            <a:r>
              <a:rPr lang="en-US" sz="2400" dirty="0"/>
              <a:t>Announcement of 802 EC Interim Telecon </a:t>
            </a:r>
          </a:p>
          <a:p>
            <a:r>
              <a:rPr lang="en-US" sz="2400" dirty="0"/>
              <a:t>     Tuesday 02 Aug 2022, 19:00-21:00 UTC</a:t>
            </a:r>
          </a:p>
          <a:p>
            <a:r>
              <a:rPr lang="en-US" sz="2400" dirty="0"/>
              <a:t>     Tuesday 06 Sept 2022, 19:00-21:00 UTC</a:t>
            </a:r>
          </a:p>
          <a:p>
            <a:r>
              <a:rPr lang="en-US" sz="2400" dirty="0"/>
              <a:t>     Tuesday 04 Oct 2022, 19:00-21:00 UTC</a:t>
            </a:r>
          </a:p>
          <a:p>
            <a:r>
              <a:rPr lang="en-US" sz="2400" dirty="0"/>
              <a:t>Call Time: 3:00 PM - 5:00 PM Tuesday, (UTC-04:00) Eastern Time (US &amp; Canada)</a:t>
            </a:r>
          </a:p>
          <a:p>
            <a:r>
              <a:rPr lang="en-US" sz="2400" dirty="0"/>
              <a:t>Recurrence: Occurs the first Tuesday of every month effective 05 Aug  2022 to 04 Oct 2022 from 7:00 PM to 9:00 PM, (UTC+00:00) Monrovia, Reykjavik time zone.</a:t>
            </a:r>
          </a:p>
          <a:p>
            <a:pPr marL="0" indent="0">
              <a:buNone/>
            </a:pPr>
            <a:r>
              <a:rPr lang="en-US" sz="2400" dirty="0"/>
              <a:t> </a:t>
            </a:r>
          </a:p>
          <a:p>
            <a:r>
              <a:rPr lang="en-US" sz="2400" dirty="0"/>
              <a:t>New Calls to be Scheduled during 2022 Nov IEEE 802 EC Closing Plenary meeting.</a:t>
            </a:r>
            <a:br>
              <a:rPr lang="en-US" sz="2400" dirty="0"/>
            </a:b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A4-908E-4FA0-BD93-01C0DC1C8239}"/>
              </a:ext>
            </a:extLst>
          </p:cNvPr>
          <p:cNvSpPr>
            <a:spLocks noGrp="1"/>
          </p:cNvSpPr>
          <p:nvPr>
            <p:ph type="title"/>
          </p:nvPr>
        </p:nvSpPr>
        <p:spPr/>
        <p:txBody>
          <a:bodyPr/>
          <a:lstStyle/>
          <a:p>
            <a:r>
              <a:rPr lang="en-US" dirty="0"/>
              <a:t>8.05 Call for Tutorials for Nov 2022</a:t>
            </a:r>
          </a:p>
        </p:txBody>
      </p:sp>
      <p:sp>
        <p:nvSpPr>
          <p:cNvPr id="3" name="Content Placeholder 2">
            <a:extLst>
              <a:ext uri="{FF2B5EF4-FFF2-40B4-BE49-F238E27FC236}">
                <a16:creationId xmlns:a16="http://schemas.microsoft.com/office/drawing/2014/main" id="{2915EE7F-D148-4722-88EB-C5D46D3CB511}"/>
              </a:ext>
            </a:extLst>
          </p:cNvPr>
          <p:cNvSpPr>
            <a:spLocks noGrp="1"/>
          </p:cNvSpPr>
          <p:nvPr>
            <p:ph idx="1"/>
          </p:nvPr>
        </p:nvSpPr>
        <p:spPr>
          <a:xfrm>
            <a:off x="1774828" y="1341441"/>
            <a:ext cx="8435975" cy="5111749"/>
          </a:xfrm>
        </p:spPr>
        <p:txBody>
          <a:bodyPr/>
          <a:lstStyle/>
          <a:p>
            <a:pPr>
              <a:buFont typeface="Arial" panose="020B0604020202020204" pitchFamily="34" charset="0"/>
              <a:buChar char="•"/>
            </a:pPr>
            <a:r>
              <a:rPr lang="en-US" sz="2000" kern="0" dirty="0">
                <a:solidFill>
                  <a:srgbClr val="000000"/>
                </a:solidFill>
              </a:rPr>
              <a:t>Tutorials may be held electronic:</a:t>
            </a:r>
          </a:p>
          <a:p>
            <a:pPr>
              <a:buFont typeface="Arial" panose="020B0604020202020204" pitchFamily="34" charset="0"/>
              <a:buChar char="•"/>
            </a:pPr>
            <a:r>
              <a:rPr lang="en-US" sz="2000" kern="0" dirty="0">
                <a:solidFill>
                  <a:srgbClr val="000000"/>
                </a:solidFill>
              </a:rPr>
              <a:t>In person Tutorials:</a:t>
            </a:r>
          </a:p>
          <a:p>
            <a:pPr lvl="0"/>
            <a:r>
              <a:rPr lang="en-US" sz="2000" kern="0" dirty="0">
                <a:solidFill>
                  <a:srgbClr val="000000"/>
                </a:solidFill>
              </a:rPr>
              <a:t>Tutorial Request form:</a:t>
            </a:r>
          </a:p>
          <a:p>
            <a:pPr lvl="1"/>
            <a:r>
              <a:rPr lang="en-US" sz="1600" kern="0" dirty="0">
                <a:solidFill>
                  <a:srgbClr val="000000"/>
                </a:solidFill>
              </a:rPr>
              <a:t>Generic: </a:t>
            </a:r>
            <a:r>
              <a:rPr lang="en-US" sz="1600" kern="0" dirty="0">
                <a:solidFill>
                  <a:schemeClr val="accent2"/>
                </a:solidFill>
                <a:hlinkClick r:id="rId3">
                  <a:extLst>
                    <a:ext uri="{A12FA001-AC4F-418D-AE19-62706E023703}">
                      <ahyp:hlinkClr xmlns:ahyp="http://schemas.microsoft.com/office/drawing/2018/hyperlinkcolor" val="tx"/>
                    </a:ext>
                  </a:extLst>
                </a:hlinkClick>
              </a:rPr>
              <a:t>http://www.ieee802.org/802_tutorials/802_Tutorial_Request_Form.doc</a:t>
            </a:r>
            <a:r>
              <a:rPr lang="en-US" sz="1600" kern="0" dirty="0">
                <a:solidFill>
                  <a:schemeClr val="accent2"/>
                </a:solidFill>
              </a:rPr>
              <a:t> </a:t>
            </a:r>
          </a:p>
          <a:p>
            <a:pPr marL="457200" lvl="1" indent="0">
              <a:buNone/>
            </a:pPr>
            <a:endParaRPr lang="en-US" sz="1600" kern="0" dirty="0">
              <a:solidFill>
                <a:srgbClr val="000000"/>
              </a:solidFill>
            </a:endParaRPr>
          </a:p>
          <a:p>
            <a:pPr lvl="0"/>
            <a:r>
              <a:rPr lang="en-US" sz="2000" kern="0" dirty="0">
                <a:solidFill>
                  <a:srgbClr val="000000"/>
                </a:solidFill>
              </a:rPr>
              <a:t> As a reminder, please refer to Chair's Guidelines section 2.5 Tutorials for the logistics for participating in sponsoring/presenting a Tutorial.</a:t>
            </a:r>
          </a:p>
          <a:p>
            <a:pPr lvl="0"/>
            <a:endParaRPr lang="en-US" sz="2000" kern="0" dirty="0">
              <a:solidFill>
                <a:srgbClr val="000000"/>
              </a:solidFill>
            </a:endParaRPr>
          </a:p>
          <a:p>
            <a:pPr lvl="0"/>
            <a:r>
              <a:rPr lang="en-US" sz="2000" kern="0" dirty="0">
                <a:solidFill>
                  <a:srgbClr val="000000"/>
                </a:solidFill>
              </a:rPr>
              <a:t>Note that Tutorial times are limited to 80 minutes with 10 minutes to allow for presenters to setup and depart.</a:t>
            </a:r>
          </a:p>
          <a:p>
            <a:pPr lvl="0"/>
            <a:endParaRPr lang="en-US" sz="2000" kern="0" dirty="0">
              <a:solidFill>
                <a:srgbClr val="000000"/>
              </a:solidFill>
            </a:endParaRPr>
          </a:p>
          <a:p>
            <a:pPr lvl="0"/>
            <a:r>
              <a:rPr lang="en-US" sz="2000" kern="0" dirty="0">
                <a:solidFill>
                  <a:srgbClr val="000000"/>
                </a:solidFill>
              </a:rPr>
              <a:t>All requests for Tutorials must be made by </a:t>
            </a:r>
            <a:r>
              <a:rPr lang="en-US" sz="2000" kern="0" dirty="0">
                <a:solidFill>
                  <a:srgbClr val="000000"/>
                </a:solidFill>
                <a:highlight>
                  <a:srgbClr val="FFFF00"/>
                </a:highlight>
              </a:rPr>
              <a:t>30 Sept 2022</a:t>
            </a:r>
          </a:p>
          <a:p>
            <a:endParaRPr lang="en-US" sz="2000" dirty="0"/>
          </a:p>
        </p:txBody>
      </p:sp>
    </p:spTree>
    <p:extLst>
      <p:ext uri="{BB962C8B-B14F-4D97-AF65-F5344CB8AC3E}">
        <p14:creationId xmlns:p14="http://schemas.microsoft.com/office/powerpoint/2010/main" val="2761304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3805-E47F-4009-9604-A2F22B91BFCC}"/>
              </a:ext>
            </a:extLst>
          </p:cNvPr>
          <p:cNvSpPr>
            <a:spLocks noGrp="1"/>
          </p:cNvSpPr>
          <p:nvPr>
            <p:ph type="title"/>
          </p:nvPr>
        </p:nvSpPr>
        <p:spPr/>
        <p:txBody>
          <a:bodyPr/>
          <a:lstStyle/>
          <a:p>
            <a:r>
              <a:rPr lang="en-US" dirty="0"/>
              <a:t>Tutorials and 802 Technical Plenary</a:t>
            </a:r>
          </a:p>
        </p:txBody>
      </p:sp>
      <p:sp>
        <p:nvSpPr>
          <p:cNvPr id="3" name="Content Placeholder 2">
            <a:extLst>
              <a:ext uri="{FF2B5EF4-FFF2-40B4-BE49-F238E27FC236}">
                <a16:creationId xmlns:a16="http://schemas.microsoft.com/office/drawing/2014/main" id="{9360758C-447E-42C2-941D-668F17A0DEC2}"/>
              </a:ext>
            </a:extLst>
          </p:cNvPr>
          <p:cNvSpPr>
            <a:spLocks noGrp="1"/>
          </p:cNvSpPr>
          <p:nvPr>
            <p:ph idx="1"/>
          </p:nvPr>
        </p:nvSpPr>
        <p:spPr>
          <a:xfrm>
            <a:off x="1774827" y="1341438"/>
            <a:ext cx="8435975" cy="5287962"/>
          </a:xfrm>
        </p:spPr>
        <p:txBody>
          <a:bodyPr/>
          <a:lstStyle/>
          <a:p>
            <a:r>
              <a:rPr lang="en-US" sz="2800" dirty="0"/>
              <a:t>For the 2022 July IEEE 802 Plenary:</a:t>
            </a:r>
          </a:p>
          <a:p>
            <a:r>
              <a:rPr lang="en-US" sz="2800" dirty="0"/>
              <a:t>Tutorials</a:t>
            </a:r>
          </a:p>
          <a:p>
            <a:pPr lvl="1"/>
            <a:r>
              <a:rPr lang="en-US" dirty="0"/>
              <a:t>11 or 12 July (Mon/Tues) Mixed Mode</a:t>
            </a:r>
          </a:p>
          <a:p>
            <a:r>
              <a:rPr lang="en-US" sz="2800" dirty="0"/>
              <a:t>802 Technical Plenary – Electronic only</a:t>
            </a:r>
          </a:p>
          <a:p>
            <a:pPr lvl="1"/>
            <a:r>
              <a:rPr lang="en-US" dirty="0"/>
              <a:t>TBD (Tentative - depending on Agenda items provided – May 5 and July 7</a:t>
            </a:r>
            <a:r>
              <a:rPr lang="en-US" baseline="30000" dirty="0"/>
              <a:t>th</a:t>
            </a:r>
            <a:r>
              <a:rPr lang="en-US" dirty="0"/>
              <a:t>).</a:t>
            </a:r>
          </a:p>
        </p:txBody>
      </p:sp>
    </p:spTree>
    <p:extLst>
      <p:ext uri="{BB962C8B-B14F-4D97-AF65-F5344CB8AC3E}">
        <p14:creationId xmlns:p14="http://schemas.microsoft.com/office/powerpoint/2010/main" val="3051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2209800" y="2455073"/>
            <a:ext cx="7772400" cy="1102519"/>
          </a:xfrm>
          <a:prstGeom prst="rect">
            <a:avLst/>
          </a:prstGeom>
          <a:noFill/>
          <a:ln>
            <a:noFill/>
          </a:ln>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buClr>
                <a:schemeClr val="dk1"/>
              </a:buClr>
              <a:buSzPts val="10400"/>
            </a:pPr>
            <a:r>
              <a:rPr lang="en-US" dirty="0"/>
              <a:t>Things to Know about this week!</a:t>
            </a:r>
            <a:endParaRPr dirty="0"/>
          </a:p>
        </p:txBody>
      </p:sp>
      <p:sp>
        <p:nvSpPr>
          <p:cNvPr id="85" name="Google Shape;85;p1"/>
          <p:cNvSpPr txBox="1">
            <a:spLocks noGrp="1"/>
          </p:cNvSpPr>
          <p:nvPr>
            <p:ph type="subTitle" idx="1"/>
          </p:nvPr>
        </p:nvSpPr>
        <p:spPr>
          <a:xfrm>
            <a:off x="2895600" y="3771900"/>
            <a:ext cx="6400800" cy="1314450"/>
          </a:xfrm>
          <a:prstGeom prst="rect">
            <a:avLst/>
          </a:prstGeom>
          <a:noFill/>
          <a:ln>
            <a:noFill/>
          </a:ln>
        </p:spPr>
        <p:txBody>
          <a:bodyPr spcFirstLastPara="1" vert="horz" wrap="square" lIns="51427" tIns="25706" rIns="51427" bIns="25706" numCol="1" anchor="t" anchorCtr="0" compatLnSpc="1">
            <a:prstTxWarp prst="textNoShape">
              <a:avLst/>
            </a:prstTxWarp>
            <a:normAutofit fontScale="92500" lnSpcReduction="10000"/>
          </a:bodyPr>
          <a:lstStyle/>
          <a:p>
            <a:pPr>
              <a:spcBef>
                <a:spcPts val="0"/>
              </a:spcBef>
              <a:spcAft>
                <a:spcPts val="0"/>
              </a:spcAft>
              <a:buClr>
                <a:srgbClr val="888888"/>
              </a:buClr>
              <a:buSzPct val="98879"/>
            </a:pPr>
            <a:r>
              <a:rPr lang="en-US"/>
              <a:t>2022 July IEEE 802 </a:t>
            </a:r>
            <a:endParaRPr/>
          </a:p>
          <a:p>
            <a:pPr>
              <a:spcBef>
                <a:spcPts val="0"/>
              </a:spcBef>
              <a:spcAft>
                <a:spcPts val="0"/>
              </a:spcAft>
              <a:buClr>
                <a:srgbClr val="888888"/>
              </a:buClr>
              <a:buSzPct val="98879"/>
            </a:pPr>
            <a:r>
              <a:rPr lang="en-US"/>
              <a:t>Mixed Mode Plenary </a:t>
            </a:r>
            <a:endParaRPr/>
          </a:p>
          <a:p>
            <a:pPr>
              <a:spcBef>
                <a:spcPts val="0"/>
              </a:spcBef>
              <a:spcAft>
                <a:spcPts val="0"/>
              </a:spcAft>
              <a:buClr>
                <a:srgbClr val="888888"/>
              </a:buClr>
              <a:buSzPct val="98879"/>
            </a:pPr>
            <a:r>
              <a:rPr lang="en-US"/>
              <a:t>Montreal, QC Canada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368f2b5254_0_20"/>
          <p:cNvSpPr txBox="1">
            <a:spLocks noGrp="1"/>
          </p:cNvSpPr>
          <p:nvPr>
            <p:ph type="title"/>
          </p:nvPr>
        </p:nvSpPr>
        <p:spPr>
          <a:xfrm>
            <a:off x="1981200" y="409578"/>
            <a:ext cx="8229600" cy="809625"/>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Meeting Information</a:t>
            </a:r>
            <a:endParaRPr dirty="0"/>
          </a:p>
        </p:txBody>
      </p:sp>
      <p:sp>
        <p:nvSpPr>
          <p:cNvPr id="97" name="Google Shape;97;g1368f2b5254_0_20"/>
          <p:cNvSpPr txBox="1">
            <a:spLocks noGrp="1"/>
          </p:cNvSpPr>
          <p:nvPr>
            <p:ph idx="1"/>
          </p:nvPr>
        </p:nvSpPr>
        <p:spPr>
          <a:xfrm>
            <a:off x="1866900" y="1371595"/>
            <a:ext cx="8458200" cy="5076827"/>
          </a:xfrm>
          <a:prstGeom prst="rect">
            <a:avLst/>
          </a:prstGeom>
        </p:spPr>
        <p:txBody>
          <a:bodyPr spcFirstLastPara="1" vert="horz" wrap="square" lIns="51427" tIns="25706" rIns="51427" bIns="25706" numCol="1" anchor="t" anchorCtr="0" compatLnSpc="1">
            <a:prstTxWarp prst="textNoShape">
              <a:avLst/>
            </a:prstTxWarp>
            <a:noAutofit/>
          </a:bodyPr>
          <a:lstStyle/>
          <a:p>
            <a:pPr marL="0" indent="0">
              <a:spcBef>
                <a:spcPts val="416"/>
              </a:spcBef>
              <a:spcAft>
                <a:spcPts val="0"/>
              </a:spcAft>
              <a:buNone/>
            </a:pPr>
            <a:r>
              <a:rPr lang="en-US" sz="2000" b="1" dirty="0"/>
              <a:t>In-Person Schedule of Meeting Times and Rooms:</a:t>
            </a:r>
            <a:endParaRPr sz="2000" b="1" dirty="0"/>
          </a:p>
          <a:p>
            <a:pPr marL="257175" indent="0">
              <a:spcBef>
                <a:spcPts val="416"/>
              </a:spcBef>
              <a:spcAft>
                <a:spcPts val="0"/>
              </a:spcAft>
              <a:buNone/>
            </a:pPr>
            <a:r>
              <a:rPr lang="en-US" sz="2000" u="sng" dirty="0">
                <a:solidFill>
                  <a:srgbClr val="0066FF"/>
                </a:solidFill>
                <a:hlinkClick r:id="rId3">
                  <a:extLst>
                    <a:ext uri="{A12FA001-AC4F-418D-AE19-62706E023703}">
                      <ahyp:hlinkClr xmlns:ahyp="http://schemas.microsoft.com/office/drawing/2018/hyperlinkcolor" val="tx"/>
                    </a:ext>
                  </a:extLst>
                </a:hlinkClick>
              </a:rPr>
              <a:t>https://schedule.802world.com/schedule/schedule/show</a:t>
            </a:r>
            <a:r>
              <a:rPr lang="en-US" sz="2000" u="sng" dirty="0">
                <a:solidFill>
                  <a:srgbClr val="0066FF"/>
                </a:solidFill>
              </a:rPr>
              <a:t> </a:t>
            </a:r>
            <a:endParaRPr sz="2000" dirty="0">
              <a:solidFill>
                <a:srgbClr val="0066FF"/>
              </a:solidFill>
            </a:endParaRPr>
          </a:p>
          <a:p>
            <a:pPr marL="514350" indent="0">
              <a:spcBef>
                <a:spcPts val="416"/>
              </a:spcBef>
              <a:spcAft>
                <a:spcPts val="0"/>
              </a:spcAft>
              <a:buNone/>
            </a:pPr>
            <a:endParaRPr sz="2000" dirty="0"/>
          </a:p>
          <a:p>
            <a:pPr marL="0" indent="0">
              <a:spcBef>
                <a:spcPts val="416"/>
              </a:spcBef>
              <a:spcAft>
                <a:spcPts val="0"/>
              </a:spcAft>
              <a:buNone/>
            </a:pPr>
            <a:r>
              <a:rPr lang="en-US" sz="2000" b="1" dirty="0"/>
              <a:t>802 LAN/MAN Standards Committee - composite calendar:</a:t>
            </a:r>
            <a:endParaRPr sz="2000" b="1" dirty="0"/>
          </a:p>
          <a:p>
            <a:pPr marL="257175" indent="0">
              <a:spcBef>
                <a:spcPts val="416"/>
              </a:spcBef>
              <a:spcAft>
                <a:spcPts val="0"/>
              </a:spcAft>
              <a:buNone/>
            </a:pPr>
            <a:r>
              <a:rPr lang="en-US" sz="2000" u="sng" dirty="0">
                <a:solidFill>
                  <a:srgbClr val="0066FF"/>
                </a:solidFill>
                <a:hlinkClick r:id="rId4">
                  <a:extLst>
                    <a:ext uri="{A12FA001-AC4F-418D-AE19-62706E023703}">
                      <ahyp:hlinkClr xmlns:ahyp="http://schemas.microsoft.com/office/drawing/2018/hyperlinkcolor" val="tx"/>
                    </a:ext>
                  </a:extLst>
                </a:hlinkClick>
              </a:rPr>
              <a:t>https://www.ieee802.org/802tele_calendar.html</a:t>
            </a:r>
            <a:r>
              <a:rPr lang="en-US" sz="2000" u="sng" dirty="0">
                <a:solidFill>
                  <a:srgbClr val="0066FF"/>
                </a:solidFill>
              </a:rPr>
              <a:t> </a:t>
            </a:r>
            <a:endParaRPr sz="2000" dirty="0">
              <a:solidFill>
                <a:srgbClr val="0066FF"/>
              </a:solidFill>
            </a:endParaRPr>
          </a:p>
          <a:p>
            <a:pPr marL="514350" indent="0">
              <a:spcBef>
                <a:spcPts val="416"/>
              </a:spcBef>
              <a:spcAft>
                <a:spcPts val="0"/>
              </a:spcAft>
              <a:buNone/>
            </a:pPr>
            <a:endParaRPr sz="2000" dirty="0"/>
          </a:p>
          <a:p>
            <a:pPr marL="0" indent="0">
              <a:spcBef>
                <a:spcPts val="416"/>
              </a:spcBef>
              <a:spcAft>
                <a:spcPts val="0"/>
              </a:spcAft>
              <a:buNone/>
            </a:pPr>
            <a:r>
              <a:rPr lang="en-US" sz="2000" b="1" dirty="0"/>
              <a:t>Le Center Montreal Meeting Space Map</a:t>
            </a:r>
            <a:endParaRPr sz="2000" b="1" dirty="0"/>
          </a:p>
          <a:p>
            <a:pPr marL="257175" indent="0">
              <a:spcBef>
                <a:spcPts val="416"/>
              </a:spcBef>
              <a:spcAft>
                <a:spcPts val="0"/>
              </a:spcAft>
              <a:buNone/>
            </a:pPr>
            <a:r>
              <a:rPr lang="en-US" sz="2000" u="sng" dirty="0">
                <a:solidFill>
                  <a:srgbClr val="0000FF"/>
                </a:solidFill>
                <a:highlight>
                  <a:srgbClr val="FFFFFF"/>
                </a:highlight>
                <a:ea typeface="Arial"/>
                <a:cs typeface="Arial"/>
                <a:sym typeface="Arial"/>
                <a:hlinkClick r:id="rId5">
                  <a:extLst>
                    <a:ext uri="{A12FA001-AC4F-418D-AE19-62706E023703}">
                      <ahyp:hlinkClr xmlns:ahyp="http://schemas.microsoft.com/office/drawing/2018/hyperlinkcolor" val="tx"/>
                    </a:ext>
                  </a:extLst>
                </a:hlinkClick>
              </a:rPr>
              <a:t>http://802world.org/plenary/meeting-map</a:t>
            </a:r>
            <a:endParaRPr sz="2000" b="1" dirty="0">
              <a:solidFill>
                <a:srgbClr val="0000FF"/>
              </a:solidFill>
            </a:endParaRPr>
          </a:p>
          <a:p>
            <a:pPr marL="0" indent="0">
              <a:spcBef>
                <a:spcPts val="416"/>
              </a:spcBef>
              <a:spcAft>
                <a:spcPts val="0"/>
              </a:spcAft>
              <a:buNone/>
            </a:pPr>
            <a:endParaRPr sz="2000" dirty="0"/>
          </a:p>
          <a:p>
            <a:pPr marL="0" indent="0">
              <a:spcBef>
                <a:spcPts val="416"/>
              </a:spcBef>
              <a:spcAft>
                <a:spcPts val="0"/>
              </a:spcAft>
              <a:buNone/>
            </a:pPr>
            <a:r>
              <a:rPr lang="en-US" sz="2000" b="1" dirty="0"/>
              <a:t>Opening EC Meeting: </a:t>
            </a:r>
            <a:endParaRPr sz="2000" b="1" dirty="0"/>
          </a:p>
          <a:p>
            <a:pPr marL="257175" indent="0">
              <a:spcBef>
                <a:spcPts val="416"/>
              </a:spcBef>
              <a:spcAft>
                <a:spcPts val="0"/>
              </a:spcAft>
              <a:buNone/>
            </a:pPr>
            <a:r>
              <a:rPr lang="en-US" sz="2000" dirty="0"/>
              <a:t>Monday July 11th 8:00 AM Drummond Ouest L3</a:t>
            </a:r>
            <a:endParaRPr sz="2000" dirty="0"/>
          </a:p>
          <a:p>
            <a:pPr marL="257175" indent="0">
              <a:spcBef>
                <a:spcPts val="416"/>
              </a:spcBef>
              <a:spcAft>
                <a:spcPts val="0"/>
              </a:spcAft>
              <a:buNone/>
            </a:pPr>
            <a:endParaRPr sz="2000" dirty="0"/>
          </a:p>
          <a:p>
            <a:pPr marL="0" indent="0">
              <a:spcBef>
                <a:spcPts val="416"/>
              </a:spcBef>
              <a:spcAft>
                <a:spcPts val="0"/>
              </a:spcAft>
              <a:buNone/>
            </a:pPr>
            <a:r>
              <a:rPr lang="en-US" sz="2000" b="1" dirty="0"/>
              <a:t>Closing EC Meeting: </a:t>
            </a:r>
            <a:endParaRPr sz="2000" b="1" dirty="0"/>
          </a:p>
          <a:p>
            <a:pPr marL="257175" indent="0">
              <a:spcBef>
                <a:spcPts val="416"/>
              </a:spcBef>
              <a:spcAft>
                <a:spcPts val="0"/>
              </a:spcAft>
              <a:buNone/>
            </a:pPr>
            <a:r>
              <a:rPr lang="en-US" sz="2000" dirty="0"/>
              <a:t>Friday July 15th 1:00 PM Drummond Ouest L3</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368f2b5254_0_25"/>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Local Attendee Food &amp; Beverage</a:t>
            </a:r>
            <a:endParaRPr dirty="0"/>
          </a:p>
        </p:txBody>
      </p:sp>
      <p:sp>
        <p:nvSpPr>
          <p:cNvPr id="103" name="Google Shape;103;g1368f2b5254_0_25"/>
          <p:cNvSpPr txBox="1">
            <a:spLocks noGrp="1"/>
          </p:cNvSpPr>
          <p:nvPr>
            <p:ph idx="1"/>
          </p:nvPr>
        </p:nvSpPr>
        <p:spPr>
          <a:xfrm>
            <a:off x="3581400" y="1524000"/>
            <a:ext cx="5029200" cy="4600074"/>
          </a:xfrm>
          <a:prstGeom prst="rect">
            <a:avLst/>
          </a:prstGeom>
        </p:spPr>
        <p:txBody>
          <a:bodyPr spcFirstLastPara="1" vert="horz" wrap="square" lIns="51427" tIns="25706" rIns="51427" bIns="25706" numCol="1" anchor="t" anchorCtr="0" compatLnSpc="1">
            <a:prstTxWarp prst="textNoShape">
              <a:avLst/>
            </a:prstTxWarp>
            <a:noAutofit/>
          </a:bodyPr>
          <a:lstStyle/>
          <a:p>
            <a:pPr marL="0" indent="0">
              <a:lnSpc>
                <a:spcPct val="120000"/>
              </a:lnSpc>
              <a:spcBef>
                <a:spcPts val="0"/>
              </a:spcBef>
              <a:spcAft>
                <a:spcPts val="0"/>
              </a:spcAft>
              <a:buClr>
                <a:schemeClr val="dk1"/>
              </a:buClr>
              <a:buSzPts val="4400"/>
              <a:buNone/>
            </a:pPr>
            <a:r>
              <a:rPr lang="en-US" sz="2000" b="1" dirty="0">
                <a:highlight>
                  <a:srgbClr val="FFFFFF"/>
                </a:highlight>
                <a:ea typeface="Arial"/>
                <a:cs typeface="Arial"/>
                <a:sym typeface="Arial"/>
              </a:rPr>
              <a:t>Light Breakfast</a:t>
            </a:r>
          </a:p>
          <a:p>
            <a:pPr marL="400050" lvl="1" indent="0">
              <a:lnSpc>
                <a:spcPct val="120000"/>
              </a:lnSpc>
              <a:spcBef>
                <a:spcPts val="0"/>
              </a:spcBef>
              <a:spcAft>
                <a:spcPts val="0"/>
              </a:spcAft>
              <a:buClr>
                <a:schemeClr val="dk1"/>
              </a:buClr>
              <a:buSzPts val="4400"/>
              <a:buNone/>
            </a:pPr>
            <a:r>
              <a:rPr lang="en-US" sz="2000" dirty="0">
                <a:highlight>
                  <a:srgbClr val="FFFFFF"/>
                </a:highlight>
                <a:ea typeface="Arial"/>
                <a:cs typeface="Arial"/>
                <a:sym typeface="Arial"/>
              </a:rPr>
              <a:t>7:30 AM - 8:30 AM</a:t>
            </a:r>
          </a:p>
          <a:p>
            <a:pPr marL="0" indent="0">
              <a:lnSpc>
                <a:spcPct val="120000"/>
              </a:lnSpc>
              <a:spcBef>
                <a:spcPts val="0"/>
              </a:spcBef>
              <a:spcAft>
                <a:spcPts val="0"/>
              </a:spcAft>
              <a:buClr>
                <a:schemeClr val="dk1"/>
              </a:buClr>
              <a:buSzPts val="4400"/>
              <a:buNone/>
            </a:pPr>
            <a:r>
              <a:rPr lang="en-US" sz="2000" b="1" dirty="0">
                <a:highlight>
                  <a:srgbClr val="FFFFFF"/>
                </a:highlight>
                <a:ea typeface="Arial"/>
                <a:cs typeface="Arial"/>
                <a:sym typeface="Arial"/>
              </a:rPr>
              <a:t>AM Coffee and Tea</a:t>
            </a:r>
          </a:p>
          <a:p>
            <a:pPr marL="400050" lvl="1" indent="0">
              <a:lnSpc>
                <a:spcPct val="120000"/>
              </a:lnSpc>
              <a:spcBef>
                <a:spcPts val="0"/>
              </a:spcBef>
              <a:spcAft>
                <a:spcPts val="0"/>
              </a:spcAft>
              <a:buClr>
                <a:schemeClr val="dk1"/>
              </a:buClr>
              <a:buSzPts val="4400"/>
              <a:buNone/>
            </a:pPr>
            <a:r>
              <a:rPr lang="en-US" sz="2000" dirty="0">
                <a:highlight>
                  <a:srgbClr val="FFFFFF"/>
                </a:highlight>
                <a:ea typeface="Arial"/>
                <a:cs typeface="Arial"/>
                <a:sym typeface="Arial"/>
              </a:rPr>
              <a:t>10:00 AM - 11:00 AM</a:t>
            </a:r>
          </a:p>
          <a:p>
            <a:pPr marL="0" indent="0">
              <a:lnSpc>
                <a:spcPct val="120000"/>
              </a:lnSpc>
              <a:spcBef>
                <a:spcPts val="0"/>
              </a:spcBef>
              <a:spcAft>
                <a:spcPts val="0"/>
              </a:spcAft>
              <a:buClr>
                <a:schemeClr val="dk1"/>
              </a:buClr>
              <a:buSzPts val="4400"/>
              <a:buNone/>
            </a:pPr>
            <a:r>
              <a:rPr lang="en-US" sz="2000" b="1" dirty="0">
                <a:highlight>
                  <a:srgbClr val="FFFFFF"/>
                </a:highlight>
                <a:ea typeface="Arial"/>
                <a:cs typeface="Arial"/>
                <a:sym typeface="Arial"/>
              </a:rPr>
              <a:t>PM Coffee and Tea and Snacks</a:t>
            </a:r>
            <a:endParaRPr sz="2000" b="1" dirty="0">
              <a:highlight>
                <a:srgbClr val="FFFFFF"/>
              </a:highlight>
              <a:ea typeface="Arial"/>
              <a:cs typeface="Arial"/>
              <a:sym typeface="Arial"/>
            </a:endParaRPr>
          </a:p>
          <a:p>
            <a:pPr marL="400050" lvl="2" indent="0">
              <a:lnSpc>
                <a:spcPct val="115000"/>
              </a:lnSpc>
              <a:spcBef>
                <a:spcPts val="0"/>
              </a:spcBef>
              <a:spcAft>
                <a:spcPts val="0"/>
              </a:spcAft>
              <a:buNone/>
            </a:pPr>
            <a:r>
              <a:rPr lang="en-US" sz="2000" dirty="0">
                <a:highlight>
                  <a:srgbClr val="FFFFFF"/>
                </a:highlight>
                <a:ea typeface="Arial"/>
                <a:cs typeface="Arial"/>
                <a:sym typeface="Arial"/>
              </a:rPr>
              <a:t>3:00 PM - 4:00 PM</a:t>
            </a:r>
          </a:p>
          <a:p>
            <a:pPr marL="400050" lvl="2" indent="0">
              <a:lnSpc>
                <a:spcPct val="115000"/>
              </a:lnSpc>
              <a:spcBef>
                <a:spcPts val="0"/>
              </a:spcBef>
              <a:spcAft>
                <a:spcPts val="0"/>
              </a:spcAft>
              <a:buNone/>
            </a:pPr>
            <a:endParaRPr lang="en-US" sz="2000" dirty="0">
              <a:highlight>
                <a:srgbClr val="FFFFFF"/>
              </a:highlight>
              <a:ea typeface="Arial"/>
              <a:cs typeface="Arial"/>
              <a:sym typeface="Arial"/>
            </a:endParaRPr>
          </a:p>
          <a:p>
            <a:pPr marL="0" indent="-400050">
              <a:lnSpc>
                <a:spcPct val="115000"/>
              </a:lnSpc>
              <a:spcBef>
                <a:spcPts val="0"/>
              </a:spcBef>
              <a:spcAft>
                <a:spcPts val="0"/>
              </a:spcAft>
              <a:buNone/>
            </a:pPr>
            <a:r>
              <a:rPr lang="en-US" sz="2000" b="1" dirty="0"/>
              <a:t>Monday – Thursday:</a:t>
            </a:r>
          </a:p>
          <a:p>
            <a:pPr marL="400050" lvl="2" indent="0">
              <a:lnSpc>
                <a:spcPct val="120000"/>
              </a:lnSpc>
              <a:spcBef>
                <a:spcPts val="0"/>
              </a:spcBef>
              <a:spcAft>
                <a:spcPts val="0"/>
              </a:spcAft>
              <a:buNone/>
            </a:pPr>
            <a:r>
              <a:rPr lang="en-US" sz="2000" b="1" dirty="0"/>
              <a:t>Served in the Ballroom Foyer, Level 4</a:t>
            </a:r>
          </a:p>
          <a:p>
            <a:pPr marL="0" indent="0">
              <a:lnSpc>
                <a:spcPct val="120000"/>
              </a:lnSpc>
              <a:spcBef>
                <a:spcPts val="0"/>
              </a:spcBef>
              <a:spcAft>
                <a:spcPts val="0"/>
              </a:spcAft>
              <a:buNone/>
            </a:pPr>
            <a:endParaRPr sz="2000" b="1" dirty="0"/>
          </a:p>
          <a:p>
            <a:pPr marL="0" indent="0">
              <a:lnSpc>
                <a:spcPct val="120000"/>
              </a:lnSpc>
              <a:spcBef>
                <a:spcPts val="0"/>
              </a:spcBef>
              <a:spcAft>
                <a:spcPts val="0"/>
              </a:spcAft>
              <a:buClr>
                <a:schemeClr val="dk1"/>
              </a:buClr>
              <a:buSzPts val="1100"/>
              <a:buNone/>
            </a:pPr>
            <a:r>
              <a:rPr lang="en-US" sz="2000" b="1" dirty="0"/>
              <a:t>   Friday Service Location:</a:t>
            </a:r>
          </a:p>
          <a:p>
            <a:pPr marL="400050" lvl="1" indent="0">
              <a:lnSpc>
                <a:spcPct val="120000"/>
              </a:lnSpc>
              <a:spcBef>
                <a:spcPts val="0"/>
              </a:spcBef>
              <a:spcAft>
                <a:spcPts val="0"/>
              </a:spcAft>
              <a:buClr>
                <a:schemeClr val="dk1"/>
              </a:buClr>
              <a:buSzPts val="1100"/>
              <a:buNone/>
            </a:pPr>
            <a:r>
              <a:rPr lang="en-US" sz="2000" b="1" dirty="0"/>
              <a:t>TBC</a:t>
            </a:r>
            <a:endParaRPr sz="2000" dirty="0">
              <a:highlight>
                <a:srgbClr val="FFFFFF"/>
              </a:highlight>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368f2b5254_0_60"/>
          <p:cNvSpPr txBox="1">
            <a:spLocks noGrp="1"/>
          </p:cNvSpPr>
          <p:nvPr>
            <p:ph type="title"/>
          </p:nvPr>
        </p:nvSpPr>
        <p:spPr>
          <a:xfrm>
            <a:off x="1981200" y="544932"/>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Social Networking Event</a:t>
            </a:r>
            <a:endParaRPr dirty="0"/>
          </a:p>
        </p:txBody>
      </p:sp>
      <p:sp>
        <p:nvSpPr>
          <p:cNvPr id="139" name="Google Shape;139;g1368f2b5254_0_60"/>
          <p:cNvSpPr txBox="1">
            <a:spLocks noGrp="1"/>
          </p:cNvSpPr>
          <p:nvPr>
            <p:ph idx="1"/>
          </p:nvPr>
        </p:nvSpPr>
        <p:spPr>
          <a:xfrm>
            <a:off x="1981200" y="1600203"/>
            <a:ext cx="8229600" cy="3851607"/>
          </a:xfrm>
          <a:prstGeom prst="rect">
            <a:avLst/>
          </a:prstGeom>
        </p:spPr>
        <p:txBody>
          <a:bodyPr spcFirstLastPara="1" vert="horz" wrap="square" lIns="51427" tIns="25706" rIns="51427" bIns="25706" numCol="1" anchor="t" anchorCtr="0" compatLnSpc="1">
            <a:prstTxWarp prst="textNoShape">
              <a:avLst/>
            </a:prstTxWarp>
            <a:normAutofit/>
          </a:bodyPr>
          <a:lstStyle/>
          <a:p>
            <a:pPr marL="0" indent="0" algn="ctr">
              <a:spcBef>
                <a:spcPts val="203"/>
              </a:spcBef>
              <a:spcAft>
                <a:spcPts val="0"/>
              </a:spcAft>
              <a:buNone/>
            </a:pPr>
            <a:r>
              <a:rPr lang="en-US" dirty="0"/>
              <a:t>Wednesday July 13, 2022</a:t>
            </a:r>
            <a:endParaRPr dirty="0"/>
          </a:p>
          <a:p>
            <a:pPr marL="0" indent="0" algn="ctr">
              <a:spcBef>
                <a:spcPts val="203"/>
              </a:spcBef>
              <a:spcAft>
                <a:spcPts val="0"/>
              </a:spcAft>
              <a:buNone/>
            </a:pPr>
            <a:r>
              <a:rPr lang="en-US" dirty="0"/>
              <a:t>6:30 - 8:30 PM</a:t>
            </a:r>
            <a:endParaRPr dirty="0"/>
          </a:p>
          <a:p>
            <a:pPr marL="0" indent="0" algn="ctr">
              <a:spcBef>
                <a:spcPts val="203"/>
              </a:spcBef>
              <a:spcAft>
                <a:spcPts val="0"/>
              </a:spcAft>
              <a:buNone/>
            </a:pPr>
            <a:r>
              <a:rPr lang="en-US" dirty="0"/>
              <a:t>Ballroom Foyer</a:t>
            </a:r>
          </a:p>
          <a:p>
            <a:pPr marL="0" indent="0" algn="ctr">
              <a:spcBef>
                <a:spcPts val="203"/>
              </a:spcBef>
              <a:spcAft>
                <a:spcPts val="0"/>
              </a:spcAft>
              <a:buNone/>
            </a:pPr>
            <a:endParaRPr dirty="0"/>
          </a:p>
          <a:p>
            <a:pPr marL="0" indent="0" algn="ctr">
              <a:spcBef>
                <a:spcPts val="203"/>
              </a:spcBef>
              <a:spcAft>
                <a:spcPts val="0"/>
              </a:spcAft>
              <a:buNone/>
            </a:pPr>
            <a:r>
              <a:rPr lang="en-US" dirty="0"/>
              <a:t>Refreshments, Bar Service, Music</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368f2b5254_0_30"/>
          <p:cNvSpPr txBox="1">
            <a:spLocks noGrp="1"/>
          </p:cNvSpPr>
          <p:nvPr>
            <p:ph type="title"/>
          </p:nvPr>
        </p:nvSpPr>
        <p:spPr>
          <a:xfrm>
            <a:off x="1981200" y="304800"/>
            <a:ext cx="8229600" cy="857250"/>
          </a:xfrm>
          <a:prstGeom prst="rect">
            <a:avLst/>
          </a:prstGeom>
        </p:spPr>
        <p:txBody>
          <a:bodyPr spcFirstLastPara="1" vert="horz" wrap="square" lIns="51427" tIns="25706" rIns="51427" bIns="25706" numCol="1" anchor="ctr" anchorCtr="0" compatLnSpc="1">
            <a:prstTxWarp prst="textNoShape">
              <a:avLst/>
            </a:prstTxWarp>
            <a:normAutofit/>
          </a:bodyPr>
          <a:lstStyle/>
          <a:p>
            <a:pPr>
              <a:spcBef>
                <a:spcPts val="0"/>
              </a:spcBef>
              <a:spcAft>
                <a:spcPts val="0"/>
              </a:spcAft>
            </a:pPr>
            <a:r>
              <a:rPr lang="en-US" dirty="0"/>
              <a:t>Lunch Options</a:t>
            </a:r>
            <a:endParaRPr dirty="0"/>
          </a:p>
        </p:txBody>
      </p:sp>
      <p:sp>
        <p:nvSpPr>
          <p:cNvPr id="109" name="Google Shape;109;g1368f2b5254_0_30"/>
          <p:cNvSpPr txBox="1">
            <a:spLocks noGrp="1"/>
          </p:cNvSpPr>
          <p:nvPr>
            <p:ph idx="1"/>
          </p:nvPr>
        </p:nvSpPr>
        <p:spPr>
          <a:xfrm>
            <a:off x="762000" y="1371600"/>
            <a:ext cx="10668000" cy="5334000"/>
          </a:xfrm>
          <a:prstGeom prst="rect">
            <a:avLst/>
          </a:prstGeom>
        </p:spPr>
        <p:txBody>
          <a:bodyPr spcFirstLastPara="1" vert="horz" wrap="square" lIns="51427" tIns="25706" rIns="51427" bIns="25706" numCol="1" anchor="t" anchorCtr="0" compatLnSpc="1">
            <a:prstTxWarp prst="textNoShape">
              <a:avLst/>
            </a:prstTxWarp>
            <a:normAutofit/>
          </a:bodyPr>
          <a:lstStyle/>
          <a:p>
            <a:pPr marL="0" indent="0">
              <a:lnSpc>
                <a:spcPct val="120000"/>
              </a:lnSpc>
              <a:spcBef>
                <a:spcPts val="0"/>
              </a:spcBef>
              <a:spcAft>
                <a:spcPts val="0"/>
              </a:spcAft>
              <a:buNone/>
            </a:pPr>
            <a:r>
              <a:rPr lang="en-US" sz="1600" dirty="0">
                <a:solidFill>
                  <a:srgbClr val="FF0000"/>
                </a:solidFill>
              </a:rPr>
              <a:t>Cafe Bar</a:t>
            </a:r>
            <a:r>
              <a:rPr lang="en-US" sz="1600" dirty="0"/>
              <a:t>, Lobby Level </a:t>
            </a:r>
          </a:p>
          <a:p>
            <a:pPr marL="0" indent="0">
              <a:lnSpc>
                <a:spcPct val="120000"/>
              </a:lnSpc>
              <a:spcBef>
                <a:spcPts val="0"/>
              </a:spcBef>
              <a:spcAft>
                <a:spcPts val="0"/>
              </a:spcAft>
              <a:buNone/>
            </a:pPr>
            <a:r>
              <a:rPr lang="en-US" sz="1600" dirty="0"/>
              <a:t>	Monday – Thursday 11:30am to 1:30pm. </a:t>
            </a:r>
          </a:p>
          <a:p>
            <a:pPr marL="0" indent="0">
              <a:lnSpc>
                <a:spcPct val="120000"/>
              </a:lnSpc>
              <a:spcBef>
                <a:spcPts val="0"/>
              </a:spcBef>
              <a:spcAft>
                <a:spcPts val="0"/>
              </a:spcAft>
              <a:buNone/>
            </a:pPr>
            <a:r>
              <a:rPr lang="en-US" sz="1600" dirty="0"/>
              <a:t>	Menu changes daily and includes salads, sandwiches items fresh off the grill plus more.</a:t>
            </a:r>
            <a:r>
              <a:rPr sz="1600" dirty="0"/>
              <a:t> </a:t>
            </a:r>
            <a:endParaRPr lang="en-US" sz="1600" dirty="0"/>
          </a:p>
          <a:p>
            <a:pPr marL="0" indent="0">
              <a:lnSpc>
                <a:spcPct val="120000"/>
              </a:lnSpc>
              <a:spcBef>
                <a:spcPts val="0"/>
              </a:spcBef>
              <a:spcAft>
                <a:spcPts val="0"/>
              </a:spcAft>
              <a:buNone/>
            </a:pPr>
            <a:endParaRPr lang="en-US" sz="1600" dirty="0"/>
          </a:p>
          <a:p>
            <a:pPr marL="0" indent="0">
              <a:lnSpc>
                <a:spcPct val="120000"/>
              </a:lnSpc>
              <a:spcBef>
                <a:spcPts val="0"/>
              </a:spcBef>
              <a:spcAft>
                <a:spcPts val="0"/>
              </a:spcAft>
              <a:buNone/>
            </a:pPr>
            <a:r>
              <a:rPr lang="en-US" sz="1600" dirty="0">
                <a:solidFill>
                  <a:srgbClr val="FF0000"/>
                </a:solidFill>
              </a:rPr>
              <a:t>Food Court at CIBC Building (Across the Street from the hotel)</a:t>
            </a:r>
            <a:r>
              <a:rPr lang="en-US" sz="1600" dirty="0"/>
              <a:t>, </a:t>
            </a:r>
          </a:p>
          <a:p>
            <a:pPr marL="0" indent="0">
              <a:lnSpc>
                <a:spcPct val="120000"/>
              </a:lnSpc>
              <a:spcBef>
                <a:spcPts val="0"/>
              </a:spcBef>
              <a:spcAft>
                <a:spcPts val="0"/>
              </a:spcAft>
              <a:buNone/>
            </a:pPr>
            <a:r>
              <a:rPr lang="en-US" sz="1600" dirty="0">
                <a:highlight>
                  <a:srgbClr val="FFFFFF"/>
                </a:highlight>
              </a:rPr>
              <a:t>	1155 Boulevard René-Lévesque O, B1</a:t>
            </a:r>
            <a:r>
              <a:rPr lang="en-US" sz="1600" dirty="0">
                <a:solidFill>
                  <a:srgbClr val="545454"/>
                </a:solidFill>
                <a:highlight>
                  <a:srgbClr val="FFFFFF"/>
                </a:highlight>
                <a:latin typeface="Arial"/>
                <a:ea typeface="Arial"/>
                <a:cs typeface="Arial"/>
                <a:sym typeface="Arial"/>
              </a:rPr>
              <a:t>,</a:t>
            </a:r>
            <a:r>
              <a:rPr lang="en-US" sz="1600" dirty="0"/>
              <a:t>.</a:t>
            </a:r>
          </a:p>
          <a:p>
            <a:pPr marL="0" indent="0">
              <a:lnSpc>
                <a:spcPct val="120000"/>
              </a:lnSpc>
              <a:spcBef>
                <a:spcPts val="0"/>
              </a:spcBef>
              <a:spcAft>
                <a:spcPts val="0"/>
              </a:spcAft>
              <a:buNone/>
            </a:pPr>
            <a:endParaRPr lang="en-US" sz="1600" dirty="0">
              <a:solidFill>
                <a:srgbClr val="FF0000"/>
              </a:solidFill>
            </a:endParaRPr>
          </a:p>
          <a:p>
            <a:pPr marL="0" indent="0">
              <a:lnSpc>
                <a:spcPct val="120000"/>
              </a:lnSpc>
              <a:spcBef>
                <a:spcPts val="0"/>
              </a:spcBef>
              <a:spcAft>
                <a:spcPts val="0"/>
              </a:spcAft>
              <a:buNone/>
            </a:pPr>
            <a:r>
              <a:rPr lang="en-US" sz="1600" dirty="0">
                <a:solidFill>
                  <a:srgbClr val="FF0000"/>
                </a:solidFill>
              </a:rPr>
              <a:t>Food Court located in the VIA Rail train station </a:t>
            </a:r>
          </a:p>
          <a:p>
            <a:pPr marL="257175" indent="0">
              <a:spcBef>
                <a:spcPts val="421"/>
              </a:spcBef>
              <a:spcAft>
                <a:spcPts val="0"/>
              </a:spcAft>
              <a:buNone/>
            </a:pPr>
            <a:r>
              <a:rPr lang="en-US" sz="1600" dirty="0"/>
              <a:t>below the Fairmont Queen Elizabeth hotel.</a:t>
            </a:r>
          </a:p>
          <a:p>
            <a:pPr marL="257175" indent="0">
              <a:spcBef>
                <a:spcPts val="421"/>
              </a:spcBef>
              <a:spcAft>
                <a:spcPts val="0"/>
              </a:spcAft>
              <a:buNone/>
            </a:pPr>
            <a:r>
              <a:rPr lang="en-US" sz="1600" dirty="0"/>
              <a:t>	URL: </a:t>
            </a:r>
            <a:r>
              <a:rPr lang="en-US" sz="1600" dirty="0">
                <a:solidFill>
                  <a:srgbClr val="0066FF"/>
                </a:solidFill>
                <a:hlinkClick r:id="rId3">
                  <a:extLst>
                    <a:ext uri="{A12FA001-AC4F-418D-AE19-62706E023703}">
                      <ahyp:hlinkClr xmlns:ahyp="http://schemas.microsoft.com/office/drawing/2018/hyperlinkcolor" val="tx"/>
                    </a:ext>
                  </a:extLst>
                </a:hlinkClick>
              </a:rPr>
              <a:t>https://garecentrale.ca/en/halles-de-la-gare</a:t>
            </a:r>
            <a:r>
              <a:rPr lang="en-US" sz="1600" dirty="0">
                <a:solidFill>
                  <a:srgbClr val="0066FF"/>
                </a:solidFill>
              </a:rPr>
              <a:t> </a:t>
            </a:r>
          </a:p>
          <a:p>
            <a:pPr marL="257175" indent="0">
              <a:spcBef>
                <a:spcPts val="421"/>
              </a:spcBef>
              <a:spcAft>
                <a:spcPts val="0"/>
              </a:spcAft>
              <a:buNone/>
            </a:pPr>
            <a:endParaRPr sz="1600" dirty="0"/>
          </a:p>
          <a:p>
            <a:pPr marL="0" indent="0">
              <a:lnSpc>
                <a:spcPct val="120000"/>
              </a:lnSpc>
              <a:spcBef>
                <a:spcPts val="0"/>
              </a:spcBef>
              <a:spcAft>
                <a:spcPts val="0"/>
              </a:spcAft>
              <a:buNone/>
            </a:pPr>
            <a:r>
              <a:rPr lang="en-US" sz="1600" dirty="0">
                <a:solidFill>
                  <a:srgbClr val="FF0000"/>
                </a:solidFill>
              </a:rPr>
              <a:t>Time Out (Le Centre Montreal)</a:t>
            </a:r>
            <a:r>
              <a:rPr lang="en-US" sz="1600" dirty="0"/>
              <a:t>, 30 Sainte-Catherine West, Montreal</a:t>
            </a:r>
            <a:endParaRPr sz="1600" dirty="0"/>
          </a:p>
          <a:p>
            <a:pPr marL="514350" indent="0">
              <a:lnSpc>
                <a:spcPct val="120000"/>
              </a:lnSpc>
              <a:spcBef>
                <a:spcPts val="0"/>
              </a:spcBef>
              <a:spcAft>
                <a:spcPts val="0"/>
              </a:spcAft>
              <a:buNone/>
            </a:pPr>
            <a:r>
              <a:rPr lang="en-US" sz="1600" u="sng" dirty="0">
                <a:solidFill>
                  <a:schemeClr val="hlink"/>
                </a:solidFill>
                <a:hlinkClick r:id="rId4"/>
              </a:rPr>
              <a:t>https://lecentral.ca/en/</a:t>
            </a:r>
            <a:endParaRPr lang="en-US" sz="1600" u="sng" dirty="0">
              <a:solidFill>
                <a:schemeClr val="hlink"/>
              </a:solidFill>
            </a:endParaRPr>
          </a:p>
          <a:p>
            <a:pPr marL="0" indent="0">
              <a:spcBef>
                <a:spcPts val="0"/>
              </a:spcBef>
              <a:spcAft>
                <a:spcPts val="0"/>
              </a:spcAft>
              <a:buNone/>
            </a:pPr>
            <a:endParaRPr lang="en-US" sz="1600" dirty="0">
              <a:solidFill>
                <a:schemeClr val="hlink"/>
              </a:solidFill>
            </a:endParaRPr>
          </a:p>
          <a:p>
            <a:pPr marL="514350" indent="0">
              <a:lnSpc>
                <a:spcPct val="120000"/>
              </a:lnSpc>
              <a:spcBef>
                <a:spcPts val="0"/>
              </a:spcBef>
              <a:spcAft>
                <a:spcPts val="0"/>
              </a:spcAft>
              <a:buNone/>
            </a:pPr>
            <a:endParaRPr lang="en-US" sz="1600" dirty="0"/>
          </a:p>
          <a:p>
            <a:pPr marL="0" indent="0">
              <a:lnSpc>
                <a:spcPct val="120000"/>
              </a:lnSpc>
              <a:spcBef>
                <a:spcPts val="0"/>
              </a:spcBef>
              <a:spcAft>
                <a:spcPts val="0"/>
              </a:spcAft>
              <a:buNone/>
            </a:pPr>
            <a:r>
              <a:rPr lang="en-US" sz="1600" dirty="0">
                <a:solidFill>
                  <a:srgbClr val="0066FF"/>
                </a:solidFill>
                <a:hlinkClick r:id="rId5">
                  <a:extLst>
                    <a:ext uri="{A12FA001-AC4F-418D-AE19-62706E023703}">
                      <ahyp:hlinkClr xmlns:ahyp="http://schemas.microsoft.com/office/drawing/2018/hyperlinkcolor" val="tx"/>
                    </a:ext>
                  </a:extLst>
                </a:hlinkClick>
              </a:rPr>
              <a:t>Bar and Restaurant near Bell Centre | Le Centre Sheraton Montreal Hotel (marriott.com)</a:t>
            </a:r>
            <a:endParaRPr lang="en-US" sz="1600" dirty="0">
              <a:solidFill>
                <a:srgbClr val="0066FF"/>
              </a:solidFill>
            </a:endParaRPr>
          </a:p>
          <a:p>
            <a:pPr marL="0" indent="0">
              <a:spcBef>
                <a:spcPts val="0"/>
              </a:spcBef>
              <a:spcAft>
                <a:spcPts val="0"/>
              </a:spcAft>
              <a:buNone/>
            </a:pPr>
            <a:endParaRPr lang="en-US" sz="1600" dirty="0">
              <a:solidFill>
                <a:schemeClr val="hlink"/>
              </a:solidFill>
            </a:endParaRPr>
          </a:p>
        </p:txBody>
      </p:sp>
    </p:spTree>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23030</TotalTime>
  <Words>4316</Words>
  <Application>Microsoft Office PowerPoint</Application>
  <PresentationFormat>Widescreen</PresentationFormat>
  <Paragraphs>560</Paragraphs>
  <Slides>45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Arial-BoldMT</vt:lpstr>
      <vt:lpstr>ArialMT</vt:lpstr>
      <vt:lpstr>Calibri</vt:lpstr>
      <vt:lpstr>CourierNewPSMT</vt:lpstr>
      <vt:lpstr>SymbolMT</vt:lpstr>
      <vt:lpstr>Times New Roman</vt:lpstr>
      <vt:lpstr>Verdana</vt:lpstr>
      <vt:lpstr>Title slide</vt:lpstr>
      <vt:lpstr>Executive Secretary Agenda Items  2022 July Plenary</vt:lpstr>
      <vt:lpstr>Event Conduct and Safety Statement </vt:lpstr>
      <vt:lpstr>Event Conduct and Safety Statement</vt:lpstr>
      <vt:lpstr>IEEE 802 Opening EC Mtg – July 10</vt:lpstr>
      <vt:lpstr>Things to Know about this week!</vt:lpstr>
      <vt:lpstr>Meeting Information</vt:lpstr>
      <vt:lpstr>Local Attendee Food &amp; Beverage</vt:lpstr>
      <vt:lpstr>Social Networking Event</vt:lpstr>
      <vt:lpstr>Lunch Options</vt:lpstr>
      <vt:lpstr>Request for information from local 802 Plenary WG Attendees</vt:lpstr>
      <vt:lpstr>PowerPoint Presentation</vt:lpstr>
      <vt:lpstr>Sample IEEE Room Drawing</vt:lpstr>
      <vt:lpstr>Suggested best practices</vt:lpstr>
      <vt:lpstr>Audio Visual</vt:lpstr>
      <vt:lpstr>Network Access</vt:lpstr>
      <vt:lpstr>Tourism Montreal</vt:lpstr>
      <vt:lpstr>Health &amp; Safety</vt:lpstr>
      <vt:lpstr>Meeting Planner </vt:lpstr>
      <vt:lpstr>Registration Reminder</vt:lpstr>
      <vt:lpstr>Request for 802 WG Straw Polls</vt:lpstr>
      <vt:lpstr>Future Venue Contract Status</vt:lpstr>
      <vt:lpstr>2022 Nov 13-18 – Marriott Marquis Queen’s Park, Bangkok, Thailand</vt:lpstr>
      <vt:lpstr>Future Session AdHocs</vt:lpstr>
      <vt:lpstr>Future Venue AdHocs  --</vt:lpstr>
      <vt:lpstr>Next Venue Meeting planning – Thurs 7:30 am</vt:lpstr>
      <vt:lpstr>Notes from Discussion</vt:lpstr>
      <vt:lpstr>Future Venues AdHoc – Thurs 8 am</vt:lpstr>
      <vt:lpstr>Future Venue Contract Status</vt:lpstr>
      <vt:lpstr>Notes</vt:lpstr>
      <vt:lpstr>Request for WG SP about current Venue</vt:lpstr>
      <vt:lpstr>IEEE 802 Closing EC Mtg – July 15</vt:lpstr>
      <vt:lpstr>Future Venue Contract Status</vt:lpstr>
      <vt:lpstr>2022 July WG Attendee Summary</vt:lpstr>
      <vt:lpstr>Nov 2022 – Bangkok, Thailand</vt:lpstr>
      <vt:lpstr>Straw Poll for 2022 Nov - 1</vt:lpstr>
      <vt:lpstr>Straw Poll for 2022 Nov – 2.</vt:lpstr>
      <vt:lpstr>Straw Poll  - 3 </vt:lpstr>
      <vt:lpstr>2022 November Mixed Mode Plenary Fee Motion </vt:lpstr>
      <vt:lpstr>Motion to Approve Exec Site Visit</vt:lpstr>
      <vt:lpstr>802 EC Closing Meeting</vt:lpstr>
      <vt:lpstr>8.033 – Executive Secretary Report</vt:lpstr>
      <vt:lpstr>Network Report</vt:lpstr>
      <vt:lpstr>8.04 Monthly IEEE 802 EC Telecons</vt:lpstr>
      <vt:lpstr>8.05 Call for Tutorials for Nov 2022</vt:lpstr>
      <vt:lpstr>Tutorials and 802 Technical 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2022 July MixedMode Plenary</dc:title>
  <dc:subject>2022 July IEEE 802 Mixed Mode Plenary</dc:subject>
  <dc:creator>Jon Rosdahl</dc:creator>
  <cp:keywords>Electronic Plenary</cp:keywords>
  <dc:description>Jon Rosdahl, Qualcomm</dc:description>
  <cp:lastModifiedBy>Jon Rosdahl</cp:lastModifiedBy>
  <cp:revision>14</cp:revision>
  <dcterms:created xsi:type="dcterms:W3CDTF">2021-09-07T16:57:28Z</dcterms:created>
  <dcterms:modified xsi:type="dcterms:W3CDTF">2022-07-15T20:04:15Z</dcterms:modified>
  <cp:category>March 2022</cp:category>
</cp:coreProperties>
</file>