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3"/>
  </p:notesMasterIdLst>
  <p:handoutMasterIdLst>
    <p:handoutMasterId r:id="rId34"/>
  </p:handoutMasterIdLst>
  <p:sldIdLst>
    <p:sldId id="361" r:id="rId3"/>
    <p:sldId id="287" r:id="rId4"/>
    <p:sldId id="288" r:id="rId5"/>
    <p:sldId id="289" r:id="rId6"/>
    <p:sldId id="692" r:id="rId7"/>
    <p:sldId id="698" r:id="rId8"/>
    <p:sldId id="619" r:id="rId9"/>
    <p:sldId id="677" r:id="rId10"/>
    <p:sldId id="682" r:id="rId11"/>
    <p:sldId id="672" r:id="rId12"/>
    <p:sldId id="694" r:id="rId13"/>
    <p:sldId id="697" r:id="rId14"/>
    <p:sldId id="649" r:id="rId15"/>
    <p:sldId id="381" r:id="rId16"/>
    <p:sldId id="366" r:id="rId17"/>
    <p:sldId id="670" r:id="rId18"/>
    <p:sldId id="671" r:id="rId19"/>
    <p:sldId id="293" r:id="rId20"/>
    <p:sldId id="294" r:id="rId21"/>
    <p:sldId id="650" r:id="rId22"/>
    <p:sldId id="310" r:id="rId23"/>
    <p:sldId id="641" r:id="rId24"/>
    <p:sldId id="673" r:id="rId25"/>
    <p:sldId id="668" r:id="rId26"/>
    <p:sldId id="661" r:id="rId27"/>
    <p:sldId id="683" r:id="rId28"/>
    <p:sldId id="699" r:id="rId29"/>
    <p:sldId id="687" r:id="rId30"/>
    <p:sldId id="696" r:id="rId31"/>
    <p:sldId id="359" r:id="rId3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10" autoAdjust="0"/>
    <p:restoredTop sz="95488" autoAdjust="0"/>
  </p:normalViewPr>
  <p:slideViewPr>
    <p:cSldViewPr>
      <p:cViewPr varScale="1">
        <p:scale>
          <a:sx n="111" d="100"/>
          <a:sy n="111" d="100"/>
        </p:scale>
        <p:origin x="144" y="180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abo@tzi.org" TargetMode="External"/><Relationship Id="rId2" Type="http://schemas.openxmlformats.org/officeDocument/2006/relationships/hyperlink" Target="mailto:rwilton@cisco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.f.moran@ieee.org" TargetMode="External"/><Relationship Id="rId7" Type="http://schemas.openxmlformats.org/officeDocument/2006/relationships/hyperlink" Target="mailto:thomas.thompson@ieee.org" TargetMode="External"/><Relationship Id="rId2" Type="http://schemas.openxmlformats.org/officeDocument/2006/relationships/hyperlink" Target="mailto:e.spiewak@iee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.santulli@ieee.org" TargetMode="External"/><Relationship Id="rId5" Type="http://schemas.openxmlformats.org/officeDocument/2006/relationships/hyperlink" Target="mailto:m.zaman@ieee.org" TargetMode="External"/><Relationship Id="rId4" Type="http://schemas.openxmlformats.org/officeDocument/2006/relationships/hyperlink" Target="mailto:p.roder@ieee.or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048410" y="733245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181600" y="3886200"/>
            <a:ext cx="67818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r>
              <a:rPr lang="en-US" sz="4000" dirty="0"/>
              <a:t>130th Plenary Session</a:t>
            </a:r>
            <a:br>
              <a:rPr lang="en-US" sz="4000" dirty="0"/>
            </a:br>
            <a:r>
              <a:rPr lang="en-US" sz="2800" dirty="0"/>
              <a:t>(1st mixed mode Plenary Session)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11 July 2022 to</a:t>
            </a:r>
            <a:br>
              <a:rPr lang="en-US" sz="4000" dirty="0"/>
            </a:br>
            <a:r>
              <a:rPr lang="en-US" sz="4000" dirty="0"/>
              <a:t>15 July 2022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ec-22-0129-00-00EC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5494"/>
            <a:ext cx="11277600" cy="41148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Reminder #1: Please use IMAT to log your attendance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Reminder #2: Interim EC meeting scheduled for 20:00-22:00 UTC 02 August (15:00-17:00 ET)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Reminder #3: </a:t>
            </a:r>
            <a:br>
              <a:rPr lang="en-US" sz="2000" dirty="0"/>
            </a:br>
            <a:r>
              <a:rPr lang="en-US" sz="2000" dirty="0"/>
              <a:t>closing EC consent agenda items due 19:00 UTC Wednesday 13 July 2022 (14:00 ET)</a:t>
            </a:r>
            <a:br>
              <a:rPr lang="en-US" sz="2000" dirty="0"/>
            </a:br>
            <a:r>
              <a:rPr lang="en-US" sz="2000" dirty="0"/>
              <a:t>  -- 48 hours prior to the start of the closing EC meeting.  </a:t>
            </a:r>
            <a:br>
              <a:rPr lang="en-US" sz="2000" dirty="0"/>
            </a:br>
            <a:r>
              <a:rPr lang="en-US" sz="2000" dirty="0"/>
              <a:t>vote tallies in support of consent agenda items due 17:00 UTC Friday 15 July 2022 (12:00 ET)</a:t>
            </a:r>
            <a:br>
              <a:rPr lang="en-US" sz="2000" dirty="0"/>
            </a:br>
            <a:r>
              <a:rPr lang="en-US" sz="2000" dirty="0"/>
              <a:t>  -- 2 hours prior to the start of the closing EC plenary meeting.</a:t>
            </a:r>
            <a:br>
              <a:rPr lang="en-US" sz="2000" dirty="0"/>
            </a:b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Reminder #4: </a:t>
            </a:r>
            <a:br>
              <a:rPr lang="en-US" sz="1800" dirty="0"/>
            </a:br>
            <a:r>
              <a:rPr lang="en-US" sz="1800" dirty="0"/>
              <a:t>TBD</a:t>
            </a:r>
            <a:br>
              <a:rPr lang="en-US" sz="2000" dirty="0"/>
            </a:br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3200" dirty="0"/>
          </a:p>
          <a:p>
            <a:pPr lvl="1"/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C4334-ADBF-452C-8BD5-E45A6FE11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 802 LMSC Analytics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2177C-C74C-4DE7-9779-B8A8842D3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F8CF440-0909-4255-A213-527EB9AFB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710" y="2051183"/>
            <a:ext cx="5727290" cy="318417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8040B3C-9CDA-49E1-A4CD-2EB1A1581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2051183"/>
            <a:ext cx="5677977" cy="31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518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1447800"/>
            <a:ext cx="10744200" cy="4114800"/>
          </a:xfrm>
        </p:spPr>
        <p:txBody>
          <a:bodyPr/>
          <a:lstStyle/>
          <a:p>
            <a:r>
              <a:rPr lang="en-US" sz="2800" dirty="0"/>
              <a:t>SA </a:t>
            </a:r>
            <a:r>
              <a:rPr lang="en-US" sz="2800" dirty="0" err="1"/>
              <a:t>BoG</a:t>
            </a:r>
            <a:r>
              <a:rPr lang="en-US" sz="2800" dirty="0"/>
              <a:t> May 2022</a:t>
            </a:r>
          </a:p>
          <a:p>
            <a:pPr lvl="1"/>
            <a:r>
              <a:rPr lang="en-US" sz="2000" dirty="0"/>
              <a:t>The IEEE SA BOG approved the special use of funds in 2022 in accordance with the IEEE FOM, with the funds coming from the IEEE SA 2021 budget surplus, for a $4.5 Million contribution to the X-Prize Foundation to support the X-Prize IEEE Energizing The Future prize package.</a:t>
            </a:r>
          </a:p>
          <a:p>
            <a:pPr lvl="1"/>
            <a:r>
              <a:rPr lang="en-US" sz="2000" dirty="0"/>
              <a:t>The BOG also approved an additional amount of up to $175,000 to be spent to support related IEEE X-Prize sustainability activities within IEEE, including a student competition.</a:t>
            </a:r>
          </a:p>
          <a:p>
            <a:pPr lvl="1"/>
            <a:r>
              <a:rPr lang="en-US" sz="2000" dirty="0"/>
              <a:t>The BOG approved IEEE SA Individual Membership pricing principles.</a:t>
            </a:r>
            <a:endParaRPr lang="en-US" sz="1800" dirty="0"/>
          </a:p>
          <a:p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802 EC members on the SA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BoG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David Law, SASB Chair; George Zimmerman and Glenn Parson, MALs</a:t>
            </a: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2133600" y="3048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/>
              <a:t>5.02 IEEE SA </a:t>
            </a:r>
            <a:r>
              <a:rPr lang="en-US" sz="4000" kern="0" dirty="0" err="1"/>
              <a:t>BoG</a:t>
            </a:r>
            <a:r>
              <a:rPr lang="en-US" sz="4000" kern="0" dirty="0"/>
              <a:t> Actions</a:t>
            </a:r>
          </a:p>
        </p:txBody>
      </p:sp>
    </p:spTree>
    <p:extLst>
      <p:ext uri="{BB962C8B-B14F-4D97-AF65-F5344CB8AC3E}">
        <p14:creationId xmlns:p14="http://schemas.microsoft.com/office/powerpoint/2010/main" val="1916508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1447800"/>
            <a:ext cx="10744200" cy="4114800"/>
          </a:xfrm>
        </p:spPr>
        <p:txBody>
          <a:bodyPr/>
          <a:lstStyle/>
          <a:p>
            <a:r>
              <a:rPr lang="en-US" sz="2800" dirty="0"/>
              <a:t>Standards Association Standards Board February 2022</a:t>
            </a:r>
            <a:endParaRPr lang="en-US" sz="1600" dirty="0"/>
          </a:p>
          <a:p>
            <a:pPr lvl="1"/>
            <a:r>
              <a:rPr lang="en-US" sz="1600" dirty="0"/>
              <a:t>The SASB recognized the Broadcast Technology Society/Broadcast Technology Standards Committee, to be abbreviated as BTS/BTSC, as an official Standards Committee, in accordance with IEEE SASB Bylaws 5.2.2.</a:t>
            </a:r>
          </a:p>
          <a:p>
            <a:pPr lvl="1"/>
            <a:r>
              <a:rPr lang="en-US" sz="1600" dirty="0"/>
              <a:t>802 Members on SASB: David Law, Dorothy Stanley, Jon </a:t>
            </a:r>
            <a:r>
              <a:rPr lang="en-US" sz="1600" dirty="0" err="1"/>
              <a:t>Rosdahl</a:t>
            </a:r>
            <a:r>
              <a:rPr lang="en-US" sz="1600" dirty="0"/>
              <a:t>, Guido </a:t>
            </a:r>
            <a:r>
              <a:rPr lang="en-US" sz="1600" dirty="0" err="1"/>
              <a:t>Hiertz</a:t>
            </a:r>
            <a:r>
              <a:rPr lang="en-US" sz="1600" dirty="0"/>
              <a:t>, Andrew Myles</a:t>
            </a:r>
          </a:p>
          <a:p>
            <a:r>
              <a:rPr lang="en-US" sz="2800" dirty="0"/>
              <a:t>Computer Society </a:t>
            </a:r>
            <a:r>
              <a:rPr lang="en-US" sz="2800" dirty="0" err="1"/>
              <a:t>BoG</a:t>
            </a:r>
            <a:r>
              <a:rPr lang="en-US" sz="2800" dirty="0"/>
              <a:t> &amp; SAB May 2022</a:t>
            </a:r>
          </a:p>
          <a:p>
            <a:pPr lvl="1"/>
            <a:r>
              <a:rPr lang="en-US" sz="1600" dirty="0"/>
              <a:t>SA Staff internally met with legal, risk, and a few key volunteers to discuss the definition of a “Standards Development Meeting”. This is still early in the investigation and no specific resolution at this time, but there have been discussions if there is a difference between standards development and other SA meetings. Matt Ceglia, SA staff, will continue to provide updates related to the discussion..</a:t>
            </a:r>
            <a:r>
              <a:rPr lang="en-US" sz="1800" dirty="0"/>
              <a:t> </a:t>
            </a:r>
          </a:p>
          <a:p>
            <a:r>
              <a:rPr lang="en-US" sz="2800" dirty="0"/>
              <a:t>IEEE Technical Activities and </a:t>
            </a:r>
            <a:r>
              <a:rPr lang="en-US" sz="2800" dirty="0" err="1"/>
              <a:t>BoD</a:t>
            </a:r>
            <a:r>
              <a:rPr lang="en-US" sz="2800" dirty="0"/>
              <a:t> meetings June 2022</a:t>
            </a:r>
            <a:endParaRPr lang="en-US" dirty="0"/>
          </a:p>
          <a:p>
            <a:pPr lvl="1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Technical Activities Board (TAB) Committee on Standards (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CoS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continues to encourage initiation of standards activities across all TAB Societies and Councils.  The VP of Technical Activities has reserved $100k for ‘special projects’.  Please contact Paul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Nikolich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 details.</a:t>
            </a:r>
          </a:p>
          <a:p>
            <a:pPr lvl="1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TAB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CoS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is working with Roger Fuji, TAB Strategic Planning Committee Chair, to integrate standards activities into the IEEE 2050 Strategic Plan.  Please contact Paul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Nikolich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 details.</a:t>
            </a: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2133600" y="3048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/>
              <a:t>5.02 IEEE Boards updates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752601"/>
            <a:ext cx="11506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u="sng" dirty="0"/>
              <a:t>802 Project Authorization SASB Approvals March/April 2022</a:t>
            </a:r>
            <a:endParaRPr lang="en-US" sz="2800" dirty="0"/>
          </a:p>
          <a:p>
            <a:pPr lvl="0"/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- New: 	P802.3dg 100 Mb/s over a Single Balanced Pair of Conductors, </a:t>
            </a:r>
          </a:p>
          <a:p>
            <a:pPr lvl="0"/>
            <a:r>
              <a:rPr lang="en-US" sz="2000" dirty="0"/>
              <a:t>	P802.3dh Physical Layer Specifications for multi-gigabit optical, </a:t>
            </a:r>
          </a:p>
          <a:p>
            <a:pPr lvl="0"/>
            <a:r>
              <a:rPr lang="en-US" sz="2000" dirty="0"/>
              <a:t>	P802.1Qdt Priority-based Flow Control Enhancements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- Extensions: none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- PAR Modifications: none</a:t>
            </a:r>
          </a:p>
          <a:p>
            <a:endParaRPr lang="en-US" sz="2800" b="1" u="sng" dirty="0"/>
          </a:p>
          <a:p>
            <a:r>
              <a:rPr lang="en-US" sz="2800" u="sng" dirty="0"/>
              <a:t>SASB 802 Standard Ratifications in May/June 2022</a:t>
            </a:r>
          </a:p>
          <a:p>
            <a:endParaRPr lang="en-US" sz="1600" u="sng" dirty="0"/>
          </a:p>
          <a:p>
            <a:pPr marL="285750" lvl="0" indent="-285750">
              <a:buFontTx/>
              <a:buChar char="-"/>
            </a:pPr>
            <a:r>
              <a:rPr lang="en-US" sz="2000" dirty="0"/>
              <a:t>IEEE Std 802.3™-2022  Revision/roll up (7023 pages)</a:t>
            </a:r>
          </a:p>
          <a:p>
            <a:pPr marL="285750" lvl="0" indent="-285750">
              <a:buFontTx/>
              <a:buChar char="-"/>
            </a:pPr>
            <a:r>
              <a:rPr lang="en-US" sz="2000" dirty="0"/>
              <a:t>IEEE Std 802.3dd™-2022 editorial and technical corrections to </a:t>
            </a:r>
            <a:r>
              <a:rPr lang="en-US" sz="2000" dirty="0" err="1"/>
              <a:t>PoDL</a:t>
            </a:r>
            <a:r>
              <a:rPr lang="en-US" sz="2000" dirty="0"/>
              <a:t> (33 pages)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5.03 SA Standards Board Actions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5.04</a:t>
            </a:r>
            <a:br>
              <a:rPr lang="en-US" sz="4000" dirty="0"/>
            </a:br>
            <a:r>
              <a:rPr lang="en-US" sz="4000" dirty="0"/>
              <a:t>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103632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2000" dirty="0"/>
              <a:t>	</a:t>
            </a:r>
            <a:r>
              <a:rPr lang="en-US" sz="2000" u="sng" dirty="0"/>
              <a:t>open date	          topic			yes/no/abs/</a:t>
            </a:r>
            <a:r>
              <a:rPr lang="en-US" sz="2000" u="sng" dirty="0" err="1"/>
              <a:t>dnv</a:t>
            </a:r>
            <a:r>
              <a:rPr lang="en-US" sz="20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29MAR Approval of comments to UK </a:t>
            </a:r>
            <a:r>
              <a:rPr lang="en-US" sz="2000" dirty="0" err="1"/>
              <a:t>Ofcom</a:t>
            </a:r>
            <a:r>
              <a:rPr lang="en-US" sz="2000" dirty="0"/>
              <a:t>	09/00/03/01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08APR Approval of ITU-R WP 5A liaisons	08/00/01/04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25MAY Approval of PSDO status report for SC6	10/00/00/03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22JUN	Approval of P802.3dg blog post		11/00/00/02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20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4177"/>
            <a:ext cx="7772400" cy="1143000"/>
          </a:xfrm>
        </p:spPr>
        <p:txBody>
          <a:bodyPr/>
          <a:lstStyle/>
          <a:p>
            <a:r>
              <a:rPr lang="en-US" dirty="0"/>
              <a:t>5.05 EC Affiliation Update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62E6A-084D-4450-8167-8F85C305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087604"/>
              </p:ext>
            </p:extLst>
          </p:nvPr>
        </p:nvGraphicFramePr>
        <p:xfrm>
          <a:off x="1104900" y="1354720"/>
          <a:ext cx="9982200" cy="4893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1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5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IEEE 802 Executive Committee Members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Position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Name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Affiliation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Paul Nikolich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 HPE, Huawei, YAS BBV</a:t>
                      </a:r>
                      <a:endParaRPr lang="en-US" sz="1200" u="none" strike="noStrike" baseline="0" dirty="0">
                        <a:effectLst/>
                        <a:latin typeface="+mj-lt"/>
                      </a:endParaRPr>
                    </a:p>
                    <a:p>
                      <a:pPr algn="l" fontAlgn="ctr"/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Origin Wireless, </a:t>
                      </a:r>
                      <a:r>
                        <a:rPr lang="en-US" sz="1200" u="none" strike="noStrike" baseline="0" dirty="0" err="1">
                          <a:effectLst/>
                          <a:latin typeface="+mj-lt"/>
                        </a:rPr>
                        <a:t>Wyebot</a:t>
                      </a:r>
                      <a:endParaRPr lang="en-US" sz="1200" b="0" i="0" u="none" strike="sngStrike" baseline="0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First Vice 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James P. K.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Gilb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General Atomics Aeronautical Systems, Inc., Univ of San Diego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Second Vice Chair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Associates,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Treasurer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George Zimmerman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CME Consulting, Analog Devices, Marvell, Cisco Systems, CommScope, Sen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Tekse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LLC, APL Group 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Recording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John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D'Ambrosia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Futurewei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a U.S. subsidiary of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Executive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Rosdahl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Technologies, 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 High Level Interface (HILI)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Glenn Parsons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Ericsson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P802.3 Ethernet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David Law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P802.11 Wireless Local Area Network (WLAN)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Dorothy Stanley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P802.15 Wireless Specialty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Pat Kinney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Kinney Consulting, LLC.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P802.18 Radio Regulatory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Jay Holcomb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Itron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Inc.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P802.19 Wireless Coexistence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Steve Shellhammer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Technologies,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P802.24 Vertical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Network Applications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Tim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Godfrey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Electric Power Research Institute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Geoff Thompson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Chaplin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GraCaSI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Standards Advisors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Samsung Research America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Hibernating Working Groups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P802.16 Broadband Wireless Access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Associates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P802.21 Media-independent Handover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Subir Das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 err="1">
                          <a:effectLst/>
                          <a:latin typeface="+mj-lt"/>
                        </a:rPr>
                        <a:t>Peraton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Labs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P802.22 Wireless Regional Area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Apurva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Mody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A5 Systems,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AiRANACULUS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White Space Alliance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r>
              <a:rPr lang="en-US" dirty="0"/>
              <a:t>5.05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affiliation among EC members from previous slide?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5.06 Drafts to SA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 802.1Qcw YANG models, 802.1AEdk MAC Privacy and 802f O&amp;A YANG Model for </a:t>
            </a:r>
            <a:r>
              <a:rPr lang="en-US" sz="2400" dirty="0" err="1"/>
              <a:t>Ethertypes</a:t>
            </a:r>
            <a:endParaRPr lang="en-US" sz="24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P802.3cx Improved PTP timestamping accuracy (Conditional) and P802.3cz Multi-Gigabit Optical Automotive Ethernet (Conditional)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none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none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5.07 Drafts to </a:t>
            </a:r>
            <a:r>
              <a:rPr lang="en-US" dirty="0" err="1"/>
              <a:t>RevCom</a:t>
            </a:r>
            <a:endParaRPr lang="en-US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P802.1Q-Rev Bridges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P802.3ck 100 Gb/s, 200 Gb/s, and 400 Gb/s Electrical Interfaces (Conditional), P802.3cs Increased-reach Ethernet optical subscriber access (Super-PON) and P802.3db 100 Gb/s, 200 Gb/s, and 400 Gb/s Short Reach Fiber (Conditional)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P805.15.4 Cor1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5.08 Draft Documents or Actions</a:t>
            </a:r>
            <a:br>
              <a:rPr lang="en-US" dirty="0"/>
            </a:br>
            <a:r>
              <a:rPr lang="en-US" dirty="0"/>
              <a:t>for EC to consider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802.EC: </a:t>
            </a:r>
            <a:r>
              <a:rPr lang="en-US" sz="2000" kern="0" dirty="0" err="1"/>
              <a:t>tbd</a:t>
            </a:r>
            <a:r>
              <a:rPr lang="en-US" sz="20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802.01: SC6 ballot responses, ITU-T SG15; Technical Plenary Monday night 11 July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802.03: Delegation to ISO/IEC JTC1 SC25/WG3 September 2022 meeting and Direction of IEEE 802.3 delegation to ISO/IEC JTC1 SC25/WG3 September 2022 meeting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802.15: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802.18: IEEE 802 Regulatory Report and plans for 2022 July plenary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802.19: none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802.24: none</a:t>
            </a:r>
            <a:endParaRPr lang="en-US" sz="2000" dirty="0"/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802/JTC1 SC: </a:t>
            </a:r>
            <a:r>
              <a:rPr lang="en-US" sz="2000" kern="0" dirty="0"/>
              <a:t>report</a:t>
            </a:r>
            <a:endParaRPr lang="en-US" sz="2000" kern="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802/ITU SC: report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802/IETF SC: report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802/Wireless Chairs SC: none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 Public Visibility Standing Committee: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5.09 Draft PARs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0500" y="1295400"/>
            <a:ext cx="11811000" cy="4114800"/>
          </a:xfrm>
        </p:spPr>
        <p:txBody>
          <a:bodyPr/>
          <a:lstStyle/>
          <a:p>
            <a:pPr marL="231775" indent="-231775">
              <a:buFont typeface="+mj-lt"/>
              <a:buAutoNum type="arabicPeriod"/>
            </a:pPr>
            <a:r>
              <a:rPr lang="en-US" sz="2000" dirty="0"/>
              <a:t>P60802 - Standard - Time-Sensitive Networking Profile for Industrial Automation, PAR and CSD modified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P802.1Qdv - Amendment: Enhancements to Cyclic Queuing and Forwarding, PAR and CSD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P802.1Qdw - Amendment: Source Flow Control, PAR and CSD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 err="1"/>
              <a:t>eol</a:t>
            </a:r>
            <a:endParaRPr lang="en-US" sz="2000" dirty="0"/>
          </a:p>
          <a:p>
            <a:pPr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48 hour maintenance policy PARs</a:t>
            </a:r>
          </a:p>
          <a:p>
            <a:pPr>
              <a:buFont typeface="+mj-lt"/>
              <a:buAutoNum type="arabicPeriod"/>
            </a:pPr>
            <a:r>
              <a:rPr lang="en-US" sz="2000" kern="0" dirty="0"/>
              <a:t>P60802 - Standard - Time-Sensitive Networking Profile for Industrial Automation, PAR Extension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P</a:t>
            </a:r>
            <a:r>
              <a:rPr lang="en-US" sz="2000" kern="0" dirty="0"/>
              <a:t>802.1CQ - Standard - Multicast and Local Address Assignment, PAR Extension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P</a:t>
            </a:r>
            <a:r>
              <a:rPr lang="en-US" sz="2000" kern="0" dirty="0"/>
              <a:t>802.1DC - Standard - Quality of Service Provision by Network Systems, PAR Extension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P802.15.4 Revision</a:t>
            </a:r>
            <a:endParaRPr lang="en-US" sz="2000" kern="0" dirty="0"/>
          </a:p>
          <a:p>
            <a:pPr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PAR withdrawal requests: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none</a:t>
            </a:r>
            <a:endParaRPr lang="en-US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dirty="0"/>
              <a:t>5.10 Pre-PAR 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256450"/>
              </p:ext>
            </p:extLst>
          </p:nvPr>
        </p:nvGraphicFramePr>
        <p:xfrm>
          <a:off x="762000" y="1329332"/>
          <a:ext cx="10515600" cy="371510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68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8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32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3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IEEE 802 Network Enhancements for the Next Decade IC Activity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Nendica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11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Greater than 50 Gb/s Bidirectional Optical Access PHYs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none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</a:t>
                      </a:r>
                      <a:r>
                        <a:rPr lang="en-US" sz="2000" baseline="0" dirty="0"/>
                        <a:t>New Ethernet Applications (NEA)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8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New MAC/PHY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Topic Interest Groups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- AI/ML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- Ambient Power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Standing Committees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Wireless Next Generation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442761"/>
              </p:ext>
            </p:extLst>
          </p:nvPr>
        </p:nvGraphicFramePr>
        <p:xfrm>
          <a:off x="914400" y="1981200"/>
          <a:ext cx="10363200" cy="2286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70207754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603295769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34913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272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Interest Groups: none </a:t>
                      </a:r>
                      <a:endParaRPr lang="en-US" sz="2000" strike="sngStrike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Standing Committees: none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3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7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69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 ECSG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772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5.10 Pre-PAR activity</a:t>
            </a:r>
          </a:p>
        </p:txBody>
      </p:sp>
    </p:spTree>
    <p:extLst>
      <p:ext uri="{BB962C8B-B14F-4D97-AF65-F5344CB8AC3E}">
        <p14:creationId xmlns:p14="http://schemas.microsoft.com/office/powerpoint/2010/main" val="3001272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5.11 802/SA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11430000" cy="54102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/>
              <a:t>802/SA Task Force Electronic Meeting held Monday 25 April 2022 16:00-17:00 ET</a:t>
            </a:r>
          </a:p>
          <a:p>
            <a:pPr marL="0" indent="0" eaLnBrk="1" hangingPunct="1">
              <a:buNone/>
              <a:defRPr/>
            </a:pPr>
            <a:r>
              <a:rPr lang="en-US" sz="2000" dirty="0"/>
              <a:t>	Meeting notes at ec-22-0092-00-00EC-25apr2022-802-sa-task-force-notes.docx</a:t>
            </a:r>
          </a:p>
          <a:p>
            <a:pPr marL="0" indent="0" eaLnBrk="1" hangingPunct="1">
              <a:buNone/>
              <a:defRPr/>
            </a:pPr>
            <a:endParaRPr lang="en-US" sz="3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Draft Agenda:</a:t>
            </a:r>
            <a:r>
              <a:rPr lang="en-US" sz="1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</a:t>
            </a:r>
            <a:endParaRPr lang="en-US" sz="1000" dirty="0">
              <a:effectLst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IEEE SA tools update &amp; discussion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Mentor, etc. tools – replacement study status, schedule, requirements, etc.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Markus to provide status on the “IEEE Volunteer Document Management Solution (DMS)”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Discuss SA’s plans to continue supplying access to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Webex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in 2023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Schedule next meeting 4-5pm ET Monday 11 July 2022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Any other business, 5 min, all?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Action item review, 5 min, </a:t>
            </a:r>
            <a:r>
              <a:rPr lang="en-US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Nikolich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Adjourn</a:t>
            </a:r>
            <a:endParaRPr lang="en-US" sz="600" dirty="0">
              <a:effectLst/>
              <a:ea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Action Items from the 25 April 2022 meeting: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Markus to provide status update on the “Volunteer Document Management Solutions” project at the next 802/SA TF meeting on 11 July 2022.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Jodi to obtain feedback from Gary Hoffman on the status of the ‘viability assessment’.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Zimmerman report status on Mixed Mode Meeting Requirements at the next 802/SA TF meeting (11 July 2022).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Jodi to provide feedback on </a:t>
            </a:r>
            <a:r>
              <a:rPr lang="en-US" sz="1400" dirty="0" err="1">
                <a:solidFill>
                  <a:schemeClr val="tx2"/>
                </a:solidFill>
              </a:rPr>
              <a:t>Webex</a:t>
            </a:r>
            <a:r>
              <a:rPr lang="en-US" sz="1400" dirty="0">
                <a:solidFill>
                  <a:schemeClr val="tx2"/>
                </a:solidFill>
              </a:rPr>
              <a:t> support plans at next 802/SA TF meeting 11 July 2022.</a:t>
            </a:r>
            <a:endParaRPr lang="en-US" sz="1600" dirty="0">
              <a:solidFill>
                <a:schemeClr val="tx2"/>
              </a:solidFill>
            </a:endParaRPr>
          </a:p>
          <a:p>
            <a:pPr marL="288925" indent="-288925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288925" indent="-288925" eaLnBrk="1" hangingPunct="1"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Next 802/SA TF Meeting Scheduled for 4-5pm ET Monday 11 July 2022</a:t>
            </a: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8610600" cy="5181600"/>
          </a:xfrm>
        </p:spPr>
        <p:txBody>
          <a:bodyPr/>
          <a:lstStyle/>
          <a:p>
            <a:r>
              <a:rPr lang="en-US" sz="2400" dirty="0"/>
              <a:t>Review Recording Secretary’s list of Open Action Items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5.12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5.13 802 LMSC Leadership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8B01C-DBDF-4832-BE4A-E2765C94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347663" indent="-347663">
              <a:buNone/>
            </a:pPr>
            <a:r>
              <a:rPr lang="en-US" sz="2400" dirty="0"/>
              <a:t>Scheduled for Saturday 16 July 2022</a:t>
            </a:r>
          </a:p>
          <a:p>
            <a:pPr marL="347663" indent="-347663">
              <a:buNone/>
            </a:pPr>
            <a:r>
              <a:rPr lang="en-US" sz="2400" dirty="0"/>
              <a:t>Co-leaders George Zimmerman and Ben Rolfe</a:t>
            </a:r>
            <a:endParaRPr lang="en-US" sz="2800" dirty="0"/>
          </a:p>
          <a:p>
            <a:pPr marL="347663" indent="-347663">
              <a:buNone/>
            </a:pPr>
            <a:endParaRPr lang="en-US" sz="2000" dirty="0"/>
          </a:p>
          <a:p>
            <a:pPr marL="347663" indent="-347663">
              <a:buNone/>
            </a:pPr>
            <a:r>
              <a:rPr lang="en-US" sz="2000" dirty="0"/>
              <a:t>Potential topics:</a:t>
            </a:r>
          </a:p>
          <a:p>
            <a:pPr marL="347663" indent="-347663">
              <a:buNone/>
            </a:pPr>
            <a:r>
              <a:rPr lang="en-US" sz="2000" dirty="0"/>
              <a:t>a) 802 Overview and Architecture revision</a:t>
            </a:r>
          </a:p>
          <a:p>
            <a:pPr marL="347663" indent="-347663">
              <a:buNone/>
            </a:pPr>
            <a:r>
              <a:rPr lang="en-US" sz="2000" dirty="0"/>
              <a:t>b) impact of emerging technologies, market trends and regulations on evolving 802 standards</a:t>
            </a:r>
          </a:p>
          <a:p>
            <a:pPr marL="347663" indent="-347663">
              <a:buNone/>
            </a:pPr>
            <a:r>
              <a:rPr lang="en-US" sz="2000" dirty="0"/>
              <a:t>c) mixed mode meetings: requirements, best practices, implementation, costs, P&amp;P impact, etc.</a:t>
            </a:r>
          </a:p>
          <a:p>
            <a:pPr marL="347663" indent="-347663">
              <a:buNone/>
            </a:pPr>
            <a:r>
              <a:rPr lang="en-US" sz="2000" dirty="0"/>
              <a:t>d) long term meeting strategy -- remote only, mixed-mode, in-person only</a:t>
            </a:r>
          </a:p>
          <a:p>
            <a:pPr marL="347663" indent="-347663">
              <a:buNone/>
            </a:pPr>
            <a:r>
              <a:rPr lang="en-US" sz="2000" dirty="0"/>
              <a:t>e) tools: stability and evolution to improved platforms</a:t>
            </a:r>
          </a:p>
          <a:p>
            <a:pPr marL="347663" indent="-347663">
              <a:buNone/>
            </a:pPr>
            <a:r>
              <a:rPr lang="en-US" sz="2000" dirty="0"/>
              <a:t>f) assess relationships with regulators, external SDOs and alliances</a:t>
            </a:r>
          </a:p>
          <a:p>
            <a:pPr marL="347663" indent="-347663">
              <a:buNone/>
            </a:pPr>
            <a:r>
              <a:rPr lang="en-US" sz="2000" dirty="0"/>
              <a:t>g) 802 Next Gen Technologies Workshop improvements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12949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71949-71B1-4150-B48D-BB5096905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5.14 802 LMSC Secondary Representative to the RAC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403B8-57DE-4243-A80C-B0F845517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Motion</a:t>
            </a:r>
          </a:p>
          <a:p>
            <a:r>
              <a:rPr lang="en-US" dirty="0"/>
              <a:t>Approve Geoff Thompson to serve as 802 LMSC's secondary representative to the SA RAC for the 2023/2024 term</a:t>
            </a:r>
          </a:p>
          <a:p>
            <a:r>
              <a:rPr lang="en-US" dirty="0"/>
              <a:t>Mover Marks, Seconder </a:t>
            </a:r>
            <a:r>
              <a:rPr lang="en-US" dirty="0" err="1"/>
              <a:t>D'Ambrosia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36647-22A2-488A-BDDD-C699F9082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83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4267200"/>
          </a:xfrm>
        </p:spPr>
        <p:txBody>
          <a:bodyPr/>
          <a:lstStyle/>
          <a:p>
            <a:r>
              <a:rPr lang="en-US" sz="2400" dirty="0"/>
              <a:t>Geoff Thompson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5.15 802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AC084-1002-4478-B662-E4C3F3F9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09600"/>
            <a:ext cx="11125200" cy="1143000"/>
          </a:xfrm>
        </p:spPr>
        <p:txBody>
          <a:bodyPr/>
          <a:lstStyle/>
          <a:p>
            <a:r>
              <a:rPr lang="en-US" dirty="0"/>
              <a:t>11.0 Cross 802 Activities EC Meeting Schedule</a:t>
            </a:r>
            <a:br>
              <a:rPr lang="en-US" dirty="0"/>
            </a:br>
            <a:r>
              <a:rPr lang="en-US" dirty="0"/>
              <a:t> </a:t>
            </a:r>
            <a:r>
              <a:rPr lang="en-US" sz="3200" dirty="0"/>
              <a:t>(all times ET)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AD20D-4EDE-4766-AC83-F2C2B0098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LMSC Rules				TBD Sun 10 July</a:t>
            </a:r>
          </a:p>
          <a:p>
            <a:pPr marL="0" indent="0">
              <a:buNone/>
            </a:pPr>
            <a:r>
              <a:rPr lang="en-US" sz="2400" dirty="0"/>
              <a:t>Orientation				09:00-10:00 Mon 11 July</a:t>
            </a:r>
          </a:p>
          <a:p>
            <a:pPr marL="0" indent="0">
              <a:buNone/>
            </a:pPr>
            <a:r>
              <a:rPr lang="en-US" sz="2400" dirty="0"/>
              <a:t>Opening EC Meeting			08:00-10:30 Mon 11 July</a:t>
            </a:r>
          </a:p>
          <a:p>
            <a:pPr marL="0" indent="0">
              <a:buNone/>
            </a:pPr>
            <a:r>
              <a:rPr lang="en-US" sz="2400" dirty="0"/>
              <a:t>Technical Plenary 			18:00- 20:00 Mon 11 July</a:t>
            </a:r>
          </a:p>
          <a:p>
            <a:pPr marL="0" indent="0">
              <a:buNone/>
            </a:pPr>
            <a:r>
              <a:rPr lang="en-US" sz="2400" dirty="0"/>
              <a:t>802/JTC1 </a:t>
            </a:r>
            <a:r>
              <a:rPr lang="en-US" sz="2400" dirty="0" err="1"/>
              <a:t>Stdng</a:t>
            </a:r>
            <a:r>
              <a:rPr lang="en-US" sz="2400" dirty="0"/>
              <a:t> </a:t>
            </a:r>
            <a:r>
              <a:rPr lang="en-US" sz="2400" dirty="0" err="1"/>
              <a:t>Cmte</a:t>
            </a:r>
            <a:r>
              <a:rPr lang="en-US" sz="2400" dirty="0"/>
              <a:t>			TBD July</a:t>
            </a:r>
          </a:p>
          <a:p>
            <a:pPr marL="0" indent="0">
              <a:buNone/>
            </a:pPr>
            <a:r>
              <a:rPr lang="en-US" sz="2400" dirty="0"/>
              <a:t>Public Visibility </a:t>
            </a:r>
            <a:r>
              <a:rPr lang="en-US" sz="2400" dirty="0" err="1"/>
              <a:t>Stdng</a:t>
            </a:r>
            <a:r>
              <a:rPr lang="en-US" sz="2400" dirty="0"/>
              <a:t> </a:t>
            </a:r>
            <a:r>
              <a:rPr lang="en-US" sz="2400" dirty="0" err="1"/>
              <a:t>Cmte</a:t>
            </a:r>
            <a:r>
              <a:rPr lang="en-US" sz="2400" dirty="0"/>
              <a:t>		TBD July</a:t>
            </a:r>
          </a:p>
          <a:p>
            <a:pPr marL="0" indent="0">
              <a:buNone/>
            </a:pPr>
            <a:r>
              <a:rPr lang="en-US" sz="2400" dirty="0"/>
              <a:t>Restructuring Ad Hoc			TBD July</a:t>
            </a:r>
          </a:p>
          <a:p>
            <a:pPr marL="0" indent="0">
              <a:buNone/>
            </a:pPr>
            <a:r>
              <a:rPr lang="en-US" sz="2400" dirty="0"/>
              <a:t>802/ITU </a:t>
            </a:r>
            <a:r>
              <a:rPr lang="en-US" sz="2400" dirty="0" err="1"/>
              <a:t>Stdg</a:t>
            </a:r>
            <a:r>
              <a:rPr lang="en-US" sz="2400" dirty="0"/>
              <a:t> </a:t>
            </a:r>
            <a:r>
              <a:rPr lang="en-US" sz="2400" dirty="0" err="1"/>
              <a:t>Cmte</a:t>
            </a:r>
            <a:r>
              <a:rPr lang="en-US" sz="2400" dirty="0"/>
              <a:t>			TBD July</a:t>
            </a:r>
          </a:p>
          <a:p>
            <a:pPr marL="0" indent="0">
              <a:buNone/>
            </a:pPr>
            <a:r>
              <a:rPr lang="en-US" sz="2400" dirty="0"/>
              <a:t>Closing EC Meeting			13:00-18:00 Fri 15 July</a:t>
            </a:r>
          </a:p>
          <a:p>
            <a:pPr marL="0" indent="0">
              <a:buNone/>
            </a:pPr>
            <a:r>
              <a:rPr lang="en-US" sz="2400" dirty="0"/>
              <a:t>802 Leadership Workshop		08:00-17:00 Sat 16 July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BDF0A-2766-4966-BE69-E869017A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7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0B18A-BC62-4306-8494-6696DFD5B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3632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Motion: Approve waiving the plenary session registration fee for the following individuals:</a:t>
            </a:r>
          </a:p>
          <a:p>
            <a:pPr marL="0" indent="0">
              <a:buNone/>
            </a:pPr>
            <a:r>
              <a:rPr lang="en-US" sz="2000" dirty="0"/>
              <a:t>Mover: Glenn Parsons 	Seconder: Roger Marks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B358E6-512C-468C-9ECF-3605DD00B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87840"/>
              </p:ext>
            </p:extLst>
          </p:nvPr>
        </p:nvGraphicFramePr>
        <p:xfrm>
          <a:off x="914400" y="2819400"/>
          <a:ext cx="7921626" cy="2362201"/>
        </p:xfrm>
        <a:graphic>
          <a:graphicData uri="http://schemas.openxmlformats.org/drawingml/2006/table">
            <a:tbl>
              <a:tblPr/>
              <a:tblGrid>
                <a:gridCol w="2639930">
                  <a:extLst>
                    <a:ext uri="{9D8B030D-6E8A-4147-A177-3AD203B41FA5}">
                      <a16:colId xmlns:a16="http://schemas.microsoft.com/office/drawing/2014/main" val="665534945"/>
                    </a:ext>
                  </a:extLst>
                </a:gridCol>
                <a:gridCol w="2640848">
                  <a:extLst>
                    <a:ext uri="{9D8B030D-6E8A-4147-A177-3AD203B41FA5}">
                      <a16:colId xmlns:a16="http://schemas.microsoft.com/office/drawing/2014/main" val="822103227"/>
                    </a:ext>
                  </a:extLst>
                </a:gridCol>
                <a:gridCol w="2640848">
                  <a:extLst>
                    <a:ext uri="{9D8B030D-6E8A-4147-A177-3AD203B41FA5}">
                      <a16:colId xmlns:a16="http://schemas.microsoft.com/office/drawing/2014/main" val="4043595208"/>
                    </a:ext>
                  </a:extLst>
                </a:gridCol>
              </a:tblGrid>
              <a:tr h="3374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</a:rPr>
                        <a:t>Participant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</a:rPr>
                        <a:t>Affiliation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</a:rPr>
                        <a:t>Rationale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887075"/>
                  </a:ext>
                </a:extLst>
              </a:tr>
              <a:tr h="1012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Mr. Rob Wilton</a:t>
                      </a:r>
                      <a:br>
                        <a:rPr lang="en-US" sz="160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>
                          <a:solidFill>
                            <a:srgbClr val="0000EE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rwilton@cisco.com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Cisco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IETF Operations &amp; Management Area Director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Attendance at YANGsters meeting to discuss IETF management of YANG ids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197137"/>
                  </a:ext>
                </a:extLst>
              </a:tr>
              <a:tr h="1012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Mr. Carsten Bormann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EE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cabo@tzi.org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Universität Bremen TZI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IETF YANG SID co-author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Attendance at 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</a:rPr>
                        <a:t>YANGsters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 meeting to discuss IETF management of YANG ids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357272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D3D2F7C8-CDED-45AA-932F-129D85ACD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451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75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64F60-C851-4650-A5FF-5F644057E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3.03 Service 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A1AEA-5E26-4E0A-B9FF-007922FF4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Jay Holcomb</a:t>
            </a:r>
          </a:p>
          <a:p>
            <a:r>
              <a:rPr lang="en-US" dirty="0"/>
              <a:t>Pat Kinney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CAA9C-9088-4962-B6CC-AF9D63549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20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4.00 IEEE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11353800" cy="2286000"/>
          </a:xfrm>
        </p:spPr>
        <p:txBody>
          <a:bodyPr/>
          <a:lstStyle/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Michelle Turner	role: 802 lead editorial support</a:t>
            </a:r>
            <a:br>
              <a:rPr lang="en-US" sz="1800" dirty="0"/>
            </a:br>
            <a:r>
              <a:rPr lang="en-US" sz="1800" dirty="0"/>
              <a:t>	title: Managing Editor, Content Production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Catherine Berger	role: 802 editorial support</a:t>
            </a:r>
            <a:br>
              <a:rPr lang="en-US" sz="1800" dirty="0"/>
            </a:br>
            <a:r>
              <a:rPr lang="en-US" sz="1800" dirty="0"/>
              <a:t>	title: Senior Program &amp; Special Project Manager</a:t>
            </a:r>
            <a:br>
              <a:rPr lang="en-US" sz="1800" dirty="0"/>
            </a:b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Jodi </a:t>
            </a:r>
            <a:r>
              <a:rPr lang="en-US" sz="1800" dirty="0" err="1"/>
              <a:t>Haasz</a:t>
            </a:r>
            <a:r>
              <a:rPr lang="en-US" sz="1800" dirty="0"/>
              <a:t>	role: 802 lead</a:t>
            </a:r>
            <a:br>
              <a:rPr lang="en-US" sz="1800" dirty="0"/>
            </a:br>
            <a:r>
              <a:rPr lang="en-US" sz="1800" dirty="0"/>
              <a:t>	supports: dot03 and dot18 groups</a:t>
            </a:r>
            <a:br>
              <a:rPr lang="en-US" sz="1800" dirty="0"/>
            </a:br>
            <a:r>
              <a:rPr lang="en-US" sz="1800" dirty="0"/>
              <a:t>	title: Operational Program Management Senior Manager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Christy Bahn	role: supports dot11, dot15, dot19 and, dot24 groups</a:t>
            </a:r>
            <a:br>
              <a:rPr lang="en-US" sz="1800" dirty="0"/>
            </a:br>
            <a:r>
              <a:rPr lang="en-US" sz="1800" dirty="0"/>
              <a:t>	title: Operational Program Management Program Manager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Christian Orlando	role: supports dot01</a:t>
            </a:r>
            <a:br>
              <a:rPr lang="en-US" sz="1800" dirty="0"/>
            </a:br>
            <a:r>
              <a:rPr lang="en-US" sz="1800" dirty="0"/>
              <a:t>	title: Operational Program Management Program Coordinator</a:t>
            </a:r>
            <a:br>
              <a:rPr lang="en-US" sz="1800" dirty="0"/>
            </a:br>
            <a:br>
              <a:rPr lang="en-US" sz="1800" dirty="0"/>
            </a:br>
            <a:r>
              <a:rPr lang="en-US" sz="1400" dirty="0"/>
              <a:t>NOTE additional staff support: </a:t>
            </a:r>
            <a:br>
              <a:rPr lang="en-US" sz="1400" dirty="0"/>
            </a:br>
            <a:r>
              <a:rPr lang="en-US" sz="1400" dirty="0"/>
              <a:t>Erin Morales, Director, Operational Program </a:t>
            </a:r>
            <a:r>
              <a:rPr lang="en-US" sz="1400" dirty="0" err="1"/>
              <a:t>Managerment</a:t>
            </a:r>
            <a:r>
              <a:rPr lang="en-US" sz="1400" dirty="0"/>
              <a:t> (</a:t>
            </a:r>
            <a:r>
              <a:rPr lang="en-US" sz="1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e.spiewak@ieee.org</a:t>
            </a:r>
            <a:r>
              <a:rPr lang="en-US" sz="1400" dirty="0"/>
              <a:t>), Ashley Moran, Program Manager, Operational Program Management (</a:t>
            </a:r>
            <a:r>
              <a:rPr lang="en-US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a.f.moran@ieee.org</a:t>
            </a:r>
            <a:r>
              <a:rPr lang="en-US" sz="1400" dirty="0"/>
              <a:t>), Patricia </a:t>
            </a:r>
            <a:r>
              <a:rPr lang="en-US" sz="1400" dirty="0" err="1"/>
              <a:t>Roder</a:t>
            </a:r>
            <a:r>
              <a:rPr lang="en-US" sz="1400" dirty="0"/>
              <a:t>, Senior Program Manager, Operational Program Management (</a:t>
            </a:r>
            <a:r>
              <a:rPr lang="en-US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p.roder@ieee.org</a:t>
            </a:r>
            <a:r>
              <a:rPr lang="en-US" sz="1400" dirty="0"/>
              <a:t>), Malia Zaman, Senior Program Manager, Operational Program Management (</a:t>
            </a:r>
            <a:r>
              <a:rPr lang="en-US" sz="1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m.zaman@ieee.org</a:t>
            </a:r>
            <a:r>
              <a:rPr lang="en-US" sz="1400" dirty="0"/>
              <a:t>), Jennifer </a:t>
            </a:r>
            <a:r>
              <a:rPr lang="en-US" sz="1400" dirty="0" err="1"/>
              <a:t>Santulli</a:t>
            </a:r>
            <a:r>
              <a:rPr lang="en-US" sz="1400" dirty="0"/>
              <a:t>, Program Manager, Operational Program Management (</a:t>
            </a:r>
            <a:r>
              <a:rPr lang="en-US" sz="1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j.santulli@ieee.org</a:t>
            </a:r>
            <a:r>
              <a:rPr lang="en-US" sz="1400" dirty="0"/>
              <a:t>), Tom Thompson, Program Manager, Operational Program Management (</a:t>
            </a:r>
            <a:r>
              <a:rPr lang="en-US" sz="14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thomas.thompson@ieee.org</a:t>
            </a:r>
            <a:r>
              <a:rPr lang="en-US" sz="1400" dirty="0"/>
              <a:t>), Vanessa </a:t>
            </a:r>
            <a:r>
              <a:rPr lang="en-US" sz="1400" dirty="0" err="1"/>
              <a:t>Lalitte</a:t>
            </a:r>
            <a:r>
              <a:rPr lang="en-US" sz="1400" dirty="0"/>
              <a:t> (v.lalitte@ieee.org), Program Coordinator, Operational Program Management, Mike </a:t>
            </a:r>
            <a:r>
              <a:rPr lang="en-US" sz="1400" dirty="0" err="1"/>
              <a:t>Kipness</a:t>
            </a:r>
            <a:r>
              <a:rPr lang="en-US" sz="1400" dirty="0"/>
              <a:t> (m.kipness@ieee.org), Program Manager, Operational Program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06515"/>
            <a:ext cx="9829800" cy="4114800"/>
          </a:xfrm>
        </p:spPr>
        <p:txBody>
          <a:bodyPr/>
          <a:lstStyle/>
          <a:p>
            <a:r>
              <a:rPr lang="en-US" sz="2000" dirty="0"/>
              <a:t>In person interaction is vital to our productivity and creativity.</a:t>
            </a:r>
          </a:p>
          <a:p>
            <a:pPr lvl="1"/>
            <a:r>
              <a:rPr lang="en-US" sz="1800" dirty="0"/>
              <a:t>I look forward to a safe and productive return to in person sessions this week.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endParaRPr lang="en-US" sz="1800" dirty="0"/>
          </a:p>
          <a:p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946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256532</TotalTime>
  <Words>2721</Words>
  <Application>Microsoft Office PowerPoint</Application>
  <PresentationFormat>Widescreen</PresentationFormat>
  <Paragraphs>344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 130th Plenary Session (1st mixed mode Plenary Session)  11 July 2022 to 15 July 2022  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3.02 Fee Waivers</vt:lpstr>
      <vt:lpstr>3.03 Service Awards</vt:lpstr>
      <vt:lpstr>4.00 IEEE Staff</vt:lpstr>
      <vt:lpstr>5.01 Chair’s Announcements</vt:lpstr>
      <vt:lpstr>5.01 Chair’s Announcements</vt:lpstr>
      <vt:lpstr>5.01 Chair’s Announcements</vt:lpstr>
      <vt:lpstr>5.01  802 LMSC Analytics</vt:lpstr>
      <vt:lpstr>PowerPoint Presentation</vt:lpstr>
      <vt:lpstr>PowerPoint Presentation</vt:lpstr>
      <vt:lpstr>5.03 SA Standards Board Actions</vt:lpstr>
      <vt:lpstr>5.04  LMSC Email Ballot Recap</vt:lpstr>
      <vt:lpstr>5.05 EC Affiliation Update</vt:lpstr>
      <vt:lpstr>5.05 EC Affiliation Update</vt:lpstr>
      <vt:lpstr>5.06 Drafts to SA Ballot</vt:lpstr>
      <vt:lpstr>5.07 Drafts to RevCom</vt:lpstr>
      <vt:lpstr>5.08 Draft Documents or Actions for EC to consider</vt:lpstr>
      <vt:lpstr>5.09 Draft PARs to NesCom</vt:lpstr>
      <vt:lpstr>5.10 Pre-PAR activity</vt:lpstr>
      <vt:lpstr>5.10 Pre-PAR activity</vt:lpstr>
      <vt:lpstr>5.11 802/SA Task Force Topics </vt:lpstr>
      <vt:lpstr>5.12 EC Action Item recap</vt:lpstr>
      <vt:lpstr>5.13 802 LMSC Leadership Workshop</vt:lpstr>
      <vt:lpstr>5.14 802 LMSC Secondary Representative to the RAC</vt:lpstr>
      <vt:lpstr>5.15 802 IEEE Milestone Project Status Update</vt:lpstr>
      <vt:lpstr>11.0 Cross 802 Activities EC Meeting Schedule  (all times ET)</vt:lpstr>
      <vt:lpstr>End of Opening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4005</cp:revision>
  <cp:lastPrinted>2022-03-04T19:16:52Z</cp:lastPrinted>
  <dcterms:created xsi:type="dcterms:W3CDTF">2002-03-10T15:43:16Z</dcterms:created>
  <dcterms:modified xsi:type="dcterms:W3CDTF">2022-07-01T20:37:34Z</dcterms:modified>
</cp:coreProperties>
</file>