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7"/>
  </p:notesMasterIdLst>
  <p:handoutMasterIdLst>
    <p:handoutMasterId r:id="rId18"/>
  </p:handoutMasterIdLst>
  <p:sldIdLst>
    <p:sldId id="269" r:id="rId2"/>
    <p:sldId id="282" r:id="rId3"/>
    <p:sldId id="277" r:id="rId4"/>
    <p:sldId id="318" r:id="rId5"/>
    <p:sldId id="291" r:id="rId6"/>
    <p:sldId id="292" r:id="rId7"/>
    <p:sldId id="288" r:id="rId8"/>
    <p:sldId id="306" r:id="rId9"/>
    <p:sldId id="316" r:id="rId10"/>
    <p:sldId id="317" r:id="rId11"/>
    <p:sldId id="320" r:id="rId12"/>
    <p:sldId id="321" r:id="rId13"/>
    <p:sldId id="319" r:id="rId14"/>
    <p:sldId id="323" r:id="rId15"/>
    <p:sldId id="322"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67" d="100"/>
          <a:sy n="67" d="100"/>
        </p:scale>
        <p:origin x="1392" y="66"/>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EC-22/0127r2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2022</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094-01-00EC-future-meeting-vision-ad-hoc-update-may-2022.pptx" TargetMode="External"/><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089-00-00EC-electronic-meeting-observation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isco.webex.com/cisco/j.php?MTID=m85f4f414d2a279eb2ba1be96e0c7a65b"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21/ec-21-0227-04-00EC-future-meeting-vision-ad-hoc-starter-deck.ppt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i="1" dirty="0">
                <a:solidFill>
                  <a:schemeClr val="accent6"/>
                </a:solidFill>
              </a:rPr>
              <a:t>IEEE 802 future meeting vision ad hoc</a:t>
            </a:r>
            <a:br>
              <a:rPr lang="en-US" i="1" dirty="0">
                <a:solidFill>
                  <a:schemeClr val="accent6"/>
                </a:solidFill>
              </a:rPr>
            </a:br>
            <a:r>
              <a:rPr lang="en-US" dirty="0">
                <a:solidFill>
                  <a:schemeClr val="accent6"/>
                </a:solidFill>
              </a:rPr>
              <a:t>(agenda for 20 June 2022 @ 3 pm ET)</a:t>
            </a:r>
            <a:endParaRPr lang="en-US" dirty="0">
              <a:solidFill>
                <a:srgbClr val="00B050"/>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20 June 2022</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42B1A-0C93-55A2-A6D7-D7D2C174858C}"/>
              </a:ext>
            </a:extLst>
          </p:cNvPr>
          <p:cNvSpPr>
            <a:spLocks noGrp="1"/>
          </p:cNvSpPr>
          <p:nvPr>
            <p:ph type="title"/>
          </p:nvPr>
        </p:nvSpPr>
        <p:spPr/>
        <p:txBody>
          <a:bodyPr/>
          <a:lstStyle/>
          <a:p>
            <a:r>
              <a:rPr lang="en-AU" dirty="0"/>
              <a:t>Today’s </a:t>
            </a:r>
            <a:r>
              <a:rPr lang="en-AU" i="1" dirty="0"/>
              <a:t>future meeting vision ad hoc </a:t>
            </a:r>
            <a:r>
              <a:rPr lang="en-AU" dirty="0"/>
              <a:t>will focus on a submission based on inputs from IEEE 802.1 WG</a:t>
            </a:r>
          </a:p>
        </p:txBody>
      </p:sp>
      <p:sp>
        <p:nvSpPr>
          <p:cNvPr id="3" name="Content Placeholder 2">
            <a:extLst>
              <a:ext uri="{FF2B5EF4-FFF2-40B4-BE49-F238E27FC236}">
                <a16:creationId xmlns:a16="http://schemas.microsoft.com/office/drawing/2014/main" id="{7DB157E8-5C88-1CFC-B760-FB0BA6BD6ADD}"/>
              </a:ext>
            </a:extLst>
          </p:cNvPr>
          <p:cNvSpPr>
            <a:spLocks noGrp="1"/>
          </p:cNvSpPr>
          <p:nvPr>
            <p:ph idx="1"/>
          </p:nvPr>
        </p:nvSpPr>
        <p:spPr/>
        <p:txBody>
          <a:bodyPr/>
          <a:lstStyle/>
          <a:p>
            <a:pPr lvl="1"/>
            <a:r>
              <a:rPr lang="en-AU" dirty="0"/>
              <a:t>Today’s </a:t>
            </a:r>
            <a:r>
              <a:rPr lang="en-AU" i="1" dirty="0"/>
              <a:t>ad hoc </a:t>
            </a:r>
            <a:r>
              <a:rPr lang="en-AU" dirty="0"/>
              <a:t>teleconference will continue the discussion about perspectives on remote-only meetings</a:t>
            </a:r>
          </a:p>
          <a:p>
            <a:pPr lvl="1"/>
            <a:r>
              <a:rPr lang="en-AU" dirty="0"/>
              <a:t>Main focus today is to hear &amp; discuss a contribution from IEEE 802.1 WG</a:t>
            </a:r>
          </a:p>
          <a:p>
            <a:pPr lvl="2"/>
            <a:r>
              <a:rPr lang="en-AU" dirty="0"/>
              <a:t>Presenter: </a:t>
            </a:r>
            <a:r>
              <a:rPr lang="de-DE" dirty="0"/>
              <a:t>Stephan Kehrer (</a:t>
            </a:r>
            <a:r>
              <a:rPr lang="en-AU" dirty="0" err="1"/>
              <a:t>Hirschmann</a:t>
            </a:r>
            <a:r>
              <a:rPr lang="en-AU" dirty="0"/>
              <a:t> Automation &amp; Control</a:t>
            </a:r>
            <a:r>
              <a:rPr lang="de-DE" dirty="0"/>
              <a:t>)</a:t>
            </a:r>
          </a:p>
          <a:p>
            <a:pPr lvl="2"/>
            <a:r>
              <a:rPr lang="de-DE" dirty="0"/>
              <a:t>Presentation: </a:t>
            </a:r>
            <a:r>
              <a:rPr lang="de-DE" dirty="0">
                <a:hlinkClick r:id="rId2"/>
              </a:rPr>
              <a:t>ec-22-0089-00</a:t>
            </a:r>
            <a:endParaRPr lang="de-DE" dirty="0"/>
          </a:p>
          <a:p>
            <a:pPr lvl="1"/>
            <a:r>
              <a:rPr lang="en-AU" dirty="0"/>
              <a:t>Participants are also invited to review the summary of input so far that has been prepared by the </a:t>
            </a:r>
            <a:r>
              <a:rPr lang="en-AU" i="1" dirty="0"/>
              <a:t>ad </a:t>
            </a:r>
            <a:r>
              <a:rPr lang="en-AU" i="1" dirty="0" err="1"/>
              <a:t>hoc</a:t>
            </a:r>
            <a:r>
              <a:rPr lang="en-AU" dirty="0" err="1"/>
              <a:t>’s</a:t>
            </a:r>
            <a:r>
              <a:rPr lang="en-AU" dirty="0"/>
              <a:t> Chair</a:t>
            </a:r>
          </a:p>
          <a:p>
            <a:pPr lvl="2"/>
            <a:r>
              <a:rPr lang="en-AU" dirty="0"/>
              <a:t>Presenter: </a:t>
            </a:r>
            <a:r>
              <a:rPr lang="de-DE" dirty="0"/>
              <a:t>Andrew Myles (ad hoc Chair, Cisco)</a:t>
            </a:r>
          </a:p>
          <a:p>
            <a:pPr lvl="2"/>
            <a:r>
              <a:rPr lang="de-DE" dirty="0"/>
              <a:t>Presentation:</a:t>
            </a:r>
            <a:r>
              <a:rPr lang="en-AU" dirty="0"/>
              <a:t> </a:t>
            </a:r>
            <a:r>
              <a:rPr lang="en-AU" dirty="0">
                <a:hlinkClick r:id="rId3"/>
              </a:rPr>
              <a:t>ec-22-0094-01</a:t>
            </a:r>
            <a:endParaRPr lang="en-AU" b="1" dirty="0"/>
          </a:p>
          <a:p>
            <a:pPr lvl="2"/>
            <a:endParaRPr lang="en-AU" dirty="0"/>
          </a:p>
          <a:p>
            <a:endParaRPr lang="en-AU" dirty="0"/>
          </a:p>
        </p:txBody>
      </p:sp>
      <p:sp>
        <p:nvSpPr>
          <p:cNvPr id="4" name="Footer Placeholder 3">
            <a:extLst>
              <a:ext uri="{FF2B5EF4-FFF2-40B4-BE49-F238E27FC236}">
                <a16:creationId xmlns:a16="http://schemas.microsoft.com/office/drawing/2014/main" id="{E3EDEE67-9AF4-E686-32FB-3E9760E3CEA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26C3981-8C3D-283A-5D9C-D698447384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dirty="0"/>
          </a:p>
        </p:txBody>
      </p:sp>
    </p:spTree>
    <p:extLst>
      <p:ext uri="{BB962C8B-B14F-4D97-AF65-F5344CB8AC3E}">
        <p14:creationId xmlns:p14="http://schemas.microsoft.com/office/powerpoint/2010/main" val="426274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5B4-9C79-DB79-DAEF-6F2CFBB5D649}"/>
              </a:ext>
            </a:extLst>
          </p:cNvPr>
          <p:cNvSpPr>
            <a:spLocks noGrp="1"/>
          </p:cNvSpPr>
          <p:nvPr>
            <p:ph type="title"/>
          </p:nvPr>
        </p:nvSpPr>
        <p:spPr/>
        <p:txBody>
          <a:bodyPr/>
          <a:lstStyle/>
          <a:p>
            <a:r>
              <a:rPr lang="en-AU" dirty="0"/>
              <a:t>Before we start, please put your “critical thinking” caps on …</a:t>
            </a:r>
          </a:p>
        </p:txBody>
      </p:sp>
      <p:sp>
        <p:nvSpPr>
          <p:cNvPr id="3" name="Content Placeholder 2">
            <a:extLst>
              <a:ext uri="{FF2B5EF4-FFF2-40B4-BE49-F238E27FC236}">
                <a16:creationId xmlns:a16="http://schemas.microsoft.com/office/drawing/2014/main" id="{B1C583C1-7161-612D-A4E2-7AD17E5ACDCA}"/>
              </a:ext>
            </a:extLst>
          </p:cNvPr>
          <p:cNvSpPr>
            <a:spLocks noGrp="1"/>
          </p:cNvSpPr>
          <p:nvPr>
            <p:ph idx="1"/>
          </p:nvPr>
        </p:nvSpPr>
        <p:spPr/>
        <p:txBody>
          <a:bodyPr/>
          <a:lstStyle/>
          <a:p>
            <a:pPr lvl="1"/>
            <a:r>
              <a:rPr lang="en-AU" dirty="0"/>
              <a:t>Today, we are going to hear various perspectives about remote-only meetings based on our experiences over the last two years …</a:t>
            </a:r>
          </a:p>
          <a:p>
            <a:pPr lvl="2"/>
            <a:r>
              <a:rPr lang="en-AU" dirty="0"/>
              <a:t>… some positive</a:t>
            </a:r>
          </a:p>
          <a:p>
            <a:pPr lvl="2"/>
            <a:r>
              <a:rPr lang="en-AU" dirty="0"/>
              <a:t>… some negative</a:t>
            </a:r>
          </a:p>
          <a:p>
            <a:pPr lvl="1"/>
            <a:r>
              <a:rPr lang="en-AU" dirty="0"/>
              <a:t>While listening to all of this, think about …</a:t>
            </a:r>
          </a:p>
          <a:p>
            <a:pPr lvl="2"/>
            <a:r>
              <a:rPr lang="en-AU" dirty="0"/>
              <a:t>Is there actual evidence for the various claimed positive &amp; negative aspects or are they unsupported emotion-based assertions?</a:t>
            </a:r>
          </a:p>
          <a:p>
            <a:pPr lvl="2"/>
            <a:r>
              <a:rPr lang="en-AU" dirty="0"/>
              <a:t>What is the overall balance between the positive &amp; negative aspects?</a:t>
            </a:r>
          </a:p>
          <a:p>
            <a:pPr lvl="2"/>
            <a:r>
              <a:rPr lang="en-AU" dirty="0"/>
              <a:t>Are the negative aspects the result of attempting to run remote-only meetings like we used to run F2F meetings?</a:t>
            </a:r>
          </a:p>
          <a:p>
            <a:pPr lvl="2"/>
            <a:r>
              <a:rPr lang="en-AU" dirty="0"/>
              <a:t>Are there ways to mitigate the negative aspects in the future that will change the balance between positive &amp; negative aspects?</a:t>
            </a:r>
          </a:p>
          <a:p>
            <a:pPr lvl="3"/>
            <a:r>
              <a:rPr lang="en-AU" dirty="0"/>
              <a:t>New tools?</a:t>
            </a:r>
          </a:p>
          <a:p>
            <a:pPr lvl="3"/>
            <a:r>
              <a:rPr lang="en-AU" dirty="0"/>
              <a:t>New processes?</a:t>
            </a:r>
          </a:p>
          <a:p>
            <a:pPr lvl="3"/>
            <a:r>
              <a:rPr lang="en-AU" dirty="0"/>
              <a:t>New </a:t>
            </a:r>
            <a:r>
              <a:rPr lang="en-AU" dirty="0" err="1"/>
              <a:t>culturess</a:t>
            </a:r>
            <a:r>
              <a:rPr lang="en-AU" dirty="0"/>
              <a:t>?</a:t>
            </a:r>
          </a:p>
          <a:p>
            <a:pPr lvl="1"/>
            <a:r>
              <a:rPr lang="en-AU" dirty="0"/>
              <a:t>…</a:t>
            </a:r>
          </a:p>
        </p:txBody>
      </p:sp>
      <p:sp>
        <p:nvSpPr>
          <p:cNvPr id="4" name="Footer Placeholder 3">
            <a:extLst>
              <a:ext uri="{FF2B5EF4-FFF2-40B4-BE49-F238E27FC236}">
                <a16:creationId xmlns:a16="http://schemas.microsoft.com/office/drawing/2014/main" id="{53CDFB54-0642-6A12-FC8B-4ED6C42468F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457A9F3-14A9-7C48-2810-8A1E39D8337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dirty="0"/>
          </a:p>
        </p:txBody>
      </p:sp>
    </p:spTree>
    <p:extLst>
      <p:ext uri="{BB962C8B-B14F-4D97-AF65-F5344CB8AC3E}">
        <p14:creationId xmlns:p14="http://schemas.microsoft.com/office/powerpoint/2010/main" val="4226103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2A08C-129F-19F8-1395-499D9B2C82A4}"/>
              </a:ext>
            </a:extLst>
          </p:cNvPr>
          <p:cNvSpPr>
            <a:spLocks noGrp="1"/>
          </p:cNvSpPr>
          <p:nvPr>
            <p:ph type="title"/>
          </p:nvPr>
        </p:nvSpPr>
        <p:spPr/>
        <p:txBody>
          <a:bodyPr/>
          <a:lstStyle/>
          <a:p>
            <a:r>
              <a:rPr lang="en-AU" dirty="0"/>
              <a:t>… and afterwards, please send the </a:t>
            </a:r>
            <a:r>
              <a:rPr lang="en-AU" i="1" dirty="0"/>
              <a:t>ad hoc </a:t>
            </a:r>
            <a:r>
              <a:rPr lang="en-AU" dirty="0"/>
              <a:t>chair a summary of any thoughts </a:t>
            </a:r>
          </a:p>
        </p:txBody>
      </p:sp>
      <p:sp>
        <p:nvSpPr>
          <p:cNvPr id="3" name="Content Placeholder 2">
            <a:extLst>
              <a:ext uri="{FF2B5EF4-FFF2-40B4-BE49-F238E27FC236}">
                <a16:creationId xmlns:a16="http://schemas.microsoft.com/office/drawing/2014/main" id="{3EA87D55-F2C1-0631-16D8-0B974E7A28D4}"/>
              </a:ext>
            </a:extLst>
          </p:cNvPr>
          <p:cNvSpPr>
            <a:spLocks noGrp="1"/>
          </p:cNvSpPr>
          <p:nvPr>
            <p:ph idx="1"/>
          </p:nvPr>
        </p:nvSpPr>
        <p:spPr/>
        <p:txBody>
          <a:bodyPr/>
          <a:lstStyle/>
          <a:p>
            <a:pPr lvl="1"/>
            <a:r>
              <a:rPr lang="en-AU" dirty="0"/>
              <a:t>Please send any input to </a:t>
            </a:r>
            <a:r>
              <a:rPr lang="en-AU" dirty="0">
                <a:hlinkClick r:id="rId2"/>
              </a:rPr>
              <a:t>amyles@cisco.com</a:t>
            </a:r>
            <a:r>
              <a:rPr lang="en-AU" dirty="0"/>
              <a:t> …</a:t>
            </a:r>
          </a:p>
        </p:txBody>
      </p:sp>
      <p:sp>
        <p:nvSpPr>
          <p:cNvPr id="4" name="Footer Placeholder 3">
            <a:extLst>
              <a:ext uri="{FF2B5EF4-FFF2-40B4-BE49-F238E27FC236}">
                <a16:creationId xmlns:a16="http://schemas.microsoft.com/office/drawing/2014/main" id="{1B9ADE96-07DE-7629-F25F-94F11325937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DDBC6C7-522E-093F-C13D-5B7C137FAC9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Tree>
    <p:extLst>
      <p:ext uri="{BB962C8B-B14F-4D97-AF65-F5344CB8AC3E}">
        <p14:creationId xmlns:p14="http://schemas.microsoft.com/office/powerpoint/2010/main" val="26686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de-DE" dirty="0"/>
              <a:t>Stephan Kehrer has the floor ...</a:t>
            </a:r>
            <a:endParaRPr lang="en-AU" dirty="0"/>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p:txBody>
          <a:bodyPr/>
          <a:lstStyle/>
          <a:p>
            <a:pPr lvl="1"/>
            <a:r>
              <a:rPr lang="de-DE" dirty="0"/>
              <a:t>Presentation: </a:t>
            </a:r>
            <a:r>
              <a:rPr lang="de-DE" dirty="0">
                <a:hlinkClick r:id="rId2"/>
              </a:rPr>
              <a:t>ec-22-0089-00</a:t>
            </a:r>
            <a:endParaRPr lang="de-DE" dirty="0"/>
          </a:p>
          <a:p>
            <a:endParaRPr lang="en-AU" dirty="0"/>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252657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EB4F0-5ECD-8D11-1672-BC0A8340D3CB}"/>
              </a:ext>
            </a:extLst>
          </p:cNvPr>
          <p:cNvSpPr>
            <a:spLocks noGrp="1"/>
          </p:cNvSpPr>
          <p:nvPr>
            <p:ph type="title"/>
          </p:nvPr>
        </p:nvSpPr>
        <p:spPr/>
        <p:txBody>
          <a:bodyPr/>
          <a:lstStyle/>
          <a:p>
            <a:r>
              <a:rPr lang="en-AU" dirty="0"/>
              <a:t>Notes of meeting</a:t>
            </a:r>
          </a:p>
        </p:txBody>
      </p:sp>
      <p:sp>
        <p:nvSpPr>
          <p:cNvPr id="3" name="Content Placeholder 2">
            <a:extLst>
              <a:ext uri="{FF2B5EF4-FFF2-40B4-BE49-F238E27FC236}">
                <a16:creationId xmlns:a16="http://schemas.microsoft.com/office/drawing/2014/main" id="{95026CB0-41B9-738E-AD40-A87F4F43B433}"/>
              </a:ext>
            </a:extLst>
          </p:cNvPr>
          <p:cNvSpPr>
            <a:spLocks noGrp="1"/>
          </p:cNvSpPr>
          <p:nvPr>
            <p:ph idx="1"/>
          </p:nvPr>
        </p:nvSpPr>
        <p:spPr/>
        <p:txBody>
          <a:bodyPr/>
          <a:lstStyle/>
          <a:p>
            <a:r>
              <a:rPr lang="en-AU" dirty="0"/>
              <a:t>Summary</a:t>
            </a:r>
          </a:p>
          <a:p>
            <a:pPr lvl="1"/>
            <a:r>
              <a:rPr lang="en-AU" dirty="0"/>
              <a:t>Myles introduced this deck</a:t>
            </a:r>
          </a:p>
          <a:p>
            <a:pPr lvl="1"/>
            <a:r>
              <a:rPr lang="en-AU" dirty="0"/>
              <a:t>Stefan presented </a:t>
            </a:r>
            <a:r>
              <a:rPr lang="de-DE" dirty="0"/>
              <a:t>: </a:t>
            </a:r>
            <a:r>
              <a:rPr lang="de-DE" dirty="0">
                <a:hlinkClick r:id="rId2"/>
              </a:rPr>
              <a:t>ec-22-0089-00</a:t>
            </a:r>
            <a:endParaRPr lang="en-AU" dirty="0"/>
          </a:p>
          <a:p>
            <a:pPr lvl="1"/>
            <a:r>
              <a:rPr lang="en-AU" dirty="0"/>
              <a:t>Discussion and questions ensued</a:t>
            </a:r>
          </a:p>
          <a:p>
            <a:pPr lvl="1"/>
            <a:r>
              <a:rPr lang="en-AU" dirty="0"/>
              <a:t>No conclusions</a:t>
            </a:r>
          </a:p>
          <a:p>
            <a:pPr lvl="1"/>
            <a:r>
              <a:rPr lang="en-AU" dirty="0"/>
              <a:t>Chair challenged the group on how to make remote-only work to over come the actual/perceived disadvantages</a:t>
            </a:r>
          </a:p>
          <a:p>
            <a:pPr lvl="1"/>
            <a:r>
              <a:rPr lang="en-AU" dirty="0"/>
              <a:t>Chair requested additional submissions</a:t>
            </a:r>
          </a:p>
        </p:txBody>
      </p:sp>
      <p:sp>
        <p:nvSpPr>
          <p:cNvPr id="4" name="Footer Placeholder 3">
            <a:extLst>
              <a:ext uri="{FF2B5EF4-FFF2-40B4-BE49-F238E27FC236}">
                <a16:creationId xmlns:a16="http://schemas.microsoft.com/office/drawing/2014/main" id="{64D1068E-61FF-E7EF-2538-5DB7E115C06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CDEE350-AC93-D573-A879-CEE5E1841B3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dirty="0"/>
          </a:p>
        </p:txBody>
      </p:sp>
    </p:spTree>
    <p:extLst>
      <p:ext uri="{BB962C8B-B14F-4D97-AF65-F5344CB8AC3E}">
        <p14:creationId xmlns:p14="http://schemas.microsoft.com/office/powerpoint/2010/main" val="178095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EBC6-03AB-98D1-0451-87F583C0A89C}"/>
              </a:ext>
            </a:extLst>
          </p:cNvPr>
          <p:cNvSpPr>
            <a:spLocks noGrp="1"/>
          </p:cNvSpPr>
          <p:nvPr>
            <p:ph type="title"/>
          </p:nvPr>
        </p:nvSpPr>
        <p:spPr/>
        <p:txBody>
          <a:bodyPr/>
          <a:lstStyle/>
          <a:p>
            <a:r>
              <a:rPr lang="en-AU" dirty="0"/>
              <a:t>Attendees at today’s meeting</a:t>
            </a:r>
          </a:p>
        </p:txBody>
      </p:sp>
      <p:sp>
        <p:nvSpPr>
          <p:cNvPr id="3" name="Content Placeholder 2">
            <a:extLst>
              <a:ext uri="{FF2B5EF4-FFF2-40B4-BE49-F238E27FC236}">
                <a16:creationId xmlns:a16="http://schemas.microsoft.com/office/drawing/2014/main" id="{C2930B2B-3637-FA45-1077-50BD61DD9EDB}"/>
              </a:ext>
            </a:extLst>
          </p:cNvPr>
          <p:cNvSpPr>
            <a:spLocks noGrp="1"/>
          </p:cNvSpPr>
          <p:nvPr>
            <p:ph idx="1"/>
          </p:nvPr>
        </p:nvSpPr>
        <p:spPr>
          <a:xfrm>
            <a:off x="252413" y="1219200"/>
            <a:ext cx="2795587" cy="4114800"/>
          </a:xfrm>
        </p:spPr>
        <p:txBody>
          <a:bodyPr/>
          <a:lstStyle/>
          <a:p>
            <a:pPr lvl="1"/>
            <a:r>
              <a:rPr lang="en-AU" sz="1050" dirty="0"/>
              <a:t>Beth Kochuparambil (Cisco)</a:t>
            </a:r>
          </a:p>
          <a:p>
            <a:pPr lvl="1"/>
            <a:r>
              <a:rPr lang="en-AU" sz="1050" dirty="0"/>
              <a:t>Andrew Myles (Cisco)</a:t>
            </a:r>
          </a:p>
          <a:p>
            <a:pPr lvl="1"/>
            <a:r>
              <a:rPr lang="en-AU" sz="1050" dirty="0" err="1"/>
              <a:t>Halise</a:t>
            </a:r>
            <a:r>
              <a:rPr lang="en-AU" sz="1050" dirty="0"/>
              <a:t> Turkmen (</a:t>
            </a:r>
            <a:r>
              <a:rPr lang="en-AU" sz="1050" dirty="0" err="1"/>
              <a:t>Vestel</a:t>
            </a:r>
            <a:r>
              <a:rPr lang="en-AU" sz="1050" dirty="0"/>
              <a:t>)</a:t>
            </a:r>
          </a:p>
          <a:p>
            <a:pPr lvl="1"/>
            <a:r>
              <a:rPr lang="en-AU" sz="1050" dirty="0"/>
              <a:t>Lakshmi Narayana Mukkapati (Wi-Fi Alliance)</a:t>
            </a:r>
          </a:p>
          <a:p>
            <a:pPr lvl="1"/>
            <a:r>
              <a:rPr lang="en-AU" sz="1050" dirty="0"/>
              <a:t>Alecsander Eitan (Qualcomm)</a:t>
            </a:r>
          </a:p>
          <a:p>
            <a:pPr lvl="1"/>
            <a:r>
              <a:rPr lang="en-AU" sz="1050" dirty="0"/>
              <a:t>Dennis </a:t>
            </a:r>
            <a:r>
              <a:rPr lang="en-AU" sz="1050" dirty="0" err="1"/>
              <a:t>Sundman</a:t>
            </a:r>
            <a:r>
              <a:rPr lang="en-AU" sz="1050" dirty="0"/>
              <a:t> (Ericsson)</a:t>
            </a:r>
          </a:p>
          <a:p>
            <a:pPr lvl="1"/>
            <a:r>
              <a:rPr lang="en-AU" sz="1050" dirty="0"/>
              <a:t>George Calcev</a:t>
            </a:r>
          </a:p>
          <a:p>
            <a:pPr lvl="1"/>
            <a:r>
              <a:rPr lang="en-AU" sz="1050" dirty="0"/>
              <a:t>Ian Sherlock (TI)</a:t>
            </a:r>
          </a:p>
          <a:p>
            <a:pPr lvl="1"/>
            <a:r>
              <a:rPr lang="en-AU" sz="1050" dirty="0"/>
              <a:t>Hassan Yaghoobi (Intel)</a:t>
            </a:r>
          </a:p>
          <a:p>
            <a:pPr lvl="1"/>
            <a:r>
              <a:rPr lang="en-AU" sz="1050" dirty="0"/>
              <a:t> Luther Smith (CableLabs)</a:t>
            </a:r>
          </a:p>
          <a:p>
            <a:pPr lvl="1"/>
            <a:r>
              <a:rPr lang="en-AU" sz="1050" dirty="0"/>
              <a:t>Sai Nanda (</a:t>
            </a:r>
            <a:r>
              <a:rPr lang="en-AU" sz="1050" dirty="0" err="1"/>
              <a:t>Synaptics</a:t>
            </a:r>
            <a:r>
              <a:rPr lang="en-AU" sz="1050" dirty="0"/>
              <a:t>)</a:t>
            </a:r>
          </a:p>
          <a:p>
            <a:pPr lvl="1"/>
            <a:r>
              <a:rPr lang="en-AU" sz="1050" dirty="0"/>
              <a:t>Steve Shellhammer (Qualcomm)</a:t>
            </a:r>
          </a:p>
          <a:p>
            <a:pPr lvl="1"/>
            <a:r>
              <a:rPr lang="en-AU" sz="1050" dirty="0"/>
              <a:t>Laurent Cariou (Intel)</a:t>
            </a:r>
          </a:p>
          <a:p>
            <a:pPr lvl="1"/>
            <a:r>
              <a:rPr lang="en-AU" sz="1050" dirty="0"/>
              <a:t>Dave Barr (</a:t>
            </a:r>
            <a:r>
              <a:rPr lang="en-AU" sz="1050" dirty="0" err="1"/>
              <a:t>MaxLinear</a:t>
            </a:r>
            <a:r>
              <a:rPr lang="en-AU" sz="1050" dirty="0"/>
              <a:t>)</a:t>
            </a:r>
          </a:p>
          <a:p>
            <a:pPr lvl="1"/>
            <a:r>
              <a:rPr lang="en-AU" sz="1050" dirty="0"/>
              <a:t>Geoff Thompson (</a:t>
            </a:r>
            <a:r>
              <a:rPr lang="en-AU" sz="1050" dirty="0" err="1"/>
              <a:t>GraCaSI</a:t>
            </a:r>
            <a:r>
              <a:rPr lang="en-AU" sz="1050" dirty="0"/>
              <a:t> S.A.)</a:t>
            </a:r>
          </a:p>
          <a:p>
            <a:pPr lvl="1"/>
            <a:r>
              <a:rPr lang="en-AU" sz="1050" dirty="0"/>
              <a:t>Mark Hamilton (CommScope/Ruckus)</a:t>
            </a:r>
          </a:p>
          <a:p>
            <a:pPr lvl="1"/>
            <a:r>
              <a:rPr lang="en-AU" sz="1050" dirty="0"/>
              <a:t>Boon Loong Ng (Samsung Research America)</a:t>
            </a:r>
          </a:p>
          <a:p>
            <a:pPr lvl="1"/>
            <a:r>
              <a:rPr lang="en-AU" sz="1050" dirty="0"/>
              <a:t>Bin Tian (Qualcomm)</a:t>
            </a:r>
          </a:p>
          <a:p>
            <a:pPr lvl="1"/>
            <a:r>
              <a:rPr lang="en-AU" sz="1050" dirty="0" err="1"/>
              <a:t>Yonggang</a:t>
            </a:r>
            <a:r>
              <a:rPr lang="en-AU" sz="1050" dirty="0"/>
              <a:t> Fang (</a:t>
            </a:r>
            <a:r>
              <a:rPr lang="en-AU" sz="1050" dirty="0" err="1"/>
              <a:t>Mediatek</a:t>
            </a:r>
            <a:r>
              <a:rPr lang="en-AU" sz="1050" dirty="0"/>
              <a:t>)</a:t>
            </a:r>
          </a:p>
          <a:p>
            <a:pPr lvl="1"/>
            <a:r>
              <a:rPr lang="en-AU" sz="1050" dirty="0"/>
              <a:t>Youhan Kim (Qualcomm)</a:t>
            </a:r>
          </a:p>
        </p:txBody>
      </p:sp>
      <p:sp>
        <p:nvSpPr>
          <p:cNvPr id="4" name="Footer Placeholder 3">
            <a:extLst>
              <a:ext uri="{FF2B5EF4-FFF2-40B4-BE49-F238E27FC236}">
                <a16:creationId xmlns:a16="http://schemas.microsoft.com/office/drawing/2014/main" id="{CC55F46F-CC12-983F-3006-4610F8FCFCE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B7EF273-B616-EBF2-754E-978F07D797C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dirty="0"/>
          </a:p>
        </p:txBody>
      </p:sp>
      <p:sp>
        <p:nvSpPr>
          <p:cNvPr id="8" name="Content Placeholder 2">
            <a:extLst>
              <a:ext uri="{FF2B5EF4-FFF2-40B4-BE49-F238E27FC236}">
                <a16:creationId xmlns:a16="http://schemas.microsoft.com/office/drawing/2014/main" id="{D4EA6DD1-8C3C-2BB0-DF97-AFF2E9C26689}"/>
              </a:ext>
            </a:extLst>
          </p:cNvPr>
          <p:cNvSpPr txBox="1">
            <a:spLocks/>
          </p:cNvSpPr>
          <p:nvPr/>
        </p:nvSpPr>
        <p:spPr bwMode="auto">
          <a:xfrm>
            <a:off x="3071813" y="1219200"/>
            <a:ext cx="279558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AU" sz="1050" kern="0" dirty="0"/>
              <a:t>Andy Shen (</a:t>
            </a:r>
            <a:r>
              <a:rPr lang="en-AU" sz="1050" kern="0" dirty="0" err="1"/>
              <a:t>Futurewei</a:t>
            </a:r>
            <a:r>
              <a:rPr lang="en-AU" sz="1050" kern="0" dirty="0"/>
              <a:t>)</a:t>
            </a:r>
          </a:p>
          <a:p>
            <a:pPr lvl="1"/>
            <a:r>
              <a:rPr lang="en-AU" sz="1050" kern="0" dirty="0"/>
              <a:t>Sigurd Schelstraete (</a:t>
            </a:r>
            <a:r>
              <a:rPr lang="en-AU" sz="1050" kern="0" dirty="0" err="1"/>
              <a:t>MaxLinear</a:t>
            </a:r>
            <a:r>
              <a:rPr lang="en-AU" sz="1050" kern="0" dirty="0"/>
              <a:t>)</a:t>
            </a:r>
          </a:p>
          <a:p>
            <a:pPr lvl="1"/>
            <a:r>
              <a:rPr lang="en-AU" sz="1050" kern="0" dirty="0"/>
              <a:t>Yan Xin (Huawei)</a:t>
            </a:r>
          </a:p>
          <a:p>
            <a:pPr lvl="1"/>
            <a:r>
              <a:rPr lang="en-AU" sz="1050" kern="0" dirty="0"/>
              <a:t>George Cherian (Qualcomm)</a:t>
            </a:r>
          </a:p>
          <a:p>
            <a:pPr lvl="1"/>
            <a:r>
              <a:rPr lang="en-AU" sz="1050" kern="0" dirty="0"/>
              <a:t>Ron </a:t>
            </a:r>
            <a:r>
              <a:rPr lang="en-AU" sz="1050" kern="0" dirty="0" err="1"/>
              <a:t>Squiers</a:t>
            </a:r>
            <a:r>
              <a:rPr lang="en-AU" sz="1050" kern="0" dirty="0"/>
              <a:t> </a:t>
            </a:r>
          </a:p>
          <a:p>
            <a:pPr lvl="1"/>
            <a:r>
              <a:rPr lang="en-AU" sz="1050" kern="0" dirty="0"/>
              <a:t>Abhishek (Qualcomm)</a:t>
            </a:r>
          </a:p>
          <a:p>
            <a:pPr lvl="1"/>
            <a:r>
              <a:rPr lang="en-AU" sz="1050" kern="0" dirty="0"/>
              <a:t>Duncan Hon (Qualcomm)</a:t>
            </a:r>
          </a:p>
          <a:p>
            <a:pPr lvl="1"/>
            <a:r>
              <a:rPr lang="en-AU" sz="1050" kern="0" dirty="0" err="1"/>
              <a:t>Hongyuan</a:t>
            </a:r>
            <a:r>
              <a:rPr lang="en-AU" sz="1050" kern="0" dirty="0"/>
              <a:t> Zhang (NXP)</a:t>
            </a:r>
          </a:p>
          <a:p>
            <a:pPr lvl="1"/>
            <a:r>
              <a:rPr lang="en-AU" sz="1050" kern="0" dirty="0" err="1"/>
              <a:t>heng</a:t>
            </a:r>
            <a:r>
              <a:rPr lang="en-AU" sz="1050" kern="0" dirty="0"/>
              <a:t> Chen (Intel)</a:t>
            </a:r>
          </a:p>
          <a:p>
            <a:pPr lvl="1"/>
            <a:r>
              <a:rPr lang="en-AU" sz="1050" kern="0" dirty="0"/>
              <a:t>Enrico Rantala</a:t>
            </a:r>
          </a:p>
          <a:p>
            <a:pPr lvl="1"/>
            <a:r>
              <a:rPr lang="en-AU" sz="1050" kern="0" dirty="0"/>
              <a:t>Dorothy Stanley (HP Enterprise)</a:t>
            </a:r>
          </a:p>
          <a:p>
            <a:pPr lvl="1"/>
            <a:r>
              <a:rPr lang="en-AU" sz="1050" kern="0" dirty="0"/>
              <a:t>David D. Brandt (Rockwell Automation)</a:t>
            </a:r>
          </a:p>
          <a:p>
            <a:pPr lvl="1"/>
            <a:r>
              <a:rPr lang="en-AU" sz="1050" kern="0" dirty="0"/>
              <a:t>Peter Yee (</a:t>
            </a:r>
            <a:r>
              <a:rPr lang="en-AU" sz="1050" kern="0" dirty="0" err="1"/>
              <a:t>Akayla</a:t>
            </a:r>
            <a:r>
              <a:rPr lang="en-AU" sz="1050" kern="0" dirty="0"/>
              <a:t>)</a:t>
            </a:r>
          </a:p>
          <a:p>
            <a:pPr lvl="1"/>
            <a:r>
              <a:rPr lang="en-AU" sz="1050" kern="0" dirty="0"/>
              <a:t>Joseph Levy (</a:t>
            </a:r>
            <a:r>
              <a:rPr lang="en-AU" sz="1050" kern="0" dirty="0" err="1"/>
              <a:t>InterDigital</a:t>
            </a:r>
            <a:r>
              <a:rPr lang="en-AU" sz="1050" kern="0" dirty="0"/>
              <a:t>)</a:t>
            </a:r>
          </a:p>
          <a:p>
            <a:pPr lvl="1"/>
            <a:r>
              <a:rPr lang="en-AU" sz="1050" kern="0" dirty="0"/>
              <a:t>Jung Hoon Suh (Huawei)</a:t>
            </a:r>
          </a:p>
          <a:p>
            <a:pPr lvl="1"/>
            <a:r>
              <a:rPr lang="en-AU" sz="1050" kern="0" dirty="0"/>
              <a:t>Jessy Rouyer (Nokia)</a:t>
            </a:r>
          </a:p>
          <a:p>
            <a:pPr lvl="1"/>
            <a:r>
              <a:rPr lang="en-AU" sz="1050" kern="0" dirty="0" err="1"/>
              <a:t>Kanke</a:t>
            </a:r>
            <a:r>
              <a:rPr lang="en-AU" sz="1050" kern="0" dirty="0"/>
              <a:t> Wu (Qualcomm)</a:t>
            </a:r>
          </a:p>
          <a:p>
            <a:pPr lvl="1"/>
            <a:r>
              <a:rPr lang="en-AU" sz="1050" kern="0" dirty="0"/>
              <a:t>Christy Bahn (IEEE SA)</a:t>
            </a:r>
          </a:p>
          <a:p>
            <a:pPr lvl="1"/>
            <a:r>
              <a:rPr lang="en-AU" sz="1050" kern="0" dirty="0"/>
              <a:t>Paul Nikolich/802 Chairman</a:t>
            </a:r>
          </a:p>
          <a:p>
            <a:pPr lvl="1"/>
            <a:r>
              <a:rPr lang="en-AU" sz="1050" kern="0" dirty="0"/>
              <a:t>Robert </a:t>
            </a:r>
            <a:r>
              <a:rPr lang="en-AU" sz="1050" kern="0" dirty="0" err="1"/>
              <a:t>Sosack</a:t>
            </a:r>
            <a:r>
              <a:rPr lang="en-AU" sz="1050" kern="0" dirty="0"/>
              <a:t> (Molex)</a:t>
            </a:r>
          </a:p>
          <a:p>
            <a:pPr lvl="1"/>
            <a:r>
              <a:rPr lang="en-AU" sz="1050" kern="0" dirty="0"/>
              <a:t>Gabor Bajko [</a:t>
            </a:r>
            <a:r>
              <a:rPr lang="en-AU" sz="1050" kern="0" dirty="0" err="1"/>
              <a:t>Mediatek</a:t>
            </a:r>
            <a:r>
              <a:rPr lang="en-AU" sz="1050" kern="0" dirty="0"/>
              <a:t>] </a:t>
            </a:r>
          </a:p>
        </p:txBody>
      </p:sp>
      <p:sp>
        <p:nvSpPr>
          <p:cNvPr id="9" name="Content Placeholder 2">
            <a:extLst>
              <a:ext uri="{FF2B5EF4-FFF2-40B4-BE49-F238E27FC236}">
                <a16:creationId xmlns:a16="http://schemas.microsoft.com/office/drawing/2014/main" id="{F44CCB7C-1EE1-C9BE-8F81-912057AC0E25}"/>
              </a:ext>
            </a:extLst>
          </p:cNvPr>
          <p:cNvSpPr txBox="1">
            <a:spLocks/>
          </p:cNvSpPr>
          <p:nvPr/>
        </p:nvSpPr>
        <p:spPr bwMode="auto">
          <a:xfrm>
            <a:off x="5738813" y="1204912"/>
            <a:ext cx="279558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r>
              <a:rPr lang="en-AU" sz="1050" kern="0" dirty="0"/>
              <a:t>Stuart Kerry (OK-Brit; Self)</a:t>
            </a:r>
          </a:p>
          <a:p>
            <a:pPr lvl="1"/>
            <a:r>
              <a:rPr lang="en-AU" sz="1050" kern="0" dirty="0" err="1"/>
              <a:t>Gaurang</a:t>
            </a:r>
            <a:r>
              <a:rPr lang="en-AU" sz="1050" kern="0" dirty="0"/>
              <a:t> Naik (Qualcomm)</a:t>
            </a:r>
          </a:p>
          <a:p>
            <a:pPr lvl="1"/>
            <a:r>
              <a:rPr lang="en-AU" sz="1050" kern="0" dirty="0"/>
              <a:t>Edward Harrison (Anritsu)</a:t>
            </a:r>
          </a:p>
          <a:p>
            <a:pPr lvl="1"/>
            <a:r>
              <a:rPr lang="en-AU" sz="1050" kern="0" dirty="0"/>
              <a:t>YK Kim (Sync Techno)</a:t>
            </a:r>
          </a:p>
          <a:p>
            <a:pPr lvl="1"/>
            <a:r>
              <a:rPr lang="en-AU" sz="1050" kern="0" dirty="0"/>
              <a:t>Stephan Kehrer (</a:t>
            </a:r>
            <a:r>
              <a:rPr lang="en-AU" sz="1050" kern="0" dirty="0" err="1"/>
              <a:t>Hirschmann</a:t>
            </a:r>
            <a:r>
              <a:rPr lang="en-AU" sz="1050" kern="0" dirty="0"/>
              <a:t>)</a:t>
            </a:r>
          </a:p>
          <a:p>
            <a:pPr lvl="1"/>
            <a:r>
              <a:rPr lang="en-AU" sz="1050" kern="0" dirty="0"/>
              <a:t>John DAmbrosia, (</a:t>
            </a:r>
            <a:r>
              <a:rPr lang="en-AU" sz="1050" kern="0" dirty="0" err="1"/>
              <a:t>Futurewei</a:t>
            </a:r>
            <a:r>
              <a:rPr lang="en-AU" sz="1050" kern="0" dirty="0"/>
              <a:t>)</a:t>
            </a:r>
          </a:p>
          <a:p>
            <a:pPr lvl="1"/>
            <a:r>
              <a:rPr lang="en-AU" sz="1050" kern="0" dirty="0"/>
              <a:t>George Zimmerman (CME Consulting/APL Group, Cisco, </a:t>
            </a:r>
            <a:r>
              <a:rPr lang="en-AU" sz="1050" kern="0" dirty="0" err="1"/>
              <a:t>Commscope</a:t>
            </a:r>
            <a:r>
              <a:rPr lang="en-AU" sz="1050" kern="0" dirty="0"/>
              <a:t>, Marvell, </a:t>
            </a:r>
            <a:r>
              <a:rPr lang="en-AU" sz="1050" kern="0" dirty="0" err="1"/>
              <a:t>Sentekse</a:t>
            </a:r>
            <a:r>
              <a:rPr lang="en-AU" sz="1050" kern="0" dirty="0"/>
              <a:t>)</a:t>
            </a:r>
          </a:p>
          <a:p>
            <a:pPr lvl="1"/>
            <a:r>
              <a:rPr lang="en-AU" sz="1050" kern="0" dirty="0"/>
              <a:t>Taori Rakesh (CYSC CSS ICW ENG SYS)</a:t>
            </a:r>
          </a:p>
          <a:p>
            <a:pPr lvl="1"/>
            <a:r>
              <a:rPr lang="en-AU" sz="1050" kern="0" dirty="0" err="1"/>
              <a:t>Serhat</a:t>
            </a:r>
            <a:r>
              <a:rPr lang="en-AU" sz="1050" kern="0" dirty="0"/>
              <a:t> </a:t>
            </a:r>
            <a:r>
              <a:rPr lang="en-AU" sz="1050" kern="0" dirty="0" err="1"/>
              <a:t>Erkucu</a:t>
            </a:r>
            <a:r>
              <a:rPr lang="en-AU" sz="1050" kern="0" dirty="0"/>
              <a:t> (</a:t>
            </a:r>
            <a:r>
              <a:rPr lang="en-AU" sz="1050" kern="0" dirty="0" err="1"/>
              <a:t>Ofinno</a:t>
            </a:r>
            <a:r>
              <a:rPr lang="en-AU" sz="1050" kern="0" dirty="0"/>
              <a:t>)</a:t>
            </a:r>
          </a:p>
          <a:p>
            <a:pPr lvl="1"/>
            <a:r>
              <a:rPr lang="en-AU" sz="1050" kern="0" dirty="0"/>
              <a:t>Benjamin Rolfe (BCA)</a:t>
            </a:r>
          </a:p>
          <a:p>
            <a:pPr lvl="1"/>
            <a:r>
              <a:rPr lang="en-AU" sz="1050" kern="0" dirty="0"/>
              <a:t>Leif </a:t>
            </a:r>
            <a:r>
              <a:rPr lang="en-AU" sz="1050" kern="0" dirty="0" err="1"/>
              <a:t>Wilhelmsson</a:t>
            </a:r>
            <a:r>
              <a:rPr lang="en-AU" sz="1050" kern="0" dirty="0"/>
              <a:t> (Ericsson)</a:t>
            </a:r>
          </a:p>
          <a:p>
            <a:pPr lvl="1"/>
            <a:r>
              <a:rPr lang="en-AU" sz="1050" kern="0" dirty="0"/>
              <a:t>Nelson Barreto</a:t>
            </a:r>
          </a:p>
          <a:p>
            <a:pPr lvl="1"/>
            <a:r>
              <a:rPr lang="en-AU" sz="1050" kern="0" dirty="0"/>
              <a:t>Ron Porat (Broadcom)</a:t>
            </a:r>
          </a:p>
          <a:p>
            <a:pPr lvl="1"/>
            <a:r>
              <a:rPr lang="en-AU" sz="1050" kern="0" dirty="0"/>
              <a:t>Yuki FUJIMORI (Canon)</a:t>
            </a:r>
          </a:p>
          <a:p>
            <a:endParaRPr lang="en-AU" sz="1050" kern="0" dirty="0"/>
          </a:p>
          <a:p>
            <a:pPr lvl="1"/>
            <a:endParaRPr lang="en-AU" sz="1200" kern="0" dirty="0"/>
          </a:p>
        </p:txBody>
      </p:sp>
    </p:spTree>
    <p:extLst>
      <p:ext uri="{BB962C8B-B14F-4D97-AF65-F5344CB8AC3E}">
        <p14:creationId xmlns:p14="http://schemas.microsoft.com/office/powerpoint/2010/main" val="34904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Please log your attendance …</a:t>
            </a:r>
          </a:p>
          <a:p>
            <a:pPr lvl="1"/>
            <a:r>
              <a:rPr lang="en-AU" dirty="0"/>
              <a:t>… using IMAT ..</a:t>
            </a:r>
          </a:p>
          <a:p>
            <a:pPr lvl="1"/>
            <a:r>
              <a:rPr lang="en-AU" dirty="0"/>
              <a:t>… or by sending an e-mail to </a:t>
            </a:r>
            <a:r>
              <a:rPr lang="en-AU" dirty="0">
                <a:hlinkClick r:id="rId2"/>
              </a:rPr>
              <a:t>amyles@cisco.com</a:t>
            </a:r>
            <a:endParaRPr lang="en-AU" dirty="0"/>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Aug 2021, the IEEE 802 EC Chair established the </a:t>
            </a:r>
            <a:r>
              <a:rPr lang="en-AU" i="1" dirty="0"/>
              <a:t>future meeting vision ad hoc </a:t>
            </a:r>
          </a:p>
          <a:p>
            <a:pPr lvl="1"/>
            <a:r>
              <a:rPr lang="en-AU" dirty="0"/>
              <a:t>The initial focus of the </a:t>
            </a:r>
            <a:r>
              <a:rPr lang="en-AU" i="1" dirty="0"/>
              <a:t>ad hoc </a:t>
            </a:r>
            <a:r>
              <a:rPr lang="en-AU" dirty="0"/>
              <a:t>has been questions about what works well (&amp; not) in remote-only mode</a:t>
            </a:r>
          </a:p>
          <a:p>
            <a:pPr lvl="1"/>
            <a:r>
              <a:rPr lang="en-AU" dirty="0"/>
              <a:t>The response to requests for feedback has been disappointing &amp; new methods may be tried in the future …</a:t>
            </a:r>
          </a:p>
          <a:p>
            <a:pPr lvl="1"/>
            <a:r>
              <a:rPr lang="en-AU" dirty="0"/>
              <a:t>… but it is probably not urgent to conclude the work soon given IEEE 802 commitment to F2F for next few years</a:t>
            </a:r>
          </a:p>
          <a:p>
            <a:pPr lvl="1"/>
            <a:r>
              <a:rPr lang="en-AU" dirty="0"/>
              <a:t>…</a:t>
            </a:r>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will have its third remote-only teleconference on 20 June 2022</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a:t>
            </a:r>
          </a:p>
          <a:p>
            <a:pPr lvl="1"/>
            <a:r>
              <a:rPr lang="en-AU" dirty="0"/>
              <a:t>Today’s </a:t>
            </a:r>
            <a:r>
              <a:rPr lang="en-AU" i="1" dirty="0"/>
              <a:t>ad hoc </a:t>
            </a:r>
            <a:r>
              <a:rPr lang="en-AU" dirty="0"/>
              <a:t>teleconference will continue the discussion about various perspectives of remote-only meetings</a:t>
            </a:r>
          </a:p>
          <a:p>
            <a:pPr lvl="2"/>
            <a:r>
              <a:rPr lang="en-AU" dirty="0"/>
              <a:t>A contribution from IEEE 802.1 WG (priority)</a:t>
            </a:r>
          </a:p>
          <a:p>
            <a:pPr lvl="2"/>
            <a:r>
              <a:rPr lang="en-AU" dirty="0"/>
              <a:t>A summary by the ad hoc Chair of inputs so far (backup)</a:t>
            </a:r>
          </a:p>
          <a:p>
            <a:pPr lvl="1"/>
            <a:r>
              <a:rPr lang="en-AU" dirty="0"/>
              <a:t>Webex details</a:t>
            </a:r>
          </a:p>
          <a:p>
            <a:pPr lvl="2"/>
            <a:r>
              <a:rPr lang="en-AU" dirty="0"/>
              <a:t>20 June 2022 @ 3pm ET</a:t>
            </a:r>
          </a:p>
          <a:p>
            <a:pPr lvl="2"/>
            <a:r>
              <a:rPr lang="en-AU" dirty="0">
                <a:hlinkClick r:id="rId2"/>
              </a:rPr>
              <a:t>Webex</a:t>
            </a:r>
            <a:r>
              <a:rPr lang="en-AU" dirty="0"/>
              <a:t> (</a:t>
            </a:r>
            <a:r>
              <a:rPr lang="en-AU" sz="1600" dirty="0">
                <a:effectLst/>
              </a:rPr>
              <a:t>Meeting number: 2573 071 8592</a:t>
            </a:r>
            <a:r>
              <a:rPr lang="en-AU" dirty="0">
                <a:effectLst/>
                <a:latin typeface="+mj-lt"/>
              </a:rPr>
              <a:t>, Meeting password: </a:t>
            </a:r>
            <a:r>
              <a:rPr lang="en-AU" sz="1600" dirty="0">
                <a:effectLst/>
              </a:rPr>
              <a:t>BBzJtJwN273</a:t>
            </a:r>
            <a:r>
              <a:rPr lang="en-AU" dirty="0">
                <a:effectLst/>
                <a:latin typeface="+mj-lt"/>
              </a:rPr>
              <a:t>)</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39273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177103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a:xfrm>
            <a:off x="685800" y="685800"/>
            <a:ext cx="8305800" cy="1066800"/>
          </a:xfrm>
        </p:spPr>
        <p:txBody>
          <a:bodyPr/>
          <a:lstStyle/>
          <a:p>
            <a:pPr lvl="1"/>
            <a:r>
              <a:rPr lang="en-AU" dirty="0"/>
              <a:t>The initial focus of the </a:t>
            </a:r>
            <a:r>
              <a:rPr lang="en-AU" i="1" dirty="0"/>
              <a:t>ad hoc </a:t>
            </a:r>
            <a:r>
              <a:rPr lang="en-AU" dirty="0"/>
              <a:t>has been questions about what works well (&amp; not) in remote-only mode</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r>
              <a:rPr lang="en-AU" dirty="0"/>
              <a:t>Requests supporting initial focus of the </a:t>
            </a:r>
            <a:r>
              <a:rPr lang="en-AU" i="1" dirty="0"/>
              <a:t>ad hoc </a:t>
            </a:r>
          </a:p>
          <a:p>
            <a:pPr lvl="1"/>
            <a:r>
              <a:rPr lang="en-AU" dirty="0"/>
              <a:t>What aspects of remote operation have worked during COVID?</a:t>
            </a:r>
          </a:p>
          <a:p>
            <a:pPr lvl="2"/>
            <a:r>
              <a:rPr lang="en-AU" dirty="0">
                <a:solidFill>
                  <a:srgbClr val="00B050"/>
                </a:solidFill>
              </a:rPr>
              <a:t>Highlight real examples</a:t>
            </a:r>
          </a:p>
          <a:p>
            <a:pPr lvl="2"/>
            <a:r>
              <a:rPr lang="en-AU" dirty="0"/>
              <a:t>Identify why remote operation was successful in these cases</a:t>
            </a:r>
          </a:p>
          <a:p>
            <a:pPr lvl="1"/>
            <a:r>
              <a:rPr lang="en-AU" dirty="0"/>
              <a:t>What aspects of remote operation have NOT worked during COVID?</a:t>
            </a:r>
          </a:p>
          <a:p>
            <a:pPr lvl="2"/>
            <a:r>
              <a:rPr lang="en-AU" dirty="0">
                <a:solidFill>
                  <a:srgbClr val="00B050"/>
                </a:solidFill>
              </a:rPr>
              <a:t>Highlight real examples</a:t>
            </a:r>
          </a:p>
          <a:p>
            <a:pPr lvl="2"/>
            <a:r>
              <a:rPr lang="en-AU" dirty="0"/>
              <a:t>Identify why remote operation was NOT successful in these cases</a:t>
            </a:r>
          </a:p>
          <a:p>
            <a:pPr lvl="1"/>
            <a:r>
              <a:rPr lang="en-AU" dirty="0"/>
              <a:t>What could be done to turn any failures into successes?</a:t>
            </a:r>
          </a:p>
          <a:p>
            <a:pPr lvl="2"/>
            <a:r>
              <a:rPr lang="en-AU" dirty="0">
                <a:solidFill>
                  <a:srgbClr val="00B050"/>
                </a:solidFill>
              </a:rPr>
              <a:t>Describe some real turnaround examples (if any)</a:t>
            </a:r>
          </a:p>
          <a:p>
            <a:pPr lvl="2"/>
            <a:r>
              <a:rPr lang="en-AU" dirty="0"/>
              <a:t>… or hypothesise about how this could be done</a:t>
            </a:r>
          </a:p>
          <a:p>
            <a:pPr marL="366712" lvl="3" indent="0">
              <a:buNone/>
            </a:pPr>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336484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540AC-8C5C-4BD4-B354-2733E8ECFD2B}"/>
              </a:ext>
            </a:extLst>
          </p:cNvPr>
          <p:cNvSpPr>
            <a:spLocks noGrp="1"/>
          </p:cNvSpPr>
          <p:nvPr>
            <p:ph type="title"/>
          </p:nvPr>
        </p:nvSpPr>
        <p:spPr/>
        <p:txBody>
          <a:bodyPr/>
          <a:lstStyle/>
          <a:p>
            <a:r>
              <a:rPr lang="en-AU" dirty="0"/>
              <a:t>The notes from two teleconferences of the </a:t>
            </a:r>
            <a:r>
              <a:rPr lang="en-AU" i="1" dirty="0"/>
              <a:t>future meeting vision ad hoc </a:t>
            </a:r>
            <a:r>
              <a:rPr lang="en-AU" dirty="0"/>
              <a:t>are available</a:t>
            </a:r>
          </a:p>
        </p:txBody>
      </p:sp>
      <p:sp>
        <p:nvSpPr>
          <p:cNvPr id="3" name="Content Placeholder 2">
            <a:extLst>
              <a:ext uri="{FF2B5EF4-FFF2-40B4-BE49-F238E27FC236}">
                <a16:creationId xmlns:a16="http://schemas.microsoft.com/office/drawing/2014/main" id="{A48E652F-DA0E-4990-9C5D-CEE0D3BFEFAB}"/>
              </a:ext>
            </a:extLst>
          </p:cNvPr>
          <p:cNvSpPr>
            <a:spLocks noGrp="1"/>
          </p:cNvSpPr>
          <p:nvPr>
            <p:ph idx="1"/>
          </p:nvPr>
        </p:nvSpPr>
        <p:spPr/>
        <p:txBody>
          <a:bodyPr/>
          <a:lstStyle/>
          <a:p>
            <a:r>
              <a:rPr lang="en-AU" dirty="0"/>
              <a:t>Notes from the ad hoc teleconference</a:t>
            </a:r>
          </a:p>
          <a:p>
            <a:pPr lvl="1"/>
            <a:r>
              <a:rPr lang="en-AU" dirty="0"/>
              <a:t>14 Oct 2021: see </a:t>
            </a:r>
            <a:r>
              <a:rPr lang="en-AU" dirty="0">
                <a:hlinkClick r:id="rId3"/>
              </a:rPr>
              <a:t>ec-21-0227-04</a:t>
            </a:r>
            <a:endParaRPr lang="en-AU" dirty="0"/>
          </a:p>
          <a:p>
            <a:pPr lvl="1"/>
            <a:r>
              <a:rPr lang="en-AU" dirty="0"/>
              <a:t>28 Oct 2021: see embedded </a:t>
            </a:r>
          </a:p>
        </p:txBody>
      </p:sp>
      <p:sp>
        <p:nvSpPr>
          <p:cNvPr id="4" name="Footer Placeholder 3">
            <a:extLst>
              <a:ext uri="{FF2B5EF4-FFF2-40B4-BE49-F238E27FC236}">
                <a16:creationId xmlns:a16="http://schemas.microsoft.com/office/drawing/2014/main" id="{6DD83106-DFF5-4AF9-8E62-CBF0E5DBC24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D1F0821-A56C-4A63-97B2-376FA069A455}"/>
              </a:ext>
            </a:extLst>
          </p:cNvPr>
          <p:cNvSpPr>
            <a:spLocks noGrp="1"/>
          </p:cNvSpPr>
          <p:nvPr>
            <p:ph type="sldNum" sz="quarter" idx="11"/>
          </p:nvPr>
        </p:nvSpPr>
        <p:spPr/>
        <p:txBody>
          <a:bodyPr/>
          <a:lstStyle/>
          <a:p>
            <a:r>
              <a:rPr lang="en-US"/>
              <a:t>Slide </a:t>
            </a:r>
            <a:fld id="{EF4002E7-DB4D-4CC3-8382-1939D19420D8}" type="slidenum">
              <a:rPr lang="en-US" smtClean="0"/>
              <a:pPr/>
              <a:t>7</a:t>
            </a:fld>
            <a:endParaRPr lang="en-US" dirty="0"/>
          </a:p>
        </p:txBody>
      </p:sp>
      <p:graphicFrame>
        <p:nvGraphicFramePr>
          <p:cNvPr id="10" name="Object 9">
            <a:extLst>
              <a:ext uri="{FF2B5EF4-FFF2-40B4-BE49-F238E27FC236}">
                <a16:creationId xmlns:a16="http://schemas.microsoft.com/office/drawing/2014/main" id="{7D9F335B-D3E3-40E1-A56A-35666E7C9AEC}"/>
              </a:ext>
            </a:extLst>
          </p:cNvPr>
          <p:cNvGraphicFramePr>
            <a:graphicFrameLocks noChangeAspect="1"/>
          </p:cNvGraphicFramePr>
          <p:nvPr/>
        </p:nvGraphicFramePr>
        <p:xfrm>
          <a:off x="3810000" y="2895600"/>
          <a:ext cx="914400" cy="806450"/>
        </p:xfrm>
        <a:graphic>
          <a:graphicData uri="http://schemas.openxmlformats.org/presentationml/2006/ole">
            <mc:AlternateContent xmlns:mc="http://schemas.openxmlformats.org/markup-compatibility/2006">
              <mc:Choice xmlns:v="urn:schemas-microsoft-com:vml" Requires="v">
                <p:oleObj spid="_x0000_s1034" name="Document" showAsIcon="1" r:id="rId4" imgW="914597" imgH="806311" progId="Word.Document.12">
                  <p:embed/>
                </p:oleObj>
              </mc:Choice>
              <mc:Fallback>
                <p:oleObj name="Document" showAsIcon="1" r:id="rId4" imgW="914597" imgH="806311" progId="Word.Document.12">
                  <p:embed/>
                  <p:pic>
                    <p:nvPicPr>
                      <p:cNvPr id="10" name="Object 9">
                        <a:extLst>
                          <a:ext uri="{FF2B5EF4-FFF2-40B4-BE49-F238E27FC236}">
                            <a16:creationId xmlns:a16="http://schemas.microsoft.com/office/drawing/2014/main" id="{7D9F335B-D3E3-40E1-A56A-35666E7C9AEC}"/>
                          </a:ext>
                        </a:extLst>
                      </p:cNvPr>
                      <p:cNvPicPr/>
                      <p:nvPr/>
                    </p:nvPicPr>
                    <p:blipFill>
                      <a:blip r:embed="rId5"/>
                      <a:stretch>
                        <a:fillRect/>
                      </a:stretch>
                    </p:blipFill>
                    <p:spPr>
                      <a:xfrm>
                        <a:off x="3810000" y="2895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62911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316A-CB28-41A7-AF7A-8DD04CA28C90}"/>
              </a:ext>
            </a:extLst>
          </p:cNvPr>
          <p:cNvSpPr>
            <a:spLocks noGrp="1"/>
          </p:cNvSpPr>
          <p:nvPr>
            <p:ph type="title"/>
          </p:nvPr>
        </p:nvSpPr>
        <p:spPr/>
        <p:txBody>
          <a:bodyPr/>
          <a:lstStyle/>
          <a:p>
            <a:r>
              <a:rPr lang="en-AU" dirty="0"/>
              <a:t>The response to requests for feedback has been disappointing &amp; new methods may be tried</a:t>
            </a:r>
          </a:p>
        </p:txBody>
      </p:sp>
      <p:sp>
        <p:nvSpPr>
          <p:cNvPr id="3" name="Content Placeholder 2">
            <a:extLst>
              <a:ext uri="{FF2B5EF4-FFF2-40B4-BE49-F238E27FC236}">
                <a16:creationId xmlns:a16="http://schemas.microsoft.com/office/drawing/2014/main" id="{CF388C8C-2847-4DA2-8B7C-C0CF77B6322D}"/>
              </a:ext>
            </a:extLst>
          </p:cNvPr>
          <p:cNvSpPr>
            <a:spLocks noGrp="1"/>
          </p:cNvSpPr>
          <p:nvPr>
            <p:ph idx="1"/>
          </p:nvPr>
        </p:nvSpPr>
        <p:spPr/>
        <p:txBody>
          <a:bodyPr/>
          <a:lstStyle/>
          <a:p>
            <a:pPr lvl="1"/>
            <a:r>
              <a:rPr lang="en-AU" dirty="0"/>
              <a:t>The </a:t>
            </a:r>
            <a:r>
              <a:rPr lang="en-AU" i="1" dirty="0"/>
              <a:t>ad hoc </a:t>
            </a:r>
            <a:r>
              <a:rPr lang="en-AU" dirty="0"/>
              <a:t>Chair made multiple requests to the IEEE 802 WGs for response to these questions over many months</a:t>
            </a:r>
          </a:p>
          <a:p>
            <a:pPr lvl="2"/>
            <a:r>
              <a:rPr lang="en-AU" dirty="0"/>
              <a:t>The requests were passed on by all WG Chairs; thank you!</a:t>
            </a:r>
          </a:p>
          <a:p>
            <a:pPr lvl="1"/>
            <a:r>
              <a:rPr lang="en-AU" dirty="0"/>
              <a:t>The number of responses was generally disappointing, suggesting alternatives are required to gather perspective, including possibly: </a:t>
            </a:r>
          </a:p>
          <a:p>
            <a:pPr lvl="2"/>
            <a:r>
              <a:rPr lang="en-AU" dirty="0"/>
              <a:t>One on one interviews</a:t>
            </a:r>
          </a:p>
          <a:p>
            <a:pPr lvl="2"/>
            <a:r>
              <a:rPr lang="en-AU" dirty="0"/>
              <a:t>Focus groups</a:t>
            </a:r>
          </a:p>
          <a:p>
            <a:pPr lvl="2"/>
            <a:r>
              <a:rPr lang="en-AU" dirty="0"/>
              <a:t>Surveys</a:t>
            </a:r>
          </a:p>
          <a:p>
            <a:pPr lvl="1"/>
            <a:r>
              <a:rPr lang="en-AU" dirty="0"/>
              <a:t>We may try these mechanisms in the future</a:t>
            </a:r>
          </a:p>
        </p:txBody>
      </p:sp>
      <p:sp>
        <p:nvSpPr>
          <p:cNvPr id="4" name="Footer Placeholder 3">
            <a:extLst>
              <a:ext uri="{FF2B5EF4-FFF2-40B4-BE49-F238E27FC236}">
                <a16:creationId xmlns:a16="http://schemas.microsoft.com/office/drawing/2014/main" id="{F5DE9E14-D228-46F1-89EB-E2768B73F3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324FDF0-07DD-41F6-BEF8-12E6DDC924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dirty="0"/>
          </a:p>
        </p:txBody>
      </p:sp>
    </p:spTree>
    <p:extLst>
      <p:ext uri="{BB962C8B-B14F-4D97-AF65-F5344CB8AC3E}">
        <p14:creationId xmlns:p14="http://schemas.microsoft.com/office/powerpoint/2010/main" val="2923983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ED985-DA0D-429D-920F-1B576377B46E}"/>
              </a:ext>
            </a:extLst>
          </p:cNvPr>
          <p:cNvSpPr>
            <a:spLocks noGrp="1"/>
          </p:cNvSpPr>
          <p:nvPr>
            <p:ph type="title"/>
          </p:nvPr>
        </p:nvSpPr>
        <p:spPr/>
        <p:txBody>
          <a:bodyPr/>
          <a:lstStyle/>
          <a:p>
            <a:r>
              <a:rPr lang="en-AU" dirty="0"/>
              <a:t>It is not urgent to conclude the work soon given IEEE 802 commitment to F2F for next few years</a:t>
            </a:r>
          </a:p>
        </p:txBody>
      </p:sp>
      <p:sp>
        <p:nvSpPr>
          <p:cNvPr id="3" name="Content Placeholder 2">
            <a:extLst>
              <a:ext uri="{FF2B5EF4-FFF2-40B4-BE49-F238E27FC236}">
                <a16:creationId xmlns:a16="http://schemas.microsoft.com/office/drawing/2014/main" id="{65843DC3-D773-483B-A8E0-296B42F02437}"/>
              </a:ext>
            </a:extLst>
          </p:cNvPr>
          <p:cNvSpPr>
            <a:spLocks noGrp="1"/>
          </p:cNvSpPr>
          <p:nvPr>
            <p:ph idx="1"/>
          </p:nvPr>
        </p:nvSpPr>
        <p:spPr/>
        <p:txBody>
          <a:bodyPr/>
          <a:lstStyle/>
          <a:p>
            <a:pPr lvl="1"/>
            <a:r>
              <a:rPr lang="en-AU" dirty="0"/>
              <a:t>It is likely that the IEEE 802 WG’s will meet at least in hybrid mode from July 2022 (Montreal)</a:t>
            </a:r>
          </a:p>
          <a:p>
            <a:pPr lvl="1"/>
            <a:r>
              <a:rPr lang="en-AU" dirty="0"/>
              <a:t>F2F-only or hybrid meetings are likely to continue for a number of years until we run out of hotel contracts for plenary and interim F2F meeting </a:t>
            </a:r>
          </a:p>
          <a:p>
            <a:pPr lvl="2"/>
            <a:r>
              <a:rPr lang="en-AU" dirty="0"/>
              <a:t>IEEE 802 plenaries seem to be contracted until Nov 2024</a:t>
            </a:r>
          </a:p>
          <a:p>
            <a:pPr lvl="2"/>
            <a:r>
              <a:rPr lang="en-AU" dirty="0"/>
              <a:t>IEEE 802 Wireless interims seem to be contracted until at least Jan 2024</a:t>
            </a:r>
          </a:p>
          <a:p>
            <a:pPr lvl="1"/>
            <a:r>
              <a:rPr lang="en-AU" dirty="0"/>
              <a:t>While the output of this </a:t>
            </a:r>
            <a:r>
              <a:rPr lang="en-AU" i="1" dirty="0"/>
              <a:t>ad hoc </a:t>
            </a:r>
            <a:r>
              <a:rPr lang="en-AU" dirty="0"/>
              <a:t>is applicable to remote-only teleconferences of the type that have been held for many years …</a:t>
            </a:r>
          </a:p>
          <a:p>
            <a:pPr lvl="1"/>
            <a:r>
              <a:rPr lang="en-AU" dirty="0"/>
              <a:t>… it will not be possible to apply it to the large WG interims and plenaries until 2024 or later</a:t>
            </a:r>
          </a:p>
          <a:p>
            <a:pPr lvl="1"/>
            <a:r>
              <a:rPr lang="en-AU" dirty="0"/>
              <a:t>This lessens the urgency of the activity … </a:t>
            </a:r>
            <a:r>
              <a:rPr lang="en-AU" dirty="0">
                <a:sym typeface="Wingdings" panose="05000000000000000000" pitchFamily="2" charset="2"/>
              </a:rPr>
              <a:t></a:t>
            </a:r>
            <a:endParaRPr lang="en-AU" dirty="0"/>
          </a:p>
        </p:txBody>
      </p:sp>
      <p:sp>
        <p:nvSpPr>
          <p:cNvPr id="4" name="Footer Placeholder 3">
            <a:extLst>
              <a:ext uri="{FF2B5EF4-FFF2-40B4-BE49-F238E27FC236}">
                <a16:creationId xmlns:a16="http://schemas.microsoft.com/office/drawing/2014/main" id="{68BDDCAB-AC26-4C76-AFED-4B51E5D815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55ED08E-D2DA-4F72-A009-81DE7C40B15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dirty="0"/>
          </a:p>
        </p:txBody>
      </p:sp>
    </p:spTree>
    <p:extLst>
      <p:ext uri="{BB962C8B-B14F-4D97-AF65-F5344CB8AC3E}">
        <p14:creationId xmlns:p14="http://schemas.microsoft.com/office/powerpoint/2010/main" val="5586971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1454</Words>
  <Application>Microsoft Office PowerPoint</Application>
  <PresentationFormat>On-screen Show (4:3)</PresentationFormat>
  <Paragraphs>194</Paragraphs>
  <Slides>15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802-11-Submission</vt:lpstr>
      <vt:lpstr>Document</vt:lpstr>
      <vt:lpstr>IEEE 802 future meeting vision ad hoc (agenda for 20 June 2022 @ 3 pm ET)</vt:lpstr>
      <vt:lpstr>Please log your attendance</vt:lpstr>
      <vt:lpstr>The future meeting vision ad hoc will have its third remote-only teleconference on 20 June 2022</vt:lpstr>
      <vt:lpstr>The future meeting vision ad hoc will have its third remote-only teleconference on 20 June 2022</vt:lpstr>
      <vt:lpstr>In mid Aug 2021, the IEEE 802 EC Chair established the future meeting vision ad hoc</vt:lpstr>
      <vt:lpstr>The initial focus of the ad hoc has been questions about what works well (&amp; not) in remote-only mode</vt:lpstr>
      <vt:lpstr>The notes from two teleconferences of the future meeting vision ad hoc are available</vt:lpstr>
      <vt:lpstr>The response to requests for feedback has been disappointing &amp; new methods may be tried</vt:lpstr>
      <vt:lpstr>It is not urgent to conclude the work soon given IEEE 802 commitment to F2F for next few years</vt:lpstr>
      <vt:lpstr>Today’s future meeting vision ad hoc will focus on a submission based on inputs from IEEE 802.1 WG</vt:lpstr>
      <vt:lpstr>Before we start, please put your “critical thinking” caps on …</vt:lpstr>
      <vt:lpstr>… and afterwards, please send the ad hoc chair a summary of any thoughts </vt:lpstr>
      <vt:lpstr>Stephan Kehrer has the floor ...</vt:lpstr>
      <vt:lpstr>Notes of meeting</vt:lpstr>
      <vt:lpstr>Attendees at today’s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2022-06-21T02:28:53Z</dcterms:modified>
</cp:coreProperties>
</file>