
<file path=[Content_Types].xml><?xml version="1.0" encoding="utf-8"?>
<Types xmlns="http://schemas.openxmlformats.org/package/2006/content-types">
  <Default Extension="docx" ContentType="application/vnd.openxmlformats-officedocument.wordprocessingml.documen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6"/>
  </p:notesMasterIdLst>
  <p:handoutMasterIdLst>
    <p:handoutMasterId r:id="rId17"/>
  </p:handoutMasterIdLst>
  <p:sldIdLst>
    <p:sldId id="269" r:id="rId2"/>
    <p:sldId id="282" r:id="rId3"/>
    <p:sldId id="277" r:id="rId4"/>
    <p:sldId id="318" r:id="rId5"/>
    <p:sldId id="291" r:id="rId6"/>
    <p:sldId id="292" r:id="rId7"/>
    <p:sldId id="288" r:id="rId8"/>
    <p:sldId id="306" r:id="rId9"/>
    <p:sldId id="316" r:id="rId10"/>
    <p:sldId id="317" r:id="rId11"/>
    <p:sldId id="320" r:id="rId12"/>
    <p:sldId id="321" r:id="rId13"/>
    <p:sldId id="319" r:id="rId14"/>
    <p:sldId id="322"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FF00"/>
    <a:srgbClr val="FF9900"/>
    <a:srgbClr val="FF0000"/>
    <a:srgbClr val="2D2DB9"/>
    <a:srgbClr val="FF9999"/>
    <a:srgbClr val="FFCC99"/>
    <a:srgbClr val="99FF99"/>
    <a:srgbClr val="B2B2B2"/>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50" autoAdjust="0"/>
    <p:restoredTop sz="96704" autoAdjust="0"/>
  </p:normalViewPr>
  <p:slideViewPr>
    <p:cSldViewPr>
      <p:cViewPr varScale="1">
        <p:scale>
          <a:sx n="67" d="100"/>
          <a:sy n="67" d="100"/>
        </p:scale>
        <p:origin x="1392" y="66"/>
      </p:cViewPr>
      <p:guideLst>
        <p:guide orient="horz" pos="2160"/>
        <p:guide pos="2880"/>
      </p:guideLst>
    </p:cSldViewPr>
  </p:slideViewPr>
  <p:outlineViewPr>
    <p:cViewPr>
      <p:scale>
        <a:sx n="50" d="100"/>
        <a:sy n="50" d="100"/>
      </p:scale>
      <p:origin x="0" y="-58044"/>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444" y="-56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802.11-17/0291r0</a:t>
            </a:r>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2017</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dirty="0"/>
              <a:t>Page </a:t>
            </a:r>
            <a:fld id="{0AC92585-5460-48EC-A28F-298482A080F4}" type="slidenum">
              <a:rPr lang="en-US"/>
              <a:pPr>
                <a:defRPr/>
              </a:pPr>
              <a:t>‹#›</a:t>
            </a:fld>
            <a:endParaRPr lang="en-US" dirty="0"/>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dirty="0"/>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802.11-17/0291r0</a:t>
            </a:r>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2017</a:t>
            </a:r>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Page </a:t>
            </a:r>
            <a:fld id="{18D10512-F400-46E6-9813-0191A717DA9A}" type="slidenum">
              <a:rPr lang="en-US"/>
              <a:pPr>
                <a:defRPr/>
              </a:pPr>
              <a:t>‹#›</a:t>
            </a:fld>
            <a:endParaRPr lang="en-US" dirty="0"/>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dirty="0"/>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a:t>Andrew Myles, Cisco</a:t>
            </a:r>
          </a:p>
        </p:txBody>
      </p:sp>
      <p:sp>
        <p:nvSpPr>
          <p:cNvPr id="51205" name="Rectangle 7"/>
          <p:cNvSpPr>
            <a:spLocks noGrp="1" noChangeArrowheads="1"/>
          </p:cNvSpPr>
          <p:nvPr>
            <p:ph type="sldNum" sz="quarter" idx="5"/>
          </p:nvPr>
        </p:nvSpPr>
        <p:spPr/>
        <p:txBody>
          <a:bodyPr/>
          <a:lstStyle/>
          <a:p>
            <a:pPr>
              <a:defRPr/>
            </a:pPr>
            <a:r>
              <a:rPr lang="en-US" dirty="0"/>
              <a:t>Page </a:t>
            </a:r>
            <a:fld id="{BFD8823A-E707-449B-AE25-47FA80230A05}" type="slidenum">
              <a:rPr lang="en-US" smtClean="0"/>
              <a:pPr>
                <a:defRPr/>
              </a:pPr>
              <a:t>1</a:t>
            </a:fld>
            <a:endParaRPr lang="en-US" dirty="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3866945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2905925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FCE5288C-F87B-4810-A6B2-740CE13BD34D}" type="slidenum">
              <a:rPr lang="en-US"/>
              <a:pPr>
                <a:defRPr/>
              </a:pPr>
              <a:t>‹#›</a:t>
            </a:fld>
            <a:endParaRPr lang="en-US" dirty="0"/>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dirty="0"/>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dirty="0"/>
              <a:t>Slide </a:t>
            </a:r>
            <a:fld id="{A469A3A6-7083-48BA-9D7E-342D6AB96B4F}" type="slidenum">
              <a:rPr lang="en-US"/>
              <a:pPr>
                <a:defRPr/>
              </a:pPr>
              <a:t>‹#›</a:t>
            </a:fld>
            <a:endParaRPr lang="en-US" dirty="0"/>
          </a:p>
        </p:txBody>
      </p:sp>
      <p:sp>
        <p:nvSpPr>
          <p:cNvPr id="2" name="Rectangle 7"/>
          <p:cNvSpPr>
            <a:spLocks noChangeArrowheads="1"/>
          </p:cNvSpPr>
          <p:nvPr/>
        </p:nvSpPr>
        <p:spPr bwMode="auto">
          <a:xfrm>
            <a:off x="5225068" y="363379"/>
            <a:ext cx="322043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 EC-22/0127r0</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1034" name="Rectangle 7"/>
          <p:cNvSpPr>
            <a:spLocks noChangeArrowheads="1"/>
          </p:cNvSpPr>
          <p:nvPr/>
        </p:nvSpPr>
        <p:spPr bwMode="auto">
          <a:xfrm>
            <a:off x="685800" y="363379"/>
            <a:ext cx="87684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Jun 2022</a:t>
            </a: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ec/dcn/22/ec-22-0094-01-00EC-future-meeting-vision-ad-hoc-update-may-2022.pptx" TargetMode="External"/><Relationship Id="rId2" Type="http://schemas.openxmlformats.org/officeDocument/2006/relationships/hyperlink" Target="https://mentor.ieee.org/802-ec/dcn/22/ec-22-0089-00-00EC-electronic-meeting-observation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amyles@cisco.co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ec/dcn/22/ec-22-0089-00-00EC-electronic-meeting-observation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amyles@cisco.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isco.webex.com/cisco/j.php?MTID=m85f4f414d2a279eb2ba1be96e0c7a65b"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ec/dcn/21/ec-21-0227-04-00EC-future-meeting-vision-ad-hoc-starter-deck.pptx"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Word_Document.docx"/></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a:t>Andrew Myles, Cisco</a:t>
            </a:r>
          </a:p>
        </p:txBody>
      </p:sp>
      <p:sp>
        <p:nvSpPr>
          <p:cNvPr id="8" name="Slide Number Placeholder 5"/>
          <p:cNvSpPr>
            <a:spLocks noGrp="1"/>
          </p:cNvSpPr>
          <p:nvPr>
            <p:ph type="sldNum" sz="quarter" idx="11"/>
          </p:nvPr>
        </p:nvSpPr>
        <p:spPr/>
        <p:txBody>
          <a:bodyPr/>
          <a:lstStyle/>
          <a:p>
            <a:pPr>
              <a:defRPr/>
            </a:pPr>
            <a:r>
              <a:rPr lang="en-US" dirty="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i="1" dirty="0">
                <a:solidFill>
                  <a:schemeClr val="accent6"/>
                </a:solidFill>
              </a:rPr>
              <a:t>IEEE 802 future meeting vision ad hoc</a:t>
            </a:r>
            <a:br>
              <a:rPr lang="en-US" i="1" dirty="0">
                <a:solidFill>
                  <a:schemeClr val="accent6"/>
                </a:solidFill>
              </a:rPr>
            </a:br>
            <a:r>
              <a:rPr lang="en-US" dirty="0">
                <a:solidFill>
                  <a:schemeClr val="accent6"/>
                </a:solidFill>
              </a:rPr>
              <a:t>(agenda for 20 June 2022 @ 3 pm ET)</a:t>
            </a:r>
            <a:endParaRPr lang="en-US" dirty="0">
              <a:solidFill>
                <a:srgbClr val="00B050"/>
              </a:solidFill>
            </a:endParaRP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a:solidFill>
                  <a:schemeClr val="accent2">
                    <a:lumMod val="50000"/>
                  </a:schemeClr>
                </a:solidFill>
              </a:rPr>
              <a:t>20 June 2022</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858054408"/>
              </p:ext>
            </p:extLst>
          </p:nvPr>
        </p:nvGraphicFramePr>
        <p:xfrm>
          <a:off x="685800" y="3429000"/>
          <a:ext cx="7696200" cy="762000"/>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91318">
                <a:tc>
                  <a:txBody>
                    <a:bodyPr/>
                    <a:lstStyle/>
                    <a:p>
                      <a:pPr>
                        <a:spcAft>
                          <a:spcPts val="0"/>
                        </a:spcAft>
                      </a:pPr>
                      <a:r>
                        <a:rPr lang="en-US" sz="1200" dirty="0">
                          <a:effectLst/>
                        </a:rPr>
                        <a:t>Andrew Myles (</a:t>
                      </a:r>
                      <a:r>
                        <a:rPr lang="en-US" sz="1200" dirty="0">
                          <a:solidFill>
                            <a:schemeClr val="tx1"/>
                          </a:solidFill>
                          <a:effectLst/>
                        </a:rPr>
                        <a:t>Chair of </a:t>
                      </a:r>
                      <a:r>
                        <a:rPr lang="en-US" sz="1200" i="1" dirty="0">
                          <a:solidFill>
                            <a:schemeClr val="tx1"/>
                          </a:solidFill>
                        </a:rPr>
                        <a:t>future meeting ad hoc)</a:t>
                      </a:r>
                      <a:endParaRPr lang="en-AU" sz="1200" dirty="0">
                        <a:solidFill>
                          <a:schemeClr val="tx1"/>
                        </a:solidFill>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42B1A-0C93-55A2-A6D7-D7D2C174858C}"/>
              </a:ext>
            </a:extLst>
          </p:cNvPr>
          <p:cNvSpPr>
            <a:spLocks noGrp="1"/>
          </p:cNvSpPr>
          <p:nvPr>
            <p:ph type="title"/>
          </p:nvPr>
        </p:nvSpPr>
        <p:spPr/>
        <p:txBody>
          <a:bodyPr/>
          <a:lstStyle/>
          <a:p>
            <a:r>
              <a:rPr lang="en-AU" dirty="0"/>
              <a:t>Today’s </a:t>
            </a:r>
            <a:r>
              <a:rPr lang="en-AU" i="1" dirty="0"/>
              <a:t>future meeting vision ad hoc </a:t>
            </a:r>
            <a:r>
              <a:rPr lang="en-AU" dirty="0"/>
              <a:t>will focus on a submission based on inputs from IEEE 802.1 WG</a:t>
            </a:r>
          </a:p>
        </p:txBody>
      </p:sp>
      <p:sp>
        <p:nvSpPr>
          <p:cNvPr id="3" name="Content Placeholder 2">
            <a:extLst>
              <a:ext uri="{FF2B5EF4-FFF2-40B4-BE49-F238E27FC236}">
                <a16:creationId xmlns:a16="http://schemas.microsoft.com/office/drawing/2014/main" id="{7DB157E8-5C88-1CFC-B760-FB0BA6BD6ADD}"/>
              </a:ext>
            </a:extLst>
          </p:cNvPr>
          <p:cNvSpPr>
            <a:spLocks noGrp="1"/>
          </p:cNvSpPr>
          <p:nvPr>
            <p:ph idx="1"/>
          </p:nvPr>
        </p:nvSpPr>
        <p:spPr/>
        <p:txBody>
          <a:bodyPr/>
          <a:lstStyle/>
          <a:p>
            <a:pPr lvl="1"/>
            <a:r>
              <a:rPr lang="en-AU" dirty="0"/>
              <a:t>Today’s </a:t>
            </a:r>
            <a:r>
              <a:rPr lang="en-AU" i="1" dirty="0"/>
              <a:t>ad hoc </a:t>
            </a:r>
            <a:r>
              <a:rPr lang="en-AU" dirty="0"/>
              <a:t>teleconference will continue the discussion about perspectives on remote-only meetings</a:t>
            </a:r>
          </a:p>
          <a:p>
            <a:pPr lvl="1"/>
            <a:r>
              <a:rPr lang="en-AU" dirty="0"/>
              <a:t>Main focus today is to hear &amp; discuss a contribution from IEEE 802.1 WG</a:t>
            </a:r>
          </a:p>
          <a:p>
            <a:pPr lvl="2"/>
            <a:r>
              <a:rPr lang="en-AU" dirty="0"/>
              <a:t>Presenter: </a:t>
            </a:r>
            <a:r>
              <a:rPr lang="de-DE" dirty="0"/>
              <a:t>Stephan Kehrer (</a:t>
            </a:r>
            <a:r>
              <a:rPr lang="en-AU" dirty="0" err="1"/>
              <a:t>Hirschmann</a:t>
            </a:r>
            <a:r>
              <a:rPr lang="en-AU" dirty="0"/>
              <a:t> Automation &amp; Control</a:t>
            </a:r>
            <a:r>
              <a:rPr lang="de-DE" dirty="0"/>
              <a:t>)</a:t>
            </a:r>
          </a:p>
          <a:p>
            <a:pPr lvl="2"/>
            <a:r>
              <a:rPr lang="de-DE" dirty="0"/>
              <a:t>Presentation: </a:t>
            </a:r>
            <a:r>
              <a:rPr lang="de-DE" dirty="0">
                <a:hlinkClick r:id="rId2"/>
              </a:rPr>
              <a:t>ec-22-0089-00</a:t>
            </a:r>
            <a:endParaRPr lang="de-DE" dirty="0"/>
          </a:p>
          <a:p>
            <a:pPr lvl="1"/>
            <a:r>
              <a:rPr lang="en-AU" dirty="0"/>
              <a:t>Participants are also invited to review the summary of input so far that has been prepared by the </a:t>
            </a:r>
            <a:r>
              <a:rPr lang="en-AU" i="1" dirty="0"/>
              <a:t>ad </a:t>
            </a:r>
            <a:r>
              <a:rPr lang="en-AU" i="1" dirty="0" err="1"/>
              <a:t>hoc</a:t>
            </a:r>
            <a:r>
              <a:rPr lang="en-AU" dirty="0" err="1"/>
              <a:t>’s</a:t>
            </a:r>
            <a:r>
              <a:rPr lang="en-AU" dirty="0"/>
              <a:t> Chair</a:t>
            </a:r>
          </a:p>
          <a:p>
            <a:pPr lvl="2"/>
            <a:r>
              <a:rPr lang="en-AU" dirty="0"/>
              <a:t>Presenter: </a:t>
            </a:r>
            <a:r>
              <a:rPr lang="de-DE" dirty="0"/>
              <a:t>Andrew Myles (ad hoc Chair, Cisco)</a:t>
            </a:r>
          </a:p>
          <a:p>
            <a:pPr lvl="2"/>
            <a:r>
              <a:rPr lang="de-DE" dirty="0"/>
              <a:t>Presentation:</a:t>
            </a:r>
            <a:r>
              <a:rPr lang="en-AU" dirty="0"/>
              <a:t> </a:t>
            </a:r>
            <a:r>
              <a:rPr lang="en-AU" dirty="0">
                <a:hlinkClick r:id="rId3"/>
              </a:rPr>
              <a:t>ec-22-0094-01</a:t>
            </a:r>
            <a:endParaRPr lang="en-AU" b="1" dirty="0"/>
          </a:p>
          <a:p>
            <a:pPr lvl="2"/>
            <a:endParaRPr lang="en-AU" dirty="0"/>
          </a:p>
          <a:p>
            <a:endParaRPr lang="en-AU" dirty="0"/>
          </a:p>
        </p:txBody>
      </p:sp>
      <p:sp>
        <p:nvSpPr>
          <p:cNvPr id="4" name="Footer Placeholder 3">
            <a:extLst>
              <a:ext uri="{FF2B5EF4-FFF2-40B4-BE49-F238E27FC236}">
                <a16:creationId xmlns:a16="http://schemas.microsoft.com/office/drawing/2014/main" id="{E3EDEE67-9AF4-E686-32FB-3E9760E3CEA9}"/>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326C3981-8C3D-283A-5D9C-D698447384F2}"/>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10</a:t>
            </a:fld>
            <a:endParaRPr lang="en-US" dirty="0"/>
          </a:p>
        </p:txBody>
      </p:sp>
    </p:spTree>
    <p:extLst>
      <p:ext uri="{BB962C8B-B14F-4D97-AF65-F5344CB8AC3E}">
        <p14:creationId xmlns:p14="http://schemas.microsoft.com/office/powerpoint/2010/main" val="4262747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405B4-9C79-DB79-DAEF-6F2CFBB5D649}"/>
              </a:ext>
            </a:extLst>
          </p:cNvPr>
          <p:cNvSpPr>
            <a:spLocks noGrp="1"/>
          </p:cNvSpPr>
          <p:nvPr>
            <p:ph type="title"/>
          </p:nvPr>
        </p:nvSpPr>
        <p:spPr/>
        <p:txBody>
          <a:bodyPr/>
          <a:lstStyle/>
          <a:p>
            <a:r>
              <a:rPr lang="en-AU" dirty="0"/>
              <a:t>Before we start, please put your “critical thinking” caps on …</a:t>
            </a:r>
          </a:p>
        </p:txBody>
      </p:sp>
      <p:sp>
        <p:nvSpPr>
          <p:cNvPr id="3" name="Content Placeholder 2">
            <a:extLst>
              <a:ext uri="{FF2B5EF4-FFF2-40B4-BE49-F238E27FC236}">
                <a16:creationId xmlns:a16="http://schemas.microsoft.com/office/drawing/2014/main" id="{B1C583C1-7161-612D-A4E2-7AD17E5ACDCA}"/>
              </a:ext>
            </a:extLst>
          </p:cNvPr>
          <p:cNvSpPr>
            <a:spLocks noGrp="1"/>
          </p:cNvSpPr>
          <p:nvPr>
            <p:ph idx="1"/>
          </p:nvPr>
        </p:nvSpPr>
        <p:spPr/>
        <p:txBody>
          <a:bodyPr/>
          <a:lstStyle/>
          <a:p>
            <a:pPr lvl="1"/>
            <a:r>
              <a:rPr lang="en-AU" dirty="0"/>
              <a:t>Today, we are going to hear various perspectives about remote-only meetings based on our experiences over the last two years …</a:t>
            </a:r>
          </a:p>
          <a:p>
            <a:pPr lvl="2"/>
            <a:r>
              <a:rPr lang="en-AU" dirty="0"/>
              <a:t>… some positive</a:t>
            </a:r>
          </a:p>
          <a:p>
            <a:pPr lvl="2"/>
            <a:r>
              <a:rPr lang="en-AU" dirty="0"/>
              <a:t>… some negative</a:t>
            </a:r>
          </a:p>
          <a:p>
            <a:pPr lvl="1"/>
            <a:r>
              <a:rPr lang="en-AU" dirty="0"/>
              <a:t>While listening to all of this, think about …</a:t>
            </a:r>
          </a:p>
          <a:p>
            <a:pPr lvl="2"/>
            <a:r>
              <a:rPr lang="en-AU" dirty="0"/>
              <a:t>Is there actual evidence for the various claimed positive &amp; negative aspects or are they unsupported emotion-based assertions?</a:t>
            </a:r>
          </a:p>
          <a:p>
            <a:pPr lvl="2"/>
            <a:r>
              <a:rPr lang="en-AU" dirty="0"/>
              <a:t>What is the overall balance between the positive &amp; negative aspects?</a:t>
            </a:r>
          </a:p>
          <a:p>
            <a:pPr lvl="2"/>
            <a:r>
              <a:rPr lang="en-AU" dirty="0"/>
              <a:t>Are the negative aspects the result of attempting to run remote-only meetings like we used to run F2F meetings?</a:t>
            </a:r>
          </a:p>
          <a:p>
            <a:pPr lvl="2"/>
            <a:r>
              <a:rPr lang="en-AU" dirty="0"/>
              <a:t>Are there ways to mitigate the negative aspects in the future that will change the balance between positive &amp; negative aspects?</a:t>
            </a:r>
          </a:p>
          <a:p>
            <a:pPr lvl="3"/>
            <a:r>
              <a:rPr lang="en-AU" dirty="0"/>
              <a:t>New tools?</a:t>
            </a:r>
          </a:p>
          <a:p>
            <a:pPr lvl="3"/>
            <a:r>
              <a:rPr lang="en-AU" dirty="0"/>
              <a:t>New processes?</a:t>
            </a:r>
          </a:p>
          <a:p>
            <a:pPr lvl="3"/>
            <a:r>
              <a:rPr lang="en-AU" dirty="0"/>
              <a:t>New </a:t>
            </a:r>
            <a:r>
              <a:rPr lang="en-AU" dirty="0" err="1"/>
              <a:t>culturess</a:t>
            </a:r>
            <a:r>
              <a:rPr lang="en-AU" dirty="0"/>
              <a:t>?</a:t>
            </a:r>
          </a:p>
          <a:p>
            <a:pPr lvl="1"/>
            <a:r>
              <a:rPr lang="en-AU" dirty="0"/>
              <a:t>…</a:t>
            </a:r>
          </a:p>
        </p:txBody>
      </p:sp>
      <p:sp>
        <p:nvSpPr>
          <p:cNvPr id="4" name="Footer Placeholder 3">
            <a:extLst>
              <a:ext uri="{FF2B5EF4-FFF2-40B4-BE49-F238E27FC236}">
                <a16:creationId xmlns:a16="http://schemas.microsoft.com/office/drawing/2014/main" id="{53CDFB54-0642-6A12-FC8B-4ED6C42468F4}"/>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1457A9F3-14A9-7C48-2810-8A1E39D8337F}"/>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11</a:t>
            </a:fld>
            <a:endParaRPr lang="en-US" dirty="0"/>
          </a:p>
        </p:txBody>
      </p:sp>
    </p:spTree>
    <p:extLst>
      <p:ext uri="{BB962C8B-B14F-4D97-AF65-F5344CB8AC3E}">
        <p14:creationId xmlns:p14="http://schemas.microsoft.com/office/powerpoint/2010/main" val="42261034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2A08C-129F-19F8-1395-499D9B2C82A4}"/>
              </a:ext>
            </a:extLst>
          </p:cNvPr>
          <p:cNvSpPr>
            <a:spLocks noGrp="1"/>
          </p:cNvSpPr>
          <p:nvPr>
            <p:ph type="title"/>
          </p:nvPr>
        </p:nvSpPr>
        <p:spPr/>
        <p:txBody>
          <a:bodyPr/>
          <a:lstStyle/>
          <a:p>
            <a:r>
              <a:rPr lang="en-AU" dirty="0"/>
              <a:t>… and afterwards, please send the </a:t>
            </a:r>
            <a:r>
              <a:rPr lang="en-AU" i="1" dirty="0"/>
              <a:t>ad hoc </a:t>
            </a:r>
            <a:r>
              <a:rPr lang="en-AU" dirty="0"/>
              <a:t>chair a summary of any thoughts </a:t>
            </a:r>
          </a:p>
        </p:txBody>
      </p:sp>
      <p:sp>
        <p:nvSpPr>
          <p:cNvPr id="3" name="Content Placeholder 2">
            <a:extLst>
              <a:ext uri="{FF2B5EF4-FFF2-40B4-BE49-F238E27FC236}">
                <a16:creationId xmlns:a16="http://schemas.microsoft.com/office/drawing/2014/main" id="{3EA87D55-F2C1-0631-16D8-0B974E7A28D4}"/>
              </a:ext>
            </a:extLst>
          </p:cNvPr>
          <p:cNvSpPr>
            <a:spLocks noGrp="1"/>
          </p:cNvSpPr>
          <p:nvPr>
            <p:ph idx="1"/>
          </p:nvPr>
        </p:nvSpPr>
        <p:spPr/>
        <p:txBody>
          <a:bodyPr/>
          <a:lstStyle/>
          <a:p>
            <a:pPr lvl="1"/>
            <a:r>
              <a:rPr lang="en-AU" dirty="0"/>
              <a:t>Please send any input to </a:t>
            </a:r>
            <a:r>
              <a:rPr lang="en-AU" dirty="0">
                <a:hlinkClick r:id="rId2"/>
              </a:rPr>
              <a:t>amyles@cisco.com</a:t>
            </a:r>
            <a:r>
              <a:rPr lang="en-AU" dirty="0"/>
              <a:t> …</a:t>
            </a:r>
          </a:p>
        </p:txBody>
      </p:sp>
      <p:sp>
        <p:nvSpPr>
          <p:cNvPr id="4" name="Footer Placeholder 3">
            <a:extLst>
              <a:ext uri="{FF2B5EF4-FFF2-40B4-BE49-F238E27FC236}">
                <a16:creationId xmlns:a16="http://schemas.microsoft.com/office/drawing/2014/main" id="{1B9ADE96-07DE-7629-F25F-94F11325937C}"/>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FDDBC6C7-522E-093F-C13D-5B7C137FAC9C}"/>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12</a:t>
            </a:fld>
            <a:endParaRPr lang="en-US" dirty="0"/>
          </a:p>
        </p:txBody>
      </p:sp>
    </p:spTree>
    <p:extLst>
      <p:ext uri="{BB962C8B-B14F-4D97-AF65-F5344CB8AC3E}">
        <p14:creationId xmlns:p14="http://schemas.microsoft.com/office/powerpoint/2010/main" val="266869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1EBC6-03AB-98D1-0451-87F583C0A89C}"/>
              </a:ext>
            </a:extLst>
          </p:cNvPr>
          <p:cNvSpPr>
            <a:spLocks noGrp="1"/>
          </p:cNvSpPr>
          <p:nvPr>
            <p:ph type="title"/>
          </p:nvPr>
        </p:nvSpPr>
        <p:spPr/>
        <p:txBody>
          <a:bodyPr/>
          <a:lstStyle/>
          <a:p>
            <a:r>
              <a:rPr lang="de-DE" dirty="0"/>
              <a:t>Stephan Kehrer has the floor ...</a:t>
            </a:r>
            <a:endParaRPr lang="en-AU" dirty="0"/>
          </a:p>
        </p:txBody>
      </p:sp>
      <p:sp>
        <p:nvSpPr>
          <p:cNvPr id="3" name="Content Placeholder 2">
            <a:extLst>
              <a:ext uri="{FF2B5EF4-FFF2-40B4-BE49-F238E27FC236}">
                <a16:creationId xmlns:a16="http://schemas.microsoft.com/office/drawing/2014/main" id="{C2930B2B-3637-FA45-1077-50BD61DD9EDB}"/>
              </a:ext>
            </a:extLst>
          </p:cNvPr>
          <p:cNvSpPr>
            <a:spLocks noGrp="1"/>
          </p:cNvSpPr>
          <p:nvPr>
            <p:ph idx="1"/>
          </p:nvPr>
        </p:nvSpPr>
        <p:spPr/>
        <p:txBody>
          <a:bodyPr/>
          <a:lstStyle/>
          <a:p>
            <a:pPr lvl="1"/>
            <a:r>
              <a:rPr lang="de-DE" dirty="0"/>
              <a:t>Presentation: </a:t>
            </a:r>
            <a:r>
              <a:rPr lang="de-DE" dirty="0">
                <a:hlinkClick r:id="rId2"/>
              </a:rPr>
              <a:t>ec-22-0089-00</a:t>
            </a:r>
            <a:endParaRPr lang="de-DE" dirty="0"/>
          </a:p>
          <a:p>
            <a:endParaRPr lang="en-AU" dirty="0"/>
          </a:p>
        </p:txBody>
      </p:sp>
      <p:sp>
        <p:nvSpPr>
          <p:cNvPr id="4" name="Footer Placeholder 3">
            <a:extLst>
              <a:ext uri="{FF2B5EF4-FFF2-40B4-BE49-F238E27FC236}">
                <a16:creationId xmlns:a16="http://schemas.microsoft.com/office/drawing/2014/main" id="{CC55F46F-CC12-983F-3006-4610F8FCFCEE}"/>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FB7EF273-B616-EBF2-754E-978F07D797CD}"/>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13</a:t>
            </a:fld>
            <a:endParaRPr lang="en-US" dirty="0"/>
          </a:p>
        </p:txBody>
      </p:sp>
    </p:spTree>
    <p:extLst>
      <p:ext uri="{BB962C8B-B14F-4D97-AF65-F5344CB8AC3E}">
        <p14:creationId xmlns:p14="http://schemas.microsoft.com/office/powerpoint/2010/main" val="22526577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1EBC6-03AB-98D1-0451-87F583C0A89C}"/>
              </a:ext>
            </a:extLst>
          </p:cNvPr>
          <p:cNvSpPr>
            <a:spLocks noGrp="1"/>
          </p:cNvSpPr>
          <p:nvPr>
            <p:ph type="title"/>
          </p:nvPr>
        </p:nvSpPr>
        <p:spPr/>
        <p:txBody>
          <a:bodyPr/>
          <a:lstStyle/>
          <a:p>
            <a:r>
              <a:rPr lang="en-AU" dirty="0"/>
              <a:t>Notes from today’s meeting</a:t>
            </a:r>
          </a:p>
        </p:txBody>
      </p:sp>
      <p:sp>
        <p:nvSpPr>
          <p:cNvPr id="3" name="Content Placeholder 2">
            <a:extLst>
              <a:ext uri="{FF2B5EF4-FFF2-40B4-BE49-F238E27FC236}">
                <a16:creationId xmlns:a16="http://schemas.microsoft.com/office/drawing/2014/main" id="{C2930B2B-3637-FA45-1077-50BD61DD9EDB}"/>
              </a:ext>
            </a:extLst>
          </p:cNvPr>
          <p:cNvSpPr>
            <a:spLocks noGrp="1"/>
          </p:cNvSpPr>
          <p:nvPr>
            <p:ph idx="1"/>
          </p:nvPr>
        </p:nvSpPr>
        <p:spPr/>
        <p:txBody>
          <a:bodyPr/>
          <a:lstStyle/>
          <a:p>
            <a:pPr lvl="1"/>
            <a:r>
              <a:rPr lang="en-AU" dirty="0"/>
              <a:t>Attendees (</a:t>
            </a:r>
            <a:r>
              <a:rPr lang="en-AU"/>
              <a:t>from Webex)</a:t>
            </a:r>
          </a:p>
        </p:txBody>
      </p:sp>
      <p:sp>
        <p:nvSpPr>
          <p:cNvPr id="4" name="Footer Placeholder 3">
            <a:extLst>
              <a:ext uri="{FF2B5EF4-FFF2-40B4-BE49-F238E27FC236}">
                <a16:creationId xmlns:a16="http://schemas.microsoft.com/office/drawing/2014/main" id="{CC55F46F-CC12-983F-3006-4610F8FCFCEE}"/>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FB7EF273-B616-EBF2-754E-978F07D797CD}"/>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14</a:t>
            </a:fld>
            <a:endParaRPr lang="en-US" dirty="0"/>
          </a:p>
        </p:txBody>
      </p:sp>
    </p:spTree>
    <p:extLst>
      <p:ext uri="{BB962C8B-B14F-4D97-AF65-F5344CB8AC3E}">
        <p14:creationId xmlns:p14="http://schemas.microsoft.com/office/powerpoint/2010/main" val="349041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4DF9F-BD63-493A-B34A-1E01A9B8C5C3}"/>
              </a:ext>
            </a:extLst>
          </p:cNvPr>
          <p:cNvSpPr>
            <a:spLocks noGrp="1"/>
          </p:cNvSpPr>
          <p:nvPr>
            <p:ph type="title"/>
          </p:nvPr>
        </p:nvSpPr>
        <p:spPr/>
        <p:txBody>
          <a:bodyPr/>
          <a:lstStyle/>
          <a:p>
            <a:r>
              <a:rPr lang="en-AU" dirty="0"/>
              <a:t>Please log your attendance</a:t>
            </a:r>
          </a:p>
        </p:txBody>
      </p:sp>
      <p:sp>
        <p:nvSpPr>
          <p:cNvPr id="3" name="Content Placeholder 2">
            <a:extLst>
              <a:ext uri="{FF2B5EF4-FFF2-40B4-BE49-F238E27FC236}">
                <a16:creationId xmlns:a16="http://schemas.microsoft.com/office/drawing/2014/main" id="{22F5C8A0-D204-4628-B1A0-8C6513A1458E}"/>
              </a:ext>
            </a:extLst>
          </p:cNvPr>
          <p:cNvSpPr>
            <a:spLocks noGrp="1"/>
          </p:cNvSpPr>
          <p:nvPr>
            <p:ph idx="1"/>
          </p:nvPr>
        </p:nvSpPr>
        <p:spPr/>
        <p:txBody>
          <a:bodyPr/>
          <a:lstStyle/>
          <a:p>
            <a:pPr lvl="1"/>
            <a:r>
              <a:rPr lang="en-AU" dirty="0"/>
              <a:t>Please log your attendance …</a:t>
            </a:r>
          </a:p>
          <a:p>
            <a:pPr lvl="1"/>
            <a:r>
              <a:rPr lang="en-AU" dirty="0"/>
              <a:t>… using IMAT ..</a:t>
            </a:r>
          </a:p>
          <a:p>
            <a:pPr lvl="1"/>
            <a:r>
              <a:rPr lang="en-AU" dirty="0"/>
              <a:t>… or by sending an e-mail to </a:t>
            </a:r>
            <a:r>
              <a:rPr lang="en-AU" dirty="0">
                <a:hlinkClick r:id="rId2"/>
              </a:rPr>
              <a:t>amyles@cisco.com</a:t>
            </a:r>
            <a:endParaRPr lang="en-AU" dirty="0"/>
          </a:p>
        </p:txBody>
      </p:sp>
      <p:sp>
        <p:nvSpPr>
          <p:cNvPr id="4" name="Footer Placeholder 3">
            <a:extLst>
              <a:ext uri="{FF2B5EF4-FFF2-40B4-BE49-F238E27FC236}">
                <a16:creationId xmlns:a16="http://schemas.microsoft.com/office/drawing/2014/main" id="{B1384E62-37FA-4196-A351-1592A9CCA314}"/>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0C0F4352-8DED-4EA8-AC2A-C9C965B77D4A}"/>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a:t>
            </a:fld>
            <a:endParaRPr lang="en-US" dirty="0"/>
          </a:p>
        </p:txBody>
      </p:sp>
    </p:spTree>
    <p:extLst>
      <p:ext uri="{BB962C8B-B14F-4D97-AF65-F5344CB8AC3E}">
        <p14:creationId xmlns:p14="http://schemas.microsoft.com/office/powerpoint/2010/main" val="1460222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CB7699-F421-46A2-AB31-F112008C5CB4}"/>
              </a:ext>
            </a:extLst>
          </p:cNvPr>
          <p:cNvSpPr>
            <a:spLocks noGrp="1"/>
          </p:cNvSpPr>
          <p:nvPr>
            <p:ph type="title"/>
          </p:nvPr>
        </p:nvSpPr>
        <p:spPr/>
        <p:txBody>
          <a:bodyPr/>
          <a:lstStyle/>
          <a:p>
            <a:r>
              <a:rPr lang="en-AU" dirty="0"/>
              <a:t>The </a:t>
            </a:r>
            <a:r>
              <a:rPr lang="en-AU" i="1" dirty="0"/>
              <a:t>future meeting vision ad hoc </a:t>
            </a:r>
            <a:r>
              <a:rPr lang="en-AU" dirty="0"/>
              <a:t>will have its third remote-only teleconference on 20 June 2022</a:t>
            </a:r>
          </a:p>
        </p:txBody>
      </p:sp>
      <p:sp>
        <p:nvSpPr>
          <p:cNvPr id="6" name="Content Placeholder 5">
            <a:extLst>
              <a:ext uri="{FF2B5EF4-FFF2-40B4-BE49-F238E27FC236}">
                <a16:creationId xmlns:a16="http://schemas.microsoft.com/office/drawing/2014/main" id="{5057DC2C-FFE0-45A8-B192-5822E329F852}"/>
              </a:ext>
            </a:extLst>
          </p:cNvPr>
          <p:cNvSpPr>
            <a:spLocks noGrp="1"/>
          </p:cNvSpPr>
          <p:nvPr>
            <p:ph idx="1"/>
          </p:nvPr>
        </p:nvSpPr>
        <p:spPr/>
        <p:txBody>
          <a:bodyPr/>
          <a:lstStyle/>
          <a:p>
            <a:r>
              <a:rPr lang="en-AU" dirty="0"/>
              <a:t>Executive summary</a:t>
            </a:r>
          </a:p>
          <a:p>
            <a:pPr lvl="1"/>
            <a:r>
              <a:rPr lang="en-AU" dirty="0"/>
              <a:t>In Aug 2021, the IEEE 802 EC Chair established the </a:t>
            </a:r>
            <a:r>
              <a:rPr lang="en-AU" i="1" dirty="0"/>
              <a:t>future meeting vision ad hoc </a:t>
            </a:r>
          </a:p>
          <a:p>
            <a:pPr lvl="1"/>
            <a:r>
              <a:rPr lang="en-AU" dirty="0"/>
              <a:t>The initial focus of the </a:t>
            </a:r>
            <a:r>
              <a:rPr lang="en-AU" i="1" dirty="0"/>
              <a:t>ad hoc </a:t>
            </a:r>
            <a:r>
              <a:rPr lang="en-AU" dirty="0"/>
              <a:t>has been questions about what works well (&amp; not) in remote-only mode</a:t>
            </a:r>
          </a:p>
          <a:p>
            <a:pPr lvl="1"/>
            <a:r>
              <a:rPr lang="en-AU" dirty="0"/>
              <a:t>The response to requests for feedback has been disappointing &amp; new methods may be tried in the future …</a:t>
            </a:r>
          </a:p>
          <a:p>
            <a:pPr lvl="1"/>
            <a:r>
              <a:rPr lang="en-AU" dirty="0"/>
              <a:t>… but it is probably not urgent to conclude the work soon given IEEE 802 commitment to F2F for next few years</a:t>
            </a:r>
          </a:p>
          <a:p>
            <a:pPr lvl="1"/>
            <a:r>
              <a:rPr lang="en-AU" dirty="0"/>
              <a:t>…</a:t>
            </a:r>
          </a:p>
          <a:p>
            <a:pPr lvl="1"/>
            <a:endParaRPr lang="en-AU" dirty="0"/>
          </a:p>
        </p:txBody>
      </p:sp>
      <p:sp>
        <p:nvSpPr>
          <p:cNvPr id="3" name="Footer Placeholder 2">
            <a:extLst>
              <a:ext uri="{FF2B5EF4-FFF2-40B4-BE49-F238E27FC236}">
                <a16:creationId xmlns:a16="http://schemas.microsoft.com/office/drawing/2014/main" id="{1555167C-68E6-4BB5-AEA1-9EC962E4A383}"/>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0AF6AC21-0F1C-4EC3-AE60-278579786BE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a:t>
            </a:fld>
            <a:endParaRPr lang="en-US" dirty="0"/>
          </a:p>
        </p:txBody>
      </p:sp>
    </p:spTree>
    <p:extLst>
      <p:ext uri="{BB962C8B-B14F-4D97-AF65-F5344CB8AC3E}">
        <p14:creationId xmlns:p14="http://schemas.microsoft.com/office/powerpoint/2010/main" val="1104822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CB7699-F421-46A2-AB31-F112008C5CB4}"/>
              </a:ext>
            </a:extLst>
          </p:cNvPr>
          <p:cNvSpPr>
            <a:spLocks noGrp="1"/>
          </p:cNvSpPr>
          <p:nvPr>
            <p:ph type="title"/>
          </p:nvPr>
        </p:nvSpPr>
        <p:spPr/>
        <p:txBody>
          <a:bodyPr/>
          <a:lstStyle/>
          <a:p>
            <a:r>
              <a:rPr lang="en-AU" dirty="0"/>
              <a:t>The </a:t>
            </a:r>
            <a:r>
              <a:rPr lang="en-AU" i="1" dirty="0"/>
              <a:t>future meeting vision ad hoc </a:t>
            </a:r>
            <a:r>
              <a:rPr lang="en-AU" dirty="0"/>
              <a:t>will have its third remote-only teleconference on 20 June 2022</a:t>
            </a:r>
          </a:p>
        </p:txBody>
      </p:sp>
      <p:sp>
        <p:nvSpPr>
          <p:cNvPr id="6" name="Content Placeholder 5">
            <a:extLst>
              <a:ext uri="{FF2B5EF4-FFF2-40B4-BE49-F238E27FC236}">
                <a16:creationId xmlns:a16="http://schemas.microsoft.com/office/drawing/2014/main" id="{5057DC2C-FFE0-45A8-B192-5822E329F852}"/>
              </a:ext>
            </a:extLst>
          </p:cNvPr>
          <p:cNvSpPr>
            <a:spLocks noGrp="1"/>
          </p:cNvSpPr>
          <p:nvPr>
            <p:ph idx="1"/>
          </p:nvPr>
        </p:nvSpPr>
        <p:spPr/>
        <p:txBody>
          <a:bodyPr/>
          <a:lstStyle/>
          <a:p>
            <a:r>
              <a:rPr lang="en-AU" dirty="0"/>
              <a:t>Executive summary</a:t>
            </a:r>
          </a:p>
          <a:p>
            <a:pPr lvl="1"/>
            <a:r>
              <a:rPr lang="en-AU" dirty="0"/>
              <a:t>…</a:t>
            </a:r>
          </a:p>
          <a:p>
            <a:pPr lvl="1"/>
            <a:r>
              <a:rPr lang="en-AU" dirty="0"/>
              <a:t>Today’s </a:t>
            </a:r>
            <a:r>
              <a:rPr lang="en-AU" i="1" dirty="0"/>
              <a:t>ad hoc </a:t>
            </a:r>
            <a:r>
              <a:rPr lang="en-AU" dirty="0"/>
              <a:t>teleconference will continue the discussion about various perspectives of remote-only meetings</a:t>
            </a:r>
          </a:p>
          <a:p>
            <a:pPr lvl="2"/>
            <a:r>
              <a:rPr lang="en-AU" dirty="0"/>
              <a:t>A contribution from IEEE 802.1 WG (priority)</a:t>
            </a:r>
          </a:p>
          <a:p>
            <a:pPr lvl="2"/>
            <a:r>
              <a:rPr lang="en-AU" dirty="0"/>
              <a:t>A summary by the ad hoc Chair of inputs so far (backup)</a:t>
            </a:r>
          </a:p>
          <a:p>
            <a:pPr lvl="1"/>
            <a:r>
              <a:rPr lang="en-AU" dirty="0"/>
              <a:t>Webex details</a:t>
            </a:r>
          </a:p>
          <a:p>
            <a:pPr lvl="2"/>
            <a:r>
              <a:rPr lang="en-AU" dirty="0"/>
              <a:t>20 June 2022 @ 3pm ET</a:t>
            </a:r>
          </a:p>
          <a:p>
            <a:pPr lvl="2"/>
            <a:r>
              <a:rPr lang="en-AU" dirty="0">
                <a:hlinkClick r:id="rId2"/>
              </a:rPr>
              <a:t>Webex</a:t>
            </a:r>
            <a:r>
              <a:rPr lang="en-AU" dirty="0"/>
              <a:t> (</a:t>
            </a:r>
            <a:r>
              <a:rPr lang="en-AU" sz="1600" dirty="0">
                <a:effectLst/>
              </a:rPr>
              <a:t>Meeting number: 2573 071 8592</a:t>
            </a:r>
            <a:r>
              <a:rPr lang="en-AU" dirty="0">
                <a:effectLst/>
                <a:latin typeface="+mj-lt"/>
              </a:rPr>
              <a:t>, Meeting password: </a:t>
            </a:r>
            <a:r>
              <a:rPr lang="en-AU" sz="1600" dirty="0">
                <a:effectLst/>
              </a:rPr>
              <a:t>BBzJtJwN273</a:t>
            </a:r>
            <a:r>
              <a:rPr lang="en-AU" dirty="0">
                <a:effectLst/>
                <a:latin typeface="+mj-lt"/>
              </a:rPr>
              <a:t>)</a:t>
            </a:r>
            <a:endParaRPr lang="en-AU" dirty="0">
              <a:effectLst/>
              <a:latin typeface="+mj-lt"/>
              <a:ea typeface="Calibri" panose="020F0502020204030204" pitchFamily="34" charset="0"/>
              <a:cs typeface="Times New Roman" panose="02020603050405020304" pitchFamily="18" charset="0"/>
            </a:endParaRPr>
          </a:p>
          <a:p>
            <a:pPr lvl="2"/>
            <a:endParaRPr lang="en-AU" dirty="0"/>
          </a:p>
          <a:p>
            <a:pPr lvl="2"/>
            <a:endParaRPr lang="en-AU" dirty="0"/>
          </a:p>
          <a:p>
            <a:pPr lvl="1"/>
            <a:endParaRPr lang="en-AU" dirty="0"/>
          </a:p>
        </p:txBody>
      </p:sp>
      <p:sp>
        <p:nvSpPr>
          <p:cNvPr id="3" name="Footer Placeholder 2">
            <a:extLst>
              <a:ext uri="{FF2B5EF4-FFF2-40B4-BE49-F238E27FC236}">
                <a16:creationId xmlns:a16="http://schemas.microsoft.com/office/drawing/2014/main" id="{1555167C-68E6-4BB5-AEA1-9EC962E4A383}"/>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0AF6AC21-0F1C-4EC3-AE60-278579786BE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a:t>
            </a:fld>
            <a:endParaRPr lang="en-US" dirty="0"/>
          </a:p>
        </p:txBody>
      </p:sp>
    </p:spTree>
    <p:extLst>
      <p:ext uri="{BB962C8B-B14F-4D97-AF65-F5344CB8AC3E}">
        <p14:creationId xmlns:p14="http://schemas.microsoft.com/office/powerpoint/2010/main" val="2392731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14C1F-8208-43E7-99CC-379AF35C8C7A}"/>
              </a:ext>
            </a:extLst>
          </p:cNvPr>
          <p:cNvSpPr>
            <a:spLocks noGrp="1"/>
          </p:cNvSpPr>
          <p:nvPr>
            <p:ph type="title"/>
          </p:nvPr>
        </p:nvSpPr>
        <p:spPr/>
        <p:txBody>
          <a:bodyPr/>
          <a:lstStyle/>
          <a:p>
            <a:r>
              <a:rPr lang="en-AU" dirty="0"/>
              <a:t>In mid Aug 2021, the IEEE 802 EC Chair established the </a:t>
            </a:r>
            <a:r>
              <a:rPr lang="en-AU" i="1" dirty="0"/>
              <a:t>future meeting vision ad hoc</a:t>
            </a:r>
          </a:p>
        </p:txBody>
      </p:sp>
      <p:sp>
        <p:nvSpPr>
          <p:cNvPr id="3" name="Content Placeholder 2">
            <a:extLst>
              <a:ext uri="{FF2B5EF4-FFF2-40B4-BE49-F238E27FC236}">
                <a16:creationId xmlns:a16="http://schemas.microsoft.com/office/drawing/2014/main" id="{8FC3E043-A0A3-423A-8AA9-E8816395FA2B}"/>
              </a:ext>
            </a:extLst>
          </p:cNvPr>
          <p:cNvSpPr>
            <a:spLocks noGrp="1"/>
          </p:cNvSpPr>
          <p:nvPr>
            <p:ph idx="1"/>
          </p:nvPr>
        </p:nvSpPr>
        <p:spPr/>
        <p:txBody>
          <a:bodyPr/>
          <a:lstStyle/>
          <a:p>
            <a:r>
              <a:rPr lang="en-AU" sz="1800" dirty="0">
                <a:effectLst/>
                <a:latin typeface="+mj-lt"/>
                <a:ea typeface="Times New Roman" panose="02020603050405020304" pitchFamily="18" charset="0"/>
              </a:rPr>
              <a:t>Name: </a:t>
            </a:r>
            <a:r>
              <a:rPr lang="en-AU" sz="1800" b="0" i="1" dirty="0">
                <a:effectLst/>
                <a:latin typeface="+mj-lt"/>
                <a:ea typeface="Times New Roman" panose="02020603050405020304" pitchFamily="18" charset="0"/>
              </a:rPr>
              <a:t>Future meeting vision ad hoc </a:t>
            </a:r>
            <a:endParaRPr lang="en-AU" sz="1800" b="0" i="1" dirty="0">
              <a:effectLst/>
              <a:latin typeface="+mj-lt"/>
              <a:ea typeface="Calibri" panose="020F0502020204030204" pitchFamily="34" charset="0"/>
            </a:endParaRPr>
          </a:p>
          <a:p>
            <a:r>
              <a:rPr lang="en-AU" sz="1800" dirty="0">
                <a:effectLst/>
                <a:latin typeface="+mj-lt"/>
                <a:ea typeface="Times New Roman" panose="02020603050405020304" pitchFamily="18" charset="0"/>
              </a:rPr>
              <a:t>Chair: </a:t>
            </a:r>
            <a:r>
              <a:rPr lang="en-AU" sz="1800" b="0" i="1" dirty="0">
                <a:effectLst/>
                <a:latin typeface="+mj-lt"/>
                <a:ea typeface="Times New Roman" panose="02020603050405020304" pitchFamily="18" charset="0"/>
              </a:rPr>
              <a:t>Andrew Myles</a:t>
            </a:r>
            <a:endParaRPr lang="en-AU" sz="1800" b="0" i="1" dirty="0">
              <a:effectLst/>
              <a:latin typeface="+mj-lt"/>
              <a:ea typeface="Calibri" panose="020F0502020204030204" pitchFamily="34" charset="0"/>
            </a:endParaRPr>
          </a:p>
          <a:p>
            <a:r>
              <a:rPr lang="en-AU" sz="1800" dirty="0">
                <a:effectLst/>
                <a:latin typeface="+mj-lt"/>
                <a:ea typeface="Times New Roman" panose="02020603050405020304" pitchFamily="18" charset="0"/>
              </a:rPr>
              <a:t>Scope:</a:t>
            </a:r>
          </a:p>
          <a:p>
            <a:pPr lvl="1"/>
            <a:r>
              <a:rPr lang="en-AU" b="0" i="1" dirty="0">
                <a:effectLst/>
                <a:latin typeface="+mj-lt"/>
                <a:ea typeface="Times New Roman" panose="02020603050405020304" pitchFamily="18" charset="0"/>
              </a:rPr>
              <a:t>Establish a long term vision for how IEEE 802 meetings might operate effectively in the future, possibly challenging the historical assumption that IEEE 802 WGs meeting F2F six times per year is optimal</a:t>
            </a:r>
          </a:p>
          <a:p>
            <a:pPr lvl="1"/>
            <a:r>
              <a:rPr lang="en-AU" b="0" i="1" dirty="0">
                <a:effectLst/>
                <a:latin typeface="+mj-lt"/>
                <a:ea typeface="Times New Roman" panose="02020603050405020304" pitchFamily="18" charset="0"/>
              </a:rPr>
              <a:t>The immediate goal of the ad hoc will be to understand what has worked well and what has not worked well with remote meetings over the last 18 months, and what would be needed to allow remote meetings to operate better in the future</a:t>
            </a:r>
          </a:p>
          <a:p>
            <a:pPr lvl="1"/>
            <a:r>
              <a:rPr lang="en-AU" b="0" i="1" dirty="0">
                <a:effectLst/>
                <a:latin typeface="+mj-lt"/>
                <a:ea typeface="Times New Roman" panose="02020603050405020304" pitchFamily="18" charset="0"/>
              </a:rPr>
              <a:t>This understanding will then assist the ad hoc explore the longer term question of how often IEEE 802 WGs should meet F2F, remotely or in a hybrid mode in the future</a:t>
            </a:r>
            <a:endParaRPr lang="en-AU" b="0" i="1" dirty="0">
              <a:effectLst/>
              <a:latin typeface="+mj-lt"/>
              <a:ea typeface="Calibri" panose="020F0502020204030204" pitchFamily="34" charset="0"/>
            </a:endParaRPr>
          </a:p>
        </p:txBody>
      </p:sp>
      <p:sp>
        <p:nvSpPr>
          <p:cNvPr id="4" name="Footer Placeholder 3">
            <a:extLst>
              <a:ext uri="{FF2B5EF4-FFF2-40B4-BE49-F238E27FC236}">
                <a16:creationId xmlns:a16="http://schemas.microsoft.com/office/drawing/2014/main" id="{EA4F8440-0BF1-455A-B85C-370090BE016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365D0596-C241-40A6-9F01-D6A8DDBCE3CE}"/>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a:t>
            </a:fld>
            <a:endParaRPr lang="en-US" dirty="0"/>
          </a:p>
        </p:txBody>
      </p:sp>
    </p:spTree>
    <p:extLst>
      <p:ext uri="{BB962C8B-B14F-4D97-AF65-F5344CB8AC3E}">
        <p14:creationId xmlns:p14="http://schemas.microsoft.com/office/powerpoint/2010/main" val="1771039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9FBB28A-0C82-43C4-A55D-922326C7669B}"/>
              </a:ext>
            </a:extLst>
          </p:cNvPr>
          <p:cNvSpPr>
            <a:spLocks noGrp="1"/>
          </p:cNvSpPr>
          <p:nvPr>
            <p:ph type="title"/>
          </p:nvPr>
        </p:nvSpPr>
        <p:spPr>
          <a:xfrm>
            <a:off x="685800" y="685800"/>
            <a:ext cx="8305800" cy="1066800"/>
          </a:xfrm>
        </p:spPr>
        <p:txBody>
          <a:bodyPr/>
          <a:lstStyle/>
          <a:p>
            <a:pPr lvl="1"/>
            <a:r>
              <a:rPr lang="en-AU" dirty="0"/>
              <a:t>The initial focus of the </a:t>
            </a:r>
            <a:r>
              <a:rPr lang="en-AU" i="1" dirty="0"/>
              <a:t>ad hoc </a:t>
            </a:r>
            <a:r>
              <a:rPr lang="en-AU" dirty="0"/>
              <a:t>has been questions about what works well (&amp; not) in remote-only mode</a:t>
            </a:r>
          </a:p>
        </p:txBody>
      </p:sp>
      <p:sp>
        <p:nvSpPr>
          <p:cNvPr id="6" name="Content Placeholder 5">
            <a:extLst>
              <a:ext uri="{FF2B5EF4-FFF2-40B4-BE49-F238E27FC236}">
                <a16:creationId xmlns:a16="http://schemas.microsoft.com/office/drawing/2014/main" id="{BE653A0C-0448-491D-8CF2-92BE169C39BD}"/>
              </a:ext>
            </a:extLst>
          </p:cNvPr>
          <p:cNvSpPr>
            <a:spLocks noGrp="1"/>
          </p:cNvSpPr>
          <p:nvPr>
            <p:ph idx="1"/>
          </p:nvPr>
        </p:nvSpPr>
        <p:spPr/>
        <p:txBody>
          <a:bodyPr/>
          <a:lstStyle/>
          <a:p>
            <a:r>
              <a:rPr lang="en-AU" dirty="0"/>
              <a:t>Requests supporting initial focus of the </a:t>
            </a:r>
            <a:r>
              <a:rPr lang="en-AU" i="1" dirty="0"/>
              <a:t>ad hoc </a:t>
            </a:r>
          </a:p>
          <a:p>
            <a:pPr lvl="1"/>
            <a:r>
              <a:rPr lang="en-AU" dirty="0"/>
              <a:t>What aspects of remote operation have worked during COVID?</a:t>
            </a:r>
          </a:p>
          <a:p>
            <a:pPr lvl="2"/>
            <a:r>
              <a:rPr lang="en-AU" dirty="0">
                <a:solidFill>
                  <a:srgbClr val="00B050"/>
                </a:solidFill>
              </a:rPr>
              <a:t>Highlight real examples</a:t>
            </a:r>
          </a:p>
          <a:p>
            <a:pPr lvl="2"/>
            <a:r>
              <a:rPr lang="en-AU" dirty="0"/>
              <a:t>Identify why remote operation was successful in these cases</a:t>
            </a:r>
          </a:p>
          <a:p>
            <a:pPr lvl="1"/>
            <a:r>
              <a:rPr lang="en-AU" dirty="0"/>
              <a:t>What aspects of remote operation have NOT worked during COVID?</a:t>
            </a:r>
          </a:p>
          <a:p>
            <a:pPr lvl="2"/>
            <a:r>
              <a:rPr lang="en-AU" dirty="0">
                <a:solidFill>
                  <a:srgbClr val="00B050"/>
                </a:solidFill>
              </a:rPr>
              <a:t>Highlight real examples</a:t>
            </a:r>
          </a:p>
          <a:p>
            <a:pPr lvl="2"/>
            <a:r>
              <a:rPr lang="en-AU" dirty="0"/>
              <a:t>Identify why remote operation was NOT successful in these cases</a:t>
            </a:r>
          </a:p>
          <a:p>
            <a:pPr lvl="1"/>
            <a:r>
              <a:rPr lang="en-AU" dirty="0"/>
              <a:t>What could be done to turn any failures into successes?</a:t>
            </a:r>
          </a:p>
          <a:p>
            <a:pPr lvl="2"/>
            <a:r>
              <a:rPr lang="en-AU" dirty="0">
                <a:solidFill>
                  <a:srgbClr val="00B050"/>
                </a:solidFill>
              </a:rPr>
              <a:t>Describe some real turnaround examples (if any)</a:t>
            </a:r>
          </a:p>
          <a:p>
            <a:pPr lvl="2"/>
            <a:r>
              <a:rPr lang="en-AU" dirty="0"/>
              <a:t>… or hypothesise about how this could be done</a:t>
            </a:r>
          </a:p>
          <a:p>
            <a:pPr marL="366712" lvl="3" indent="0">
              <a:buNone/>
            </a:pPr>
            <a:endParaRPr lang="en-AU" dirty="0"/>
          </a:p>
          <a:p>
            <a:pPr lvl="2"/>
            <a:endParaRPr lang="en-AU" dirty="0"/>
          </a:p>
          <a:p>
            <a:pPr lvl="1"/>
            <a:endParaRPr lang="en-AU" dirty="0"/>
          </a:p>
        </p:txBody>
      </p:sp>
      <p:sp>
        <p:nvSpPr>
          <p:cNvPr id="3" name="Footer Placeholder 2">
            <a:extLst>
              <a:ext uri="{FF2B5EF4-FFF2-40B4-BE49-F238E27FC236}">
                <a16:creationId xmlns:a16="http://schemas.microsoft.com/office/drawing/2014/main" id="{1999A25B-BF5E-4867-A17A-A56B11EE1D8B}"/>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45A30BA4-32CE-4E88-B960-EA5D328A43A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6</a:t>
            </a:fld>
            <a:endParaRPr lang="en-US" dirty="0"/>
          </a:p>
        </p:txBody>
      </p:sp>
    </p:spTree>
    <p:extLst>
      <p:ext uri="{BB962C8B-B14F-4D97-AF65-F5344CB8AC3E}">
        <p14:creationId xmlns:p14="http://schemas.microsoft.com/office/powerpoint/2010/main" val="3364848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540AC-8C5C-4BD4-B354-2733E8ECFD2B}"/>
              </a:ext>
            </a:extLst>
          </p:cNvPr>
          <p:cNvSpPr>
            <a:spLocks noGrp="1"/>
          </p:cNvSpPr>
          <p:nvPr>
            <p:ph type="title"/>
          </p:nvPr>
        </p:nvSpPr>
        <p:spPr/>
        <p:txBody>
          <a:bodyPr/>
          <a:lstStyle/>
          <a:p>
            <a:r>
              <a:rPr lang="en-AU" dirty="0"/>
              <a:t>The notes from two teleconferences of the </a:t>
            </a:r>
            <a:r>
              <a:rPr lang="en-AU" i="1" dirty="0"/>
              <a:t>future meeting vision ad hoc </a:t>
            </a:r>
            <a:r>
              <a:rPr lang="en-AU" dirty="0"/>
              <a:t>are available</a:t>
            </a:r>
          </a:p>
        </p:txBody>
      </p:sp>
      <p:sp>
        <p:nvSpPr>
          <p:cNvPr id="3" name="Content Placeholder 2">
            <a:extLst>
              <a:ext uri="{FF2B5EF4-FFF2-40B4-BE49-F238E27FC236}">
                <a16:creationId xmlns:a16="http://schemas.microsoft.com/office/drawing/2014/main" id="{A48E652F-DA0E-4990-9C5D-CEE0D3BFEFAB}"/>
              </a:ext>
            </a:extLst>
          </p:cNvPr>
          <p:cNvSpPr>
            <a:spLocks noGrp="1"/>
          </p:cNvSpPr>
          <p:nvPr>
            <p:ph idx="1"/>
          </p:nvPr>
        </p:nvSpPr>
        <p:spPr/>
        <p:txBody>
          <a:bodyPr/>
          <a:lstStyle/>
          <a:p>
            <a:r>
              <a:rPr lang="en-AU" dirty="0"/>
              <a:t>Notes from the ad hoc teleconference</a:t>
            </a:r>
          </a:p>
          <a:p>
            <a:pPr lvl="1"/>
            <a:r>
              <a:rPr lang="en-AU" dirty="0"/>
              <a:t>14 Oct 2021: see </a:t>
            </a:r>
            <a:r>
              <a:rPr lang="en-AU" dirty="0">
                <a:hlinkClick r:id="rId3"/>
              </a:rPr>
              <a:t>ec-21-0227-04</a:t>
            </a:r>
            <a:endParaRPr lang="en-AU" dirty="0"/>
          </a:p>
          <a:p>
            <a:pPr lvl="1"/>
            <a:r>
              <a:rPr lang="en-AU" dirty="0"/>
              <a:t>28 Oct 2021: see embedded </a:t>
            </a:r>
          </a:p>
        </p:txBody>
      </p:sp>
      <p:sp>
        <p:nvSpPr>
          <p:cNvPr id="4" name="Footer Placeholder 3">
            <a:extLst>
              <a:ext uri="{FF2B5EF4-FFF2-40B4-BE49-F238E27FC236}">
                <a16:creationId xmlns:a16="http://schemas.microsoft.com/office/drawing/2014/main" id="{6DD83106-DFF5-4AF9-8E62-CBF0E5DBC24A}"/>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3D1F0821-A56C-4A63-97B2-376FA069A455}"/>
              </a:ext>
            </a:extLst>
          </p:cNvPr>
          <p:cNvSpPr>
            <a:spLocks noGrp="1"/>
          </p:cNvSpPr>
          <p:nvPr>
            <p:ph type="sldNum" sz="quarter" idx="11"/>
          </p:nvPr>
        </p:nvSpPr>
        <p:spPr/>
        <p:txBody>
          <a:bodyPr/>
          <a:lstStyle/>
          <a:p>
            <a:r>
              <a:rPr lang="en-US"/>
              <a:t>Slide </a:t>
            </a:r>
            <a:fld id="{EF4002E7-DB4D-4CC3-8382-1939D19420D8}" type="slidenum">
              <a:rPr lang="en-US" smtClean="0"/>
              <a:pPr/>
              <a:t>7</a:t>
            </a:fld>
            <a:endParaRPr lang="en-US" dirty="0"/>
          </a:p>
        </p:txBody>
      </p:sp>
      <p:graphicFrame>
        <p:nvGraphicFramePr>
          <p:cNvPr id="10" name="Object 9">
            <a:extLst>
              <a:ext uri="{FF2B5EF4-FFF2-40B4-BE49-F238E27FC236}">
                <a16:creationId xmlns:a16="http://schemas.microsoft.com/office/drawing/2014/main" id="{7D9F335B-D3E3-40E1-A56A-35666E7C9AEC}"/>
              </a:ext>
            </a:extLst>
          </p:cNvPr>
          <p:cNvGraphicFramePr>
            <a:graphicFrameLocks noChangeAspect="1"/>
          </p:cNvGraphicFramePr>
          <p:nvPr/>
        </p:nvGraphicFramePr>
        <p:xfrm>
          <a:off x="3810000" y="2895600"/>
          <a:ext cx="914400" cy="806450"/>
        </p:xfrm>
        <a:graphic>
          <a:graphicData uri="http://schemas.openxmlformats.org/presentationml/2006/ole">
            <mc:AlternateContent xmlns:mc="http://schemas.openxmlformats.org/markup-compatibility/2006">
              <mc:Choice xmlns:v="urn:schemas-microsoft-com:vml" Requires="v">
                <p:oleObj spid="_x0000_s1031" name="Document" showAsIcon="1" r:id="rId4" imgW="914597" imgH="806311" progId="Word.Document.12">
                  <p:embed/>
                </p:oleObj>
              </mc:Choice>
              <mc:Fallback>
                <p:oleObj name="Document" showAsIcon="1" r:id="rId4" imgW="914597" imgH="806311" progId="Word.Document.12">
                  <p:embed/>
                  <p:pic>
                    <p:nvPicPr>
                      <p:cNvPr id="10" name="Object 9">
                        <a:extLst>
                          <a:ext uri="{FF2B5EF4-FFF2-40B4-BE49-F238E27FC236}">
                            <a16:creationId xmlns:a16="http://schemas.microsoft.com/office/drawing/2014/main" id="{7D9F335B-D3E3-40E1-A56A-35666E7C9AEC}"/>
                          </a:ext>
                        </a:extLst>
                      </p:cNvPr>
                      <p:cNvPicPr/>
                      <p:nvPr/>
                    </p:nvPicPr>
                    <p:blipFill>
                      <a:blip r:embed="rId5"/>
                      <a:stretch>
                        <a:fillRect/>
                      </a:stretch>
                    </p:blipFill>
                    <p:spPr>
                      <a:xfrm>
                        <a:off x="3810000" y="2895600"/>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2629114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2316A-CB28-41A7-AF7A-8DD04CA28C90}"/>
              </a:ext>
            </a:extLst>
          </p:cNvPr>
          <p:cNvSpPr>
            <a:spLocks noGrp="1"/>
          </p:cNvSpPr>
          <p:nvPr>
            <p:ph type="title"/>
          </p:nvPr>
        </p:nvSpPr>
        <p:spPr/>
        <p:txBody>
          <a:bodyPr/>
          <a:lstStyle/>
          <a:p>
            <a:r>
              <a:rPr lang="en-AU" dirty="0"/>
              <a:t>The response to requests for feedback has been disappointing &amp; new methods may be tried</a:t>
            </a:r>
          </a:p>
        </p:txBody>
      </p:sp>
      <p:sp>
        <p:nvSpPr>
          <p:cNvPr id="3" name="Content Placeholder 2">
            <a:extLst>
              <a:ext uri="{FF2B5EF4-FFF2-40B4-BE49-F238E27FC236}">
                <a16:creationId xmlns:a16="http://schemas.microsoft.com/office/drawing/2014/main" id="{CF388C8C-2847-4DA2-8B7C-C0CF77B6322D}"/>
              </a:ext>
            </a:extLst>
          </p:cNvPr>
          <p:cNvSpPr>
            <a:spLocks noGrp="1"/>
          </p:cNvSpPr>
          <p:nvPr>
            <p:ph idx="1"/>
          </p:nvPr>
        </p:nvSpPr>
        <p:spPr/>
        <p:txBody>
          <a:bodyPr/>
          <a:lstStyle/>
          <a:p>
            <a:pPr lvl="1"/>
            <a:r>
              <a:rPr lang="en-AU" dirty="0"/>
              <a:t>The </a:t>
            </a:r>
            <a:r>
              <a:rPr lang="en-AU" i="1" dirty="0"/>
              <a:t>ad hoc </a:t>
            </a:r>
            <a:r>
              <a:rPr lang="en-AU" dirty="0"/>
              <a:t>Chair made multiple requests to the IEEE 802 WGs for response to these questions over many months</a:t>
            </a:r>
          </a:p>
          <a:p>
            <a:pPr lvl="2"/>
            <a:r>
              <a:rPr lang="en-AU" dirty="0"/>
              <a:t>The requests were passed on by all WG Chairs; thank you!</a:t>
            </a:r>
          </a:p>
          <a:p>
            <a:pPr lvl="1"/>
            <a:r>
              <a:rPr lang="en-AU" dirty="0"/>
              <a:t>The number of responses was generally disappointing, suggesting alternatives are required to gather perspective, including possibly: </a:t>
            </a:r>
          </a:p>
          <a:p>
            <a:pPr lvl="2"/>
            <a:r>
              <a:rPr lang="en-AU" dirty="0"/>
              <a:t>One on one interviews</a:t>
            </a:r>
          </a:p>
          <a:p>
            <a:pPr lvl="2"/>
            <a:r>
              <a:rPr lang="en-AU" dirty="0"/>
              <a:t>Focus groups</a:t>
            </a:r>
          </a:p>
          <a:p>
            <a:pPr lvl="2"/>
            <a:r>
              <a:rPr lang="en-AU" dirty="0"/>
              <a:t>Surveys</a:t>
            </a:r>
          </a:p>
          <a:p>
            <a:pPr lvl="1"/>
            <a:r>
              <a:rPr lang="en-AU" dirty="0"/>
              <a:t>We may try these mechanisms in the future</a:t>
            </a:r>
          </a:p>
        </p:txBody>
      </p:sp>
      <p:sp>
        <p:nvSpPr>
          <p:cNvPr id="4" name="Footer Placeholder 3">
            <a:extLst>
              <a:ext uri="{FF2B5EF4-FFF2-40B4-BE49-F238E27FC236}">
                <a16:creationId xmlns:a16="http://schemas.microsoft.com/office/drawing/2014/main" id="{F5DE9E14-D228-46F1-89EB-E2768B73F39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E324FDF0-07DD-41F6-BEF8-12E6DDC9240F}"/>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8</a:t>
            </a:fld>
            <a:endParaRPr lang="en-US" dirty="0"/>
          </a:p>
        </p:txBody>
      </p:sp>
    </p:spTree>
    <p:extLst>
      <p:ext uri="{BB962C8B-B14F-4D97-AF65-F5344CB8AC3E}">
        <p14:creationId xmlns:p14="http://schemas.microsoft.com/office/powerpoint/2010/main" val="2923983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ED985-DA0D-429D-920F-1B576377B46E}"/>
              </a:ext>
            </a:extLst>
          </p:cNvPr>
          <p:cNvSpPr>
            <a:spLocks noGrp="1"/>
          </p:cNvSpPr>
          <p:nvPr>
            <p:ph type="title"/>
          </p:nvPr>
        </p:nvSpPr>
        <p:spPr/>
        <p:txBody>
          <a:bodyPr/>
          <a:lstStyle/>
          <a:p>
            <a:r>
              <a:rPr lang="en-AU" dirty="0"/>
              <a:t>It is not urgent to conclude the work soon given IEEE 802 commitment to F2F for next few years</a:t>
            </a:r>
          </a:p>
        </p:txBody>
      </p:sp>
      <p:sp>
        <p:nvSpPr>
          <p:cNvPr id="3" name="Content Placeholder 2">
            <a:extLst>
              <a:ext uri="{FF2B5EF4-FFF2-40B4-BE49-F238E27FC236}">
                <a16:creationId xmlns:a16="http://schemas.microsoft.com/office/drawing/2014/main" id="{65843DC3-D773-483B-A8E0-296B42F02437}"/>
              </a:ext>
            </a:extLst>
          </p:cNvPr>
          <p:cNvSpPr>
            <a:spLocks noGrp="1"/>
          </p:cNvSpPr>
          <p:nvPr>
            <p:ph idx="1"/>
          </p:nvPr>
        </p:nvSpPr>
        <p:spPr/>
        <p:txBody>
          <a:bodyPr/>
          <a:lstStyle/>
          <a:p>
            <a:pPr lvl="1"/>
            <a:r>
              <a:rPr lang="en-AU" dirty="0"/>
              <a:t>It is likely that the IEEE 802 WG’s will meet at least in hybrid mode from July 2022 (Montreal)</a:t>
            </a:r>
          </a:p>
          <a:p>
            <a:pPr lvl="1"/>
            <a:r>
              <a:rPr lang="en-AU" dirty="0"/>
              <a:t>F2F-only or hybrid meetings are likely to continue for a number of years until we run out of hotel contracts for plenary and interim F2F meeting </a:t>
            </a:r>
          </a:p>
          <a:p>
            <a:pPr lvl="2"/>
            <a:r>
              <a:rPr lang="en-AU" dirty="0"/>
              <a:t>IEEE 802 plenaries seem to be contracted until Nov 2024</a:t>
            </a:r>
          </a:p>
          <a:p>
            <a:pPr lvl="2"/>
            <a:r>
              <a:rPr lang="en-AU" dirty="0"/>
              <a:t>IEEE 802 Wireless interims seem to be contracted until at least Jan 2024</a:t>
            </a:r>
          </a:p>
          <a:p>
            <a:pPr lvl="1"/>
            <a:r>
              <a:rPr lang="en-AU" dirty="0"/>
              <a:t>While the output of this </a:t>
            </a:r>
            <a:r>
              <a:rPr lang="en-AU" i="1" dirty="0"/>
              <a:t>ad hoc </a:t>
            </a:r>
            <a:r>
              <a:rPr lang="en-AU" dirty="0"/>
              <a:t>is applicable to remote-only teleconferences of the type that have been held for many years …</a:t>
            </a:r>
          </a:p>
          <a:p>
            <a:pPr lvl="1"/>
            <a:r>
              <a:rPr lang="en-AU" dirty="0"/>
              <a:t>… it will not be possible to apply it to the large WG interims and plenaries until 2024 or later</a:t>
            </a:r>
          </a:p>
          <a:p>
            <a:pPr lvl="1"/>
            <a:r>
              <a:rPr lang="en-AU" dirty="0"/>
              <a:t>This lessens the urgency of the activity … </a:t>
            </a:r>
            <a:r>
              <a:rPr lang="en-AU" dirty="0">
                <a:sym typeface="Wingdings" panose="05000000000000000000" pitchFamily="2" charset="2"/>
              </a:rPr>
              <a:t></a:t>
            </a:r>
            <a:endParaRPr lang="en-AU" dirty="0"/>
          </a:p>
        </p:txBody>
      </p:sp>
      <p:sp>
        <p:nvSpPr>
          <p:cNvPr id="4" name="Footer Placeholder 3">
            <a:extLst>
              <a:ext uri="{FF2B5EF4-FFF2-40B4-BE49-F238E27FC236}">
                <a16:creationId xmlns:a16="http://schemas.microsoft.com/office/drawing/2014/main" id="{68BDDCAB-AC26-4C76-AFED-4B51E5D81549}"/>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755ED08E-D2DA-4F72-A009-81DE7C40B152}"/>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9</a:t>
            </a:fld>
            <a:endParaRPr lang="en-US" dirty="0"/>
          </a:p>
        </p:txBody>
      </p:sp>
    </p:spTree>
    <p:extLst>
      <p:ext uri="{BB962C8B-B14F-4D97-AF65-F5344CB8AC3E}">
        <p14:creationId xmlns:p14="http://schemas.microsoft.com/office/powerpoint/2010/main" val="55869711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1114</Words>
  <Application>Microsoft Office PowerPoint</Application>
  <PresentationFormat>On-screen Show (4:3)</PresentationFormat>
  <Paragraphs>130</Paragraphs>
  <Slides>14</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8" baseType="lpstr">
      <vt:lpstr>Arial</vt:lpstr>
      <vt:lpstr>Times New Roman</vt:lpstr>
      <vt:lpstr>802-11-Submission</vt:lpstr>
      <vt:lpstr>Document</vt:lpstr>
      <vt:lpstr>IEEE 802 future meeting vision ad hoc (agenda for 20 June 2022 @ 3 pm ET)</vt:lpstr>
      <vt:lpstr>Please log your attendance</vt:lpstr>
      <vt:lpstr>The future meeting vision ad hoc will have its third remote-only teleconference on 20 June 2022</vt:lpstr>
      <vt:lpstr>The future meeting vision ad hoc will have its third remote-only teleconference on 20 June 2022</vt:lpstr>
      <vt:lpstr>In mid Aug 2021, the IEEE 802 EC Chair established the future meeting vision ad hoc</vt:lpstr>
      <vt:lpstr>The initial focus of the ad hoc has been questions about what works well (&amp; not) in remote-only mode</vt:lpstr>
      <vt:lpstr>The notes from two teleconferences of the future meeting vision ad hoc are available</vt:lpstr>
      <vt:lpstr>The response to requests for feedback has been disappointing &amp; new methods may be tried</vt:lpstr>
      <vt:lpstr>It is not urgent to conclude the work soon given IEEE 802 commitment to F2F for next few years</vt:lpstr>
      <vt:lpstr>Today’s future meeting vision ad hoc will focus on a submission based on inputs from IEEE 802.1 WG</vt:lpstr>
      <vt:lpstr>Before we start, please put your “critical thinking” caps on …</vt:lpstr>
      <vt:lpstr>… and afterwards, please send the ad hoc chair a summary of any thoughts </vt:lpstr>
      <vt:lpstr>Stephan Kehrer has the floor ...</vt:lpstr>
      <vt:lpstr>Notes from today’s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2021-07-15T05:20:05Z</dcterms:created>
  <dcterms:modified xsi:type="dcterms:W3CDTF">2022-06-21T02:10:50Z</dcterms:modified>
</cp:coreProperties>
</file>