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348" r:id="rId7"/>
    <p:sldId id="359" r:id="rId8"/>
    <p:sldId id="360" r:id="rId9"/>
    <p:sldId id="353" r:id="rId10"/>
    <p:sldId id="356" r:id="rId11"/>
    <p:sldId id="351" r:id="rId12"/>
    <p:sldId id="355" r:id="rId13"/>
    <p:sldId id="357" r:id="rId14"/>
    <p:sldId id="342" r:id="rId15"/>
    <p:sldId id="341" r:id="rId16"/>
    <p:sldId id="361" r:id="rId17"/>
    <p:sldId id="339" r:id="rId18"/>
    <p:sldId id="346" r:id="rId19"/>
    <p:sldId id="323" r:id="rId20"/>
    <p:sldId id="334" r:id="rId21"/>
    <p:sldId id="333" r:id="rId22"/>
    <p:sldId id="325" r:id="rId23"/>
    <p:sldId id="332" r:id="rId24"/>
    <p:sldId id="328" r:id="rId25"/>
    <p:sldId id="312" r:id="rId26"/>
    <p:sldId id="308" r:id="rId27"/>
    <p:sldId id="304" r:id="rId28"/>
    <p:sldId id="303" r:id="rId29"/>
    <p:sldId id="291" r:id="rId30"/>
    <p:sldId id="269" r:id="rId31"/>
    <p:sldId id="330" r:id="rId32"/>
    <p:sldId id="331" r:id="rId33"/>
    <p:sldId id="329"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59"/>
            <p14:sldId id="360"/>
            <p14:sldId id="353"/>
            <p14:sldId id="356"/>
            <p14:sldId id="351"/>
            <p14:sldId id="355"/>
            <p14:sldId id="357"/>
            <p14:sldId id="342"/>
            <p14:sldId id="341"/>
            <p14:sldId id="361"/>
            <p14:sldId id="339"/>
            <p14:sldId id="346"/>
          </p14:sldIdLst>
        </p14:section>
        <p14:section name="Meeting Income Report Record" id="{90888863-D814-48AF-89AB-7EB609E9FF5C}">
          <p14:sldIdLst>
            <p14:sldId id="323"/>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DFAD01-B28D-4EC1-8C17-2DB65DBBC6DA}" v="6" dt="2022-07-11T05:17:38.9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74" autoAdjust="0"/>
    <p:restoredTop sz="89316" autoAdjust="0"/>
  </p:normalViewPr>
  <p:slideViewPr>
    <p:cSldViewPr>
      <p:cViewPr varScale="1">
        <p:scale>
          <a:sx n="68" d="100"/>
          <a:sy n="68" d="100"/>
        </p:scale>
        <p:origin x="1122"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0DFAD01-B28D-4EC1-8C17-2DB65DBBC6DA}"/>
    <pc:docChg chg="undo custSel delSld modSld modMainMaster modSection">
      <pc:chgData name="Jon Rosdahl" userId="2820f357-2dd4-4127-8713-e0bfde0fd756" providerId="ADAL" clId="{60DFAD01-B28D-4EC1-8C17-2DB65DBBC6DA}" dt="2022-07-15T01:53:27.841" v="232" actId="47"/>
      <pc:docMkLst>
        <pc:docMk/>
      </pc:docMkLst>
      <pc:sldChg chg="modSp mod">
        <pc:chgData name="Jon Rosdahl" userId="2820f357-2dd4-4127-8713-e0bfde0fd756" providerId="ADAL" clId="{60DFAD01-B28D-4EC1-8C17-2DB65DBBC6DA}" dt="2022-07-15T00:53:36.369" v="228" actId="6549"/>
        <pc:sldMkLst>
          <pc:docMk/>
          <pc:sldMk cId="0" sldId="256"/>
        </pc:sldMkLst>
        <pc:spChg chg="mod">
          <ac:chgData name="Jon Rosdahl" userId="2820f357-2dd4-4127-8713-e0bfde0fd756" providerId="ADAL" clId="{60DFAD01-B28D-4EC1-8C17-2DB65DBBC6DA}" dt="2022-07-10T20:16:54.280" v="1" actId="20577"/>
          <ac:spMkLst>
            <pc:docMk/>
            <pc:sldMk cId="0" sldId="256"/>
            <ac:spMk id="3073" creationId="{00000000-0000-0000-0000-000000000000}"/>
          </ac:spMkLst>
        </pc:spChg>
        <pc:spChg chg="mod">
          <ac:chgData name="Jon Rosdahl" userId="2820f357-2dd4-4127-8713-e0bfde0fd756" providerId="ADAL" clId="{60DFAD01-B28D-4EC1-8C17-2DB65DBBC6DA}" dt="2022-07-15T00:53:36.369" v="228" actId="6549"/>
          <ac:spMkLst>
            <pc:docMk/>
            <pc:sldMk cId="0" sldId="256"/>
            <ac:spMk id="3074" creationId="{00000000-0000-0000-0000-000000000000}"/>
          </ac:spMkLst>
        </pc:spChg>
      </pc:sldChg>
      <pc:sldChg chg="modSp mod">
        <pc:chgData name="Jon Rosdahl" userId="2820f357-2dd4-4127-8713-e0bfde0fd756" providerId="ADAL" clId="{60DFAD01-B28D-4EC1-8C17-2DB65DBBC6DA}" dt="2022-07-11T04:38:18.581" v="15" actId="6549"/>
        <pc:sldMkLst>
          <pc:docMk/>
          <pc:sldMk cId="0" sldId="257"/>
        </pc:sldMkLst>
        <pc:spChg chg="mod">
          <ac:chgData name="Jon Rosdahl" userId="2820f357-2dd4-4127-8713-e0bfde0fd756" providerId="ADAL" clId="{60DFAD01-B28D-4EC1-8C17-2DB65DBBC6DA}" dt="2022-07-11T04:38:18.581" v="15" actId="6549"/>
          <ac:spMkLst>
            <pc:docMk/>
            <pc:sldMk cId="0" sldId="257"/>
            <ac:spMk id="4098" creationId="{00000000-0000-0000-0000-000000000000}"/>
          </ac:spMkLst>
        </pc:spChg>
      </pc:sldChg>
      <pc:sldChg chg="del">
        <pc:chgData name="Jon Rosdahl" userId="2820f357-2dd4-4127-8713-e0bfde0fd756" providerId="ADAL" clId="{60DFAD01-B28D-4EC1-8C17-2DB65DBBC6DA}" dt="2022-07-11T05:19:09.717" v="224" actId="47"/>
        <pc:sldMkLst>
          <pc:docMk/>
          <pc:sldMk cId="993059952" sldId="340"/>
        </pc:sldMkLst>
      </pc:sldChg>
      <pc:sldChg chg="addSp delSp modSp mod modNotesTx">
        <pc:chgData name="Jon Rosdahl" userId="2820f357-2dd4-4127-8713-e0bfde0fd756" providerId="ADAL" clId="{60DFAD01-B28D-4EC1-8C17-2DB65DBBC6DA}" dt="2022-07-11T05:18:58.987" v="223" actId="6549"/>
        <pc:sldMkLst>
          <pc:docMk/>
          <pc:sldMk cId="962814014" sldId="342"/>
        </pc:sldMkLst>
        <pc:spChg chg="mod">
          <ac:chgData name="Jon Rosdahl" userId="2820f357-2dd4-4127-8713-e0bfde0fd756" providerId="ADAL" clId="{60DFAD01-B28D-4EC1-8C17-2DB65DBBC6DA}" dt="2022-07-11T05:15:25.608" v="203" actId="6549"/>
          <ac:spMkLst>
            <pc:docMk/>
            <pc:sldMk cId="962814014" sldId="342"/>
            <ac:spMk id="2" creationId="{B4C32EAE-4A58-4BD4-9B68-0F30EC667B80}"/>
          </ac:spMkLst>
        </pc:spChg>
        <pc:graphicFrameChg chg="add mod modGraphic">
          <ac:chgData name="Jon Rosdahl" userId="2820f357-2dd4-4127-8713-e0bfde0fd756" providerId="ADAL" clId="{60DFAD01-B28D-4EC1-8C17-2DB65DBBC6DA}" dt="2022-07-11T05:18:10.464" v="222" actId="14100"/>
          <ac:graphicFrameMkLst>
            <pc:docMk/>
            <pc:sldMk cId="962814014" sldId="342"/>
            <ac:graphicFrameMk id="8" creationId="{D357F5D7-FEA5-B18D-0CD8-603A6A17BC3A}"/>
          </ac:graphicFrameMkLst>
        </pc:graphicFrameChg>
        <pc:picChg chg="add del mod">
          <ac:chgData name="Jon Rosdahl" userId="2820f357-2dd4-4127-8713-e0bfde0fd756" providerId="ADAL" clId="{60DFAD01-B28D-4EC1-8C17-2DB65DBBC6DA}" dt="2022-07-11T05:17:06.652" v="212" actId="478"/>
          <ac:picMkLst>
            <pc:docMk/>
            <pc:sldMk cId="962814014" sldId="342"/>
            <ac:picMk id="3" creationId="{C8912F47-87EC-79D8-E667-DBADF5ACDF20}"/>
          </ac:picMkLst>
        </pc:picChg>
        <pc:picChg chg="add del">
          <ac:chgData name="Jon Rosdahl" userId="2820f357-2dd4-4127-8713-e0bfde0fd756" providerId="ADAL" clId="{60DFAD01-B28D-4EC1-8C17-2DB65DBBC6DA}" dt="2022-07-11T05:15:44.876" v="206" actId="478"/>
          <ac:picMkLst>
            <pc:docMk/>
            <pc:sldMk cId="962814014" sldId="342"/>
            <ac:picMk id="7" creationId="{EB473592-4412-4D5E-87FB-DD69A700E037}"/>
          </ac:picMkLst>
        </pc:picChg>
      </pc:sldChg>
      <pc:sldChg chg="addSp delSp modSp mod">
        <pc:chgData name="Jon Rosdahl" userId="2820f357-2dd4-4127-8713-e0bfde0fd756" providerId="ADAL" clId="{60DFAD01-B28D-4EC1-8C17-2DB65DBBC6DA}" dt="2022-07-11T04:46:56.791" v="19" actId="1076"/>
        <pc:sldMkLst>
          <pc:docMk/>
          <pc:sldMk cId="4047295227" sldId="348"/>
        </pc:sldMkLst>
        <pc:picChg chg="del">
          <ac:chgData name="Jon Rosdahl" userId="2820f357-2dd4-4127-8713-e0bfde0fd756" providerId="ADAL" clId="{60DFAD01-B28D-4EC1-8C17-2DB65DBBC6DA}" dt="2022-07-11T04:46:22.600" v="16" actId="478"/>
          <ac:picMkLst>
            <pc:docMk/>
            <pc:sldMk cId="4047295227" sldId="348"/>
            <ac:picMk id="7" creationId="{81BEB3E0-C319-49E3-B0E6-54F87EAE15B6}"/>
          </ac:picMkLst>
        </pc:picChg>
        <pc:picChg chg="add mod">
          <ac:chgData name="Jon Rosdahl" userId="2820f357-2dd4-4127-8713-e0bfde0fd756" providerId="ADAL" clId="{60DFAD01-B28D-4EC1-8C17-2DB65DBBC6DA}" dt="2022-07-11T04:46:56.791" v="19" actId="1076"/>
          <ac:picMkLst>
            <pc:docMk/>
            <pc:sldMk cId="4047295227" sldId="348"/>
            <ac:picMk id="8" creationId="{2BC5B8D8-6F98-47A3-D48B-661C89BF3A28}"/>
          </ac:picMkLst>
        </pc:picChg>
      </pc:sldChg>
      <pc:sldChg chg="del">
        <pc:chgData name="Jon Rosdahl" userId="2820f357-2dd4-4127-8713-e0bfde0fd756" providerId="ADAL" clId="{60DFAD01-B28D-4EC1-8C17-2DB65DBBC6DA}" dt="2022-07-15T01:53:27.841" v="232" actId="47"/>
        <pc:sldMkLst>
          <pc:docMk/>
          <pc:sldMk cId="1348212948" sldId="358"/>
        </pc:sldMkLst>
      </pc:sldChg>
      <pc:sldChg chg="modSp mod">
        <pc:chgData name="Jon Rosdahl" userId="2820f357-2dd4-4127-8713-e0bfde0fd756" providerId="ADAL" clId="{60DFAD01-B28D-4EC1-8C17-2DB65DBBC6DA}" dt="2022-07-11T05:11:19.431" v="193" actId="20577"/>
        <pc:sldMkLst>
          <pc:docMk/>
          <pc:sldMk cId="3035181946" sldId="359"/>
        </pc:sldMkLst>
        <pc:spChg chg="mod">
          <ac:chgData name="Jon Rosdahl" userId="2820f357-2dd4-4127-8713-e0bfde0fd756" providerId="ADAL" clId="{60DFAD01-B28D-4EC1-8C17-2DB65DBBC6DA}" dt="2022-07-11T05:11:19.431" v="193" actId="20577"/>
          <ac:spMkLst>
            <pc:docMk/>
            <pc:sldMk cId="3035181946" sldId="359"/>
            <ac:spMk id="3" creationId="{2CB657D3-ED0D-4C33-8811-0A7B968CBB89}"/>
          </ac:spMkLst>
        </pc:spChg>
      </pc:sldChg>
      <pc:sldChg chg="modSp mod">
        <pc:chgData name="Jon Rosdahl" userId="2820f357-2dd4-4127-8713-e0bfde0fd756" providerId="ADAL" clId="{60DFAD01-B28D-4EC1-8C17-2DB65DBBC6DA}" dt="2022-07-15T00:56:09.160" v="231" actId="20577"/>
        <pc:sldMkLst>
          <pc:docMk/>
          <pc:sldMk cId="3269024517" sldId="361"/>
        </pc:sldMkLst>
        <pc:spChg chg="mod">
          <ac:chgData name="Jon Rosdahl" userId="2820f357-2dd4-4127-8713-e0bfde0fd756" providerId="ADAL" clId="{60DFAD01-B28D-4EC1-8C17-2DB65DBBC6DA}" dt="2022-07-15T00:56:09.160" v="231" actId="20577"/>
          <ac:spMkLst>
            <pc:docMk/>
            <pc:sldMk cId="3269024517" sldId="361"/>
            <ac:spMk id="3" creationId="{D06BC9CD-713B-4AFE-8DAA-D6C231A859B8}"/>
          </ac:spMkLst>
        </pc:spChg>
      </pc:sldChg>
      <pc:sldMasterChg chg="modSp mod">
        <pc:chgData name="Jon Rosdahl" userId="2820f357-2dd4-4127-8713-e0bfde0fd756" providerId="ADAL" clId="{60DFAD01-B28D-4EC1-8C17-2DB65DBBC6DA}" dt="2022-07-11T04:36:59.396" v="7" actId="6549"/>
        <pc:sldMasterMkLst>
          <pc:docMk/>
          <pc:sldMasterMk cId="0" sldId="2147483648"/>
        </pc:sldMasterMkLst>
        <pc:spChg chg="mod">
          <ac:chgData name="Jon Rosdahl" userId="2820f357-2dd4-4127-8713-e0bfde0fd756" providerId="ADAL" clId="{60DFAD01-B28D-4EC1-8C17-2DB65DBBC6DA}" dt="2022-07-11T04:36:59.396" v="7" actId="6549"/>
          <ac:spMkLst>
            <pc:docMk/>
            <pc:sldMasterMk cId="0" sldId="2147483648"/>
            <ac:spMk id="10" creationId="{00000000-0000-0000-0000-000000000000}"/>
          </ac:spMkLst>
        </pc:spChg>
      </pc:sldMasterChg>
    </pc:docChg>
  </pc:docChgLst>
  <pc:docChgLst>
    <pc:chgData name="Jon Rosdahl" userId="2820f357-2dd4-4127-8713-e0bfde0fd756" providerId="ADAL" clId="{10EF7FBE-D7DF-43B5-BDC4-596486B383B1}"/>
    <pc:docChg chg="custSel addSld modSld sldOrd modSection">
      <pc:chgData name="Jon Rosdahl" userId="2820f357-2dd4-4127-8713-e0bfde0fd756" providerId="ADAL" clId="{10EF7FBE-D7DF-43B5-BDC4-596486B383B1}" dt="2022-06-04T01:00:27.797" v="30" actId="6549"/>
      <pc:docMkLst>
        <pc:docMk/>
      </pc:docMkLst>
      <pc:sldChg chg="ord">
        <pc:chgData name="Jon Rosdahl" userId="2820f357-2dd4-4127-8713-e0bfde0fd756" providerId="ADAL" clId="{10EF7FBE-D7DF-43B5-BDC4-596486B383B1}" dt="2022-06-04T00:34:30.524" v="0" actId="20578"/>
        <pc:sldMkLst>
          <pc:docMk/>
          <pc:sldMk cId="4178967725" sldId="323"/>
        </pc:sldMkLst>
      </pc:sldChg>
      <pc:sldChg chg="modSp mod">
        <pc:chgData name="Jon Rosdahl" userId="2820f357-2dd4-4127-8713-e0bfde0fd756" providerId="ADAL" clId="{10EF7FBE-D7DF-43B5-BDC4-596486B383B1}" dt="2022-06-04T01:00:27.797" v="30" actId="6549"/>
        <pc:sldMkLst>
          <pc:docMk/>
          <pc:sldMk cId="56797493" sldId="357"/>
        </pc:sldMkLst>
        <pc:spChg chg="mod">
          <ac:chgData name="Jon Rosdahl" userId="2820f357-2dd4-4127-8713-e0bfde0fd756" providerId="ADAL" clId="{10EF7FBE-D7DF-43B5-BDC4-596486B383B1}" dt="2022-06-04T01:00:27.797" v="30" actId="6549"/>
          <ac:spMkLst>
            <pc:docMk/>
            <pc:sldMk cId="56797493" sldId="357"/>
            <ac:spMk id="3" creationId="{2CB657D3-ED0D-4C33-8811-0A7B968CBB89}"/>
          </ac:spMkLst>
        </pc:spChg>
      </pc:sldChg>
      <pc:sldChg chg="modSp new mod">
        <pc:chgData name="Jon Rosdahl" userId="2820f357-2dd4-4127-8713-e0bfde0fd756" providerId="ADAL" clId="{10EF7FBE-D7DF-43B5-BDC4-596486B383B1}" dt="2022-06-04T00:36:22.467" v="28" actId="20577"/>
        <pc:sldMkLst>
          <pc:docMk/>
          <pc:sldMk cId="3269024517" sldId="361"/>
        </pc:sldMkLst>
        <pc:spChg chg="mod">
          <ac:chgData name="Jon Rosdahl" userId="2820f357-2dd4-4127-8713-e0bfde0fd756" providerId="ADAL" clId="{10EF7FBE-D7DF-43B5-BDC4-596486B383B1}" dt="2022-06-04T00:36:22.467" v="28" actId="20577"/>
          <ac:spMkLst>
            <pc:docMk/>
            <pc:sldMk cId="3269024517" sldId="361"/>
            <ac:spMk id="2" creationId="{9CED19D5-4C3E-4076-A5C1-C5B3AD56990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EC-22/0111r0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EC-22/0111r0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EC-22/0111r0</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EC-22/0111r0</a:t>
            </a:r>
            <a:endParaRPr lang="en-US" dirty="0"/>
          </a:p>
        </p:txBody>
      </p:sp>
      <p:sp>
        <p:nvSpPr>
          <p:cNvPr id="5" name="Date Placeholder 4"/>
          <p:cNvSpPr>
            <a:spLocks noGrp="1"/>
          </p:cNvSpPr>
          <p:nvPr>
            <p:ph type="dt" idx="11"/>
          </p:nvPr>
        </p:nvSpPr>
        <p:spPr/>
        <p:txBody>
          <a:bodyPr/>
          <a:lstStyle/>
          <a:p>
            <a:pPr>
              <a:defRPr/>
            </a:pPr>
            <a:r>
              <a:rPr lang="en-US"/>
              <a:t>July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EC-22/0111r0</a:t>
            </a:r>
            <a:endParaRPr lang="en-US" dirty="0"/>
          </a:p>
        </p:txBody>
      </p:sp>
      <p:sp>
        <p:nvSpPr>
          <p:cNvPr id="5" name="Date Placeholder 4"/>
          <p:cNvSpPr>
            <a:spLocks noGrp="1"/>
          </p:cNvSpPr>
          <p:nvPr>
            <p:ph type="dt" idx="11"/>
          </p:nvPr>
        </p:nvSpPr>
        <p:spPr/>
        <p:txBody>
          <a:bodyPr/>
          <a:lstStyle/>
          <a:p>
            <a:pPr>
              <a:defRPr/>
            </a:pPr>
            <a:r>
              <a:rPr lang="en-US"/>
              <a:t>July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EC-22/0111r0</a:t>
            </a:r>
            <a:endParaRPr lang="en-US" dirty="0"/>
          </a:p>
        </p:txBody>
      </p:sp>
      <p:sp>
        <p:nvSpPr>
          <p:cNvPr id="5" name="Date Placeholder 4"/>
          <p:cNvSpPr>
            <a:spLocks noGrp="1"/>
          </p:cNvSpPr>
          <p:nvPr>
            <p:ph type="dt" idx="11"/>
          </p:nvPr>
        </p:nvSpPr>
        <p:spPr/>
        <p:txBody>
          <a:bodyPr/>
          <a:lstStyle/>
          <a:p>
            <a:pPr>
              <a:defRPr/>
            </a:pPr>
            <a:r>
              <a:rPr lang="en-US"/>
              <a:t>July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EC-22/0111r0</a:t>
            </a:r>
            <a:endParaRPr lang="en-US" dirty="0"/>
          </a:p>
        </p:txBody>
      </p:sp>
      <p:sp>
        <p:nvSpPr>
          <p:cNvPr id="5" name="Date Placeholder 4"/>
          <p:cNvSpPr>
            <a:spLocks noGrp="1"/>
          </p:cNvSpPr>
          <p:nvPr>
            <p:ph type="dt" idx="11"/>
          </p:nvPr>
        </p:nvSpPr>
        <p:spPr/>
        <p:txBody>
          <a:bodyPr/>
          <a:lstStyle/>
          <a:p>
            <a:pPr>
              <a:defRPr/>
            </a:pPr>
            <a:r>
              <a:rPr lang="en-US"/>
              <a:t>July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EC-22/0111r0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July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EC-22/0111r0</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EC-22/0111r0</a:t>
            </a:r>
          </a:p>
        </p:txBody>
      </p:sp>
      <p:sp>
        <p:nvSpPr>
          <p:cNvPr id="5" name="Date Placeholder 4"/>
          <p:cNvSpPr>
            <a:spLocks noGrp="1"/>
          </p:cNvSpPr>
          <p:nvPr>
            <p:ph type="dt"/>
          </p:nvPr>
        </p:nvSpPr>
        <p:spPr/>
        <p:txBody>
          <a:bodyPr/>
          <a:lstStyle/>
          <a:p>
            <a:r>
              <a:rPr lang="en-US"/>
              <a:t>July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EC-22/0111r0</a:t>
            </a:r>
          </a:p>
        </p:txBody>
      </p:sp>
      <p:sp>
        <p:nvSpPr>
          <p:cNvPr id="5" name="Date Placeholder 4"/>
          <p:cNvSpPr>
            <a:spLocks noGrp="1"/>
          </p:cNvSpPr>
          <p:nvPr>
            <p:ph type="dt"/>
          </p:nvPr>
        </p:nvSpPr>
        <p:spPr/>
        <p:txBody>
          <a:bodyPr/>
          <a:lstStyle/>
          <a:p>
            <a:r>
              <a:rPr lang="en-US"/>
              <a:t>July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EC-22/0111r0</a:t>
            </a:r>
          </a:p>
        </p:txBody>
      </p:sp>
      <p:sp>
        <p:nvSpPr>
          <p:cNvPr id="5" name="Date Placeholder 4"/>
          <p:cNvSpPr>
            <a:spLocks noGrp="1"/>
          </p:cNvSpPr>
          <p:nvPr>
            <p:ph type="dt"/>
          </p:nvPr>
        </p:nvSpPr>
        <p:spPr/>
        <p:txBody>
          <a:bodyPr/>
          <a:lstStyle/>
          <a:p>
            <a:r>
              <a:rPr lang="en-US"/>
              <a:t>July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510282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EC-22/0111r0</a:t>
            </a:r>
          </a:p>
        </p:txBody>
      </p:sp>
      <p:sp>
        <p:nvSpPr>
          <p:cNvPr id="5" name="Date Placeholder 4"/>
          <p:cNvSpPr>
            <a:spLocks noGrp="1"/>
          </p:cNvSpPr>
          <p:nvPr>
            <p:ph type="dt"/>
          </p:nvPr>
        </p:nvSpPr>
        <p:spPr/>
        <p:txBody>
          <a:bodyPr/>
          <a:lstStyle/>
          <a:p>
            <a:r>
              <a:rPr lang="en-US"/>
              <a:t>July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EC-22/0111r0</a:t>
            </a:r>
          </a:p>
        </p:txBody>
      </p:sp>
      <p:sp>
        <p:nvSpPr>
          <p:cNvPr id="5" name="Date Placeholder 4"/>
          <p:cNvSpPr>
            <a:spLocks noGrp="1"/>
          </p:cNvSpPr>
          <p:nvPr>
            <p:ph type="dt"/>
          </p:nvPr>
        </p:nvSpPr>
        <p:spPr/>
        <p:txBody>
          <a:bodyPr/>
          <a:lstStyle/>
          <a:p>
            <a:r>
              <a:rPr lang="en-US"/>
              <a:t>July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EC-22/0111r0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July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EC-22/0111r0</a:t>
            </a:r>
            <a:endParaRPr lang="en-US" dirty="0"/>
          </a:p>
        </p:txBody>
      </p:sp>
      <p:sp>
        <p:nvSpPr>
          <p:cNvPr id="5" name="Date Placeholder 4"/>
          <p:cNvSpPr>
            <a:spLocks noGrp="1"/>
          </p:cNvSpPr>
          <p:nvPr>
            <p:ph type="dt" idx="11"/>
          </p:nvPr>
        </p:nvSpPr>
        <p:spPr/>
        <p:txBody>
          <a:bodyPr/>
          <a:lstStyle/>
          <a:p>
            <a:pPr>
              <a:defRPr/>
            </a:pPr>
            <a:r>
              <a:rPr lang="en-US"/>
              <a:t>July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138184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EC-22/0111r0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July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2022-07-11</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 802W Electronic Interim</a:t>
            </a:r>
            <a:br>
              <a:rPr lang="en-US" dirty="0"/>
            </a:br>
            <a:r>
              <a:rPr lang="en-US" dirty="0"/>
              <a:t>2021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b="1" dirty="0"/>
              <a:t>Sept 2021 (May 4 update):  Total Registrations = 497</a:t>
            </a:r>
            <a:endParaRPr lang="en-US" dirty="0"/>
          </a:p>
          <a:p>
            <a:pPr lvl="1"/>
            <a:r>
              <a:rPr lang="en-US" sz="2400" dirty="0"/>
              <a:t>              Early:		369	(registration fee $50)</a:t>
            </a:r>
          </a:p>
          <a:p>
            <a:pPr lvl="1"/>
            <a:r>
              <a:rPr lang="en-US" sz="2400" dirty="0"/>
              <a:t>              Standard:	  	  63	(registration fee $75)</a:t>
            </a:r>
          </a:p>
          <a:p>
            <a:pPr lvl="1"/>
            <a:r>
              <a:rPr lang="en-US" sz="2400" dirty="0"/>
              <a:t>              Late:			  42	(registration fee $125)</a:t>
            </a:r>
          </a:p>
          <a:p>
            <a:r>
              <a:rPr lang="en-US" b="0" dirty="0"/>
              <a:t>				  Post Event:	  23</a:t>
            </a:r>
            <a:r>
              <a:rPr lang="en-US" dirty="0"/>
              <a:t>	</a:t>
            </a:r>
            <a:r>
              <a:rPr lang="en-US" sz="2400" b="0" dirty="0"/>
              <a:t>(registration fee $125)</a:t>
            </a:r>
          </a:p>
          <a:p>
            <a:r>
              <a:rPr lang="en-US" b="0" dirty="0"/>
              <a:t>			</a:t>
            </a:r>
            <a:r>
              <a:rPr lang="en-US" dirty="0"/>
              <a:t>Total Attendees:	497</a:t>
            </a:r>
          </a:p>
          <a:p>
            <a:endParaRPr lang="en-US" b="0" dirty="0"/>
          </a:p>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rPr>
              <a:t>2021 Sept Deadbeat Report -- Registrations not paid: </a:t>
            </a:r>
          </a:p>
          <a:p>
            <a:pPr marL="857250" lvl="1" indent="-400050">
              <a:buAutoNum type="romanLcPeriod"/>
            </a:pPr>
            <a:r>
              <a:rPr lang="en-US" sz="1800" dirty="0"/>
              <a:t>(Liu, </a:t>
            </a:r>
            <a:r>
              <a:rPr lang="en-US" sz="1800" dirty="0" err="1"/>
              <a:t>Baosheng</a:t>
            </a:r>
            <a:r>
              <a:rPr lang="en-US" sz="1800" dirty="0"/>
              <a:t>		</a:t>
            </a:r>
            <a:r>
              <a:rPr lang="en-US" sz="1800" dirty="0">
                <a:solidFill>
                  <a:schemeClr val="accent2"/>
                </a:solidFill>
              </a:rPr>
              <a:t>liubaosheng1983@126.com)</a:t>
            </a:r>
          </a:p>
          <a:p>
            <a:pPr marL="857250" lvl="1" indent="-400050">
              <a:buAutoNum type="romanLcPeriod"/>
            </a:pPr>
            <a:r>
              <a:rPr kumimoji="0" lang="en-US" altLang="en-US" sz="2000" b="0" i="0" u="none" strike="noStrike" cap="none" normalizeH="0" baseline="0" dirty="0">
                <a:ln>
                  <a:noFill/>
                </a:ln>
                <a:solidFill>
                  <a:schemeClr val="tx1"/>
                </a:solidFill>
                <a:effectLst/>
              </a:rPr>
              <a:t>No credit to be granted for attendance in September</a:t>
            </a:r>
            <a:endParaRPr lang="en-US" sz="180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6797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1" y="577851"/>
            <a:ext cx="7543800" cy="737112"/>
          </a:xfrm>
        </p:spPr>
        <p:txBody>
          <a:bodyPr/>
          <a:lstStyle/>
          <a:p>
            <a:r>
              <a:rPr lang="en-US" sz="2400" dirty="0"/>
              <a:t>Income/Expense Report </a:t>
            </a:r>
            <a:br>
              <a:rPr lang="en-US" sz="2400" dirty="0"/>
            </a:br>
            <a:r>
              <a:rPr lang="en-US" sz="2400" dirty="0"/>
              <a:t>Jan 1, 2022, to July 9, 2022</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5"/>
          </p:nvPr>
        </p:nvSpPr>
        <p:spPr/>
        <p:txBody>
          <a:bodyPr/>
          <a:lstStyle/>
          <a:p>
            <a:r>
              <a:rPr lang="en-US"/>
              <a:t>July 2022</a:t>
            </a:r>
            <a:endParaRPr lang="en-GB" dirty="0"/>
          </a:p>
        </p:txBody>
      </p:sp>
      <p:graphicFrame>
        <p:nvGraphicFramePr>
          <p:cNvPr id="8" name="Table 7">
            <a:extLst>
              <a:ext uri="{FF2B5EF4-FFF2-40B4-BE49-F238E27FC236}">
                <a16:creationId xmlns:a16="http://schemas.microsoft.com/office/drawing/2014/main" id="{D357F5D7-FEA5-B18D-0CD8-603A6A17BC3A}"/>
              </a:ext>
            </a:extLst>
          </p:cNvPr>
          <p:cNvGraphicFramePr>
            <a:graphicFrameLocks noGrp="1"/>
          </p:cNvGraphicFramePr>
          <p:nvPr>
            <p:extLst>
              <p:ext uri="{D42A27DB-BD31-4B8C-83A1-F6EECF244321}">
                <p14:modId xmlns:p14="http://schemas.microsoft.com/office/powerpoint/2010/main" val="1751368997"/>
              </p:ext>
            </p:extLst>
          </p:nvPr>
        </p:nvGraphicFramePr>
        <p:xfrm>
          <a:off x="1905000" y="1524000"/>
          <a:ext cx="6095999" cy="4756154"/>
        </p:xfrm>
        <a:graphic>
          <a:graphicData uri="http://schemas.openxmlformats.org/drawingml/2006/table">
            <a:tbl>
              <a:tblPr>
                <a:tableStyleId>{5C22544A-7EE6-4342-B048-85BDC9FD1C3A}</a:tableStyleId>
              </a:tblPr>
              <a:tblGrid>
                <a:gridCol w="4403871">
                  <a:extLst>
                    <a:ext uri="{9D8B030D-6E8A-4147-A177-3AD203B41FA5}">
                      <a16:colId xmlns:a16="http://schemas.microsoft.com/office/drawing/2014/main" val="2466932758"/>
                    </a:ext>
                  </a:extLst>
                </a:gridCol>
                <a:gridCol w="1692128">
                  <a:extLst>
                    <a:ext uri="{9D8B030D-6E8A-4147-A177-3AD203B41FA5}">
                      <a16:colId xmlns:a16="http://schemas.microsoft.com/office/drawing/2014/main" val="2121556780"/>
                    </a:ext>
                  </a:extLst>
                </a:gridCol>
              </a:tblGrid>
              <a:tr h="365858">
                <a:tc>
                  <a:txBody>
                    <a:bodyPr/>
                    <a:lstStyle/>
                    <a:p>
                      <a:pPr algn="l" fontAlgn="b"/>
                      <a:r>
                        <a:rPr lang="en-US" sz="1800" u="none" strike="noStrike">
                          <a:effectLst/>
                        </a:rPr>
                        <a:t>Row Labels</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Sum of Amount</a:t>
                      </a:r>
                      <a:endParaRPr lang="en-US"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95848"/>
                  </a:ext>
                </a:extLst>
              </a:tr>
              <a:tr h="365858">
                <a:tc>
                  <a:txBody>
                    <a:bodyPr/>
                    <a:lstStyle/>
                    <a:p>
                      <a:pPr algn="l" fontAlgn="b"/>
                      <a:r>
                        <a:rPr lang="en-US" sz="1800" u="none" strike="noStrike">
                          <a:effectLst/>
                        </a:rPr>
                        <a:t>E-Event Management Services - Vendor</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-$23,170.00</a:t>
                      </a:r>
                      <a:endParaRPr lang="en-US"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7491239"/>
                  </a:ext>
                </a:extLst>
              </a:tr>
              <a:tr h="365858">
                <a:tc>
                  <a:txBody>
                    <a:bodyPr/>
                    <a:lstStyle/>
                    <a:p>
                      <a:pPr algn="l" fontAlgn="b"/>
                      <a:r>
                        <a:rPr lang="en-US" sz="1800" u="none" strike="noStrike">
                          <a:effectLst/>
                        </a:rPr>
                        <a:t>S-60.10.000.115|Deposit</a:t>
                      </a:r>
                      <a:endParaRPr lang="en-US" sz="18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800" u="none" strike="noStrike">
                          <a:effectLst/>
                        </a:rPr>
                        <a:t>-$35.00</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05691953"/>
                  </a:ext>
                </a:extLst>
              </a:tr>
              <a:tr h="365858">
                <a:tc>
                  <a:txBody>
                    <a:bodyPr/>
                    <a:lstStyle/>
                    <a:p>
                      <a:pPr algn="l" fontAlgn="b"/>
                      <a:r>
                        <a:rPr lang="en-US" sz="1800" u="none" strike="noStrike">
                          <a:effectLst/>
                        </a:rPr>
                        <a:t>S-60.10.000.135|Meeting Planner</a:t>
                      </a:r>
                      <a:endParaRPr lang="en-US" sz="18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800" u="none" strike="noStrike">
                          <a:effectLst/>
                        </a:rPr>
                        <a:t>-$23,135.00</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15399052"/>
                  </a:ext>
                </a:extLst>
              </a:tr>
              <a:tr h="365858">
                <a:tc>
                  <a:txBody>
                    <a:bodyPr/>
                    <a:lstStyle/>
                    <a:p>
                      <a:pPr algn="l" fontAlgn="b"/>
                      <a:r>
                        <a:rPr lang="en-US" sz="1800" u="none" strike="noStrike">
                          <a:effectLst/>
                        </a:rPr>
                        <a:t>E-Miscellaneous</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-$132.82</a:t>
                      </a:r>
                      <a:endParaRPr lang="en-US"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3231839"/>
                  </a:ext>
                </a:extLst>
              </a:tr>
              <a:tr h="365858">
                <a:tc>
                  <a:txBody>
                    <a:bodyPr/>
                    <a:lstStyle/>
                    <a:p>
                      <a:pPr algn="l" fontAlgn="b"/>
                      <a:r>
                        <a:rPr lang="en-US" sz="1800" u="none" strike="noStrike">
                          <a:effectLst/>
                        </a:rPr>
                        <a:t>S-60.10.000.160|Miscellaneous</a:t>
                      </a:r>
                      <a:endParaRPr lang="en-US" sz="18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800" u="none" strike="noStrike">
                          <a:effectLst/>
                        </a:rPr>
                        <a:t>-$132.82</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1814973"/>
                  </a:ext>
                </a:extLst>
              </a:tr>
              <a:tr h="365858">
                <a:tc>
                  <a:txBody>
                    <a:bodyPr/>
                    <a:lstStyle/>
                    <a:p>
                      <a:pPr algn="l" fontAlgn="b"/>
                      <a:r>
                        <a:rPr lang="en-US" sz="1800" u="none" strike="noStrike">
                          <a:effectLst/>
                        </a:rPr>
                        <a:t>E-Registration Fees</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-$14,650.37</a:t>
                      </a:r>
                      <a:endParaRPr lang="en-US"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04132021"/>
                  </a:ext>
                </a:extLst>
              </a:tr>
              <a:tr h="365858">
                <a:tc>
                  <a:txBody>
                    <a:bodyPr/>
                    <a:lstStyle/>
                    <a:p>
                      <a:pPr algn="l" fontAlgn="b"/>
                      <a:r>
                        <a:rPr lang="en-US" sz="1800" u="none" strike="noStrike">
                          <a:effectLst/>
                        </a:rPr>
                        <a:t>S-60.10.000.130|Financial Fees</a:t>
                      </a:r>
                      <a:endParaRPr lang="en-US" sz="18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800" u="none" strike="noStrike">
                          <a:effectLst/>
                        </a:rPr>
                        <a:t>-$14,650.37</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88288735"/>
                  </a:ext>
                </a:extLst>
              </a:tr>
              <a:tr h="365858">
                <a:tc>
                  <a:txBody>
                    <a:bodyPr/>
                    <a:lstStyle/>
                    <a:p>
                      <a:pPr algn="l" fontAlgn="b"/>
                      <a:r>
                        <a:rPr lang="en-US" sz="1800" u="none" strike="noStrike">
                          <a:effectLst/>
                        </a:rPr>
                        <a:t>R-Interest Income</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$642.95</a:t>
                      </a:r>
                      <a:endParaRPr lang="en-US"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67309261"/>
                  </a:ext>
                </a:extLst>
              </a:tr>
              <a:tr h="365858">
                <a:tc>
                  <a:txBody>
                    <a:bodyPr/>
                    <a:lstStyle/>
                    <a:p>
                      <a:pPr algn="l" fontAlgn="b"/>
                      <a:r>
                        <a:rPr lang="en-US" sz="1800" u="none" strike="noStrike">
                          <a:effectLst/>
                        </a:rPr>
                        <a:t>S-50.40.100|CB Account Int.</a:t>
                      </a:r>
                      <a:endParaRPr lang="en-US" sz="18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800" u="none" strike="noStrike">
                          <a:effectLst/>
                        </a:rPr>
                        <a:t>$642.95</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24135894"/>
                  </a:ext>
                </a:extLst>
              </a:tr>
              <a:tr h="365858">
                <a:tc>
                  <a:txBody>
                    <a:bodyPr/>
                    <a:lstStyle/>
                    <a:p>
                      <a:pPr algn="l" fontAlgn="b"/>
                      <a:r>
                        <a:rPr lang="en-US" sz="1800" u="none" strike="noStrike">
                          <a:effectLst/>
                        </a:rPr>
                        <a:t>R-Registration Fees Revenue</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$395,540.00</a:t>
                      </a:r>
                      <a:endParaRPr lang="en-US" sz="18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60221085"/>
                  </a:ext>
                </a:extLst>
              </a:tr>
              <a:tr h="365858">
                <a:tc>
                  <a:txBody>
                    <a:bodyPr/>
                    <a:lstStyle/>
                    <a:p>
                      <a:pPr algn="l" fontAlgn="b"/>
                      <a:r>
                        <a:rPr lang="en-US" sz="1800" u="none" strike="noStrike">
                          <a:effectLst/>
                        </a:rPr>
                        <a:t>S-50.30.100|Registrations</a:t>
                      </a:r>
                      <a:endParaRPr lang="en-US" sz="1800" b="0" i="0" u="none" strike="noStrike">
                        <a:solidFill>
                          <a:srgbClr val="000000"/>
                        </a:solidFill>
                        <a:effectLst/>
                        <a:latin typeface="Calibri" panose="020F0502020204030204" pitchFamily="34" charset="0"/>
                      </a:endParaRPr>
                    </a:p>
                  </a:txBody>
                  <a:tcPr marL="85725" marR="9525" marT="9525" marB="0" anchor="b"/>
                </a:tc>
                <a:tc>
                  <a:txBody>
                    <a:bodyPr/>
                    <a:lstStyle/>
                    <a:p>
                      <a:pPr algn="r" fontAlgn="b"/>
                      <a:r>
                        <a:rPr lang="en-US" sz="1800" u="none" strike="noStrike">
                          <a:effectLst/>
                        </a:rPr>
                        <a:t>$395,540.00</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1060911"/>
                  </a:ext>
                </a:extLst>
              </a:tr>
              <a:tr h="365858">
                <a:tc>
                  <a:txBody>
                    <a:bodyPr/>
                    <a:lstStyle/>
                    <a:p>
                      <a:pPr algn="l" fontAlgn="b"/>
                      <a:r>
                        <a:rPr lang="en-US" sz="1800" u="none" strike="noStrike">
                          <a:effectLst/>
                        </a:rPr>
                        <a:t>Grand Total</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$358,229.76</a:t>
                      </a:r>
                      <a:endParaRPr lang="en-US"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2115786"/>
                  </a:ext>
                </a:extLst>
              </a:tr>
            </a:tbl>
          </a:graphicData>
        </a:graphic>
      </p:graphicFrame>
    </p:spTree>
    <p:extLst>
      <p:ext uri="{BB962C8B-B14F-4D97-AF65-F5344CB8AC3E}">
        <p14:creationId xmlns:p14="http://schemas.microsoft.com/office/powerpoint/2010/main" val="962814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981200"/>
            <a:ext cx="7924800" cy="4113213"/>
          </a:xfrm>
        </p:spPr>
        <p:txBody>
          <a:bodyPr/>
          <a:lstStyle/>
          <a:p>
            <a:r>
              <a:rPr lang="en-US" dirty="0"/>
              <a:t>As of May 5, 2022</a:t>
            </a:r>
          </a:p>
          <a:p>
            <a:endParaRPr lang="en-US" dirty="0"/>
          </a:p>
          <a:p>
            <a:r>
              <a:rPr lang="en-US" dirty="0"/>
              <a:t>Total 802 Deadbeats =  9  (5 are from 802.11)</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Jan Wireless Interim = 1 new Wireless Deadbeats</a:t>
            </a:r>
          </a:p>
          <a:p>
            <a:endParaRPr lang="en-US" dirty="0"/>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D19D5-4C3E-4076-A5C1-C5B3AD56990E}"/>
              </a:ext>
            </a:extLst>
          </p:cNvPr>
          <p:cNvSpPr>
            <a:spLocks noGrp="1"/>
          </p:cNvSpPr>
          <p:nvPr>
            <p:ph type="title"/>
          </p:nvPr>
        </p:nvSpPr>
        <p:spPr/>
        <p:txBody>
          <a:bodyPr/>
          <a:lstStyle/>
          <a:p>
            <a:r>
              <a:rPr lang="en-US" dirty="0"/>
              <a:t>802 Deadbeat List – June 1</a:t>
            </a:r>
          </a:p>
        </p:txBody>
      </p:sp>
      <p:sp>
        <p:nvSpPr>
          <p:cNvPr id="3" name="Content Placeholder 2">
            <a:extLst>
              <a:ext uri="{FF2B5EF4-FFF2-40B4-BE49-F238E27FC236}">
                <a16:creationId xmlns:a16="http://schemas.microsoft.com/office/drawing/2014/main" id="{D06BC9CD-713B-4AFE-8DAA-D6C231A859B8}"/>
              </a:ext>
            </a:extLst>
          </p:cNvPr>
          <p:cNvSpPr>
            <a:spLocks noGrp="1"/>
          </p:cNvSpPr>
          <p:nvPr>
            <p:ph idx="1"/>
          </p:nvPr>
        </p:nvSpPr>
        <p:spPr/>
        <p:txBody>
          <a:bodyPr/>
          <a:lstStyle/>
          <a:p>
            <a:r>
              <a:rPr lang="en-US" dirty="0"/>
              <a:t>TBD</a:t>
            </a:r>
          </a:p>
        </p:txBody>
      </p:sp>
      <p:sp>
        <p:nvSpPr>
          <p:cNvPr id="4" name="Slide Number Placeholder 3">
            <a:extLst>
              <a:ext uri="{FF2B5EF4-FFF2-40B4-BE49-F238E27FC236}">
                <a16:creationId xmlns:a16="http://schemas.microsoft.com/office/drawing/2014/main" id="{D171AE2A-4AC7-4BF8-8941-253096D8738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BE0C685-D438-451A-9FB4-670FA446E2CC}"/>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BF88AFDC-5D29-425A-AE13-327A9E135822}"/>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69024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a:t>
            </a:r>
            <a:r>
              <a:rPr lang="en-US"/>
              <a:t>fees needed </a:t>
            </a:r>
            <a:r>
              <a:rPr lang="en-US" dirty="0"/>
              <a:t>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endParaRPr lang="en-US"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July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July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July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July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July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July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22</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July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Overview 2022</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8" name="Picture 7">
            <a:extLst>
              <a:ext uri="{FF2B5EF4-FFF2-40B4-BE49-F238E27FC236}">
                <a16:creationId xmlns:a16="http://schemas.microsoft.com/office/drawing/2014/main" id="{2BC5B8D8-6F98-47A3-D48B-661C89BF3A28}"/>
              </a:ext>
            </a:extLst>
          </p:cNvPr>
          <p:cNvPicPr>
            <a:picLocks noChangeAspect="1"/>
          </p:cNvPicPr>
          <p:nvPr/>
        </p:nvPicPr>
        <p:blipFill>
          <a:blip r:embed="rId2"/>
          <a:stretch>
            <a:fillRect/>
          </a:stretch>
        </p:blipFill>
        <p:spPr>
          <a:xfrm>
            <a:off x="637381" y="2795587"/>
            <a:ext cx="7867650" cy="1266825"/>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sz="2000" b="1" dirty="0"/>
              <a:t>Sept 2022 (July 11 update):  Total Registrations = 372</a:t>
            </a:r>
            <a:endParaRPr lang="en-US" sz="2000" dirty="0"/>
          </a:p>
          <a:p>
            <a:pPr lvl="1"/>
            <a:r>
              <a:rPr lang="en-US" dirty="0"/>
              <a:t>       Early:		172+160 = 351 (Reg = $333,450)</a:t>
            </a:r>
          </a:p>
          <a:p>
            <a:pPr lvl="1"/>
            <a:r>
              <a:rPr lang="en-US" dirty="0"/>
              <a:t>		Standard: 		 21   =   21 (Reg = $20,700)</a:t>
            </a:r>
          </a:p>
          <a:p>
            <a:pPr lvl="1"/>
            <a:r>
              <a:rPr lang="en-US" dirty="0"/>
              <a:t>       Total Attendees:	372 =&gt; $353,350</a:t>
            </a:r>
          </a:p>
          <a:p>
            <a:endParaRPr lang="en-US" sz="2000" b="0" dirty="0"/>
          </a:p>
          <a:p>
            <a:r>
              <a:rPr lang="en-US" sz="2000" dirty="0"/>
              <a:t>Fee amounts/deadlines:</a:t>
            </a:r>
          </a:p>
          <a:p>
            <a:pPr lvl="1">
              <a:buFont typeface="Arial" panose="020B0604020202020204" pitchFamily="34" charset="0"/>
              <a:buChar char="•"/>
            </a:pPr>
            <a:r>
              <a:rPr lang="en-US" b="1" dirty="0"/>
              <a:t>Early</a:t>
            </a:r>
            <a:r>
              <a:rPr lang="en-US" dirty="0"/>
              <a:t>                 $950.00 until June 30, 2022</a:t>
            </a:r>
          </a:p>
          <a:p>
            <a:pPr lvl="1">
              <a:buFont typeface="Arial" panose="020B0604020202020204" pitchFamily="34" charset="0"/>
              <a:buChar char="•"/>
            </a:pPr>
            <a:r>
              <a:rPr lang="en-US" b="1" dirty="0"/>
              <a:t>Standard</a:t>
            </a:r>
            <a:r>
              <a:rPr lang="en-US" dirty="0"/>
              <a:t>         $1200.00 until August 15, 2022</a:t>
            </a:r>
          </a:p>
          <a:p>
            <a:pPr lvl="1">
              <a:buFont typeface="Arial" panose="020B0604020202020204" pitchFamily="34" charset="0"/>
              <a:buChar char="•"/>
            </a:pPr>
            <a:r>
              <a:rPr lang="en-US" b="1" dirty="0"/>
              <a:t>Late/Onsite</a:t>
            </a:r>
            <a:r>
              <a:rPr lang="en-US" dirty="0"/>
              <a:t>     $1450.00 after August 15, 2022</a:t>
            </a:r>
          </a:p>
          <a:p>
            <a:endParaRPr lang="en-US" sz="2000"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85801"/>
            <a:ext cx="7770813" cy="457199"/>
          </a:xfrm>
        </p:spPr>
        <p:txBody>
          <a:bodyPr/>
          <a:lstStyle/>
          <a:p>
            <a:r>
              <a:rPr lang="en-US" sz="2400" dirty="0"/>
              <a:t>IEEE802W Electronic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250951"/>
            <a:ext cx="7770813" cy="5162442"/>
          </a:xfrm>
        </p:spPr>
        <p:txBody>
          <a:bodyPr/>
          <a:lstStyle/>
          <a:p>
            <a:r>
              <a:rPr lang="en-US" sz="1600" dirty="0"/>
              <a:t>Interim: Sept  11-16, 2022  Budget Draft No: 4        Update Date: 17 May 2022</a:t>
            </a:r>
          </a:p>
          <a:p>
            <a:r>
              <a:rPr lang="en-US" sz="1800" dirty="0"/>
              <a:t>Income:</a:t>
            </a:r>
          </a:p>
          <a:p>
            <a:pPr lvl="1"/>
            <a:r>
              <a:rPr lang="en-US" sz="1800" dirty="0"/>
              <a:t>Registrations In-person	-	150		= 	$ 125,562.50 </a:t>
            </a:r>
          </a:p>
          <a:p>
            <a:pPr lvl="1"/>
            <a:r>
              <a:rPr lang="en-US" sz="1800" dirty="0"/>
              <a:t>Registrations Virtual	-	150		= 	$ 125,562.50</a:t>
            </a:r>
          </a:p>
          <a:p>
            <a:pPr lvl="1"/>
            <a:r>
              <a:rPr lang="en-US" sz="1800" dirty="0"/>
              <a:t> 	Total Income:					</a:t>
            </a:r>
            <a:r>
              <a:rPr lang="en-US" sz="1800" b="1" dirty="0"/>
              <a:t>$ 251,125.00</a:t>
            </a:r>
          </a:p>
          <a:p>
            <a:r>
              <a:rPr lang="en-US" sz="1800" dirty="0"/>
              <a:t>Expense:</a:t>
            </a:r>
          </a:p>
          <a:p>
            <a:pPr lvl="1"/>
            <a:r>
              <a:rPr lang="en-US" sz="1800" dirty="0"/>
              <a:t>	Venue:						$ 25,500</a:t>
            </a:r>
          </a:p>
          <a:p>
            <a:pPr lvl="1"/>
            <a:r>
              <a:rPr lang="en-US" sz="1800" dirty="0"/>
              <a:t>	F&amp;B							$ 84,000</a:t>
            </a:r>
          </a:p>
          <a:p>
            <a:pPr lvl="1"/>
            <a:r>
              <a:rPr lang="en-US" sz="1800" dirty="0"/>
              <a:t>	Networking					$ 41,000</a:t>
            </a:r>
          </a:p>
          <a:p>
            <a:pPr lvl="1"/>
            <a:r>
              <a:rPr lang="en-US" sz="1800" dirty="0"/>
              <a:t>	Financial Fee:					$ 11,300</a:t>
            </a:r>
          </a:p>
          <a:p>
            <a:pPr lvl="1"/>
            <a:r>
              <a:rPr lang="en-US" sz="1800" dirty="0"/>
              <a:t>	Meeting Planner: 				$ 70,500</a:t>
            </a:r>
          </a:p>
          <a:p>
            <a:pPr lvl="1"/>
            <a:r>
              <a:rPr lang="en-US" sz="1800" dirty="0"/>
              <a:t>	Social							$ 12,250</a:t>
            </a:r>
          </a:p>
          <a:p>
            <a:pPr lvl="1"/>
            <a:r>
              <a:rPr lang="en-US" sz="1800" dirty="0"/>
              <a:t>	</a:t>
            </a:r>
            <a:r>
              <a:rPr lang="en-US" sz="1800" dirty="0" err="1"/>
              <a:t>Misc</a:t>
            </a:r>
            <a:r>
              <a:rPr lang="en-US" sz="1800" dirty="0"/>
              <a:t>							$   5,750</a:t>
            </a:r>
          </a:p>
          <a:p>
            <a:r>
              <a:rPr lang="en-US" sz="1800" b="1" dirty="0"/>
              <a:t>Total Expense:				$ 250,300              $834.34 per person</a:t>
            </a:r>
          </a:p>
          <a:p>
            <a:r>
              <a:rPr lang="en-US" sz="1800" dirty="0"/>
              <a:t>Meeting Surplus/(Deficit)		$ 825</a:t>
            </a:r>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(May 4 update):  Total Registrations = 527</a:t>
            </a:r>
            <a:endParaRPr lang="en-US" dirty="0"/>
          </a:p>
          <a:p>
            <a:r>
              <a:rPr lang="en-US" dirty="0"/>
              <a:t>              </a:t>
            </a:r>
            <a:r>
              <a:rPr lang="en-US" b="1" dirty="0"/>
              <a:t>Early:    		454</a:t>
            </a:r>
            <a:r>
              <a:rPr lang="en-US" dirty="0"/>
              <a:t>     (registration fee $400)</a:t>
            </a:r>
          </a:p>
          <a:p>
            <a:r>
              <a:rPr lang="en-US" dirty="0"/>
              <a:t>              </a:t>
            </a:r>
            <a:r>
              <a:rPr lang="en-US" b="1" dirty="0"/>
              <a:t>Standard:  	  71</a:t>
            </a:r>
            <a:r>
              <a:rPr lang="en-US" dirty="0"/>
              <a:t>     (registration fee $600)</a:t>
            </a:r>
          </a:p>
          <a:p>
            <a:r>
              <a:rPr lang="en-US" dirty="0"/>
              <a:t>              </a:t>
            </a:r>
            <a:r>
              <a:rPr lang="en-US" b="1" dirty="0"/>
              <a:t>Late:  		    2</a:t>
            </a:r>
            <a:r>
              <a:rPr lang="en-US" dirty="0"/>
              <a:t>     (registration fee $800)</a:t>
            </a:r>
          </a:p>
          <a:p>
            <a:endParaRPr lang="en-US" dirty="0"/>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dirty="0"/>
              <a:t>Budget Draft No: 1 				– May 6-19, 2022</a:t>
            </a:r>
          </a:p>
          <a:p>
            <a:r>
              <a:rPr lang="en-US" dirty="0"/>
              <a:t>Budget Update Date: 4 May 2022</a:t>
            </a:r>
          </a:p>
          <a:p>
            <a:r>
              <a:rPr lang="en-US" dirty="0"/>
              <a:t>Income:</a:t>
            </a:r>
          </a:p>
          <a:p>
            <a:pPr lvl="1"/>
            <a:r>
              <a:rPr lang="en-US" dirty="0"/>
              <a:t>	Registrations	-	527	= 	$223,000</a:t>
            </a:r>
          </a:p>
          <a:p>
            <a:r>
              <a:rPr lang="en-US" dirty="0"/>
              <a:t>	Total Income:					$223,000</a:t>
            </a:r>
          </a:p>
          <a:p>
            <a:r>
              <a:rPr lang="en-US" dirty="0"/>
              <a:t>Expense:</a:t>
            </a:r>
          </a:p>
          <a:p>
            <a:pPr lvl="1"/>
            <a:r>
              <a:rPr lang="en-US" dirty="0"/>
              <a:t>	Venue:						$       0.00</a:t>
            </a:r>
          </a:p>
          <a:p>
            <a:pPr lvl="1"/>
            <a:r>
              <a:rPr lang="en-US" dirty="0"/>
              <a:t>	Financial Fee:					$ 9,770.45</a:t>
            </a:r>
          </a:p>
          <a:p>
            <a:pPr lvl="1"/>
            <a:r>
              <a:rPr lang="en-US" dirty="0"/>
              <a:t>	Meeting Planner: 				$ 5,000.00</a:t>
            </a:r>
          </a:p>
          <a:p>
            <a:r>
              <a:rPr lang="en-US" dirty="0"/>
              <a:t>	Total Expense:				$ 14,770.45</a:t>
            </a:r>
          </a:p>
          <a:p>
            <a:r>
              <a:rPr lang="en-US" dirty="0"/>
              <a:t>Meeting Surplus/(Deficit)		$208,229.55</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06748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July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1981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 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150476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9D784B-096F-4BC0-B00F-03A4BD4D812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70DA11-B4D5-461E-8E80-67BE7DF9C0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41695</TotalTime>
  <Words>5057</Words>
  <Application>Microsoft Office PowerPoint</Application>
  <PresentationFormat>On-screen Show (4:3)</PresentationFormat>
  <Paragraphs>1480</Paragraphs>
  <Slides>30</Slides>
  <Notes>15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Calibri</vt:lpstr>
      <vt:lpstr>Times New Roman</vt:lpstr>
      <vt:lpstr>Office Theme</vt:lpstr>
      <vt:lpstr>Document</vt:lpstr>
      <vt:lpstr>Wireless Treasurer Report July 2022</vt:lpstr>
      <vt:lpstr>Abstract</vt:lpstr>
      <vt:lpstr>802.11/.15 Joint Account Overview 2022</vt:lpstr>
      <vt:lpstr>IEEE802W Mix Mode Interim 2022 Sept Registration report</vt:lpstr>
      <vt:lpstr>IEEE802W Electronic Interim 2022 Sept Budget report</vt:lpstr>
      <vt:lpstr>May 2022 Electronic Interim  Registration Report</vt:lpstr>
      <vt:lpstr>IEEE802W Electronic Interim 2022 May Budget report</vt:lpstr>
      <vt:lpstr>January 2022 Electronic Interim  Registration Report</vt:lpstr>
      <vt:lpstr>IEEE 802W Electronic Interim 2022 January Budget report</vt:lpstr>
      <vt:lpstr>IEEE 802W Electronic Interim 2021 Sept Registration report</vt:lpstr>
      <vt:lpstr>Income/Expense Report  Jan 1, 2022, to July 9, 2022</vt:lpstr>
      <vt:lpstr>802 Deadbeats</vt:lpstr>
      <vt:lpstr>802 Deadbeat List – June 1</vt:lpstr>
      <vt:lpstr>Deadbeat Consequences</vt:lpstr>
      <vt:lpstr>Future Interim Meeting Fee Expectation</vt:lpstr>
      <vt:lpstr>802.11/.15 Joint Account Overview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July 2022</dc:title>
  <dc:creator>Jon Rosdahl</dc:creator>
  <cp:keywords>July 2022</cp:keywords>
  <dc:description>Jon Rosdahl (Qualcomm)</dc:description>
  <cp:lastModifiedBy>Jon Rosdahl</cp:lastModifiedBy>
  <cp:revision>59</cp:revision>
  <cp:lastPrinted>1601-01-01T00:00:00Z</cp:lastPrinted>
  <dcterms:created xsi:type="dcterms:W3CDTF">2019-08-01T19:20:26Z</dcterms:created>
  <dcterms:modified xsi:type="dcterms:W3CDTF">2022-07-15T01:53:36Z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