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348" r:id="rId7"/>
    <p:sldId id="359" r:id="rId8"/>
    <p:sldId id="360" r:id="rId9"/>
    <p:sldId id="353" r:id="rId10"/>
    <p:sldId id="356" r:id="rId11"/>
    <p:sldId id="351" r:id="rId12"/>
    <p:sldId id="355" r:id="rId13"/>
    <p:sldId id="357" r:id="rId14"/>
    <p:sldId id="358" r:id="rId15"/>
    <p:sldId id="342" r:id="rId16"/>
    <p:sldId id="340" r:id="rId17"/>
    <p:sldId id="341" r:id="rId18"/>
    <p:sldId id="339" r:id="rId19"/>
    <p:sldId id="346" r:id="rId20"/>
    <p:sldId id="323" r:id="rId21"/>
    <p:sldId id="334" r:id="rId22"/>
    <p:sldId id="333" r:id="rId23"/>
    <p:sldId id="325" r:id="rId24"/>
    <p:sldId id="332" r:id="rId25"/>
    <p:sldId id="328" r:id="rId26"/>
    <p:sldId id="312" r:id="rId27"/>
    <p:sldId id="308" r:id="rId28"/>
    <p:sldId id="304" r:id="rId29"/>
    <p:sldId id="303" r:id="rId30"/>
    <p:sldId id="291" r:id="rId31"/>
    <p:sldId id="269" r:id="rId32"/>
    <p:sldId id="330" r:id="rId33"/>
    <p:sldId id="331" r:id="rId34"/>
    <p:sldId id="32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59"/>
            <p14:sldId id="360"/>
            <p14:sldId id="353"/>
            <p14:sldId id="356"/>
            <p14:sldId id="351"/>
            <p14:sldId id="355"/>
            <p14:sldId id="357"/>
            <p14:sldId id="358"/>
            <p14:sldId id="342"/>
            <p14:sldId id="340"/>
            <p14:sldId id="341"/>
            <p14:sldId id="339"/>
            <p14:sldId id="346"/>
            <p14:sldId id="323"/>
          </p14:sldIdLst>
        </p14:section>
        <p14:section name="Meeting Income Report Record" id="{90888863-D814-48AF-89AB-7EB609E9FF5C}">
          <p14:sldIdLst>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A4B709-7E30-4D68-B3F2-047872E3AE97}" v="6" dt="2022-06-03T01:30:32.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89316" autoAdjust="0"/>
  </p:normalViewPr>
  <p:slideViewPr>
    <p:cSldViewPr>
      <p:cViewPr varScale="1">
        <p:scale>
          <a:sx n="68" d="100"/>
          <a:sy n="68" d="100"/>
        </p:scale>
        <p:origin x="112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2A4B709-7E30-4D68-B3F2-047872E3AE97}"/>
    <pc:docChg chg="undo custSel modSld modMainMaster">
      <pc:chgData name="Jon Rosdahl" userId="2820f357-2dd4-4127-8713-e0bfde0fd756" providerId="ADAL" clId="{32A4B709-7E30-4D68-B3F2-047872E3AE97}" dt="2022-06-03T01:31:58.663" v="71" actId="14100"/>
      <pc:docMkLst>
        <pc:docMk/>
      </pc:docMkLst>
      <pc:sldChg chg="modSp mod">
        <pc:chgData name="Jon Rosdahl" userId="2820f357-2dd4-4127-8713-e0bfde0fd756" providerId="ADAL" clId="{32A4B709-7E30-4D68-B3F2-047872E3AE97}" dt="2022-06-03T00:59:06.802" v="2" actId="20577"/>
        <pc:sldMkLst>
          <pc:docMk/>
          <pc:sldMk cId="0" sldId="256"/>
        </pc:sldMkLst>
        <pc:spChg chg="mod">
          <ac:chgData name="Jon Rosdahl" userId="2820f357-2dd4-4127-8713-e0bfde0fd756" providerId="ADAL" clId="{32A4B709-7E30-4D68-B3F2-047872E3AE97}" dt="2022-06-03T00:59:06.802" v="2" actId="20577"/>
          <ac:spMkLst>
            <pc:docMk/>
            <pc:sldMk cId="0" sldId="256"/>
            <ac:spMk id="3074" creationId="{00000000-0000-0000-0000-000000000000}"/>
          </ac:spMkLst>
        </pc:spChg>
      </pc:sldChg>
      <pc:sldChg chg="addSp delSp modSp mod">
        <pc:chgData name="Jon Rosdahl" userId="2820f357-2dd4-4127-8713-e0bfde0fd756" providerId="ADAL" clId="{32A4B709-7E30-4D68-B3F2-047872E3AE97}" dt="2022-06-03T01:31:58.663" v="71" actId="14100"/>
        <pc:sldMkLst>
          <pc:docMk/>
          <pc:sldMk cId="962814014" sldId="342"/>
        </pc:sldMkLst>
        <pc:spChg chg="mod">
          <ac:chgData name="Jon Rosdahl" userId="2820f357-2dd4-4127-8713-e0bfde0fd756" providerId="ADAL" clId="{32A4B709-7E30-4D68-B3F2-047872E3AE97}" dt="2022-06-03T01:31:58.663" v="71" actId="14100"/>
          <ac:spMkLst>
            <pc:docMk/>
            <pc:sldMk cId="962814014" sldId="342"/>
            <ac:spMk id="2" creationId="{B4C32EAE-4A58-4BD4-9B68-0F30EC667B80}"/>
          </ac:spMkLst>
        </pc:spChg>
        <pc:picChg chg="add del mod">
          <ac:chgData name="Jon Rosdahl" userId="2820f357-2dd4-4127-8713-e0bfde0fd756" providerId="ADAL" clId="{32A4B709-7E30-4D68-B3F2-047872E3AE97}" dt="2022-06-03T01:24:38.049" v="41"/>
          <ac:picMkLst>
            <pc:docMk/>
            <pc:sldMk cId="962814014" sldId="342"/>
            <ac:picMk id="3" creationId="{1FFCE21E-862D-4DFE-83C5-A40FF8DC7A65}"/>
          </ac:picMkLst>
        </pc:picChg>
        <pc:picChg chg="add mod">
          <ac:chgData name="Jon Rosdahl" userId="2820f357-2dd4-4127-8713-e0bfde0fd756" providerId="ADAL" clId="{32A4B709-7E30-4D68-B3F2-047872E3AE97}" dt="2022-06-03T01:31:48.225" v="69" actId="1076"/>
          <ac:picMkLst>
            <pc:docMk/>
            <pc:sldMk cId="962814014" sldId="342"/>
            <ac:picMk id="7" creationId="{EB473592-4412-4D5E-87FB-DD69A700E037}"/>
          </ac:picMkLst>
        </pc:picChg>
        <pc:picChg chg="add del">
          <ac:chgData name="Jon Rosdahl" userId="2820f357-2dd4-4127-8713-e0bfde0fd756" providerId="ADAL" clId="{32A4B709-7E30-4D68-B3F2-047872E3AE97}" dt="2022-06-03T01:30:26.591" v="59" actId="478"/>
          <ac:picMkLst>
            <pc:docMk/>
            <pc:sldMk cId="962814014" sldId="342"/>
            <ac:picMk id="8" creationId="{5D1E9319-F86B-4CFE-A4D0-616DED9D8E3F}"/>
          </ac:picMkLst>
        </pc:picChg>
      </pc:sldChg>
      <pc:sldChg chg="modSp">
        <pc:chgData name="Jon Rosdahl" userId="2820f357-2dd4-4127-8713-e0bfde0fd756" providerId="ADAL" clId="{32A4B709-7E30-4D68-B3F2-047872E3AE97}" dt="2022-06-03T01:05:07.906" v="23" actId="1076"/>
        <pc:sldMkLst>
          <pc:docMk/>
          <pc:sldMk cId="3038797176" sldId="351"/>
        </pc:sldMkLst>
        <pc:spChg chg="mod">
          <ac:chgData name="Jon Rosdahl" userId="2820f357-2dd4-4127-8713-e0bfde0fd756" providerId="ADAL" clId="{32A4B709-7E30-4D68-B3F2-047872E3AE97}" dt="2022-06-03T01:05:07.906" v="23" actId="1076"/>
          <ac:spMkLst>
            <pc:docMk/>
            <pc:sldMk cId="3038797176" sldId="351"/>
            <ac:spMk id="7" creationId="{98BD3A4E-A5D8-4E7B-A17D-1F35A60742B9}"/>
          </ac:spMkLst>
        </pc:spChg>
      </pc:sldChg>
      <pc:sldChg chg="modSp mod">
        <pc:chgData name="Jon Rosdahl" userId="2820f357-2dd4-4127-8713-e0bfde0fd756" providerId="ADAL" clId="{32A4B709-7E30-4D68-B3F2-047872E3AE97}" dt="2022-06-03T01:06:06.261" v="24" actId="20577"/>
        <pc:sldMkLst>
          <pc:docMk/>
          <pc:sldMk cId="115047699" sldId="355"/>
        </pc:sldMkLst>
        <pc:spChg chg="mod">
          <ac:chgData name="Jon Rosdahl" userId="2820f357-2dd4-4127-8713-e0bfde0fd756" providerId="ADAL" clId="{32A4B709-7E30-4D68-B3F2-047872E3AE97}" dt="2022-06-03T01:06:06.261" v="24" actId="20577"/>
          <ac:spMkLst>
            <pc:docMk/>
            <pc:sldMk cId="115047699" sldId="355"/>
            <ac:spMk id="2" creationId="{6EEF136B-CAFE-47FD-ACDA-4150F3506FF8}"/>
          </ac:spMkLst>
        </pc:spChg>
      </pc:sldChg>
      <pc:sldChg chg="modSp mod">
        <pc:chgData name="Jon Rosdahl" userId="2820f357-2dd4-4127-8713-e0bfde0fd756" providerId="ADAL" clId="{32A4B709-7E30-4D68-B3F2-047872E3AE97}" dt="2022-06-03T01:06:10.341" v="25" actId="20577"/>
        <pc:sldMkLst>
          <pc:docMk/>
          <pc:sldMk cId="56797493" sldId="357"/>
        </pc:sldMkLst>
        <pc:spChg chg="mod">
          <ac:chgData name="Jon Rosdahl" userId="2820f357-2dd4-4127-8713-e0bfde0fd756" providerId="ADAL" clId="{32A4B709-7E30-4D68-B3F2-047872E3AE97}" dt="2022-06-03T01:06:10.341" v="25" actId="20577"/>
          <ac:spMkLst>
            <pc:docMk/>
            <pc:sldMk cId="56797493" sldId="357"/>
            <ac:spMk id="2" creationId="{6DB97953-5430-4111-B306-F0CCC08F2E2A}"/>
          </ac:spMkLst>
        </pc:spChg>
      </pc:sldChg>
      <pc:sldChg chg="modSp mod">
        <pc:chgData name="Jon Rosdahl" userId="2820f357-2dd4-4127-8713-e0bfde0fd756" providerId="ADAL" clId="{32A4B709-7E30-4D68-B3F2-047872E3AE97}" dt="2022-06-03T01:06:13.118" v="26" actId="20577"/>
        <pc:sldMkLst>
          <pc:docMk/>
          <pc:sldMk cId="1348212948" sldId="358"/>
        </pc:sldMkLst>
        <pc:spChg chg="mod">
          <ac:chgData name="Jon Rosdahl" userId="2820f357-2dd4-4127-8713-e0bfde0fd756" providerId="ADAL" clId="{32A4B709-7E30-4D68-B3F2-047872E3AE97}" dt="2022-06-03T01:06:13.118" v="26" actId="20577"/>
          <ac:spMkLst>
            <pc:docMk/>
            <pc:sldMk cId="1348212948" sldId="358"/>
            <ac:spMk id="2" creationId="{84F311F2-1F1E-4E5C-98C2-56754D56D157}"/>
          </ac:spMkLst>
        </pc:spChg>
      </pc:sldChg>
      <pc:sldChg chg="modSp mod">
        <pc:chgData name="Jon Rosdahl" userId="2820f357-2dd4-4127-8713-e0bfde0fd756" providerId="ADAL" clId="{32A4B709-7E30-4D68-B3F2-047872E3AE97}" dt="2022-06-03T01:04:19.043" v="22" actId="20577"/>
        <pc:sldMkLst>
          <pc:docMk/>
          <pc:sldMk cId="3035181946" sldId="359"/>
        </pc:sldMkLst>
        <pc:spChg chg="mod">
          <ac:chgData name="Jon Rosdahl" userId="2820f357-2dd4-4127-8713-e0bfde0fd756" providerId="ADAL" clId="{32A4B709-7E30-4D68-B3F2-047872E3AE97}" dt="2022-06-03T01:04:19.043" v="22" actId="20577"/>
          <ac:spMkLst>
            <pc:docMk/>
            <pc:sldMk cId="3035181946" sldId="359"/>
            <ac:spMk id="3" creationId="{2CB657D3-ED0D-4C33-8811-0A7B968CBB89}"/>
          </ac:spMkLst>
        </pc:spChg>
      </pc:sldChg>
      <pc:sldMasterChg chg="modSp mod">
        <pc:chgData name="Jon Rosdahl" userId="2820f357-2dd4-4127-8713-e0bfde0fd756" providerId="ADAL" clId="{32A4B709-7E30-4D68-B3F2-047872E3AE97}" dt="2022-06-03T00:59:43.387" v="4" actId="6549"/>
        <pc:sldMasterMkLst>
          <pc:docMk/>
          <pc:sldMasterMk cId="0" sldId="2147483648"/>
        </pc:sldMasterMkLst>
        <pc:spChg chg="mod">
          <ac:chgData name="Jon Rosdahl" userId="2820f357-2dd4-4127-8713-e0bfde0fd756" providerId="ADAL" clId="{32A4B709-7E30-4D68-B3F2-047872E3AE97}" dt="2022-06-03T00:59:43.387" v="4"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EC-22/0104r1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EC-22/0104r1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EC-22/0104r1</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EC-22/0104r1</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EC-22/0104r1</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EC-22/0104r1</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EC-22/0104r1</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EC-22/0104r1</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EC-22/0104r1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June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EC-22/0104r1</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EC-22/0104r1</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EC-22/0104r1</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EC-22/0104r1</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510282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2021 Sept F2F Invoices: </a:t>
            </a:r>
          </a:p>
          <a:p>
            <a:r>
              <a:rPr lang="en-US" dirty="0"/>
              <a:t># 1253 =$12,500 </a:t>
            </a:r>
          </a:p>
          <a:p>
            <a:r>
              <a:rPr lang="en-US" dirty="0"/>
              <a:t># 1269 = $2,500</a:t>
            </a:r>
          </a:p>
          <a:p>
            <a:r>
              <a:rPr lang="en-US" dirty="0"/>
              <a:t># 1275 = $2,500</a:t>
            </a:r>
          </a:p>
          <a:p>
            <a:r>
              <a:rPr lang="en-US" dirty="0"/>
              <a:t># 1276 = $  360</a:t>
            </a:r>
          </a:p>
          <a:p>
            <a:r>
              <a:rPr lang="en-US" dirty="0"/>
              <a:t>Total:   $17,860.00</a:t>
            </a:r>
          </a:p>
        </p:txBody>
      </p:sp>
      <p:sp>
        <p:nvSpPr>
          <p:cNvPr id="4" name="Header Placeholder 3"/>
          <p:cNvSpPr>
            <a:spLocks noGrp="1"/>
          </p:cNvSpPr>
          <p:nvPr>
            <p:ph type="hdr"/>
          </p:nvPr>
        </p:nvSpPr>
        <p:spPr/>
        <p:txBody>
          <a:bodyPr/>
          <a:lstStyle/>
          <a:p>
            <a:r>
              <a:rPr lang="en-US"/>
              <a:t>doc.: IEEE 802 EC-22/0104r1</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00026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–(15,447.07). (shortfall).</a:t>
            </a:r>
          </a:p>
          <a:p>
            <a:endParaRPr lang="en-US" dirty="0"/>
          </a:p>
        </p:txBody>
      </p:sp>
      <p:sp>
        <p:nvSpPr>
          <p:cNvPr id="4" name="Header Placeholder 3"/>
          <p:cNvSpPr>
            <a:spLocks noGrp="1"/>
          </p:cNvSpPr>
          <p:nvPr>
            <p:ph type="hdr"/>
          </p:nvPr>
        </p:nvSpPr>
        <p:spPr/>
        <p:txBody>
          <a:bodyPr/>
          <a:lstStyle/>
          <a:p>
            <a:r>
              <a:rPr lang="en-US"/>
              <a:t>doc.: IEEE 802 EC-22/0104r1</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EC-22/0104r1</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EC-22/0104r1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June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June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June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 802W Electronic Interim</a:t>
            </a:r>
            <a:br>
              <a:rPr lang="en-US" dirty="0"/>
            </a:br>
            <a:r>
              <a:rPr lang="en-US" dirty="0"/>
              <a:t>2021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2021 (May 4 update):  Total Registrations = 497</a:t>
            </a:r>
            <a:endParaRPr lang="en-US" dirty="0"/>
          </a:p>
          <a:p>
            <a:pPr lvl="1"/>
            <a:r>
              <a:rPr lang="en-US" sz="2400" dirty="0"/>
              <a:t>              Early:		369	(registration fee $50)</a:t>
            </a:r>
          </a:p>
          <a:p>
            <a:pPr lvl="1"/>
            <a:r>
              <a:rPr lang="en-US" sz="2400" dirty="0"/>
              <a:t>              Standard:	  	  63	(registration fee $75)</a:t>
            </a:r>
          </a:p>
          <a:p>
            <a:pPr lvl="1"/>
            <a:r>
              <a:rPr lang="en-US" sz="2400" dirty="0"/>
              <a:t>              Late:			  42	(registration fee $125)</a:t>
            </a:r>
          </a:p>
          <a:p>
            <a:r>
              <a:rPr lang="en-US" b="0" dirty="0"/>
              <a:t>				  Post Event:	  23</a:t>
            </a:r>
            <a:r>
              <a:rPr lang="en-US" dirty="0"/>
              <a:t>	</a:t>
            </a:r>
            <a:r>
              <a:rPr lang="en-US" sz="2400" b="0" dirty="0"/>
              <a:t>(registration fee $125)</a:t>
            </a:r>
          </a:p>
          <a:p>
            <a:r>
              <a:rPr lang="en-US" b="0" dirty="0"/>
              <a:t>			</a:t>
            </a:r>
            <a:r>
              <a:rPr lang="en-US" dirty="0"/>
              <a:t>Total Attendees:	497</a:t>
            </a:r>
          </a:p>
          <a:p>
            <a:endParaRPr lang="en-US" b="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rPr>
              <a:t>2021 Sept Deadbeat Report -- Registrations not paid: </a:t>
            </a:r>
          </a:p>
          <a:p>
            <a:pPr marL="857250" lvl="1" indent="-400050">
              <a:buAutoNum type="romanLcPeriod"/>
            </a:pPr>
            <a:r>
              <a:rPr lang="en-US" sz="1800" dirty="0"/>
              <a:t>1 (Liu, </a:t>
            </a:r>
            <a:r>
              <a:rPr lang="en-US" sz="1800" dirty="0" err="1"/>
              <a:t>Baosheng</a:t>
            </a:r>
            <a:r>
              <a:rPr lang="en-US" sz="1800" dirty="0"/>
              <a:t>		</a:t>
            </a:r>
            <a:r>
              <a:rPr lang="en-US" sz="1800" dirty="0">
                <a:solidFill>
                  <a:schemeClr val="accent2"/>
                </a:solidFill>
              </a:rPr>
              <a:t>liubaosheng1983@126.com)</a:t>
            </a:r>
          </a:p>
          <a:p>
            <a:pPr marL="857250" lvl="1" indent="-400050">
              <a:buAutoNum type="romanLcPeriod"/>
            </a:pPr>
            <a:r>
              <a:rPr kumimoji="0" lang="en-US" altLang="en-US" sz="2000" b="0" i="0" u="none" strike="noStrike" cap="none" normalizeH="0" baseline="0" dirty="0">
                <a:ln>
                  <a:noFill/>
                </a:ln>
                <a:solidFill>
                  <a:schemeClr val="tx1"/>
                </a:solidFill>
                <a:effectLst/>
              </a:rPr>
              <a:t>No credit to be granted for attendance in September</a:t>
            </a:r>
            <a:endParaRPr lang="en-US" sz="180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79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 802W Electronic Interim</a:t>
            </a:r>
            <a:br>
              <a:rPr lang="en-US" dirty="0"/>
            </a:br>
            <a:r>
              <a:rPr lang="en-US" dirty="0"/>
              <a:t>2021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778119"/>
            <a:ext cx="7770813" cy="4635273"/>
          </a:xfrm>
        </p:spPr>
        <p:txBody>
          <a:bodyPr/>
          <a:lstStyle/>
          <a:p>
            <a:r>
              <a:rPr lang="en-US" dirty="0"/>
              <a:t>Budget Draft No: 4 				–  Sept  10-24, 2021</a:t>
            </a:r>
          </a:p>
          <a:p>
            <a:r>
              <a:rPr lang="en-US" dirty="0"/>
              <a:t>Budget Update Date: 4 May 2022</a:t>
            </a:r>
          </a:p>
          <a:p>
            <a:r>
              <a:rPr lang="en-US" dirty="0"/>
              <a:t>Income:</a:t>
            </a:r>
          </a:p>
          <a:p>
            <a:pPr lvl="1"/>
            <a:r>
              <a:rPr lang="en-US" dirty="0"/>
              <a:t>	Registrations	-	497		= 	$ 31,300</a:t>
            </a:r>
          </a:p>
          <a:p>
            <a:r>
              <a:rPr lang="en-US" dirty="0"/>
              <a:t>	Total Income:					$ 31,300</a:t>
            </a:r>
          </a:p>
          <a:p>
            <a:r>
              <a:rPr lang="en-US" dirty="0"/>
              <a:t>Expense:</a:t>
            </a:r>
          </a:p>
          <a:p>
            <a:pPr lvl="1"/>
            <a:r>
              <a:rPr lang="en-US" dirty="0"/>
              <a:t>	Venue:						$       0.00</a:t>
            </a:r>
          </a:p>
          <a:p>
            <a:pPr lvl="1"/>
            <a:r>
              <a:rPr lang="en-US" dirty="0"/>
              <a:t>	Financial Fee:					$   2,783.00</a:t>
            </a:r>
          </a:p>
          <a:p>
            <a:pPr lvl="1"/>
            <a:r>
              <a:rPr lang="en-US" dirty="0"/>
              <a:t>	Meeting Planner: 				$ 17,860.00</a:t>
            </a:r>
          </a:p>
          <a:p>
            <a:r>
              <a:rPr lang="en-US" dirty="0"/>
              <a:t>	</a:t>
            </a:r>
            <a:r>
              <a:rPr lang="en-US" b="1" dirty="0"/>
              <a:t>Total Expense:				$ 20,643.00</a:t>
            </a:r>
          </a:p>
          <a:p>
            <a:r>
              <a:rPr lang="en-US" dirty="0"/>
              <a:t>Meeting Surplus/(Deficit)		$ 10,657.00</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8212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577851"/>
            <a:ext cx="7543800" cy="737112"/>
          </a:xfrm>
        </p:spPr>
        <p:txBody>
          <a:bodyPr/>
          <a:lstStyle/>
          <a:p>
            <a:r>
              <a:rPr lang="en-US" sz="2400" dirty="0"/>
              <a:t>Income/Expense Report </a:t>
            </a:r>
            <a:br>
              <a:rPr lang="en-US" sz="2400" dirty="0"/>
            </a:br>
            <a:r>
              <a:rPr lang="en-US" sz="2400" dirty="0"/>
              <a:t>Jan 1, 2021, to May 31, 2022</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EB473592-4412-4D5E-87FB-DD69A700E037}"/>
              </a:ext>
            </a:extLst>
          </p:cNvPr>
          <p:cNvPicPr>
            <a:picLocks noChangeAspect="1"/>
          </p:cNvPicPr>
          <p:nvPr/>
        </p:nvPicPr>
        <p:blipFill>
          <a:blip r:embed="rId3"/>
          <a:stretch>
            <a:fillRect/>
          </a:stretch>
        </p:blipFill>
        <p:spPr>
          <a:xfrm>
            <a:off x="2286000" y="1412704"/>
            <a:ext cx="4571999" cy="4964967"/>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a:t>
            </a:r>
            <a:r>
              <a:rPr lang="en-US" dirty="0" err="1"/>
              <a:t>PayGo</a:t>
            </a:r>
            <a:r>
              <a:rPr lang="en-US" dirty="0"/>
              <a:t> Details for Sept 2021</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a:xfrm>
            <a:off x="751528" y="1693227"/>
            <a:ext cx="7856538" cy="4494213"/>
          </a:xfrm>
        </p:spPr>
        <p:txBody>
          <a:bodyPr/>
          <a:lstStyle/>
          <a:p>
            <a:r>
              <a:rPr lang="en-US" sz="2000" dirty="0"/>
              <a:t>CVENT Meeting Closed at end of September, </a:t>
            </a:r>
          </a:p>
          <a:p>
            <a:r>
              <a:rPr lang="en-US" sz="2000" dirty="0"/>
              <a:t>CVENT Deadbeats close at end of November</a:t>
            </a:r>
          </a:p>
          <a:p>
            <a:r>
              <a:rPr lang="en-US" sz="2000" dirty="0"/>
              <a:t>CVENT last chance Deadbeats closed March 7, 2022</a:t>
            </a:r>
          </a:p>
          <a:p>
            <a:endParaRPr lang="en-US" sz="2000" dirty="0"/>
          </a:p>
          <a:p>
            <a:r>
              <a:rPr lang="en-US" sz="2000" dirty="0"/>
              <a:t>Final Payment Transfer for event registrations made March 14.</a:t>
            </a:r>
          </a:p>
          <a:p>
            <a:endParaRPr lang="en-US" sz="2000" dirty="0"/>
          </a:p>
          <a:p>
            <a:r>
              <a:rPr lang="en-US" sz="2000" dirty="0"/>
              <a:t>CVENT </a:t>
            </a:r>
            <a:r>
              <a:rPr lang="en-US" sz="2000" dirty="0" err="1"/>
              <a:t>PayGo</a:t>
            </a:r>
            <a:r>
              <a:rPr lang="en-US" sz="2000" dirty="0"/>
              <a:t> outstanding balance: 0 </a:t>
            </a:r>
          </a:p>
          <a:p>
            <a:r>
              <a:rPr lang="en-US" sz="2000" dirty="0"/>
              <a:t>All Deposits have been booked into the Concentrated Bank Account.</a:t>
            </a:r>
            <a:endParaRPr lang="en-US" dirty="0"/>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May 5, 2022</a:t>
            </a:r>
          </a:p>
          <a:p>
            <a:endParaRPr lang="en-US" dirty="0"/>
          </a:p>
          <a:p>
            <a:r>
              <a:rPr lang="en-US" dirty="0"/>
              <a:t>Total 802 Deadbeats =  9  (5 are from 802.11)</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Jan Wireless Interim = 1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a:t>
            </a:r>
            <a:r>
              <a:rPr lang="en-US"/>
              <a:t>fees needed </a:t>
            </a:r>
            <a:r>
              <a:rPr lang="en-US" dirty="0"/>
              <a:t>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June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June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Typically this report is only prepared for Interim and Plenary sessions.  As the May Report was filed late, we have updated the report to be presented at the 01 June 2022 IEEE 802 Wireless Chairs Telecon.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June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June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7" name="Picture 6">
            <a:extLst>
              <a:ext uri="{FF2B5EF4-FFF2-40B4-BE49-F238E27FC236}">
                <a16:creationId xmlns:a16="http://schemas.microsoft.com/office/drawing/2014/main" id="{81BEB3E0-C319-49E3-B0E6-54F87EAE15B6}"/>
              </a:ext>
            </a:extLst>
          </p:cNvPr>
          <p:cNvPicPr>
            <a:picLocks noChangeAspect="1"/>
          </p:cNvPicPr>
          <p:nvPr/>
        </p:nvPicPr>
        <p:blipFill>
          <a:blip r:embed="rId2"/>
          <a:stretch>
            <a:fillRect/>
          </a:stretch>
        </p:blipFill>
        <p:spPr>
          <a:xfrm>
            <a:off x="372913" y="2057400"/>
            <a:ext cx="8164894" cy="2667000"/>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2022 (June 1 update):  Total Registrations = 19</a:t>
            </a:r>
            <a:endParaRPr lang="en-US" dirty="0"/>
          </a:p>
          <a:p>
            <a:pPr lvl="1"/>
            <a:r>
              <a:rPr lang="en-US" sz="2400" dirty="0"/>
              <a:t>              Early:		19	(registration fee $950)</a:t>
            </a:r>
          </a:p>
          <a:p>
            <a:pPr lvl="1"/>
            <a:r>
              <a:rPr lang="en-US" sz="2400" dirty="0"/>
              <a:t>              </a:t>
            </a:r>
            <a:r>
              <a:rPr lang="en-US" sz="3200" dirty="0"/>
              <a:t>Total Attendees:	19 =&gt; $</a:t>
            </a:r>
            <a:r>
              <a:rPr lang="en-US" sz="2800" dirty="0"/>
              <a:t>18,050.00</a:t>
            </a:r>
            <a:endParaRPr lang="en-US" sz="3200" dirty="0"/>
          </a:p>
          <a:p>
            <a:endParaRPr lang="en-US" b="0" dirty="0"/>
          </a:p>
          <a:p>
            <a:r>
              <a:rPr lang="en-US" dirty="0"/>
              <a:t>Fee amounts/deadlines:</a:t>
            </a:r>
          </a:p>
          <a:p>
            <a:pPr lvl="1">
              <a:buFont typeface="Arial" panose="020B0604020202020204" pitchFamily="34" charset="0"/>
              <a:buChar char="•"/>
            </a:pPr>
            <a:r>
              <a:rPr lang="en-US" b="1" dirty="0"/>
              <a:t>Early</a:t>
            </a:r>
            <a:r>
              <a:rPr lang="en-US" dirty="0"/>
              <a:t>                 $US950.00 until June 30, 2022</a:t>
            </a:r>
          </a:p>
          <a:p>
            <a:pPr lvl="1">
              <a:buFont typeface="Arial" panose="020B0604020202020204" pitchFamily="34" charset="0"/>
              <a:buChar char="•"/>
            </a:pPr>
            <a:r>
              <a:rPr lang="en-US" b="1" dirty="0"/>
              <a:t>Standard</a:t>
            </a:r>
            <a:r>
              <a:rPr lang="en-US" dirty="0"/>
              <a:t>         $US1200.00 until August 15, 2022</a:t>
            </a:r>
          </a:p>
          <a:p>
            <a:pPr lvl="1">
              <a:buFont typeface="Arial" panose="020B0604020202020204" pitchFamily="34" charset="0"/>
              <a:buChar char="•"/>
            </a:pPr>
            <a:r>
              <a:rPr lang="en-US" b="1" dirty="0"/>
              <a:t>Late/Onsite</a:t>
            </a:r>
            <a:r>
              <a:rPr lang="en-US" dirty="0"/>
              <a:t>     $US1450.00 after August 15, 2022</a:t>
            </a:r>
          </a:p>
          <a:p>
            <a:endParaRPr lang="en-US"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85801"/>
            <a:ext cx="7770813" cy="457199"/>
          </a:xfrm>
        </p:spPr>
        <p:txBody>
          <a:bodyPr/>
          <a:lstStyle/>
          <a:p>
            <a:r>
              <a:rPr lang="en-US" sz="2400" dirty="0"/>
              <a:t>IEEE802W Electronic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250951"/>
            <a:ext cx="7770813" cy="5162442"/>
          </a:xfrm>
        </p:spPr>
        <p:txBody>
          <a:bodyPr/>
          <a:lstStyle/>
          <a:p>
            <a:r>
              <a:rPr lang="en-US" sz="1600" dirty="0"/>
              <a:t>Interim: Sept  11-16, 2022  Budget Draft No: 4        Update Date: 17 May 2022</a:t>
            </a:r>
          </a:p>
          <a:p>
            <a:r>
              <a:rPr lang="en-US" sz="1800" dirty="0"/>
              <a:t>Income:</a:t>
            </a:r>
          </a:p>
          <a:p>
            <a:pPr lvl="1"/>
            <a:r>
              <a:rPr lang="en-US" sz="1800" dirty="0"/>
              <a:t>Registrations In-person	-	150		= 	$ 125,562.50 </a:t>
            </a:r>
          </a:p>
          <a:p>
            <a:pPr lvl="1"/>
            <a:r>
              <a:rPr lang="en-US" sz="1800" dirty="0"/>
              <a:t>Registrations Virtual	-	150		= 	$ 125,562.50</a:t>
            </a:r>
          </a:p>
          <a:p>
            <a:pPr lvl="1"/>
            <a:r>
              <a:rPr lang="en-US" sz="1800" dirty="0"/>
              <a:t> 	Total Income:					</a:t>
            </a:r>
            <a:r>
              <a:rPr lang="en-US" sz="1800" b="1" dirty="0"/>
              <a:t>$ 251,125.00</a:t>
            </a:r>
          </a:p>
          <a:p>
            <a:r>
              <a:rPr lang="en-US" sz="1800" dirty="0"/>
              <a:t>Expense:</a:t>
            </a:r>
          </a:p>
          <a:p>
            <a:pPr lvl="1"/>
            <a:r>
              <a:rPr lang="en-US" sz="1800" dirty="0"/>
              <a:t>	Venue:						$ 25,500</a:t>
            </a:r>
          </a:p>
          <a:p>
            <a:pPr lvl="1"/>
            <a:r>
              <a:rPr lang="en-US" sz="1800" dirty="0"/>
              <a:t>	F&amp;B							$ 84,000</a:t>
            </a:r>
          </a:p>
          <a:p>
            <a:pPr lvl="1"/>
            <a:r>
              <a:rPr lang="en-US" sz="1800" dirty="0"/>
              <a:t>	Networking					$ 41,000</a:t>
            </a:r>
          </a:p>
          <a:p>
            <a:pPr lvl="1"/>
            <a:r>
              <a:rPr lang="en-US" sz="1800" dirty="0"/>
              <a:t>	Financial Fee:					$ 11,300</a:t>
            </a:r>
          </a:p>
          <a:p>
            <a:pPr lvl="1"/>
            <a:r>
              <a:rPr lang="en-US" sz="1800" dirty="0"/>
              <a:t>	Meeting Planner: 				$ 70,500</a:t>
            </a:r>
          </a:p>
          <a:p>
            <a:pPr lvl="1"/>
            <a:r>
              <a:rPr lang="en-US" sz="1800" dirty="0"/>
              <a:t>	Social							$ 12,250</a:t>
            </a:r>
          </a:p>
          <a:p>
            <a:pPr lvl="1"/>
            <a:r>
              <a:rPr lang="en-US" sz="1800" dirty="0"/>
              <a:t>	</a:t>
            </a:r>
            <a:r>
              <a:rPr lang="en-US" sz="1800" dirty="0" err="1"/>
              <a:t>Misc</a:t>
            </a:r>
            <a:r>
              <a:rPr lang="en-US" sz="1800" dirty="0"/>
              <a:t>							$   5,750</a:t>
            </a:r>
          </a:p>
          <a:p>
            <a:r>
              <a:rPr lang="en-US" sz="1800" b="1" dirty="0"/>
              <a:t>Total Expense:				$ 250,300              $834.34 per person</a:t>
            </a:r>
          </a:p>
          <a:p>
            <a:r>
              <a:rPr lang="en-US" sz="1800" dirty="0"/>
              <a:t>Meeting Surplus/(Deficit)		$ 825</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(May 4 update):  Total Registrations = 527</a:t>
            </a:r>
            <a:endParaRPr lang="en-US" dirty="0"/>
          </a:p>
          <a:p>
            <a:r>
              <a:rPr lang="en-US" dirty="0"/>
              <a:t>              </a:t>
            </a:r>
            <a:r>
              <a:rPr lang="en-US" b="1" dirty="0"/>
              <a:t>Early:    		454</a:t>
            </a:r>
            <a:r>
              <a:rPr lang="en-US" dirty="0"/>
              <a:t>     (registration fee $400)</a:t>
            </a:r>
          </a:p>
          <a:p>
            <a:r>
              <a:rPr lang="en-US" dirty="0"/>
              <a:t>              </a:t>
            </a:r>
            <a:r>
              <a:rPr lang="en-US" b="1" dirty="0"/>
              <a:t>Standard:  	  71</a:t>
            </a:r>
            <a:r>
              <a:rPr lang="en-US" dirty="0"/>
              <a:t>     (registration fee $600)</a:t>
            </a:r>
          </a:p>
          <a:p>
            <a:r>
              <a:rPr lang="en-US" dirty="0"/>
              <a:t>              </a:t>
            </a:r>
            <a:r>
              <a:rPr lang="en-US" b="1" dirty="0"/>
              <a:t>Late:  		    2</a:t>
            </a:r>
            <a:r>
              <a:rPr lang="en-US" dirty="0"/>
              <a:t>     (registration fee $800)</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June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1981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 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0476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D784B-096F-4BC0-B00F-03A4BD4D812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35476</TotalTime>
  <Words>5249</Words>
  <Application>Microsoft Office PowerPoint</Application>
  <PresentationFormat>On-screen Show (4:3)</PresentationFormat>
  <Paragraphs>1487</Paragraphs>
  <Slides>31</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Calibri</vt:lpstr>
      <vt:lpstr>Times New Roman</vt:lpstr>
      <vt:lpstr>Office Theme</vt:lpstr>
      <vt:lpstr>Document</vt:lpstr>
      <vt:lpstr>Wireless Treasurer Report June 2022</vt:lpstr>
      <vt:lpstr>Abstract</vt:lpstr>
      <vt:lpstr>802.11/.15 Joint Account Overview 2022</vt:lpstr>
      <vt:lpstr>IEEE802W Mix Mode Interim 2022 Sept Registration report</vt:lpstr>
      <vt:lpstr>IEEE802W Electronic Interim 2022 Sept Budget report</vt:lpstr>
      <vt:lpstr>May 2022 Electronic Interim  Registration Report</vt:lpstr>
      <vt:lpstr>IEEE802W Electronic Interim 2022 May Budget report</vt:lpstr>
      <vt:lpstr>January 2022 Electronic Interim  Registration Report</vt:lpstr>
      <vt:lpstr>IEEE 802W Electronic Interim 2022 January Budget report</vt:lpstr>
      <vt:lpstr>IEEE 802W Electronic Interim 2021 Sept Registration report</vt:lpstr>
      <vt:lpstr>IEEE 802W Electronic Interim 2021 Sept Budget report</vt:lpstr>
      <vt:lpstr>Income/Expense Report  Jan 1, 2021, to May 31, 2022</vt:lpstr>
      <vt:lpstr>Cvent PayGo Details for Sept 2021</vt:lpstr>
      <vt:lpstr>802 Deadbeats</vt:lpstr>
      <vt:lpstr>Deadbeat Consequences</vt:lpstr>
      <vt:lpstr>Future Interim Meeting Fee Expectation</vt:lpstr>
      <vt:lpstr>802.11/.15 Joint Account Overview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June 2022</dc:title>
  <dc:creator>Jon Rosdahl</dc:creator>
  <cp:keywords>June 2022</cp:keywords>
  <dc:description>Jon Rosdahl (Qualcomm)</dc:description>
  <cp:lastModifiedBy>Jon Rosdahl</cp:lastModifiedBy>
  <cp:revision>58</cp:revision>
  <cp:lastPrinted>1601-01-01T00:00:00Z</cp:lastPrinted>
  <dcterms:created xsi:type="dcterms:W3CDTF">2019-08-01T19:20:26Z</dcterms:created>
  <dcterms:modified xsi:type="dcterms:W3CDTF">2022-06-03T01:32:09Z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