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348" r:id="rId7"/>
    <p:sldId id="359" r:id="rId8"/>
    <p:sldId id="360" r:id="rId9"/>
    <p:sldId id="353" r:id="rId10"/>
    <p:sldId id="356" r:id="rId11"/>
    <p:sldId id="351" r:id="rId12"/>
    <p:sldId id="355" r:id="rId13"/>
    <p:sldId id="357" r:id="rId14"/>
    <p:sldId id="358" r:id="rId15"/>
    <p:sldId id="342" r:id="rId16"/>
    <p:sldId id="340" r:id="rId17"/>
    <p:sldId id="341" r:id="rId18"/>
    <p:sldId id="339" r:id="rId19"/>
    <p:sldId id="346" r:id="rId20"/>
    <p:sldId id="323" r:id="rId21"/>
    <p:sldId id="334" r:id="rId22"/>
    <p:sldId id="333" r:id="rId23"/>
    <p:sldId id="325" r:id="rId24"/>
    <p:sldId id="332" r:id="rId25"/>
    <p:sldId id="328" r:id="rId26"/>
    <p:sldId id="312" r:id="rId27"/>
    <p:sldId id="308" r:id="rId28"/>
    <p:sldId id="304" r:id="rId29"/>
    <p:sldId id="303" r:id="rId30"/>
    <p:sldId id="291" r:id="rId31"/>
    <p:sldId id="269" r:id="rId32"/>
    <p:sldId id="330" r:id="rId33"/>
    <p:sldId id="331" r:id="rId34"/>
    <p:sldId id="32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59"/>
            <p14:sldId id="360"/>
            <p14:sldId id="353"/>
            <p14:sldId id="356"/>
            <p14:sldId id="351"/>
            <p14:sldId id="355"/>
            <p14:sldId id="357"/>
            <p14:sldId id="358"/>
            <p14:sldId id="342"/>
            <p14:sldId id="340"/>
            <p14:sldId id="341"/>
            <p14:sldId id="339"/>
            <p14:sldId id="346"/>
            <p14:sldId id="323"/>
          </p14:sldIdLst>
        </p14:section>
        <p14:section name="Meeting Income Report Record" id="{90888863-D814-48AF-89AB-7EB609E9FF5C}">
          <p14:sldIdLst>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77908-0580-4AF4-A9A6-6014F689038D}" v="6" dt="2022-05-24T18:21:25.4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89316" autoAdjust="0"/>
  </p:normalViewPr>
  <p:slideViewPr>
    <p:cSldViewPr>
      <p:cViewPr varScale="1">
        <p:scale>
          <a:sx n="67" d="100"/>
          <a:sy n="67" d="100"/>
        </p:scale>
        <p:origin x="6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8E77908-0580-4AF4-A9A6-6014F689038D}"/>
    <pc:docChg chg="undo custSel addSld modSld sldOrd modMainMaster">
      <pc:chgData name="Jon Rosdahl" userId="2820f357-2dd4-4127-8713-e0bfde0fd756" providerId="ADAL" clId="{08E77908-0580-4AF4-A9A6-6014F689038D}" dt="2022-06-01T18:57:49.401" v="644" actId="6549"/>
      <pc:docMkLst>
        <pc:docMk/>
      </pc:docMkLst>
      <pc:sldChg chg="modSp mod">
        <pc:chgData name="Jon Rosdahl" userId="2820f357-2dd4-4127-8713-e0bfde0fd756" providerId="ADAL" clId="{08E77908-0580-4AF4-A9A6-6014F689038D}" dt="2022-05-24T18:18:36.958" v="13" actId="20577"/>
        <pc:sldMkLst>
          <pc:docMk/>
          <pc:sldMk cId="0" sldId="256"/>
        </pc:sldMkLst>
        <pc:spChg chg="mod">
          <ac:chgData name="Jon Rosdahl" userId="2820f357-2dd4-4127-8713-e0bfde0fd756" providerId="ADAL" clId="{08E77908-0580-4AF4-A9A6-6014F689038D}" dt="2022-05-24T18:18:36.958" v="13" actId="20577"/>
          <ac:spMkLst>
            <pc:docMk/>
            <pc:sldMk cId="0" sldId="256"/>
            <ac:spMk id="3073" creationId="{00000000-0000-0000-0000-000000000000}"/>
          </ac:spMkLst>
        </pc:spChg>
      </pc:sldChg>
      <pc:sldChg chg="modSp mod">
        <pc:chgData name="Jon Rosdahl" userId="2820f357-2dd4-4127-8713-e0bfde0fd756" providerId="ADAL" clId="{08E77908-0580-4AF4-A9A6-6014F689038D}" dt="2022-05-24T18:19:47.321" v="251" actId="20577"/>
        <pc:sldMkLst>
          <pc:docMk/>
          <pc:sldMk cId="0" sldId="257"/>
        </pc:sldMkLst>
        <pc:spChg chg="mod">
          <ac:chgData name="Jon Rosdahl" userId="2820f357-2dd4-4127-8713-e0bfde0fd756" providerId="ADAL" clId="{08E77908-0580-4AF4-A9A6-6014F689038D}" dt="2022-05-24T18:19:47.321" v="251" actId="20577"/>
          <ac:spMkLst>
            <pc:docMk/>
            <pc:sldMk cId="0" sldId="257"/>
            <ac:spMk id="4098" creationId="{00000000-0000-0000-0000-000000000000}"/>
          </ac:spMkLst>
        </pc:spChg>
      </pc:sldChg>
      <pc:sldChg chg="ord">
        <pc:chgData name="Jon Rosdahl" userId="2820f357-2dd4-4127-8713-e0bfde0fd756" providerId="ADAL" clId="{08E77908-0580-4AF4-A9A6-6014F689038D}" dt="2022-05-24T18:20:29.435" v="255"/>
        <pc:sldMkLst>
          <pc:docMk/>
          <pc:sldMk cId="4178967725" sldId="323"/>
        </pc:sldMkLst>
      </pc:sldChg>
      <pc:sldChg chg="ord">
        <pc:chgData name="Jon Rosdahl" userId="2820f357-2dd4-4127-8713-e0bfde0fd756" providerId="ADAL" clId="{08E77908-0580-4AF4-A9A6-6014F689038D}" dt="2022-05-24T18:20:17.394" v="253"/>
        <pc:sldMkLst>
          <pc:docMk/>
          <pc:sldMk cId="4047295227" sldId="348"/>
        </pc:sldMkLst>
      </pc:sldChg>
      <pc:sldChg chg="ord">
        <pc:chgData name="Jon Rosdahl" userId="2820f357-2dd4-4127-8713-e0bfde0fd756" providerId="ADAL" clId="{08E77908-0580-4AF4-A9A6-6014F689038D}" dt="2022-05-24T18:20:53.973" v="259"/>
        <pc:sldMkLst>
          <pc:docMk/>
          <pc:sldMk cId="3038797176" sldId="351"/>
        </pc:sldMkLst>
      </pc:sldChg>
      <pc:sldChg chg="modSp mod">
        <pc:chgData name="Jon Rosdahl" userId="2820f357-2dd4-4127-8713-e0bfde0fd756" providerId="ADAL" clId="{08E77908-0580-4AF4-A9A6-6014F689038D}" dt="2022-06-01T18:40:48.863" v="374" actId="20577"/>
        <pc:sldMkLst>
          <pc:docMk/>
          <pc:sldMk cId="355970095" sldId="353"/>
        </pc:sldMkLst>
        <pc:spChg chg="mod">
          <ac:chgData name="Jon Rosdahl" userId="2820f357-2dd4-4127-8713-e0bfde0fd756" providerId="ADAL" clId="{08E77908-0580-4AF4-A9A6-6014F689038D}" dt="2022-06-01T18:40:48.863" v="374" actId="20577"/>
          <ac:spMkLst>
            <pc:docMk/>
            <pc:sldMk cId="355970095" sldId="353"/>
            <ac:spMk id="3" creationId="{725FD0EA-E609-4C1A-85B8-08A5AE925777}"/>
          </ac:spMkLst>
        </pc:spChg>
      </pc:sldChg>
      <pc:sldChg chg="ord">
        <pc:chgData name="Jon Rosdahl" userId="2820f357-2dd4-4127-8713-e0bfde0fd756" providerId="ADAL" clId="{08E77908-0580-4AF4-A9A6-6014F689038D}" dt="2022-05-24T18:20:49.587" v="257"/>
        <pc:sldMkLst>
          <pc:docMk/>
          <pc:sldMk cId="115047699" sldId="355"/>
        </pc:sldMkLst>
      </pc:sldChg>
      <pc:sldChg chg="modSp add mod">
        <pc:chgData name="Jon Rosdahl" userId="2820f357-2dd4-4127-8713-e0bfde0fd756" providerId="ADAL" clId="{08E77908-0580-4AF4-A9A6-6014F689038D}" dt="2022-06-01T18:39:02.302" v="368" actId="20577"/>
        <pc:sldMkLst>
          <pc:docMk/>
          <pc:sldMk cId="3035181946" sldId="359"/>
        </pc:sldMkLst>
        <pc:spChg chg="mod">
          <ac:chgData name="Jon Rosdahl" userId="2820f357-2dd4-4127-8713-e0bfde0fd756" providerId="ADAL" clId="{08E77908-0580-4AF4-A9A6-6014F689038D}" dt="2022-06-01T18:39:02.302" v="368" actId="20577"/>
          <ac:spMkLst>
            <pc:docMk/>
            <pc:sldMk cId="3035181946" sldId="359"/>
            <ac:spMk id="2" creationId="{6DB97953-5430-4111-B306-F0CCC08F2E2A}"/>
          </ac:spMkLst>
        </pc:spChg>
        <pc:spChg chg="mod">
          <ac:chgData name="Jon Rosdahl" userId="2820f357-2dd4-4127-8713-e0bfde0fd756" providerId="ADAL" clId="{08E77908-0580-4AF4-A9A6-6014F689038D}" dt="2022-06-01T18:38:45.988" v="356" actId="113"/>
          <ac:spMkLst>
            <pc:docMk/>
            <pc:sldMk cId="3035181946" sldId="359"/>
            <ac:spMk id="3" creationId="{2CB657D3-ED0D-4C33-8811-0A7B968CBB89}"/>
          </ac:spMkLst>
        </pc:spChg>
      </pc:sldChg>
      <pc:sldChg chg="modSp add mod modNotesTx">
        <pc:chgData name="Jon Rosdahl" userId="2820f357-2dd4-4127-8713-e0bfde0fd756" providerId="ADAL" clId="{08E77908-0580-4AF4-A9A6-6014F689038D}" dt="2022-06-01T18:57:49.401" v="644" actId="6549"/>
        <pc:sldMkLst>
          <pc:docMk/>
          <pc:sldMk cId="2856720215" sldId="360"/>
        </pc:sldMkLst>
        <pc:spChg chg="mod">
          <ac:chgData name="Jon Rosdahl" userId="2820f357-2dd4-4127-8713-e0bfde0fd756" providerId="ADAL" clId="{08E77908-0580-4AF4-A9A6-6014F689038D}" dt="2022-06-01T18:52:29.600" v="610" actId="14100"/>
          <ac:spMkLst>
            <pc:docMk/>
            <pc:sldMk cId="2856720215" sldId="360"/>
            <ac:spMk id="2" creationId="{84F311F2-1F1E-4E5C-98C2-56754D56D157}"/>
          </ac:spMkLst>
        </pc:spChg>
        <pc:spChg chg="mod">
          <ac:chgData name="Jon Rosdahl" userId="2820f357-2dd4-4127-8713-e0bfde0fd756" providerId="ADAL" clId="{08E77908-0580-4AF4-A9A6-6014F689038D}" dt="2022-06-01T18:57:32.621" v="643" actId="20577"/>
          <ac:spMkLst>
            <pc:docMk/>
            <pc:sldMk cId="2856720215" sldId="360"/>
            <ac:spMk id="3" creationId="{5D528D0E-D172-4C4F-9EC3-436D4EAE56B1}"/>
          </ac:spMkLst>
        </pc:spChg>
      </pc:sldChg>
      <pc:sldMasterChg chg="modSp mod">
        <pc:chgData name="Jon Rosdahl" userId="2820f357-2dd4-4127-8713-e0bfde0fd756" providerId="ADAL" clId="{08E77908-0580-4AF4-A9A6-6014F689038D}" dt="2022-05-24T18:18:23.729" v="9" actId="6549"/>
        <pc:sldMasterMkLst>
          <pc:docMk/>
          <pc:sldMasterMk cId="0" sldId="2147483648"/>
        </pc:sldMasterMkLst>
        <pc:spChg chg="mod">
          <ac:chgData name="Jon Rosdahl" userId="2820f357-2dd4-4127-8713-e0bfde0fd756" providerId="ADAL" clId="{08E77908-0580-4AF4-A9A6-6014F689038D}" dt="2022-05-24T18:18:23.729" v="9"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EC-22/0104r0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EC-22/0104r0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EC-22/0104r0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EC-22/0104r0</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EC-22/0104r0</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EC-22/0104r0</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EC-22/0104r0</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EC-22/0104r0</a:t>
            </a:r>
            <a:endParaRPr lang="en-US" dirty="0"/>
          </a:p>
        </p:txBody>
      </p:sp>
      <p:sp>
        <p:nvSpPr>
          <p:cNvPr id="5" name="Date Placeholder 4"/>
          <p:cNvSpPr>
            <a:spLocks noGrp="1"/>
          </p:cNvSpPr>
          <p:nvPr>
            <p:ph type="dt" idx="11"/>
          </p:nvPr>
        </p:nvSpPr>
        <p:spPr/>
        <p:txBody>
          <a:bodyPr/>
          <a:lstStyle/>
          <a:p>
            <a:pPr>
              <a:defRPr/>
            </a:pPr>
            <a:r>
              <a:rPr lang="en-US"/>
              <a:t>June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EC-22/0104r0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June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EC-22/0104r0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2021 Sept F2F Invoices: </a:t>
            </a:r>
          </a:p>
          <a:p>
            <a:r>
              <a:rPr lang="en-US" dirty="0"/>
              <a:t># 1253 =$12,500 </a:t>
            </a:r>
          </a:p>
          <a:p>
            <a:r>
              <a:rPr lang="en-US" dirty="0"/>
              <a:t># 1269 = $2,500</a:t>
            </a:r>
          </a:p>
          <a:p>
            <a:r>
              <a:rPr lang="en-US" dirty="0"/>
              <a:t># 1275 = $2,500</a:t>
            </a:r>
          </a:p>
          <a:p>
            <a:r>
              <a:rPr lang="en-US" dirty="0"/>
              <a:t># 1276 = $  360</a:t>
            </a:r>
          </a:p>
          <a:p>
            <a:r>
              <a:rPr lang="en-US" dirty="0"/>
              <a:t>Total:   $17,860.00</a:t>
            </a:r>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00026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–(15,447.07). (shortfall).</a:t>
            </a:r>
          </a:p>
          <a:p>
            <a:endParaRPr lang="en-US" dirty="0"/>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EC-22/0104r0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EC-22/0104r0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June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June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1 (Liu,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79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2021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778119"/>
            <a:ext cx="7770813" cy="4635273"/>
          </a:xfrm>
        </p:spPr>
        <p:txBody>
          <a:bodyPr/>
          <a:lstStyle/>
          <a:p>
            <a:r>
              <a:rPr lang="en-US" dirty="0"/>
              <a:t>Budget Draft No: 4 				–  Sept  10-24, 2021</a:t>
            </a:r>
          </a:p>
          <a:p>
            <a:r>
              <a:rPr lang="en-US" dirty="0"/>
              <a:t>Budget Update Date: 4 May 2022</a:t>
            </a:r>
          </a:p>
          <a:p>
            <a:r>
              <a:rPr lang="en-US" dirty="0"/>
              <a:t>Income:</a:t>
            </a:r>
          </a:p>
          <a:p>
            <a:pPr lvl="1"/>
            <a:r>
              <a:rPr lang="en-US" dirty="0"/>
              <a:t>	Registrations	-	497		= 	$ 31,300</a:t>
            </a:r>
          </a:p>
          <a:p>
            <a:r>
              <a:rPr lang="en-US" dirty="0"/>
              <a:t>	Total Income:					$ 31,300</a:t>
            </a:r>
          </a:p>
          <a:p>
            <a:r>
              <a:rPr lang="en-US" dirty="0"/>
              <a:t>Expense:</a:t>
            </a:r>
          </a:p>
          <a:p>
            <a:pPr lvl="1"/>
            <a:r>
              <a:rPr lang="en-US" dirty="0"/>
              <a:t>	Venue:						$       0.00</a:t>
            </a:r>
          </a:p>
          <a:p>
            <a:pPr lvl="1"/>
            <a:r>
              <a:rPr lang="en-US" dirty="0"/>
              <a:t>	Financial Fee:					$   2,783.00</a:t>
            </a:r>
          </a:p>
          <a:p>
            <a:pPr lvl="1"/>
            <a:r>
              <a:rPr lang="en-US" dirty="0"/>
              <a:t>	Meeting Planner: 				$ 17,860.00</a:t>
            </a:r>
          </a:p>
          <a:p>
            <a:r>
              <a:rPr lang="en-US" dirty="0"/>
              <a:t>	</a:t>
            </a:r>
            <a:r>
              <a:rPr lang="en-US" b="1" dirty="0"/>
              <a:t>Total Expense:				$ 20,643.00</a:t>
            </a:r>
          </a:p>
          <a:p>
            <a:r>
              <a:rPr lang="en-US" dirty="0"/>
              <a:t>Meeting Surplus/(Deficit)		$ 10,657.00</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8212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685801"/>
            <a:ext cx="7543800" cy="581023"/>
          </a:xfrm>
        </p:spPr>
        <p:txBody>
          <a:bodyPr/>
          <a:lstStyle/>
          <a:p>
            <a:r>
              <a:rPr lang="en-US" sz="2400" dirty="0"/>
              <a:t>Income/Expense Report </a:t>
            </a:r>
            <a:br>
              <a:rPr lang="en-US" sz="2400" dirty="0"/>
            </a:br>
            <a:r>
              <a:rPr lang="en-US" sz="2400" dirty="0"/>
              <a:t>Jan 2021 to April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June 2022</a:t>
            </a:r>
            <a:endParaRPr lang="en-GB" dirty="0"/>
          </a:p>
        </p:txBody>
      </p:sp>
      <p:pic>
        <p:nvPicPr>
          <p:cNvPr id="8" name="Picture 7">
            <a:extLst>
              <a:ext uri="{FF2B5EF4-FFF2-40B4-BE49-F238E27FC236}">
                <a16:creationId xmlns:a16="http://schemas.microsoft.com/office/drawing/2014/main" id="{5D1E9319-F86B-4CFE-A4D0-616DED9D8E3F}"/>
              </a:ext>
            </a:extLst>
          </p:cNvPr>
          <p:cNvPicPr>
            <a:picLocks noChangeAspect="1"/>
          </p:cNvPicPr>
          <p:nvPr/>
        </p:nvPicPr>
        <p:blipFill>
          <a:blip r:embed="rId3"/>
          <a:stretch>
            <a:fillRect/>
          </a:stretch>
        </p:blipFill>
        <p:spPr>
          <a:xfrm>
            <a:off x="2133600" y="1474335"/>
            <a:ext cx="4876799" cy="4922610"/>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a:t>
            </a:r>
            <a:r>
              <a:rPr lang="en-US" dirty="0" err="1"/>
              <a:t>PayGo</a:t>
            </a:r>
            <a:r>
              <a:rPr lang="en-US" dirty="0"/>
              <a: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event registrations made March 14.</a:t>
            </a:r>
          </a:p>
          <a:p>
            <a:endParaRPr lang="en-US" sz="2000" dirty="0"/>
          </a:p>
          <a:p>
            <a:r>
              <a:rPr lang="en-US" sz="2000" dirty="0"/>
              <a:t>CVENT </a:t>
            </a:r>
            <a:r>
              <a:rPr lang="en-US" sz="2000" dirty="0" err="1"/>
              <a:t>PayGo</a:t>
            </a:r>
            <a:r>
              <a:rPr lang="en-US" sz="2000" dirty="0"/>
              <a:t> outstanding balance: 0 </a:t>
            </a:r>
          </a:p>
          <a:p>
            <a:r>
              <a:rPr lang="en-US" sz="2000" dirty="0"/>
              <a:t>All Deposits have been booked into the Concentrated Bank Account.</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a:t>
            </a:r>
            <a:r>
              <a:rPr lang="en-US"/>
              <a:t>fees needed </a:t>
            </a:r>
            <a:r>
              <a:rPr lang="en-US" dirty="0"/>
              <a:t>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June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June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Typically this report is only prepared for Interim and Plenary sessions.  As the May Report was filed late, we have updated the report to be presented at the 01 June 2022 IEEE 802 Wireless Chairs Telecon.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June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June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June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June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9" name="Picture 8">
            <a:extLst>
              <a:ext uri="{FF2B5EF4-FFF2-40B4-BE49-F238E27FC236}">
                <a16:creationId xmlns:a16="http://schemas.microsoft.com/office/drawing/2014/main" id="{B713193E-3818-44D4-9DD9-254FFDB7CFB8}"/>
              </a:ext>
            </a:extLst>
          </p:cNvPr>
          <p:cNvPicPr>
            <a:picLocks noChangeAspect="1"/>
          </p:cNvPicPr>
          <p:nvPr/>
        </p:nvPicPr>
        <p:blipFill>
          <a:blip r:embed="rId2"/>
          <a:stretch>
            <a:fillRect/>
          </a:stretch>
        </p:blipFill>
        <p:spPr>
          <a:xfrm>
            <a:off x="487181" y="2057400"/>
            <a:ext cx="8169640" cy="27432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2022 (May 31 update):  Total Registrations = 17</a:t>
            </a:r>
            <a:endParaRPr lang="en-US" dirty="0"/>
          </a:p>
          <a:p>
            <a:pPr lvl="1"/>
            <a:r>
              <a:rPr lang="en-US" sz="2400" dirty="0"/>
              <a:t>              Early:		17	(registration fee $950)</a:t>
            </a:r>
          </a:p>
          <a:p>
            <a:pPr lvl="1"/>
            <a:r>
              <a:rPr lang="en-US" sz="2400" dirty="0"/>
              <a:t>              </a:t>
            </a:r>
            <a:r>
              <a:rPr lang="en-US" sz="3200" dirty="0"/>
              <a:t>Total Attendees:	17</a:t>
            </a:r>
          </a:p>
          <a:p>
            <a:endParaRPr lang="en-US" b="0" dirty="0"/>
          </a:p>
          <a:p>
            <a:r>
              <a:rPr lang="en-US" dirty="0"/>
              <a:t>Fee amounts/deadlines:</a:t>
            </a:r>
          </a:p>
          <a:p>
            <a:pPr lvl="1">
              <a:buFont typeface="Arial" panose="020B0604020202020204" pitchFamily="34" charset="0"/>
              <a:buChar char="•"/>
            </a:pPr>
            <a:r>
              <a:rPr lang="en-US" b="1" dirty="0"/>
              <a:t>Early</a:t>
            </a:r>
            <a:r>
              <a:rPr lang="en-US" dirty="0"/>
              <a:t>                 $US950.00 until June 30, 2022</a:t>
            </a:r>
          </a:p>
          <a:p>
            <a:pPr lvl="1">
              <a:buFont typeface="Arial" panose="020B0604020202020204" pitchFamily="34" charset="0"/>
              <a:buChar char="•"/>
            </a:pPr>
            <a:r>
              <a:rPr lang="en-US" b="1" dirty="0"/>
              <a:t>Standard</a:t>
            </a:r>
            <a:r>
              <a:rPr lang="en-US" dirty="0"/>
              <a:t>         $US1200.00 until August 15, 2022</a:t>
            </a:r>
          </a:p>
          <a:p>
            <a:pPr lvl="1">
              <a:buFont typeface="Arial" panose="020B0604020202020204" pitchFamily="34" charset="0"/>
              <a:buChar char="•"/>
            </a:pPr>
            <a:r>
              <a:rPr lang="en-US" b="1" dirty="0"/>
              <a:t>Late/Onsite</a:t>
            </a:r>
            <a:r>
              <a:rPr lang="en-US" dirty="0"/>
              <a:t>     $US1450.00 after August 15, 2022</a:t>
            </a:r>
          </a:p>
          <a:p>
            <a:endParaRPr lang="en-US"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5801"/>
            <a:ext cx="7770813" cy="457199"/>
          </a:xfrm>
        </p:spPr>
        <p:txBody>
          <a:bodyPr/>
          <a:lstStyle/>
          <a:p>
            <a:r>
              <a:rPr lang="en-US" sz="2400" dirty="0"/>
              <a:t>IEEE802W Electronic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250951"/>
            <a:ext cx="7770813" cy="5162442"/>
          </a:xfrm>
        </p:spPr>
        <p:txBody>
          <a:bodyPr/>
          <a:lstStyle/>
          <a:p>
            <a:r>
              <a:rPr lang="en-US" sz="1600" dirty="0"/>
              <a:t>Interim: Sept  11-16, 2022  Budget Draft No: 4        Update Date: 17 May 2022</a:t>
            </a:r>
          </a:p>
          <a:p>
            <a:r>
              <a:rPr lang="en-US" sz="1800" dirty="0"/>
              <a:t>Income:</a:t>
            </a:r>
          </a:p>
          <a:p>
            <a:pPr lvl="1"/>
            <a:r>
              <a:rPr lang="en-US" sz="1800" dirty="0"/>
              <a:t>Registrations In-person	-	150		= 	$ 125,562.50 </a:t>
            </a:r>
          </a:p>
          <a:p>
            <a:pPr lvl="1"/>
            <a:r>
              <a:rPr lang="en-US" sz="1800" dirty="0"/>
              <a:t>Registrations Virtual	-	150		= 	$ 125,562.50</a:t>
            </a:r>
          </a:p>
          <a:p>
            <a:pPr lvl="1"/>
            <a:r>
              <a:rPr lang="en-US" sz="1800" dirty="0"/>
              <a:t> 	Total Income:					</a:t>
            </a:r>
            <a:r>
              <a:rPr lang="en-US" sz="1800" b="1" dirty="0"/>
              <a:t>$ 251,125.00</a:t>
            </a:r>
          </a:p>
          <a:p>
            <a:r>
              <a:rPr lang="en-US" sz="1800" dirty="0"/>
              <a:t>Expense:</a:t>
            </a:r>
          </a:p>
          <a:p>
            <a:pPr lvl="1"/>
            <a:r>
              <a:rPr lang="en-US" sz="1800" dirty="0"/>
              <a:t>	Venue:						$ 25,500</a:t>
            </a:r>
          </a:p>
          <a:p>
            <a:pPr lvl="1"/>
            <a:r>
              <a:rPr lang="en-US" sz="1800" dirty="0"/>
              <a:t>	F&amp;B							$ 84,000</a:t>
            </a:r>
          </a:p>
          <a:p>
            <a:pPr lvl="1"/>
            <a:r>
              <a:rPr lang="en-US" sz="1800" dirty="0"/>
              <a:t>	Networking					$ 41,000</a:t>
            </a:r>
          </a:p>
          <a:p>
            <a:pPr lvl="1"/>
            <a:r>
              <a:rPr lang="en-US" sz="1800" dirty="0"/>
              <a:t>	Financial Fee:					$ 11,300</a:t>
            </a:r>
          </a:p>
          <a:p>
            <a:pPr lvl="1"/>
            <a:r>
              <a:rPr lang="en-US" sz="1800" dirty="0"/>
              <a:t>	Meeting Planner: 				$ 70,500</a:t>
            </a:r>
          </a:p>
          <a:p>
            <a:pPr lvl="1"/>
            <a:r>
              <a:rPr lang="en-US" sz="1800" dirty="0"/>
              <a:t>	Social							$ 12,250</a:t>
            </a:r>
          </a:p>
          <a:p>
            <a:pPr lvl="1"/>
            <a:r>
              <a:rPr lang="en-US" sz="1800" dirty="0"/>
              <a:t>	</a:t>
            </a:r>
            <a:r>
              <a:rPr lang="en-US" sz="1800" dirty="0" err="1"/>
              <a:t>Misc</a:t>
            </a:r>
            <a:r>
              <a:rPr lang="en-US" sz="1800" dirty="0"/>
              <a:t>							$   5,750</a:t>
            </a:r>
          </a:p>
          <a:p>
            <a:r>
              <a:rPr lang="en-US" sz="1800" b="1" dirty="0"/>
              <a:t>Total Expense:				$ 250,300              $834.34 per person</a:t>
            </a:r>
          </a:p>
          <a:p>
            <a:r>
              <a:rPr lang="en-US" sz="1800" dirty="0"/>
              <a:t>Meeting Surplus/(Deficit)		$ 825</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June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2570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0476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D784B-096F-4BC0-B00F-03A4BD4D812F}">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33658</TotalTime>
  <Words>5238</Words>
  <Application>Microsoft Office PowerPoint</Application>
  <PresentationFormat>On-screen Show (4:3)</PresentationFormat>
  <Paragraphs>1487</Paragraphs>
  <Slides>31</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Calibri</vt:lpstr>
      <vt:lpstr>Times New Roman</vt:lpstr>
      <vt:lpstr>Office Theme</vt:lpstr>
      <vt:lpstr>Document</vt:lpstr>
      <vt:lpstr>Wireless Treasurer Report June 2022</vt:lpstr>
      <vt:lpstr>Abstract</vt:lpstr>
      <vt:lpstr>802.11/.15 Joint Account Overview 2022</vt:lpstr>
      <vt:lpstr>IEEE802W Mix Mode Interim 2022 Sept Registration report</vt:lpstr>
      <vt:lpstr>IEEE802W Electronic Interim 2022 Sept Budget report</vt:lpstr>
      <vt:lpstr>May 2022 Electronic Interim  Registration Report</vt:lpstr>
      <vt:lpstr>IEEE802W Electronic Interim 2022 May Budget report</vt:lpstr>
      <vt:lpstr>January 2022 Electronic Interim  Registration Report</vt:lpstr>
      <vt:lpstr>IEEE802W Electronic Interim 2022 January Budget report</vt:lpstr>
      <vt:lpstr>IEEE802W Electronic Interim 2021 Sept Registration report</vt:lpstr>
      <vt:lpstr>IEEE802W Electronic Interim 2021 Sept Budget report</vt:lpstr>
      <vt:lpstr>Income/Expense Report  Jan 2021 to April 2022</vt:lpstr>
      <vt:lpstr>Cvent PayGo Details for Sept 2021</vt:lpstr>
      <vt:lpstr>802 Deadbeats</vt:lpstr>
      <vt:lpstr>Deadbeat Consequences</vt:lpstr>
      <vt:lpstr>Future Interim Meeting Fee Expectation</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June 2022</dc:title>
  <dc:creator>Jon Rosdahl</dc:creator>
  <cp:keywords>June 2022</cp:keywords>
  <dc:description>Jon Rosdahl (Qualcomm)</dc:description>
  <cp:lastModifiedBy>Jon Rosdahl</cp:lastModifiedBy>
  <cp:revision>57</cp:revision>
  <cp:lastPrinted>1601-01-01T00:00:00Z</cp:lastPrinted>
  <dcterms:created xsi:type="dcterms:W3CDTF">2019-08-01T19:20:26Z</dcterms:created>
  <dcterms:modified xsi:type="dcterms:W3CDTF">2022-06-01T18:58:00Z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