
<file path=[Content_Types].xml><?xml version="1.0" encoding="utf-8"?>
<Types xmlns="http://schemas.openxmlformats.org/package/2006/content-types">
  <Default Extension="docx" ContentType="application/vnd.openxmlformats-officedocument.wordprocessingml.documen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31"/>
  </p:notesMasterIdLst>
  <p:handoutMasterIdLst>
    <p:handoutMasterId r:id="rId32"/>
  </p:handoutMasterIdLst>
  <p:sldIdLst>
    <p:sldId id="269" r:id="rId2"/>
    <p:sldId id="277" r:id="rId3"/>
    <p:sldId id="270" r:id="rId4"/>
    <p:sldId id="288" r:id="rId5"/>
    <p:sldId id="279" r:id="rId6"/>
    <p:sldId id="306" r:id="rId7"/>
    <p:sldId id="316" r:id="rId8"/>
    <p:sldId id="307" r:id="rId9"/>
    <p:sldId id="308" r:id="rId10"/>
    <p:sldId id="309" r:id="rId11"/>
    <p:sldId id="317" r:id="rId12"/>
    <p:sldId id="294" r:id="rId13"/>
    <p:sldId id="297" r:id="rId14"/>
    <p:sldId id="299" r:id="rId15"/>
    <p:sldId id="303" r:id="rId16"/>
    <p:sldId id="305" r:id="rId17"/>
    <p:sldId id="295" r:id="rId18"/>
    <p:sldId id="301" r:id="rId19"/>
    <p:sldId id="314" r:id="rId20"/>
    <p:sldId id="296" r:id="rId21"/>
    <p:sldId id="313" r:id="rId22"/>
    <p:sldId id="300" r:id="rId23"/>
    <p:sldId id="311" r:id="rId24"/>
    <p:sldId id="302" r:id="rId25"/>
    <p:sldId id="304" r:id="rId26"/>
    <p:sldId id="310" r:id="rId27"/>
    <p:sldId id="315" r:id="rId28"/>
    <p:sldId id="292" r:id="rId29"/>
    <p:sldId id="293" r:id="rId3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a:srgbClr val="FFFF00"/>
    <a:srgbClr val="FF9900"/>
    <a:srgbClr val="2D2DB9"/>
    <a:srgbClr val="FF9999"/>
    <a:srgbClr val="FFCC99"/>
    <a:srgbClr val="99FF99"/>
    <a:srgbClr val="B2B2B2"/>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50" autoAdjust="0"/>
    <p:restoredTop sz="96704" autoAdjust="0"/>
  </p:normalViewPr>
  <p:slideViewPr>
    <p:cSldViewPr>
      <p:cViewPr varScale="1">
        <p:scale>
          <a:sx n="161" d="100"/>
          <a:sy n="161" d="100"/>
        </p:scale>
        <p:origin x="1412" y="108"/>
      </p:cViewPr>
      <p:guideLst>
        <p:guide orient="horz" pos="2160"/>
        <p:guide pos="2880"/>
      </p:guideLst>
    </p:cSldViewPr>
  </p:slideViewPr>
  <p:outlineViewPr>
    <p:cViewPr>
      <p:scale>
        <a:sx n="50" d="100"/>
        <a:sy n="50" d="100"/>
      </p:scale>
      <p:origin x="0" y="-58044"/>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444" y="-56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802.11-17/0291r0</a:t>
            </a:r>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0AC92585-5460-48EC-A28F-298482A080F4}" type="slidenum">
              <a:rPr lang="en-US"/>
              <a:pPr>
                <a:defRPr/>
              </a:pPr>
              <a:t>‹#›</a:t>
            </a:fld>
            <a:endParaRPr lang="en-US" dirty="0"/>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dirty="0"/>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802.11-17/0291r0</a:t>
            </a:r>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18D10512-F400-46E6-9813-0191A717DA9A}" type="slidenum">
              <a:rPr lang="en-US"/>
              <a:pPr>
                <a:defRPr/>
              </a:pPr>
              <a:t>‹#›</a:t>
            </a:fld>
            <a:endParaRPr lang="en-US" dirty="0"/>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BFD8823A-E707-449B-AE25-47FA80230A05}" type="slidenum">
              <a:rPr lang="en-US" smtClean="0"/>
              <a:pPr>
                <a:defRPr/>
              </a:pPr>
              <a:t>1</a:t>
            </a:fld>
            <a:endParaRPr lang="en-US" dirty="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2905925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FCE5288C-F87B-4810-A6B2-740CE13BD34D}" type="slidenum">
              <a:rPr lang="en-US"/>
              <a:pPr>
                <a:defRPr/>
              </a:pPr>
              <a:t>‹#›</a:t>
            </a:fld>
            <a:endParaRPr lang="en-US" dirty="0"/>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dirty="0"/>
              <a:t>Slide </a:t>
            </a:r>
            <a:fld id="{A469A3A6-7083-48BA-9D7E-342D6AB96B4F}" type="slidenum">
              <a:rPr lang="en-US"/>
              <a:pPr>
                <a:defRPr/>
              </a:pPr>
              <a:t>‹#›</a:t>
            </a:fld>
            <a:endParaRPr lang="en-US" dirty="0"/>
          </a:p>
        </p:txBody>
      </p:sp>
      <p:sp>
        <p:nvSpPr>
          <p:cNvPr id="2" name="Rectangle 7"/>
          <p:cNvSpPr>
            <a:spLocks noChangeArrowheads="1"/>
          </p:cNvSpPr>
          <p:nvPr/>
        </p:nvSpPr>
        <p:spPr bwMode="auto">
          <a:xfrm>
            <a:off x="5225068" y="363379"/>
            <a:ext cx="322043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 EC-22/0094r0</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1034" name="Rectangle 7"/>
          <p:cNvSpPr>
            <a:spLocks noChangeArrowheads="1"/>
          </p:cNvSpPr>
          <p:nvPr/>
        </p:nvSpPr>
        <p:spPr bwMode="auto">
          <a:xfrm>
            <a:off x="685800" y="363379"/>
            <a:ext cx="91210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May 2022</a:t>
            </a: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ec/dcn/22/ec-22-0089-00-00EC-electronic-meeting-observations.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ec/dcn/21/ec-21-0227-04-00EC-future-meeting-vision-ad-hoc-starter-deck.pptx"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Word_Document.docx"/></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ec/dcn/22/ec-22-0089-00-00EC-electronic-meeting-observation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a:t>Andrew Myles, Cisco</a:t>
            </a:r>
          </a:p>
        </p:txBody>
      </p:sp>
      <p:sp>
        <p:nvSpPr>
          <p:cNvPr id="8" name="Slide Number Placeholder 5"/>
          <p:cNvSpPr>
            <a:spLocks noGrp="1"/>
          </p:cNvSpPr>
          <p:nvPr>
            <p:ph type="sldNum" sz="quarter" idx="11"/>
          </p:nvPr>
        </p:nvSpPr>
        <p:spPr/>
        <p:txBody>
          <a:bodyPr/>
          <a:lstStyle/>
          <a:p>
            <a:pPr>
              <a:defRPr/>
            </a:pPr>
            <a:r>
              <a:rPr lang="en-US" dirty="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i="1" dirty="0">
                <a:solidFill>
                  <a:schemeClr val="accent6"/>
                </a:solidFill>
              </a:rPr>
              <a:t>IEEE 802 future meeting vision ad hoc</a:t>
            </a:r>
            <a:br>
              <a:rPr lang="en-US" i="1" dirty="0">
                <a:solidFill>
                  <a:schemeClr val="accent6"/>
                </a:solidFill>
              </a:rPr>
            </a:br>
            <a:r>
              <a:rPr lang="en-US" dirty="0">
                <a:solidFill>
                  <a:schemeClr val="accent6"/>
                </a:solidFill>
              </a:rPr>
              <a:t>(summary of status)</a:t>
            </a:r>
            <a:endParaRPr lang="en-US" dirty="0">
              <a:solidFill>
                <a:srgbClr val="00B050"/>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a:solidFill>
                  <a:schemeClr val="accent2">
                    <a:lumMod val="50000"/>
                  </a:schemeClr>
                </a:solidFill>
              </a:rPr>
              <a:t>2 May 2022</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858054408"/>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Myles (</a:t>
                      </a:r>
                      <a:r>
                        <a:rPr lang="en-US" sz="1200" dirty="0">
                          <a:solidFill>
                            <a:schemeClr val="tx1"/>
                          </a:solidFill>
                          <a:effectLst/>
                        </a:rPr>
                        <a:t>Chair of </a:t>
                      </a:r>
                      <a:r>
                        <a:rPr lang="en-US" sz="1200" i="1" dirty="0">
                          <a:solidFill>
                            <a:schemeClr val="tx1"/>
                          </a:solidFill>
                        </a:rPr>
                        <a:t>future meeting ad hoc)</a:t>
                      </a:r>
                      <a:endParaRPr lang="en-AU" sz="1200" dirty="0">
                        <a:solidFill>
                          <a:schemeClr val="tx1"/>
                        </a:solidFill>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8">
            <a:extLst>
              <a:ext uri="{FF2B5EF4-FFF2-40B4-BE49-F238E27FC236}">
                <a16:creationId xmlns:a16="http://schemas.microsoft.com/office/drawing/2014/main" id="{21780C1C-8381-44B6-8397-D6DCFD1A6FA1}"/>
              </a:ext>
            </a:extLst>
          </p:cNvPr>
          <p:cNvGraphicFramePr>
            <a:graphicFrameLocks noGrp="1"/>
          </p:cNvGraphicFramePr>
          <p:nvPr>
            <p:extLst>
              <p:ext uri="{D42A27DB-BD31-4B8C-83A1-F6EECF244321}">
                <p14:modId xmlns:p14="http://schemas.microsoft.com/office/powerpoint/2010/main" val="956980220"/>
              </p:ext>
            </p:extLst>
          </p:nvPr>
        </p:nvGraphicFramePr>
        <p:xfrm>
          <a:off x="685800" y="1981200"/>
          <a:ext cx="7772400" cy="3962400"/>
        </p:xfrm>
        <a:graphic>
          <a:graphicData uri="http://schemas.openxmlformats.org/drawingml/2006/table">
            <a:tbl>
              <a:tblPr firstRow="1" bandRow="1">
                <a:tableStyleId>{93296810-A885-4BE3-A3E7-6D5BEEA58F35}</a:tableStyleId>
              </a:tblPr>
              <a:tblGrid>
                <a:gridCol w="3886200">
                  <a:extLst>
                    <a:ext uri="{9D8B030D-6E8A-4147-A177-3AD203B41FA5}">
                      <a16:colId xmlns:a16="http://schemas.microsoft.com/office/drawing/2014/main" val="268934868"/>
                    </a:ext>
                  </a:extLst>
                </a:gridCol>
                <a:gridCol w="3886200">
                  <a:extLst>
                    <a:ext uri="{9D8B030D-6E8A-4147-A177-3AD203B41FA5}">
                      <a16:colId xmlns:a16="http://schemas.microsoft.com/office/drawing/2014/main" val="3567184679"/>
                    </a:ext>
                  </a:extLst>
                </a:gridCol>
              </a:tblGrid>
              <a:tr h="333375">
                <a:tc>
                  <a:txBody>
                    <a:bodyPr/>
                    <a:lstStyle/>
                    <a:p>
                      <a:r>
                        <a:rPr lang="en-AU" sz="1600" dirty="0">
                          <a:solidFill>
                            <a:srgbClr val="00B050"/>
                          </a:solidFill>
                        </a:rPr>
                        <a:t>Benefits of remote</a:t>
                      </a:r>
                    </a:p>
                  </a:txBody>
                  <a:tcPr anchor="ctr"/>
                </a:tc>
                <a:tc>
                  <a:txBody>
                    <a:bodyPr/>
                    <a:lstStyle/>
                    <a:p>
                      <a:r>
                        <a:rPr lang="en-AU" sz="1600" dirty="0">
                          <a:solidFill>
                            <a:srgbClr val="FF0000"/>
                          </a:solidFill>
                        </a:rPr>
                        <a:t>Problems of remote</a:t>
                      </a:r>
                    </a:p>
                  </a:txBody>
                  <a:tcPr anchor="ctr"/>
                </a:tc>
                <a:extLst>
                  <a:ext uri="{0D108BD9-81ED-4DB2-BD59-A6C34878D82A}">
                    <a16:rowId xmlns:a16="http://schemas.microsoft.com/office/drawing/2014/main" val="623725219"/>
                  </a:ext>
                </a:extLst>
              </a:tr>
              <a:tr h="333375">
                <a:tc>
                  <a:txBody>
                    <a:bodyPr/>
                    <a:lstStyle/>
                    <a:p>
                      <a:pPr lvl="0"/>
                      <a:r>
                        <a:rPr lang="en-AU" sz="1400" dirty="0"/>
                        <a:t>Remote access allows more people to participate/observe IEEE 802 work</a:t>
                      </a:r>
                    </a:p>
                  </a:txBody>
                  <a:tcPr anchor="ctr"/>
                </a:tc>
                <a:tc>
                  <a:txBody>
                    <a:bodyPr/>
                    <a:lstStyle/>
                    <a:p>
                      <a:pPr lvl="0"/>
                      <a:r>
                        <a:rPr lang="en-AU" sz="1400" dirty="0"/>
                        <a:t>It is difficult for remote participants to become effective contributors</a:t>
                      </a:r>
                    </a:p>
                  </a:txBody>
                  <a:tcPr anchor="ctr"/>
                </a:tc>
                <a:extLst>
                  <a:ext uri="{0D108BD9-81ED-4DB2-BD59-A6C34878D82A}">
                    <a16:rowId xmlns:a16="http://schemas.microsoft.com/office/drawing/2014/main" val="257304282"/>
                  </a:ext>
                </a:extLst>
              </a:tr>
              <a:tr h="333375">
                <a:tc>
                  <a:txBody>
                    <a:bodyPr/>
                    <a:lstStyle/>
                    <a:p>
                      <a:pPr lvl="0"/>
                      <a:r>
                        <a:rPr lang="en-AU" sz="1400" dirty="0"/>
                        <a:t>Remote-only meetings are cheaper to run and attend</a:t>
                      </a:r>
                    </a:p>
                  </a:txBody>
                  <a:tcPr anchor="ctr"/>
                </a:tc>
                <a:tc>
                  <a:txBody>
                    <a:bodyPr/>
                    <a:lstStyle/>
                    <a:p>
                      <a:pPr lvl="0"/>
                      <a:r>
                        <a:rPr lang="en-AU" sz="1400" dirty="0"/>
                        <a:t>It is difficult to </a:t>
                      </a:r>
                      <a:r>
                        <a:rPr lang="en-AU" sz="1400" i="1" dirty="0"/>
                        <a:t>read the room </a:t>
                      </a:r>
                      <a:r>
                        <a:rPr lang="en-AU" sz="1400" dirty="0"/>
                        <a:t>with remote participants</a:t>
                      </a:r>
                    </a:p>
                  </a:txBody>
                  <a:tcPr anchor="ctr"/>
                </a:tc>
                <a:extLst>
                  <a:ext uri="{0D108BD9-81ED-4DB2-BD59-A6C34878D82A}">
                    <a16:rowId xmlns:a16="http://schemas.microsoft.com/office/drawing/2014/main" val="4066011837"/>
                  </a:ext>
                </a:extLst>
              </a:tr>
              <a:tr h="333375">
                <a:tc>
                  <a:txBody>
                    <a:bodyPr/>
                    <a:lstStyle/>
                    <a:p>
                      <a:pPr lvl="0"/>
                      <a:r>
                        <a:rPr lang="en-AU" sz="1400" dirty="0"/>
                        <a:t>Remote-only meetings help protect the environment</a:t>
                      </a:r>
                    </a:p>
                  </a:txBody>
                  <a:tcPr anchor="ctr"/>
                </a:tc>
                <a:tc>
                  <a:txBody>
                    <a:bodyPr/>
                    <a:lstStyle/>
                    <a:p>
                      <a:pPr lvl="0"/>
                      <a:r>
                        <a:rPr lang="en-AU" sz="1400" dirty="0"/>
                        <a:t>Voting is too anonymous with remote participants</a:t>
                      </a:r>
                    </a:p>
                  </a:txBody>
                  <a:tcPr anchor="ctr"/>
                </a:tc>
                <a:extLst>
                  <a:ext uri="{0D108BD9-81ED-4DB2-BD59-A6C34878D82A}">
                    <a16:rowId xmlns:a16="http://schemas.microsoft.com/office/drawing/2014/main" val="1468497942"/>
                  </a:ext>
                </a:extLst>
              </a:tr>
              <a:tr h="333375">
                <a:tc>
                  <a:txBody>
                    <a:bodyPr/>
                    <a:lstStyle/>
                    <a:p>
                      <a:pPr lvl="0"/>
                      <a:r>
                        <a:rPr lang="en-AU" sz="1400" dirty="0"/>
                        <a:t>Frequent remote-only meetings are more effective than meetings every two months</a:t>
                      </a:r>
                    </a:p>
                  </a:txBody>
                  <a:tcPr anchor="ctr"/>
                </a:tc>
                <a:tc>
                  <a:txBody>
                    <a:bodyPr/>
                    <a:lstStyle/>
                    <a:p>
                      <a:pPr lvl="0"/>
                      <a:r>
                        <a:rPr lang="en-AU" sz="1400" dirty="0"/>
                        <a:t>Side conversations that accelerate progress ae difficult with remote access</a:t>
                      </a:r>
                    </a:p>
                  </a:txBody>
                  <a:tcPr anchor="ctr"/>
                </a:tc>
                <a:extLst>
                  <a:ext uri="{0D108BD9-81ED-4DB2-BD59-A6C34878D82A}">
                    <a16:rowId xmlns:a16="http://schemas.microsoft.com/office/drawing/2014/main" val="1213576715"/>
                  </a:ext>
                </a:extLst>
              </a:tr>
              <a:tr h="3333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a:t>remote-only meetings promote effective collaboration more than F2F meetings</a:t>
                      </a:r>
                    </a:p>
                  </a:txBody>
                  <a:tcPr anchor="ctr"/>
                </a:tc>
                <a:tc>
                  <a:txBody>
                    <a:bodyPr/>
                    <a:lstStyle/>
                    <a:p>
                      <a:pPr lvl="0"/>
                      <a:r>
                        <a:rPr lang="en-AU" sz="1400" dirty="0"/>
                        <a:t>People using remote access are less focused</a:t>
                      </a:r>
                    </a:p>
                  </a:txBody>
                  <a:tcPr anchor="ctr"/>
                </a:tc>
                <a:extLst>
                  <a:ext uri="{0D108BD9-81ED-4DB2-BD59-A6C34878D82A}">
                    <a16:rowId xmlns:a16="http://schemas.microsoft.com/office/drawing/2014/main" val="1307564608"/>
                  </a:ext>
                </a:extLst>
              </a:tr>
              <a:tr h="333375">
                <a:tc>
                  <a:txBody>
                    <a:bodyPr/>
                    <a:lstStyle/>
                    <a:p>
                      <a:endParaRPr lang="en-AU"/>
                    </a:p>
                  </a:txBody>
                  <a:tcPr anchor="ctr"/>
                </a:tc>
                <a:tc>
                  <a:txBody>
                    <a:bodyPr/>
                    <a:lstStyle/>
                    <a:p>
                      <a:pPr lvl="0"/>
                      <a:r>
                        <a:rPr lang="en-AU" sz="1400" dirty="0"/>
                        <a:t>New work has slowed in IEEE 802 in remote-only mode</a:t>
                      </a:r>
                    </a:p>
                  </a:txBody>
                  <a:tcPr anchor="ctr"/>
                </a:tc>
                <a:extLst>
                  <a:ext uri="{0D108BD9-81ED-4DB2-BD59-A6C34878D82A}">
                    <a16:rowId xmlns:a16="http://schemas.microsoft.com/office/drawing/2014/main" val="1772912940"/>
                  </a:ext>
                </a:extLst>
              </a:tr>
              <a:tr h="333375">
                <a:tc>
                  <a:txBody>
                    <a:bodyPr/>
                    <a:lstStyle/>
                    <a:p>
                      <a:endParaRPr lang="en-AU"/>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a:t>Remote meetings tend to have less flexibility for “random access</a:t>
                      </a:r>
                      <a:endParaRPr lang="en-AU" dirty="0"/>
                    </a:p>
                  </a:txBody>
                  <a:tcPr anchor="ctr"/>
                </a:tc>
                <a:extLst>
                  <a:ext uri="{0D108BD9-81ED-4DB2-BD59-A6C34878D82A}">
                    <a16:rowId xmlns:a16="http://schemas.microsoft.com/office/drawing/2014/main" val="3612436827"/>
                  </a:ext>
                </a:extLst>
              </a:tr>
            </a:tbl>
          </a:graphicData>
        </a:graphic>
      </p:graphicFrame>
      <p:sp>
        <p:nvSpPr>
          <p:cNvPr id="6" name="Title 5">
            <a:extLst>
              <a:ext uri="{FF2B5EF4-FFF2-40B4-BE49-F238E27FC236}">
                <a16:creationId xmlns:a16="http://schemas.microsoft.com/office/drawing/2014/main" id="{4DA9480B-BB31-4C99-A92C-ECA36DA63159}"/>
              </a:ext>
            </a:extLst>
          </p:cNvPr>
          <p:cNvSpPr>
            <a:spLocks noGrp="1"/>
          </p:cNvSpPr>
          <p:nvPr>
            <p:ph type="title"/>
          </p:nvPr>
        </p:nvSpPr>
        <p:spPr>
          <a:xfrm>
            <a:off x="685800" y="685800"/>
            <a:ext cx="8382000" cy="1066800"/>
          </a:xfrm>
        </p:spPr>
        <p:txBody>
          <a:bodyPr/>
          <a:lstStyle/>
          <a:p>
            <a:r>
              <a:rPr lang="en-AU" dirty="0"/>
              <a:t>Summary: various benefits &amp; problems of remote access were highlighted (with little consensus on most)</a:t>
            </a:r>
          </a:p>
        </p:txBody>
      </p:sp>
      <p:sp>
        <p:nvSpPr>
          <p:cNvPr id="4" name="Footer Placeholder 3">
            <a:extLst>
              <a:ext uri="{FF2B5EF4-FFF2-40B4-BE49-F238E27FC236}">
                <a16:creationId xmlns:a16="http://schemas.microsoft.com/office/drawing/2014/main" id="{F43EEDD1-AC91-4DB8-852C-6A5C844C2A9E}"/>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5BE7228F-DCA9-4007-B9DA-3A8FFB6A500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10</a:t>
            </a:fld>
            <a:endParaRPr lang="en-US" dirty="0"/>
          </a:p>
        </p:txBody>
      </p:sp>
    </p:spTree>
    <p:extLst>
      <p:ext uri="{BB962C8B-B14F-4D97-AF65-F5344CB8AC3E}">
        <p14:creationId xmlns:p14="http://schemas.microsoft.com/office/powerpoint/2010/main" val="3166918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5C9AA-6B9A-42EA-8A5E-160B7716A41B}"/>
              </a:ext>
            </a:extLst>
          </p:cNvPr>
          <p:cNvSpPr>
            <a:spLocks noGrp="1"/>
          </p:cNvSpPr>
          <p:nvPr>
            <p:ph type="title"/>
          </p:nvPr>
        </p:nvSpPr>
        <p:spPr/>
        <p:txBody>
          <a:bodyPr/>
          <a:lstStyle/>
          <a:p>
            <a:r>
              <a:rPr lang="en-AU" dirty="0"/>
              <a:t>Summary: various observations &amp; suggestions were made wrt remote access</a:t>
            </a:r>
          </a:p>
        </p:txBody>
      </p:sp>
      <p:sp>
        <p:nvSpPr>
          <p:cNvPr id="3" name="Footer Placeholder 2">
            <a:extLst>
              <a:ext uri="{FF2B5EF4-FFF2-40B4-BE49-F238E27FC236}">
                <a16:creationId xmlns:a16="http://schemas.microsoft.com/office/drawing/2014/main" id="{E531A6F8-2C93-4A88-A960-7ABA40006483}"/>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3476C959-6FD9-4E19-92C4-67F759B688B6}"/>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11</a:t>
            </a:fld>
            <a:endParaRPr lang="en-US" dirty="0"/>
          </a:p>
        </p:txBody>
      </p:sp>
      <p:graphicFrame>
        <p:nvGraphicFramePr>
          <p:cNvPr id="5" name="Table 8">
            <a:extLst>
              <a:ext uri="{FF2B5EF4-FFF2-40B4-BE49-F238E27FC236}">
                <a16:creationId xmlns:a16="http://schemas.microsoft.com/office/drawing/2014/main" id="{F5D8F105-7335-4FDE-A20D-5C1FA05E4345}"/>
              </a:ext>
            </a:extLst>
          </p:cNvPr>
          <p:cNvGraphicFramePr>
            <a:graphicFrameLocks noGrp="1"/>
          </p:cNvGraphicFramePr>
          <p:nvPr>
            <p:extLst>
              <p:ext uri="{D42A27DB-BD31-4B8C-83A1-F6EECF244321}">
                <p14:modId xmlns:p14="http://schemas.microsoft.com/office/powerpoint/2010/main" val="3261791933"/>
              </p:ext>
            </p:extLst>
          </p:nvPr>
        </p:nvGraphicFramePr>
        <p:xfrm>
          <a:off x="685800" y="1981200"/>
          <a:ext cx="7772400" cy="3288030"/>
        </p:xfrm>
        <a:graphic>
          <a:graphicData uri="http://schemas.openxmlformats.org/drawingml/2006/table">
            <a:tbl>
              <a:tblPr firstRow="1" bandRow="1">
                <a:tableStyleId>{93296810-A885-4BE3-A3E7-6D5BEEA58F35}</a:tableStyleId>
              </a:tblPr>
              <a:tblGrid>
                <a:gridCol w="3886200">
                  <a:extLst>
                    <a:ext uri="{9D8B030D-6E8A-4147-A177-3AD203B41FA5}">
                      <a16:colId xmlns:a16="http://schemas.microsoft.com/office/drawing/2014/main" val="268934868"/>
                    </a:ext>
                  </a:extLst>
                </a:gridCol>
                <a:gridCol w="3886200">
                  <a:extLst>
                    <a:ext uri="{9D8B030D-6E8A-4147-A177-3AD203B41FA5}">
                      <a16:colId xmlns:a16="http://schemas.microsoft.com/office/drawing/2014/main" val="3567184679"/>
                    </a:ext>
                  </a:extLst>
                </a:gridCol>
              </a:tblGrid>
              <a:tr h="333375">
                <a:tc>
                  <a:txBody>
                    <a:bodyPr/>
                    <a:lstStyle/>
                    <a:p>
                      <a:r>
                        <a:rPr lang="en-AU" sz="1600" dirty="0">
                          <a:solidFill>
                            <a:srgbClr val="FF6600"/>
                          </a:solidFill>
                        </a:rPr>
                        <a:t>Observations</a:t>
                      </a:r>
                    </a:p>
                  </a:txBody>
                  <a:tcPr anchor="ctr"/>
                </a:tc>
                <a:tc>
                  <a:txBody>
                    <a:bodyPr/>
                    <a:lstStyle/>
                    <a:p>
                      <a:r>
                        <a:rPr lang="en-AU" sz="1600" dirty="0">
                          <a:solidFill>
                            <a:schemeClr val="bg1"/>
                          </a:solidFill>
                        </a:rPr>
                        <a:t>Suggestions</a:t>
                      </a:r>
                    </a:p>
                  </a:txBody>
                  <a:tcPr anchor="ctr"/>
                </a:tc>
                <a:extLst>
                  <a:ext uri="{0D108BD9-81ED-4DB2-BD59-A6C34878D82A}">
                    <a16:rowId xmlns:a16="http://schemas.microsoft.com/office/drawing/2014/main" val="623725219"/>
                  </a:ext>
                </a:extLst>
              </a:tr>
              <a:tr h="333375">
                <a:tc>
                  <a:txBody>
                    <a:bodyPr/>
                    <a:lstStyle/>
                    <a:p>
                      <a:pPr lvl="0"/>
                      <a:r>
                        <a:rPr lang="en-AU" sz="1400" dirty="0"/>
                        <a:t>It may be inevitable that all IEEE 802 meetings become remote-only</a:t>
                      </a:r>
                    </a:p>
                  </a:txBody>
                  <a:tcPr anchor="ctr"/>
                </a:tc>
                <a:tc>
                  <a:txBody>
                    <a:bodyPr/>
                    <a:lstStyle/>
                    <a:p>
                      <a:pPr lvl="0"/>
                      <a:r>
                        <a:rPr lang="en-AU" sz="1400" dirty="0"/>
                        <a:t>Schedule remote-only meetings so limited overlap between WGs</a:t>
                      </a:r>
                    </a:p>
                  </a:txBody>
                  <a:tcPr anchor="ctr"/>
                </a:tc>
                <a:extLst>
                  <a:ext uri="{0D108BD9-81ED-4DB2-BD59-A6C34878D82A}">
                    <a16:rowId xmlns:a16="http://schemas.microsoft.com/office/drawing/2014/main" val="257304282"/>
                  </a:ext>
                </a:extLst>
              </a:tr>
              <a:tr h="333375">
                <a:tc>
                  <a:txBody>
                    <a:bodyPr/>
                    <a:lstStyle/>
                    <a:p>
                      <a:pPr lvl="0"/>
                      <a:r>
                        <a:rPr lang="en-AU" sz="1400" dirty="0"/>
                        <a:t>Remote attendance can both increase and decrease the opportunity for dominance</a:t>
                      </a:r>
                    </a:p>
                  </a:txBody>
                  <a:tcPr anchor="ctr"/>
                </a:tc>
                <a:tc>
                  <a:txBody>
                    <a:bodyPr/>
                    <a:lstStyle/>
                    <a:p>
                      <a:pPr lvl="0"/>
                      <a:r>
                        <a:rPr lang="en-AU" sz="1400" dirty="0"/>
                        <a:t>Schedule remote-only meetings so less overlap between TGs</a:t>
                      </a:r>
                    </a:p>
                  </a:txBody>
                  <a:tcPr anchor="ctr"/>
                </a:tc>
                <a:extLst>
                  <a:ext uri="{0D108BD9-81ED-4DB2-BD59-A6C34878D82A}">
                    <a16:rowId xmlns:a16="http://schemas.microsoft.com/office/drawing/2014/main" val="4066011837"/>
                  </a:ext>
                </a:extLst>
              </a:tr>
              <a:tr h="333375">
                <a:tc>
                  <a:txBody>
                    <a:bodyPr/>
                    <a:lstStyle/>
                    <a:p>
                      <a:pPr lvl="0"/>
                      <a:r>
                        <a:rPr lang="en-AU" sz="1400" dirty="0">
                          <a:solidFill>
                            <a:schemeClr val="tx1"/>
                          </a:solidFill>
                        </a:rPr>
                        <a:t>Most F2F meetings are similar to regular teleconferences</a:t>
                      </a:r>
                    </a:p>
                  </a:txBody>
                  <a:tcPr anchor="ctr"/>
                </a:tc>
                <a:tc>
                  <a:txBody>
                    <a:bodyPr/>
                    <a:lstStyle/>
                    <a:p>
                      <a:pPr lvl="0"/>
                      <a:r>
                        <a:rPr lang="en-AU" sz="1400" dirty="0">
                          <a:solidFill>
                            <a:schemeClr val="tx1"/>
                          </a:solidFill>
                        </a:rPr>
                        <a:t>Reduce wasted time from reading introductory material at all meetings </a:t>
                      </a:r>
                    </a:p>
                  </a:txBody>
                  <a:tcPr anchor="ctr"/>
                </a:tc>
                <a:extLst>
                  <a:ext uri="{0D108BD9-81ED-4DB2-BD59-A6C34878D82A}">
                    <a16:rowId xmlns:a16="http://schemas.microsoft.com/office/drawing/2014/main" val="1468497942"/>
                  </a:ext>
                </a:extLst>
              </a:tr>
              <a:tr h="333375">
                <a:tc>
                  <a:txBody>
                    <a:bodyPr/>
                    <a:lstStyle/>
                    <a:p>
                      <a:pPr lvl="0"/>
                      <a:endParaRPr lang="en-AU" sz="1400" dirty="0"/>
                    </a:p>
                  </a:txBody>
                  <a:tcPr anchor="ctr"/>
                </a:tc>
                <a:tc>
                  <a:txBody>
                    <a:bodyPr/>
                    <a:lstStyle/>
                    <a:p>
                      <a:pPr lvl="0"/>
                      <a:endParaRPr lang="en-AU" sz="1400" dirty="0"/>
                    </a:p>
                  </a:txBody>
                  <a:tcPr anchor="ctr"/>
                </a:tc>
                <a:extLst>
                  <a:ext uri="{0D108BD9-81ED-4DB2-BD59-A6C34878D82A}">
                    <a16:rowId xmlns:a16="http://schemas.microsoft.com/office/drawing/2014/main" val="1213576715"/>
                  </a:ext>
                </a:extLst>
              </a:tr>
              <a:tr h="3333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400" dirty="0"/>
                    </a:p>
                  </a:txBody>
                  <a:tcPr anchor="ctr"/>
                </a:tc>
                <a:tc>
                  <a:txBody>
                    <a:bodyPr/>
                    <a:lstStyle/>
                    <a:p>
                      <a:pPr lvl="0"/>
                      <a:endParaRPr lang="en-AU" sz="1400" dirty="0"/>
                    </a:p>
                  </a:txBody>
                  <a:tcPr anchor="ctr"/>
                </a:tc>
                <a:extLst>
                  <a:ext uri="{0D108BD9-81ED-4DB2-BD59-A6C34878D82A}">
                    <a16:rowId xmlns:a16="http://schemas.microsoft.com/office/drawing/2014/main" val="1307564608"/>
                  </a:ext>
                </a:extLst>
              </a:tr>
              <a:tr h="333375">
                <a:tc>
                  <a:txBody>
                    <a:bodyPr/>
                    <a:lstStyle/>
                    <a:p>
                      <a:endParaRPr lang="en-AU"/>
                    </a:p>
                  </a:txBody>
                  <a:tcPr anchor="ctr"/>
                </a:tc>
                <a:tc>
                  <a:txBody>
                    <a:bodyPr/>
                    <a:lstStyle/>
                    <a:p>
                      <a:pPr lvl="0"/>
                      <a:endParaRPr lang="en-AU" sz="1400" dirty="0"/>
                    </a:p>
                  </a:txBody>
                  <a:tcPr anchor="ctr"/>
                </a:tc>
                <a:extLst>
                  <a:ext uri="{0D108BD9-81ED-4DB2-BD59-A6C34878D82A}">
                    <a16:rowId xmlns:a16="http://schemas.microsoft.com/office/drawing/2014/main" val="1772912940"/>
                  </a:ext>
                </a:extLst>
              </a:tr>
              <a:tr h="333375">
                <a:tc>
                  <a:txBody>
                    <a:bodyPr/>
                    <a:lstStyle/>
                    <a:p>
                      <a:endParaRPr lang="en-AU"/>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txBody>
                  <a:tcPr anchor="ctr"/>
                </a:tc>
                <a:extLst>
                  <a:ext uri="{0D108BD9-81ED-4DB2-BD59-A6C34878D82A}">
                    <a16:rowId xmlns:a16="http://schemas.microsoft.com/office/drawing/2014/main" val="3612436827"/>
                  </a:ext>
                </a:extLst>
              </a:tr>
            </a:tbl>
          </a:graphicData>
        </a:graphic>
      </p:graphicFrame>
    </p:spTree>
    <p:extLst>
      <p:ext uri="{BB962C8B-B14F-4D97-AF65-F5344CB8AC3E}">
        <p14:creationId xmlns:p14="http://schemas.microsoft.com/office/powerpoint/2010/main" val="3195622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solidFill>
                  <a:srgbClr val="00B050"/>
                </a:solidFill>
              </a:rPr>
              <a:t>Benefit</a:t>
            </a:r>
            <a:r>
              <a:rPr lang="en-AU" dirty="0"/>
              <a:t>: remote access allows more people to participate/observe IEEE 802 work</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rgbClr val="00B050"/>
                </a:solidFill>
              </a:rPr>
              <a:t>Benefit</a:t>
            </a:r>
          </a:p>
          <a:p>
            <a:pPr lvl="1"/>
            <a:r>
              <a:rPr lang="en-AU" dirty="0"/>
              <a:t>More people have participated in or observed IEEE 802 meetings in the last two years than in the past</a:t>
            </a:r>
          </a:p>
          <a:p>
            <a:pPr lvl="2"/>
            <a:r>
              <a:rPr lang="en-AU" dirty="0"/>
              <a:t>Evidence: membership has generally increased across IEEE 802 WGs</a:t>
            </a:r>
          </a:p>
          <a:p>
            <a:r>
              <a:rPr lang="en-AU" dirty="0"/>
              <a:t>Discussion</a:t>
            </a:r>
          </a:p>
          <a:p>
            <a:pPr lvl="1"/>
            <a:r>
              <a:rPr lang="en-AU" dirty="0"/>
              <a:t>It is asserted that these new participants/observers are generally not contributors, with at least one suggestion that they provide little value</a:t>
            </a:r>
          </a:p>
          <a:p>
            <a:pPr lvl="2"/>
            <a:r>
              <a:rPr lang="en-AU" dirty="0"/>
              <a:t>While this may or may not be true, remote access has exposed IEEE 802 work to a wider audience, which has value in itself</a:t>
            </a:r>
          </a:p>
          <a:p>
            <a:pPr lvl="2"/>
            <a:r>
              <a:rPr lang="en-AU" dirty="0"/>
              <a:t>It is possible/likely that at least some of these new participants/observers will become contributors in the future because of their exposure</a:t>
            </a:r>
          </a:p>
          <a:p>
            <a:pPr lvl="1"/>
            <a:r>
              <a:rPr lang="en-AU" dirty="0"/>
              <a:t>This benefit of remote access is an argument to arrange remote-only or hybrid meetings going forward rather than F2F meetings</a:t>
            </a:r>
          </a:p>
          <a:p>
            <a:pPr lvl="2"/>
            <a:endParaRPr lang="en-AU" dirty="0"/>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12</a:t>
            </a:fld>
            <a:endParaRPr lang="en-US" dirty="0"/>
          </a:p>
        </p:txBody>
      </p:sp>
    </p:spTree>
    <p:extLst>
      <p:ext uri="{BB962C8B-B14F-4D97-AF65-F5344CB8AC3E}">
        <p14:creationId xmlns:p14="http://schemas.microsoft.com/office/powerpoint/2010/main" val="984961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solidFill>
                  <a:srgbClr val="00B050"/>
                </a:solidFill>
              </a:rPr>
              <a:t>Benefit</a:t>
            </a:r>
            <a:r>
              <a:rPr lang="en-AU" dirty="0"/>
              <a:t>: remote-only meetings are cheaper to run and attend</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rgbClr val="00B050"/>
                </a:solidFill>
              </a:rPr>
              <a:t>Benefit</a:t>
            </a:r>
          </a:p>
          <a:p>
            <a:pPr lvl="1"/>
            <a:r>
              <a:rPr lang="en-AU" dirty="0"/>
              <a:t>Remote-only meetings are cheaper to run and do not require hotel &amp; flight expenses (and time away from the office)</a:t>
            </a:r>
          </a:p>
          <a:p>
            <a:r>
              <a:rPr lang="en-AU" dirty="0"/>
              <a:t>Discussion</a:t>
            </a:r>
          </a:p>
          <a:p>
            <a:pPr lvl="1"/>
            <a:r>
              <a:rPr lang="en-AU" dirty="0"/>
              <a:t>Attending F2F IEEE 802 meetings is expensive from a dollar &amp; time perspective, which discourages participation by many legitimate stakeholders to the detriment of IEEE 802 </a:t>
            </a:r>
          </a:p>
          <a:p>
            <a:pPr lvl="1"/>
            <a:r>
              <a:rPr lang="en-AU" dirty="0"/>
              <a:t>On the other hand, the low cost bar discourages attendance by some people who are more likely to slow rather than enhance progress</a:t>
            </a:r>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13</a:t>
            </a:fld>
            <a:endParaRPr lang="en-US" dirty="0"/>
          </a:p>
        </p:txBody>
      </p:sp>
    </p:spTree>
    <p:extLst>
      <p:ext uri="{BB962C8B-B14F-4D97-AF65-F5344CB8AC3E}">
        <p14:creationId xmlns:p14="http://schemas.microsoft.com/office/powerpoint/2010/main" val="29897134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solidFill>
                  <a:srgbClr val="00B050"/>
                </a:solidFill>
              </a:rPr>
              <a:t>Benefit</a:t>
            </a:r>
            <a:r>
              <a:rPr lang="en-AU" dirty="0"/>
              <a:t>: remote-only meetings help protect the environment</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rgbClr val="00B050"/>
                </a:solidFill>
              </a:rPr>
              <a:t>Benefit</a:t>
            </a:r>
          </a:p>
          <a:p>
            <a:pPr lvl="1"/>
            <a:r>
              <a:rPr lang="en-AU" dirty="0"/>
              <a:t>IEEE 802 remote-only meetings assist the fight against climate change by reducing plane travel</a:t>
            </a:r>
          </a:p>
          <a:p>
            <a:r>
              <a:rPr lang="en-AU" dirty="0"/>
              <a:t>Discussion</a:t>
            </a:r>
          </a:p>
          <a:p>
            <a:pPr lvl="1"/>
            <a:r>
              <a:rPr lang="en-AU" dirty="0"/>
              <a:t>Protecting the planet is well aligned with the IEEE mission to </a:t>
            </a:r>
            <a:r>
              <a:rPr lang="en-AU" i="1" dirty="0"/>
              <a:t>benefit humanity </a:t>
            </a:r>
          </a:p>
          <a:p>
            <a:pPr lvl="1"/>
            <a:r>
              <a:rPr lang="en-AU" dirty="0"/>
              <a:t>This claimed benefit is controversial with arguments against including:</a:t>
            </a:r>
          </a:p>
          <a:p>
            <a:pPr lvl="2"/>
            <a:r>
              <a:rPr lang="en-AU" dirty="0"/>
              <a:t>Climate change is “fake news” - someone actually wrote this! </a:t>
            </a:r>
            <a:r>
              <a:rPr lang="en-AU" dirty="0">
                <a:sym typeface="Wingdings" panose="05000000000000000000" pitchFamily="2" charset="2"/>
              </a:rPr>
              <a:t></a:t>
            </a:r>
            <a:endParaRPr lang="en-AU" dirty="0"/>
          </a:p>
          <a:p>
            <a:pPr lvl="2"/>
            <a:r>
              <a:rPr lang="en-AU" dirty="0"/>
              <a:t>The impact of IEEE 802 travel on the environment is trivial in the big picture</a:t>
            </a:r>
          </a:p>
          <a:p>
            <a:pPr lvl="2"/>
            <a:r>
              <a:rPr lang="en-AU" dirty="0"/>
              <a:t>IEEE 802 has a responsibility to support the travel/hotel/airlines industries</a:t>
            </a:r>
          </a:p>
          <a:p>
            <a:pPr lvl="1"/>
            <a:endParaRPr lang="en-AU" dirty="0"/>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14</a:t>
            </a:fld>
            <a:endParaRPr lang="en-US" dirty="0"/>
          </a:p>
        </p:txBody>
      </p:sp>
    </p:spTree>
    <p:extLst>
      <p:ext uri="{BB962C8B-B14F-4D97-AF65-F5344CB8AC3E}">
        <p14:creationId xmlns:p14="http://schemas.microsoft.com/office/powerpoint/2010/main" val="27592290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solidFill>
                  <a:srgbClr val="00B050"/>
                </a:solidFill>
              </a:rPr>
              <a:t>Benefit</a:t>
            </a:r>
            <a:r>
              <a:rPr lang="en-AU" dirty="0"/>
              <a:t>: frequent remote-only meetings are more effective than meetings every two months</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rgbClr val="00B050"/>
                </a:solidFill>
              </a:rPr>
              <a:t>Benefit</a:t>
            </a:r>
          </a:p>
          <a:p>
            <a:pPr lvl="1"/>
            <a:r>
              <a:rPr lang="en-AU" dirty="0"/>
              <a:t>Frequent remote-only meetings are more effective because they spread the load over time</a:t>
            </a:r>
          </a:p>
          <a:p>
            <a:r>
              <a:rPr lang="en-AU" dirty="0"/>
              <a:t>Discussion</a:t>
            </a:r>
          </a:p>
          <a:p>
            <a:pPr lvl="1"/>
            <a:r>
              <a:rPr lang="en-AU" dirty="0"/>
              <a:t>It is claimed (by an 802.11be contributor) that frequent remote-only meetings have worked better than F2F every two months</a:t>
            </a:r>
          </a:p>
          <a:p>
            <a:pPr lvl="2"/>
            <a:r>
              <a:rPr lang="en-AU" dirty="0"/>
              <a:t>Comment resolution is less stressful because it isn’t concentrated in a week</a:t>
            </a:r>
          </a:p>
          <a:p>
            <a:pPr lvl="2"/>
            <a:r>
              <a:rPr lang="en-AU" dirty="0"/>
              <a:t>There is time to discuss issues with product/engineering teams</a:t>
            </a:r>
          </a:p>
          <a:p>
            <a:pPr lvl="2"/>
            <a:r>
              <a:rPr lang="en-AU" dirty="0"/>
              <a:t>There is continuous progress</a:t>
            </a:r>
          </a:p>
          <a:p>
            <a:pPr lvl="1"/>
            <a:r>
              <a:rPr lang="en-AU" dirty="0"/>
              <a:t>Others ae not so keen on frequent remote-only meetings </a:t>
            </a:r>
          </a:p>
          <a:p>
            <a:pPr lvl="1"/>
            <a:endParaRPr lang="en-AU" dirty="0"/>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15</a:t>
            </a:fld>
            <a:endParaRPr lang="en-US" dirty="0"/>
          </a:p>
        </p:txBody>
      </p:sp>
    </p:spTree>
    <p:extLst>
      <p:ext uri="{BB962C8B-B14F-4D97-AF65-F5344CB8AC3E}">
        <p14:creationId xmlns:p14="http://schemas.microsoft.com/office/powerpoint/2010/main" val="20656490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solidFill>
                  <a:srgbClr val="00B050"/>
                </a:solidFill>
              </a:rPr>
              <a:t>Benefit</a:t>
            </a:r>
            <a:r>
              <a:rPr lang="en-AU" dirty="0"/>
              <a:t>: remote-only meetings promote effective collaboration more than F2F meetings</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rgbClr val="00B050"/>
                </a:solidFill>
              </a:rPr>
              <a:t>Benefit</a:t>
            </a:r>
          </a:p>
          <a:p>
            <a:pPr lvl="1"/>
            <a:r>
              <a:rPr lang="en-AU" dirty="0"/>
              <a:t>Remote-only meetings are more effective at building consensus because they tend to promote collaboration rather than rely on formal voting to close issues</a:t>
            </a:r>
          </a:p>
          <a:p>
            <a:r>
              <a:rPr lang="en-AU" dirty="0"/>
              <a:t>Discussion</a:t>
            </a:r>
          </a:p>
          <a:p>
            <a:pPr lvl="1"/>
            <a:r>
              <a:rPr lang="en-AU" dirty="0"/>
              <a:t>It is claimed (by an 802.3 old hand) that with remote meetings (mainly with 802.3cy) </a:t>
            </a:r>
            <a:r>
              <a:rPr lang="en-AU" i="1" dirty="0"/>
              <a:t>participants have been more likely to collaborate and drive to a consensus solution rather than relying on voting to push through an agenda</a:t>
            </a:r>
          </a:p>
          <a:p>
            <a:pPr lvl="1"/>
            <a:r>
              <a:rPr lang="en-AU" dirty="0"/>
              <a:t>Other comments disagree with this claim that remote-only meetings are more effective at building consensus, but did not address the formal voting aspect</a:t>
            </a:r>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16</a:t>
            </a:fld>
            <a:endParaRPr lang="en-US" dirty="0"/>
          </a:p>
        </p:txBody>
      </p:sp>
    </p:spTree>
    <p:extLst>
      <p:ext uri="{BB962C8B-B14F-4D97-AF65-F5344CB8AC3E}">
        <p14:creationId xmlns:p14="http://schemas.microsoft.com/office/powerpoint/2010/main" val="3991040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solidFill>
                  <a:srgbClr val="FF0000"/>
                </a:solidFill>
              </a:rPr>
              <a:t>Problem</a:t>
            </a:r>
            <a:r>
              <a:rPr lang="en-AU" dirty="0"/>
              <a:t>: it is difficult for remote participants to become effective contributors</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rgbClr val="FF0000"/>
                </a:solidFill>
              </a:rPr>
              <a:t>Problem</a:t>
            </a:r>
          </a:p>
          <a:p>
            <a:pPr lvl="1"/>
            <a:r>
              <a:rPr lang="en-AU" dirty="0"/>
              <a:t>It is difficult for new participants to be effective contributors remotely because they are unknown &amp; they don’t know the existing participants</a:t>
            </a:r>
          </a:p>
          <a:p>
            <a:pPr lvl="2"/>
            <a:r>
              <a:rPr lang="en-AU" dirty="0"/>
              <a:t>It was described as similar to a </a:t>
            </a:r>
            <a:r>
              <a:rPr lang="en-AU" i="1" dirty="0"/>
              <a:t>cold sales call</a:t>
            </a:r>
          </a:p>
          <a:p>
            <a:r>
              <a:rPr lang="en-AU" dirty="0"/>
              <a:t>Discussion</a:t>
            </a:r>
          </a:p>
          <a:p>
            <a:pPr lvl="1"/>
            <a:r>
              <a:rPr lang="en-AU" dirty="0"/>
              <a:t>Some people report this is not an issue, noting they become well known via participation in teleconferences before ever attending a F2F meeting </a:t>
            </a:r>
          </a:p>
          <a:p>
            <a:pPr lvl="1"/>
            <a:r>
              <a:rPr lang="en-AU" dirty="0"/>
              <a:t>Suggestions to mitigate the issue included:</a:t>
            </a:r>
          </a:p>
          <a:p>
            <a:pPr lvl="2"/>
            <a:r>
              <a:rPr lang="en-AU" dirty="0"/>
              <a:t>Utilise the developing remote socialisation tools</a:t>
            </a:r>
          </a:p>
          <a:p>
            <a:pPr lvl="3"/>
            <a:r>
              <a:rPr lang="en-AU" dirty="0"/>
              <a:t>Others observed these tools do not work particularly well … yet!</a:t>
            </a:r>
          </a:p>
          <a:p>
            <a:pPr lvl="2"/>
            <a:r>
              <a:rPr lang="en-AU" dirty="0"/>
              <a:t>Have at least some F2F meetings; maybe 3 per year</a:t>
            </a:r>
          </a:p>
          <a:p>
            <a:pPr lvl="1"/>
            <a:r>
              <a:rPr lang="en-AU" dirty="0"/>
              <a:t>It may be even more difficult for new, remote participants to become an effective contributors in hybrid meetings because of asymmetrical access</a:t>
            </a:r>
          </a:p>
          <a:p>
            <a:pPr lvl="2"/>
            <a:endParaRPr lang="en-AU" dirty="0"/>
          </a:p>
          <a:p>
            <a:pPr lvl="2"/>
            <a:endParaRPr lang="en-AU" dirty="0"/>
          </a:p>
          <a:p>
            <a:pPr lvl="2"/>
            <a:endParaRPr lang="en-AU" dirty="0"/>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17</a:t>
            </a:fld>
            <a:endParaRPr lang="en-US" dirty="0"/>
          </a:p>
        </p:txBody>
      </p:sp>
    </p:spTree>
    <p:extLst>
      <p:ext uri="{BB962C8B-B14F-4D97-AF65-F5344CB8AC3E}">
        <p14:creationId xmlns:p14="http://schemas.microsoft.com/office/powerpoint/2010/main" val="4083620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solidFill>
                  <a:srgbClr val="FF0000"/>
                </a:solidFill>
              </a:rPr>
              <a:t>Problem</a:t>
            </a:r>
            <a:r>
              <a:rPr lang="en-AU" dirty="0"/>
              <a:t>: it is difficult to </a:t>
            </a:r>
            <a:r>
              <a:rPr lang="en-AU" i="1" dirty="0"/>
              <a:t>read the room </a:t>
            </a:r>
            <a:r>
              <a:rPr lang="en-AU" dirty="0"/>
              <a:t>with remote participants</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rgbClr val="FF0000"/>
                </a:solidFill>
              </a:rPr>
              <a:t>Problem</a:t>
            </a:r>
          </a:p>
          <a:p>
            <a:pPr lvl="1"/>
            <a:r>
              <a:rPr lang="en-AU" dirty="0"/>
              <a:t>It is difficult for the Chair &amp; other participants to </a:t>
            </a:r>
            <a:r>
              <a:rPr lang="en-AU" i="1" dirty="0"/>
              <a:t>read the room </a:t>
            </a:r>
            <a:r>
              <a:rPr lang="en-AU" dirty="0"/>
              <a:t>with</a:t>
            </a:r>
            <a:r>
              <a:rPr lang="en-AU" i="1" dirty="0"/>
              <a:t> </a:t>
            </a:r>
            <a:r>
              <a:rPr lang="en-AU" dirty="0"/>
              <a:t>remote participants</a:t>
            </a:r>
          </a:p>
          <a:p>
            <a:pPr lvl="2"/>
            <a:r>
              <a:rPr lang="en-AU" dirty="0"/>
              <a:t>This true for both remote-only &amp; hybrid modes</a:t>
            </a:r>
          </a:p>
          <a:p>
            <a:r>
              <a:rPr lang="en-AU" dirty="0"/>
              <a:t>Discussion</a:t>
            </a:r>
          </a:p>
          <a:p>
            <a:pPr lvl="1"/>
            <a:r>
              <a:rPr lang="en-AU" dirty="0"/>
              <a:t>While it is true that reading the room with remote participants is difficult, it is possible to use various tools to mitigate the issue somewhat:</a:t>
            </a:r>
          </a:p>
          <a:p>
            <a:pPr lvl="2"/>
            <a:r>
              <a:rPr lang="en-AU" dirty="0"/>
              <a:t>Encourage speakers (&amp; participants) to use video to enable </a:t>
            </a:r>
            <a:r>
              <a:rPr lang="en-AU" i="1" dirty="0"/>
              <a:t>eye contact</a:t>
            </a:r>
          </a:p>
          <a:p>
            <a:pPr lvl="2"/>
            <a:r>
              <a:rPr lang="en-AU" dirty="0"/>
              <a:t>Use polling tools to enable more fast straw polls to read the room</a:t>
            </a:r>
          </a:p>
          <a:p>
            <a:pPr lvl="2"/>
            <a:r>
              <a:rPr lang="en-AU" dirty="0"/>
              <a:t>Use (very) new (&amp; immature) tools that allow participants to express feelings in a non-disruptive manner</a:t>
            </a:r>
          </a:p>
          <a:p>
            <a:pPr lvl="1"/>
            <a:r>
              <a:rPr lang="en-AU" dirty="0"/>
              <a:t>It has been observed that tools have significantly improved over the last two years; there is no reason to think they will not keep improving</a:t>
            </a:r>
          </a:p>
          <a:p>
            <a:pPr lvl="2"/>
            <a:endParaRPr lang="en-AU" dirty="0"/>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18</a:t>
            </a:fld>
            <a:endParaRPr lang="en-US" dirty="0"/>
          </a:p>
        </p:txBody>
      </p:sp>
    </p:spTree>
    <p:extLst>
      <p:ext uri="{BB962C8B-B14F-4D97-AF65-F5344CB8AC3E}">
        <p14:creationId xmlns:p14="http://schemas.microsoft.com/office/powerpoint/2010/main" val="2126612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solidFill>
                  <a:srgbClr val="FF0000"/>
                </a:solidFill>
              </a:rPr>
              <a:t>Problem</a:t>
            </a:r>
            <a:r>
              <a:rPr lang="en-AU" dirty="0"/>
              <a:t>: voting is too anonymous with remote participants</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rgbClr val="FF0000"/>
                </a:solidFill>
              </a:rPr>
              <a:t>Problem</a:t>
            </a:r>
          </a:p>
          <a:p>
            <a:pPr lvl="1"/>
            <a:r>
              <a:rPr lang="en-AU" dirty="0"/>
              <a:t>One cannot tell who voted which way with remote voting, and so one can’t identify who needs to be lobbied/persuaded, unlike F2F voting</a:t>
            </a:r>
          </a:p>
          <a:p>
            <a:r>
              <a:rPr lang="en-AU" dirty="0"/>
              <a:t>Discussion</a:t>
            </a:r>
          </a:p>
          <a:p>
            <a:pPr lvl="1"/>
            <a:r>
              <a:rPr lang="en-AU" dirty="0"/>
              <a:t>Even with F2F voting, it is sometime difficult to spot who voted which way</a:t>
            </a:r>
          </a:p>
          <a:p>
            <a:pPr lvl="1"/>
            <a:r>
              <a:rPr lang="en-AU" dirty="0"/>
              <a:t>Maybe we should do all voting on-line (even if F2F) and actually record (and immediately publish) the results</a:t>
            </a:r>
          </a:p>
          <a:p>
            <a:pPr lvl="2"/>
            <a:r>
              <a:rPr lang="en-AU" dirty="0" err="1"/>
              <a:t>ie</a:t>
            </a:r>
            <a:r>
              <a:rPr lang="en-AU" dirty="0"/>
              <a:t> every vote is </a:t>
            </a:r>
            <a:r>
              <a:rPr lang="en-AU" dirty="0" err="1"/>
              <a:t>effectivly</a:t>
            </a:r>
            <a:r>
              <a:rPr lang="en-AU" dirty="0"/>
              <a:t> a roll call vote</a:t>
            </a:r>
          </a:p>
          <a:p>
            <a:pPr lvl="1"/>
            <a:r>
              <a:rPr lang="en-AU" dirty="0"/>
              <a:t>A benefit of this approach is that it will be easier to spot (and therefore discourage) block voting … and voting by people without voting rights</a:t>
            </a:r>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19</a:t>
            </a:fld>
            <a:endParaRPr lang="en-US" dirty="0"/>
          </a:p>
        </p:txBody>
      </p:sp>
    </p:spTree>
    <p:extLst>
      <p:ext uri="{BB962C8B-B14F-4D97-AF65-F5344CB8AC3E}">
        <p14:creationId xmlns:p14="http://schemas.microsoft.com/office/powerpoint/2010/main" val="917782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CB7699-F421-46A2-AB31-F112008C5CB4}"/>
              </a:ext>
            </a:extLst>
          </p:cNvPr>
          <p:cNvSpPr>
            <a:spLocks noGrp="1"/>
          </p:cNvSpPr>
          <p:nvPr>
            <p:ph type="title"/>
          </p:nvPr>
        </p:nvSpPr>
        <p:spPr/>
        <p:txBody>
          <a:bodyPr/>
          <a:lstStyle/>
          <a:p>
            <a:r>
              <a:rPr lang="en-AU" dirty="0"/>
              <a:t>The </a:t>
            </a:r>
            <a:r>
              <a:rPr lang="en-AU" i="1" dirty="0"/>
              <a:t>future meeting vision ad hoc </a:t>
            </a:r>
            <a:r>
              <a:rPr lang="en-AU" dirty="0"/>
              <a:t>is progressing, albeit very slowly … but that is probably OK</a:t>
            </a:r>
          </a:p>
        </p:txBody>
      </p:sp>
      <p:sp>
        <p:nvSpPr>
          <p:cNvPr id="6" name="Content Placeholder 5">
            <a:extLst>
              <a:ext uri="{FF2B5EF4-FFF2-40B4-BE49-F238E27FC236}">
                <a16:creationId xmlns:a16="http://schemas.microsoft.com/office/drawing/2014/main" id="{5057DC2C-FFE0-45A8-B192-5822E329F852}"/>
              </a:ext>
            </a:extLst>
          </p:cNvPr>
          <p:cNvSpPr>
            <a:spLocks noGrp="1"/>
          </p:cNvSpPr>
          <p:nvPr>
            <p:ph idx="1"/>
          </p:nvPr>
        </p:nvSpPr>
        <p:spPr/>
        <p:txBody>
          <a:bodyPr/>
          <a:lstStyle/>
          <a:p>
            <a:r>
              <a:rPr lang="en-AU" dirty="0"/>
              <a:t>Executive summary</a:t>
            </a:r>
          </a:p>
          <a:p>
            <a:pPr lvl="1"/>
            <a:r>
              <a:rPr lang="en-AU" dirty="0"/>
              <a:t>In mid Aug 2021, the IEEE 802 EC Chair established the </a:t>
            </a:r>
            <a:r>
              <a:rPr lang="en-AU" i="1" dirty="0"/>
              <a:t>future meeting vision ad hoc</a:t>
            </a:r>
          </a:p>
          <a:p>
            <a:pPr lvl="1"/>
            <a:r>
              <a:rPr lang="en-AU" dirty="0"/>
              <a:t>The initial focus of the </a:t>
            </a:r>
            <a:r>
              <a:rPr lang="en-AU" i="1" dirty="0"/>
              <a:t>ad hoc </a:t>
            </a:r>
            <a:r>
              <a:rPr lang="en-AU" dirty="0"/>
              <a:t>has been questions about what works well (&amp; not) in remote-only mode</a:t>
            </a:r>
            <a:endParaRPr lang="en-AU" i="1" dirty="0"/>
          </a:p>
          <a:p>
            <a:pPr lvl="1"/>
            <a:r>
              <a:rPr lang="en-AU" dirty="0"/>
              <a:t>The response to requests for feedback has been disappointing &amp; new information gathering methods will be tried</a:t>
            </a:r>
          </a:p>
          <a:p>
            <a:pPr lvl="2"/>
            <a:r>
              <a:rPr lang="en-AU" dirty="0"/>
              <a:t>Survey’s, 1-1’s, focus groups, …</a:t>
            </a:r>
          </a:p>
          <a:p>
            <a:pPr lvl="2"/>
            <a:r>
              <a:rPr lang="en-AU" dirty="0"/>
              <a:t>Note: </a:t>
            </a:r>
            <a:r>
              <a:rPr lang="en-AU" dirty="0">
                <a:hlinkClick r:id="rId2"/>
              </a:rPr>
              <a:t>summarised response</a:t>
            </a:r>
            <a:r>
              <a:rPr lang="en-AU" dirty="0"/>
              <a:t> from 802.1 WG was received recently</a:t>
            </a:r>
          </a:p>
          <a:p>
            <a:pPr lvl="1"/>
            <a:r>
              <a:rPr lang="en-AU" dirty="0"/>
              <a:t>It is probably not urgent to conclude the work of the </a:t>
            </a:r>
            <a:r>
              <a:rPr lang="en-AU" i="1" dirty="0"/>
              <a:t>ad hoc </a:t>
            </a:r>
            <a:r>
              <a:rPr lang="en-AU" dirty="0"/>
              <a:t>in the short term given the future contracts for F2F/hybrid until 2024</a:t>
            </a:r>
          </a:p>
          <a:p>
            <a:pPr lvl="1"/>
            <a:r>
              <a:rPr lang="en-AU" dirty="0"/>
              <a:t>The responses that were received were bimodal; mostly hating or loving remote-only meetings </a:t>
            </a:r>
            <a:endParaRPr lang="en-AU" i="1" dirty="0"/>
          </a:p>
          <a:p>
            <a:pPr lvl="2"/>
            <a:endParaRPr lang="en-AU" dirty="0"/>
          </a:p>
          <a:p>
            <a:pPr lvl="1"/>
            <a:endParaRPr lang="en-AU" dirty="0"/>
          </a:p>
        </p:txBody>
      </p:sp>
      <p:sp>
        <p:nvSpPr>
          <p:cNvPr id="3" name="Footer Placeholder 2">
            <a:extLst>
              <a:ext uri="{FF2B5EF4-FFF2-40B4-BE49-F238E27FC236}">
                <a16:creationId xmlns:a16="http://schemas.microsoft.com/office/drawing/2014/main" id="{1555167C-68E6-4BB5-AEA1-9EC962E4A383}"/>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0AF6AC21-0F1C-4EC3-AE60-278579786BE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a:t>
            </a:fld>
            <a:endParaRPr lang="en-US" dirty="0"/>
          </a:p>
        </p:txBody>
      </p:sp>
    </p:spTree>
    <p:extLst>
      <p:ext uri="{BB962C8B-B14F-4D97-AF65-F5344CB8AC3E}">
        <p14:creationId xmlns:p14="http://schemas.microsoft.com/office/powerpoint/2010/main" val="11048228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solidFill>
                  <a:srgbClr val="FF0000"/>
                </a:solidFill>
              </a:rPr>
              <a:t>Problem</a:t>
            </a:r>
            <a:r>
              <a:rPr lang="en-AU" dirty="0"/>
              <a:t>:</a:t>
            </a:r>
            <a:r>
              <a:rPr lang="en-AU" dirty="0">
                <a:solidFill>
                  <a:srgbClr val="FF0000"/>
                </a:solidFill>
              </a:rPr>
              <a:t> </a:t>
            </a:r>
            <a:r>
              <a:rPr lang="en-AU" dirty="0"/>
              <a:t>side conversations that accelerate progress ae difficult with remote access</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rgbClr val="FF0000"/>
                </a:solidFill>
              </a:rPr>
              <a:t>Problem</a:t>
            </a:r>
          </a:p>
          <a:p>
            <a:pPr lvl="1"/>
            <a:r>
              <a:rPr lang="en-AU" dirty="0"/>
              <a:t>It is impractical to have side conversations when some/all participants are remote</a:t>
            </a:r>
          </a:p>
          <a:p>
            <a:r>
              <a:rPr lang="en-AU" dirty="0"/>
              <a:t>Discussion</a:t>
            </a:r>
          </a:p>
          <a:p>
            <a:pPr lvl="1"/>
            <a:r>
              <a:rPr lang="en-AU" dirty="0"/>
              <a:t>Side conversations during a meeting are often valuable to facilitate compromise or better understand one another better</a:t>
            </a:r>
          </a:p>
          <a:p>
            <a:pPr lvl="2"/>
            <a:r>
              <a:rPr lang="en-AU" dirty="0"/>
              <a:t>They are often also useful for the Chair to understand the state of debate</a:t>
            </a:r>
          </a:p>
          <a:p>
            <a:pPr lvl="1"/>
            <a:r>
              <a:rPr lang="en-AU" dirty="0"/>
              <a:t>Side conversations are difficult with remote participants but there are some mitigations, some which rely on tool developments</a:t>
            </a:r>
          </a:p>
          <a:p>
            <a:pPr lvl="2"/>
            <a:r>
              <a:rPr lang="en-AU" dirty="0"/>
              <a:t>Allow more time between sessions for people to talk off line</a:t>
            </a:r>
          </a:p>
          <a:p>
            <a:pPr lvl="2"/>
            <a:r>
              <a:rPr lang="en-AU" dirty="0"/>
              <a:t>Require participants to provide contact details to enable off line discussions</a:t>
            </a:r>
          </a:p>
          <a:p>
            <a:pPr lvl="2"/>
            <a:r>
              <a:rPr lang="en-AU" dirty="0"/>
              <a:t>Provide virtual breakout rooms (with locks)</a:t>
            </a:r>
          </a:p>
          <a:p>
            <a:pPr lvl="2"/>
            <a:r>
              <a:rPr lang="en-AU" dirty="0"/>
              <a:t>…</a:t>
            </a:r>
          </a:p>
          <a:p>
            <a:pPr lvl="1"/>
            <a:endParaRPr lang="en-AU" dirty="0"/>
          </a:p>
          <a:p>
            <a:pPr lvl="1"/>
            <a:endParaRPr lang="en-AU" dirty="0"/>
          </a:p>
          <a:p>
            <a:pPr lvl="1"/>
            <a:endParaRPr lang="en-AU" dirty="0"/>
          </a:p>
          <a:p>
            <a:pPr lvl="2"/>
            <a:endParaRPr lang="en-AU" dirty="0"/>
          </a:p>
          <a:p>
            <a:pPr lvl="2"/>
            <a:endParaRPr lang="en-AU" dirty="0"/>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20</a:t>
            </a:fld>
            <a:endParaRPr lang="en-US" dirty="0"/>
          </a:p>
        </p:txBody>
      </p:sp>
    </p:spTree>
    <p:extLst>
      <p:ext uri="{BB962C8B-B14F-4D97-AF65-F5344CB8AC3E}">
        <p14:creationId xmlns:p14="http://schemas.microsoft.com/office/powerpoint/2010/main" val="3967384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solidFill>
                  <a:srgbClr val="FF0000"/>
                </a:solidFill>
              </a:rPr>
              <a:t>Problem</a:t>
            </a:r>
            <a:r>
              <a:rPr lang="en-AU" dirty="0"/>
              <a:t>:</a:t>
            </a:r>
            <a:r>
              <a:rPr lang="en-AU" dirty="0">
                <a:solidFill>
                  <a:srgbClr val="FF0000"/>
                </a:solidFill>
              </a:rPr>
              <a:t> </a:t>
            </a:r>
            <a:r>
              <a:rPr lang="en-AU" dirty="0"/>
              <a:t>people using remote access are less focused</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rgbClr val="FF0000"/>
                </a:solidFill>
              </a:rPr>
              <a:t>Problem</a:t>
            </a:r>
          </a:p>
          <a:p>
            <a:pPr lvl="1"/>
            <a:r>
              <a:rPr lang="en-AU" dirty="0"/>
              <a:t>Participants are as not as focused on the IEEE 802 work during remote meetings compared to F2F meetings</a:t>
            </a:r>
          </a:p>
          <a:p>
            <a:r>
              <a:rPr lang="en-AU" dirty="0"/>
              <a:t>Discussion</a:t>
            </a:r>
          </a:p>
          <a:p>
            <a:pPr lvl="1"/>
            <a:r>
              <a:rPr lang="en-AU" dirty="0"/>
              <a:t>The argument is that at a F2F meeting, most people arrange their schedule to only focus on IEEE 802 work, whereas those using remote access are often still undertaking their normal work in parallel</a:t>
            </a:r>
          </a:p>
          <a:p>
            <a:pPr lvl="1"/>
            <a:r>
              <a:rPr lang="en-AU" dirty="0"/>
              <a:t>While diminished focus is a reality for some remote participants, it is mainly their problem (rather than IEEE 802) because it just means they will have less influence than if they are focused</a:t>
            </a:r>
          </a:p>
          <a:p>
            <a:pPr lvl="1"/>
            <a:r>
              <a:rPr lang="en-AU" dirty="0"/>
              <a:t>F2F meetings have similar issues in that multiple parallel sessions often make it difficult to focus … and we have all seen people doing “real work” or watching YouTube in the back of the room</a:t>
            </a:r>
          </a:p>
          <a:p>
            <a:pPr lvl="2"/>
            <a:endParaRPr lang="en-AU" dirty="0"/>
          </a:p>
          <a:p>
            <a:pPr lvl="2"/>
            <a:endParaRPr lang="en-AU" dirty="0"/>
          </a:p>
          <a:p>
            <a:pPr lvl="2"/>
            <a:endParaRPr lang="en-AU" dirty="0"/>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21</a:t>
            </a:fld>
            <a:endParaRPr lang="en-US" dirty="0"/>
          </a:p>
        </p:txBody>
      </p:sp>
    </p:spTree>
    <p:extLst>
      <p:ext uri="{BB962C8B-B14F-4D97-AF65-F5344CB8AC3E}">
        <p14:creationId xmlns:p14="http://schemas.microsoft.com/office/powerpoint/2010/main" val="34661810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solidFill>
                  <a:srgbClr val="FF0000"/>
                </a:solidFill>
              </a:rPr>
              <a:t>Problem</a:t>
            </a:r>
            <a:r>
              <a:rPr lang="en-AU" dirty="0"/>
              <a:t>:</a:t>
            </a:r>
            <a:r>
              <a:rPr lang="en-AU" dirty="0">
                <a:solidFill>
                  <a:srgbClr val="FF0000"/>
                </a:solidFill>
              </a:rPr>
              <a:t> </a:t>
            </a:r>
            <a:r>
              <a:rPr lang="en-AU" dirty="0"/>
              <a:t>new work has slowed in IEEE 802 in remote-only mode</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rgbClr val="FF0000"/>
                </a:solidFill>
              </a:rPr>
              <a:t>Problem</a:t>
            </a:r>
          </a:p>
          <a:p>
            <a:pPr lvl="1"/>
            <a:r>
              <a:rPr lang="en-AU" dirty="0"/>
              <a:t>New work has slowed in IEEE 802 while in remote-only mode because it is more difficult (and takes longer) to </a:t>
            </a:r>
            <a:r>
              <a:rPr lang="en-AU" i="1" dirty="0"/>
              <a:t>build collaborative relationships with people that you have never met </a:t>
            </a:r>
            <a:endParaRPr lang="en-AU" dirty="0"/>
          </a:p>
          <a:p>
            <a:pPr lvl="2"/>
            <a:r>
              <a:rPr lang="en-AU" dirty="0"/>
              <a:t>It was observed this has been a problem in other SDOs too, </a:t>
            </a:r>
            <a:r>
              <a:rPr lang="en-AU" dirty="0" err="1"/>
              <a:t>eg</a:t>
            </a:r>
            <a:r>
              <a:rPr lang="en-AU" dirty="0"/>
              <a:t> IETF, WFA</a:t>
            </a:r>
          </a:p>
          <a:p>
            <a:r>
              <a:rPr lang="en-AU" dirty="0"/>
              <a:t>Discussion</a:t>
            </a:r>
          </a:p>
          <a:p>
            <a:pPr lvl="1"/>
            <a:r>
              <a:rPr lang="en-AU" dirty="0"/>
              <a:t>Some new 802.15.4 projects have apparently overcome the problem with some </a:t>
            </a:r>
            <a:r>
              <a:rPr lang="en-AU" i="1" dirty="0"/>
              <a:t>time consuming </a:t>
            </a:r>
            <a:r>
              <a:rPr lang="en-AU" dirty="0"/>
              <a:t>efforts by some folk (note: travelling is time consuming too)</a:t>
            </a:r>
          </a:p>
          <a:p>
            <a:pPr lvl="1"/>
            <a:r>
              <a:rPr lang="en-AU" dirty="0"/>
              <a:t>Some people claim that new work has slowed because we were waiting to F2F to restart rather than adapt to a remote access environment</a:t>
            </a:r>
          </a:p>
          <a:p>
            <a:pPr lvl="1"/>
            <a:r>
              <a:rPr lang="en-AU" dirty="0"/>
              <a:t>Others note remote access provides an environment that is more conducive to attracting new participants &amp; thus better enabling new work</a:t>
            </a:r>
          </a:p>
          <a:p>
            <a:pPr lvl="2"/>
            <a:endParaRPr lang="en-AU" dirty="0"/>
          </a:p>
          <a:p>
            <a:pPr lvl="2"/>
            <a:endParaRPr lang="en-AU" dirty="0"/>
          </a:p>
          <a:p>
            <a:pPr lvl="2"/>
            <a:endParaRPr lang="en-AU" dirty="0"/>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22</a:t>
            </a:fld>
            <a:endParaRPr lang="en-US" dirty="0"/>
          </a:p>
        </p:txBody>
      </p:sp>
    </p:spTree>
    <p:extLst>
      <p:ext uri="{BB962C8B-B14F-4D97-AF65-F5344CB8AC3E}">
        <p14:creationId xmlns:p14="http://schemas.microsoft.com/office/powerpoint/2010/main" val="21139687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solidFill>
                  <a:srgbClr val="FF0000"/>
                </a:solidFill>
              </a:rPr>
              <a:t>Problem</a:t>
            </a:r>
            <a:r>
              <a:rPr lang="en-AU" dirty="0"/>
              <a:t>:</a:t>
            </a:r>
            <a:r>
              <a:rPr lang="en-AU" dirty="0">
                <a:solidFill>
                  <a:srgbClr val="FF0000"/>
                </a:solidFill>
              </a:rPr>
              <a:t> </a:t>
            </a:r>
            <a:r>
              <a:rPr lang="en-AU" dirty="0"/>
              <a:t>remote meetings tend to have less flexibility for “random access”</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rgbClr val="FF0000"/>
                </a:solidFill>
              </a:rPr>
              <a:t>Problem</a:t>
            </a:r>
          </a:p>
          <a:p>
            <a:pPr lvl="1"/>
            <a:r>
              <a:rPr lang="en-AU" dirty="0"/>
              <a:t>Remote meetings are not conducive to “random access” from the room, which is one of the major positive attributes of F2F meetings</a:t>
            </a:r>
          </a:p>
          <a:p>
            <a:r>
              <a:rPr lang="en-AU" dirty="0"/>
              <a:t>Discussion</a:t>
            </a:r>
          </a:p>
          <a:p>
            <a:pPr lvl="1"/>
            <a:r>
              <a:rPr lang="en-AU" dirty="0"/>
              <a:t>Some IEEE 802 participants are famous for inserting themselves into discussions randomly, sometimes with a benefit to the group</a:t>
            </a:r>
          </a:p>
          <a:p>
            <a:pPr lvl="1"/>
            <a:r>
              <a:rPr lang="en-AU" dirty="0"/>
              <a:t>However, “random access” in any meeting larger than about 10 people (which is most IEEE 802 meetings) is more likely to end being disruptive or unfair</a:t>
            </a:r>
          </a:p>
          <a:p>
            <a:pPr lvl="2"/>
            <a:endParaRPr lang="en-AU" dirty="0"/>
          </a:p>
          <a:p>
            <a:pPr lvl="2"/>
            <a:endParaRPr lang="en-AU" dirty="0"/>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23</a:t>
            </a:fld>
            <a:endParaRPr lang="en-US" dirty="0"/>
          </a:p>
        </p:txBody>
      </p:sp>
    </p:spTree>
    <p:extLst>
      <p:ext uri="{BB962C8B-B14F-4D97-AF65-F5344CB8AC3E}">
        <p14:creationId xmlns:p14="http://schemas.microsoft.com/office/powerpoint/2010/main" val="25775931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solidFill>
                  <a:srgbClr val="FF6600"/>
                </a:solidFill>
              </a:rPr>
              <a:t>Observation</a:t>
            </a:r>
            <a:r>
              <a:rPr lang="en-AU" dirty="0"/>
              <a:t>:</a:t>
            </a:r>
            <a:r>
              <a:rPr lang="en-AU" dirty="0">
                <a:solidFill>
                  <a:srgbClr val="FF0000"/>
                </a:solidFill>
              </a:rPr>
              <a:t> </a:t>
            </a:r>
            <a:r>
              <a:rPr lang="en-AU" dirty="0"/>
              <a:t>it may be inevitable that all IEEE 802 meetings become remote-only</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rgbClr val="FF6600"/>
                </a:solidFill>
              </a:rPr>
              <a:t>Observation</a:t>
            </a:r>
          </a:p>
          <a:p>
            <a:pPr lvl="1"/>
            <a:r>
              <a:rPr lang="en-AU" dirty="0"/>
              <a:t>Continuing remote access (remote-only or hybrid) may result in a less &amp; less people attending F2F to the point they become F2F becomes unviable</a:t>
            </a:r>
          </a:p>
          <a:p>
            <a:r>
              <a:rPr lang="en-AU" dirty="0"/>
              <a:t>Discussion</a:t>
            </a:r>
          </a:p>
          <a:p>
            <a:pPr lvl="1"/>
            <a:r>
              <a:rPr lang="en-AU" dirty="0"/>
              <a:t>If remote access is even only marginally successful, many companies will no longer fund travel to F2F meetings … meaning we may be eventually have no choice but to go remote-only</a:t>
            </a:r>
          </a:p>
          <a:p>
            <a:pPr lvl="1"/>
            <a:r>
              <a:rPr lang="en-AU" dirty="0"/>
              <a:t>Whether or not this is a good thing depends on your perspective on whether </a:t>
            </a:r>
            <a:r>
              <a:rPr lang="en-AU" i="1" dirty="0"/>
              <a:t>marginally successful </a:t>
            </a:r>
            <a:r>
              <a:rPr lang="en-AU" dirty="0"/>
              <a:t>is </a:t>
            </a:r>
            <a:r>
              <a:rPr lang="en-AU" i="1" dirty="0"/>
              <a:t>good enough</a:t>
            </a:r>
          </a:p>
          <a:p>
            <a:pPr lvl="1"/>
            <a:r>
              <a:rPr lang="en-AU" dirty="0"/>
              <a:t>Both hybrid meetings &amp; remote only meeting could send us down this path where any F2F component eventually becomes unviable</a:t>
            </a:r>
          </a:p>
          <a:p>
            <a:pPr lvl="2"/>
            <a:endParaRPr lang="en-AU" dirty="0"/>
          </a:p>
          <a:p>
            <a:pPr lvl="2"/>
            <a:endParaRPr lang="en-AU" dirty="0"/>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24</a:t>
            </a:fld>
            <a:endParaRPr lang="en-US" dirty="0"/>
          </a:p>
        </p:txBody>
      </p:sp>
    </p:spTree>
    <p:extLst>
      <p:ext uri="{BB962C8B-B14F-4D97-AF65-F5344CB8AC3E}">
        <p14:creationId xmlns:p14="http://schemas.microsoft.com/office/powerpoint/2010/main" val="32133876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solidFill>
                  <a:srgbClr val="FF6600"/>
                </a:solidFill>
              </a:rPr>
              <a:t>Observation</a:t>
            </a:r>
            <a:r>
              <a:rPr lang="en-AU" dirty="0"/>
              <a:t>:</a:t>
            </a:r>
            <a:r>
              <a:rPr lang="en-AU" dirty="0">
                <a:solidFill>
                  <a:srgbClr val="FF0000"/>
                </a:solidFill>
              </a:rPr>
              <a:t> </a:t>
            </a:r>
            <a:r>
              <a:rPr lang="en-AU" dirty="0"/>
              <a:t>remote attendance can both increase and decrease the opportunity for dominance</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rgbClr val="FF6600"/>
                </a:solidFill>
              </a:rPr>
              <a:t>Observation</a:t>
            </a:r>
          </a:p>
          <a:p>
            <a:pPr lvl="1"/>
            <a:r>
              <a:rPr lang="en-AU" dirty="0"/>
              <a:t>If we make it too easy to attend remotely (and thus gain voting rights) then there is greater opportunity to block progress at low cost … or to stop such behaviour</a:t>
            </a:r>
          </a:p>
          <a:p>
            <a:r>
              <a:rPr lang="en-AU" dirty="0"/>
              <a:t>Discussion</a:t>
            </a:r>
          </a:p>
          <a:p>
            <a:pPr lvl="1"/>
            <a:r>
              <a:rPr lang="en-AU" dirty="0"/>
              <a:t>It was noted that the requirement for F2F attendance make it expensive  for companies to build up dominant voting blocks and thus block progress, compared to remote access</a:t>
            </a:r>
          </a:p>
          <a:p>
            <a:pPr lvl="2"/>
            <a:r>
              <a:rPr lang="en-AU" dirty="0"/>
              <a:t>Although it has been done in the past in the context of F2F</a:t>
            </a:r>
          </a:p>
          <a:p>
            <a:pPr lvl="2"/>
            <a:r>
              <a:rPr lang="en-AU" dirty="0"/>
              <a:t>The extra expensive is mostly flight, hotel &amp; opportunity costs</a:t>
            </a:r>
          </a:p>
          <a:p>
            <a:pPr lvl="1"/>
            <a:r>
              <a:rPr lang="en-AU" dirty="0"/>
              <a:t>While it is cheaper to build potentially dominant voting blocks with remote access, it is also cheaper to block such abhorrent behaviour by ensuring all stakeholders (large &amp; small) can participate</a:t>
            </a:r>
          </a:p>
          <a:p>
            <a:pPr lvl="1"/>
            <a:endParaRPr lang="en-AU" dirty="0"/>
          </a:p>
          <a:p>
            <a:pPr lvl="2"/>
            <a:endParaRPr lang="en-AU" dirty="0"/>
          </a:p>
          <a:p>
            <a:pPr lvl="2"/>
            <a:endParaRPr lang="en-AU" dirty="0"/>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25</a:t>
            </a:fld>
            <a:endParaRPr lang="en-US" dirty="0"/>
          </a:p>
        </p:txBody>
      </p:sp>
    </p:spTree>
    <p:extLst>
      <p:ext uri="{BB962C8B-B14F-4D97-AF65-F5344CB8AC3E}">
        <p14:creationId xmlns:p14="http://schemas.microsoft.com/office/powerpoint/2010/main" val="31116839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solidFill>
                  <a:srgbClr val="FF6600"/>
                </a:solidFill>
              </a:rPr>
              <a:t>Observation</a:t>
            </a:r>
            <a:r>
              <a:rPr lang="en-AU" dirty="0"/>
              <a:t>:</a:t>
            </a:r>
            <a:r>
              <a:rPr lang="en-AU" dirty="0">
                <a:solidFill>
                  <a:srgbClr val="FF0000"/>
                </a:solidFill>
              </a:rPr>
              <a:t> </a:t>
            </a:r>
            <a:r>
              <a:rPr lang="en-AU" dirty="0"/>
              <a:t>most F2F meetings are similar to regular teleconferences</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rgbClr val="FF6600"/>
                </a:solidFill>
              </a:rPr>
              <a:t>Observation</a:t>
            </a:r>
          </a:p>
          <a:p>
            <a:pPr lvl="1"/>
            <a:r>
              <a:rPr lang="en-AU" dirty="0"/>
              <a:t>In 802.11 WG, regular all-hands meetings are useful in moving the agenda – approving ballots, etc.</a:t>
            </a:r>
          </a:p>
          <a:p>
            <a:pPr lvl="1"/>
            <a:r>
              <a:rPr lang="en-AU" dirty="0"/>
              <a:t>However, the agenda is easily exhausted in 2 or 3 hours and the rest of the session (TG meetings) are really not different from telecons.</a:t>
            </a:r>
          </a:p>
          <a:p>
            <a:r>
              <a:rPr lang="en-AU" dirty="0"/>
              <a:t>Discussion</a:t>
            </a:r>
          </a:p>
          <a:p>
            <a:pPr lvl="1"/>
            <a:r>
              <a:rPr lang="en-AU" dirty="0"/>
              <a:t>The commenters then drew the conclusion that we should only have F2F plenaries three times per year, to enable tighter integration between wired/wireless … maybe this is the compromise</a:t>
            </a:r>
          </a:p>
          <a:p>
            <a:pPr lvl="1"/>
            <a:endParaRPr lang="en-AU" dirty="0"/>
          </a:p>
          <a:p>
            <a:pPr lvl="2"/>
            <a:endParaRPr lang="en-AU" dirty="0"/>
          </a:p>
          <a:p>
            <a:pPr lvl="2"/>
            <a:endParaRPr lang="en-AU" dirty="0"/>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26</a:t>
            </a:fld>
            <a:endParaRPr lang="en-US" dirty="0"/>
          </a:p>
        </p:txBody>
      </p:sp>
    </p:spTree>
    <p:extLst>
      <p:ext uri="{BB962C8B-B14F-4D97-AF65-F5344CB8AC3E}">
        <p14:creationId xmlns:p14="http://schemas.microsoft.com/office/powerpoint/2010/main" val="11832731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t>Suggestion: schedule remote-only meetings so limited overlap between WGs</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chemeClr val="accent2"/>
                </a:solidFill>
              </a:rPr>
              <a:t>Suggestion</a:t>
            </a:r>
          </a:p>
          <a:p>
            <a:pPr lvl="1"/>
            <a:r>
              <a:rPr lang="en-AU" dirty="0"/>
              <a:t>Don’t overlap the schedule of 802 WGs to enable people to attend multiple WGs as required or desired</a:t>
            </a:r>
          </a:p>
          <a:p>
            <a:pPr lvl="2"/>
            <a:r>
              <a:rPr lang="en-AU" dirty="0"/>
              <a:t>Run 802.11 WG for a week and then 802.3 WG for a different week</a:t>
            </a:r>
          </a:p>
          <a:p>
            <a:pPr lvl="2"/>
            <a:r>
              <a:rPr lang="en-AU" dirty="0"/>
              <a:t>Schedule some overlapping time, </a:t>
            </a:r>
            <a:r>
              <a:rPr lang="en-AU" dirty="0" err="1"/>
              <a:t>eg</a:t>
            </a:r>
            <a:r>
              <a:rPr lang="en-AU" dirty="0"/>
              <a:t> for PAR reviews, tutorials, EC, etc</a:t>
            </a:r>
          </a:p>
          <a:p>
            <a:r>
              <a:rPr lang="en-AU" dirty="0"/>
              <a:t>Discussion</a:t>
            </a:r>
          </a:p>
          <a:p>
            <a:pPr lvl="1"/>
            <a:r>
              <a:rPr lang="en-AU" dirty="0"/>
              <a:t>Any downside?</a:t>
            </a:r>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27</a:t>
            </a:fld>
            <a:endParaRPr lang="en-US" dirty="0"/>
          </a:p>
        </p:txBody>
      </p:sp>
    </p:spTree>
    <p:extLst>
      <p:ext uri="{BB962C8B-B14F-4D97-AF65-F5344CB8AC3E}">
        <p14:creationId xmlns:p14="http://schemas.microsoft.com/office/powerpoint/2010/main" val="35069480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t>Suggestion: schedule remote-only meetings so less overlap between TGs</a:t>
            </a: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chemeClr val="accent2"/>
                </a:solidFill>
              </a:rPr>
              <a:t>Suggestion</a:t>
            </a:r>
          </a:p>
          <a:p>
            <a:pPr lvl="1"/>
            <a:r>
              <a:rPr lang="en-AU" dirty="0"/>
              <a:t>Reduce overlapping TG meetings within 802 WGs to enable people to attend multiple TGs as required or desired</a:t>
            </a:r>
          </a:p>
          <a:p>
            <a:r>
              <a:rPr lang="en-AU" dirty="0"/>
              <a:t>Discussion</a:t>
            </a:r>
          </a:p>
          <a:p>
            <a:pPr lvl="1"/>
            <a:r>
              <a:rPr lang="en-AU" dirty="0"/>
              <a:t>Note: 802.11 WG has extended its remote-only meetings to 1.5 weeks to reduce meeting density</a:t>
            </a:r>
          </a:p>
          <a:p>
            <a:pPr lvl="2"/>
            <a:endParaRPr lang="en-AU" dirty="0"/>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28</a:t>
            </a:fld>
            <a:endParaRPr lang="en-US" dirty="0"/>
          </a:p>
        </p:txBody>
      </p:sp>
    </p:spTree>
    <p:extLst>
      <p:ext uri="{BB962C8B-B14F-4D97-AF65-F5344CB8AC3E}">
        <p14:creationId xmlns:p14="http://schemas.microsoft.com/office/powerpoint/2010/main" val="7137508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D4F9-AE5F-4E8B-AF8E-DB2ABF11DEDC}"/>
              </a:ext>
            </a:extLst>
          </p:cNvPr>
          <p:cNvSpPr>
            <a:spLocks noGrp="1"/>
          </p:cNvSpPr>
          <p:nvPr>
            <p:ph type="title"/>
          </p:nvPr>
        </p:nvSpPr>
        <p:spPr/>
        <p:txBody>
          <a:bodyPr/>
          <a:lstStyle/>
          <a:p>
            <a:r>
              <a:rPr lang="en-AU" dirty="0">
                <a:solidFill>
                  <a:schemeClr val="accent2"/>
                </a:solidFill>
              </a:rPr>
              <a:t>Suggestion: reduce wasted time from reading </a:t>
            </a:r>
            <a:r>
              <a:rPr lang="en-AU" dirty="0"/>
              <a:t>introductory material at all meetings </a:t>
            </a:r>
            <a:endParaRPr lang="en-AU" dirty="0">
              <a:solidFill>
                <a:schemeClr val="accent2"/>
              </a:solidFill>
            </a:endParaRPr>
          </a:p>
        </p:txBody>
      </p:sp>
      <p:sp>
        <p:nvSpPr>
          <p:cNvPr id="3" name="Content Placeholder 2">
            <a:extLst>
              <a:ext uri="{FF2B5EF4-FFF2-40B4-BE49-F238E27FC236}">
                <a16:creationId xmlns:a16="http://schemas.microsoft.com/office/drawing/2014/main" id="{4B588A09-9C61-4D36-B73D-952F32DFD6A6}"/>
              </a:ext>
            </a:extLst>
          </p:cNvPr>
          <p:cNvSpPr>
            <a:spLocks noGrp="1"/>
          </p:cNvSpPr>
          <p:nvPr>
            <p:ph idx="1"/>
          </p:nvPr>
        </p:nvSpPr>
        <p:spPr/>
        <p:txBody>
          <a:bodyPr/>
          <a:lstStyle/>
          <a:p>
            <a:r>
              <a:rPr lang="en-AU" dirty="0">
                <a:solidFill>
                  <a:schemeClr val="accent2"/>
                </a:solidFill>
              </a:rPr>
              <a:t>Suggestion</a:t>
            </a:r>
          </a:p>
          <a:p>
            <a:pPr lvl="1"/>
            <a:r>
              <a:rPr lang="en-AU" dirty="0"/>
              <a:t>Limit introductory material at all meetings (F2F/remote-only/hybrid), by instead pointing briefly at rules and by setting behaviour expectations at high level to avoid wasted time</a:t>
            </a:r>
          </a:p>
          <a:p>
            <a:r>
              <a:rPr lang="en-AU" dirty="0"/>
              <a:t>Discussion</a:t>
            </a:r>
          </a:p>
          <a:p>
            <a:pPr lvl="1"/>
            <a:r>
              <a:rPr lang="en-AU" dirty="0"/>
              <a:t>Perhaps provide all introductory material beforehand</a:t>
            </a:r>
          </a:p>
          <a:p>
            <a:pPr lvl="1"/>
            <a:r>
              <a:rPr lang="en-AU" dirty="0"/>
              <a:t>Issue: How abbreviated will IEEE SA allow?</a:t>
            </a:r>
          </a:p>
          <a:p>
            <a:endParaRPr lang="en-AU" dirty="0"/>
          </a:p>
          <a:p>
            <a:pPr lvl="2"/>
            <a:endParaRPr lang="en-AU" dirty="0"/>
          </a:p>
          <a:p>
            <a:pPr lvl="2"/>
            <a:endParaRPr lang="en-AU" dirty="0"/>
          </a:p>
          <a:p>
            <a:pPr lvl="2"/>
            <a:endParaRPr lang="en-AU" dirty="0"/>
          </a:p>
        </p:txBody>
      </p:sp>
      <p:sp>
        <p:nvSpPr>
          <p:cNvPr id="4" name="Footer Placeholder 3">
            <a:extLst>
              <a:ext uri="{FF2B5EF4-FFF2-40B4-BE49-F238E27FC236}">
                <a16:creationId xmlns:a16="http://schemas.microsoft.com/office/drawing/2014/main" id="{D137D68C-74C3-458F-A86E-6D9006B97A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3DF0E4A-3373-4829-9D15-44254DACA54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29</a:t>
            </a:fld>
            <a:endParaRPr lang="en-US" dirty="0"/>
          </a:p>
        </p:txBody>
      </p:sp>
    </p:spTree>
    <p:extLst>
      <p:ext uri="{BB962C8B-B14F-4D97-AF65-F5344CB8AC3E}">
        <p14:creationId xmlns:p14="http://schemas.microsoft.com/office/powerpoint/2010/main" val="3231226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14C1F-8208-43E7-99CC-379AF35C8C7A}"/>
              </a:ext>
            </a:extLst>
          </p:cNvPr>
          <p:cNvSpPr>
            <a:spLocks noGrp="1"/>
          </p:cNvSpPr>
          <p:nvPr>
            <p:ph type="title"/>
          </p:nvPr>
        </p:nvSpPr>
        <p:spPr/>
        <p:txBody>
          <a:bodyPr/>
          <a:lstStyle/>
          <a:p>
            <a:r>
              <a:rPr lang="en-AU" dirty="0"/>
              <a:t>In mid Aug 2021, the IEEE 802 EC Chair established the </a:t>
            </a:r>
            <a:r>
              <a:rPr lang="en-AU" i="1" dirty="0"/>
              <a:t>future meeting vision ad hoc</a:t>
            </a:r>
          </a:p>
        </p:txBody>
      </p:sp>
      <p:sp>
        <p:nvSpPr>
          <p:cNvPr id="3" name="Content Placeholder 2">
            <a:extLst>
              <a:ext uri="{FF2B5EF4-FFF2-40B4-BE49-F238E27FC236}">
                <a16:creationId xmlns:a16="http://schemas.microsoft.com/office/drawing/2014/main" id="{8FC3E043-A0A3-423A-8AA9-E8816395FA2B}"/>
              </a:ext>
            </a:extLst>
          </p:cNvPr>
          <p:cNvSpPr>
            <a:spLocks noGrp="1"/>
          </p:cNvSpPr>
          <p:nvPr>
            <p:ph idx="1"/>
          </p:nvPr>
        </p:nvSpPr>
        <p:spPr/>
        <p:txBody>
          <a:bodyPr/>
          <a:lstStyle/>
          <a:p>
            <a:r>
              <a:rPr lang="en-AU" sz="1800" dirty="0">
                <a:effectLst/>
                <a:latin typeface="+mj-lt"/>
                <a:ea typeface="Times New Roman" panose="02020603050405020304" pitchFamily="18" charset="0"/>
              </a:rPr>
              <a:t>Name: </a:t>
            </a:r>
            <a:r>
              <a:rPr lang="en-AU" sz="1800" b="0" i="1" dirty="0">
                <a:effectLst/>
                <a:latin typeface="+mj-lt"/>
                <a:ea typeface="Times New Roman" panose="02020603050405020304" pitchFamily="18" charset="0"/>
              </a:rPr>
              <a:t>Future meeting vision ad hoc </a:t>
            </a:r>
            <a:endParaRPr lang="en-AU" sz="1800" b="0" i="1" dirty="0">
              <a:effectLst/>
              <a:latin typeface="+mj-lt"/>
              <a:ea typeface="Calibri" panose="020F0502020204030204" pitchFamily="34" charset="0"/>
            </a:endParaRPr>
          </a:p>
          <a:p>
            <a:r>
              <a:rPr lang="en-AU" sz="1800" dirty="0">
                <a:effectLst/>
                <a:latin typeface="+mj-lt"/>
                <a:ea typeface="Times New Roman" panose="02020603050405020304" pitchFamily="18" charset="0"/>
              </a:rPr>
              <a:t>Chair: </a:t>
            </a:r>
            <a:r>
              <a:rPr lang="en-AU" sz="1800" b="0" i="1" dirty="0">
                <a:effectLst/>
                <a:latin typeface="+mj-lt"/>
                <a:ea typeface="Times New Roman" panose="02020603050405020304" pitchFamily="18" charset="0"/>
              </a:rPr>
              <a:t>Andrew Myles</a:t>
            </a:r>
            <a:endParaRPr lang="en-AU" sz="1800" b="0" i="1" dirty="0">
              <a:effectLst/>
              <a:latin typeface="+mj-lt"/>
              <a:ea typeface="Calibri" panose="020F0502020204030204" pitchFamily="34" charset="0"/>
            </a:endParaRPr>
          </a:p>
          <a:p>
            <a:r>
              <a:rPr lang="en-AU" sz="1800" dirty="0">
                <a:effectLst/>
                <a:latin typeface="+mj-lt"/>
                <a:ea typeface="Times New Roman" panose="02020603050405020304" pitchFamily="18" charset="0"/>
              </a:rPr>
              <a:t>Scope:</a:t>
            </a:r>
          </a:p>
          <a:p>
            <a:pPr lvl="1"/>
            <a:r>
              <a:rPr lang="en-AU" b="0" i="1" dirty="0">
                <a:effectLst/>
                <a:latin typeface="+mj-lt"/>
                <a:ea typeface="Times New Roman" panose="02020603050405020304" pitchFamily="18" charset="0"/>
              </a:rPr>
              <a:t>Establish a long term vision for how IEEE 802 meetings might operate effectively in the future, possibly challenging the historical assumption that IEEE 802 WGs meeting F2F six times per year is optimal</a:t>
            </a:r>
          </a:p>
          <a:p>
            <a:pPr lvl="1"/>
            <a:r>
              <a:rPr lang="en-AU" b="0" i="1" dirty="0">
                <a:effectLst/>
                <a:latin typeface="+mj-lt"/>
                <a:ea typeface="Times New Roman" panose="02020603050405020304" pitchFamily="18" charset="0"/>
              </a:rPr>
              <a:t>The immediate goal of the ad hoc will be to understand what has worked well and what has not worked well with remote meetings over the last 18 months, and what would be needed to allow remote meetings to operate better in the future</a:t>
            </a:r>
          </a:p>
          <a:p>
            <a:pPr lvl="1"/>
            <a:r>
              <a:rPr lang="en-AU" b="0" i="1" dirty="0">
                <a:effectLst/>
                <a:latin typeface="+mj-lt"/>
                <a:ea typeface="Times New Roman" panose="02020603050405020304" pitchFamily="18" charset="0"/>
              </a:rPr>
              <a:t>This understanding will then assist the ad hoc explore the longer term question of how often IEEE 802 WGs should meet F2F, remotely or in a hybrid mode in the future</a:t>
            </a:r>
            <a:endParaRPr lang="en-AU" b="0" i="1" dirty="0">
              <a:effectLst/>
              <a:latin typeface="+mj-lt"/>
              <a:ea typeface="Calibri" panose="020F0502020204030204" pitchFamily="34" charset="0"/>
            </a:endParaRPr>
          </a:p>
        </p:txBody>
      </p:sp>
      <p:sp>
        <p:nvSpPr>
          <p:cNvPr id="4" name="Footer Placeholder 3">
            <a:extLst>
              <a:ext uri="{FF2B5EF4-FFF2-40B4-BE49-F238E27FC236}">
                <a16:creationId xmlns:a16="http://schemas.microsoft.com/office/drawing/2014/main" id="{EA4F8440-0BF1-455A-B85C-370090BE016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365D0596-C241-40A6-9F01-D6A8DDBCE3CE}"/>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a:t>
            </a:fld>
            <a:endParaRPr lang="en-US" dirty="0"/>
          </a:p>
        </p:txBody>
      </p:sp>
    </p:spTree>
    <p:extLst>
      <p:ext uri="{BB962C8B-B14F-4D97-AF65-F5344CB8AC3E}">
        <p14:creationId xmlns:p14="http://schemas.microsoft.com/office/powerpoint/2010/main" val="2742495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540AC-8C5C-4BD4-B354-2733E8ECFD2B}"/>
              </a:ext>
            </a:extLst>
          </p:cNvPr>
          <p:cNvSpPr>
            <a:spLocks noGrp="1"/>
          </p:cNvSpPr>
          <p:nvPr>
            <p:ph type="title"/>
          </p:nvPr>
        </p:nvSpPr>
        <p:spPr/>
        <p:txBody>
          <a:bodyPr/>
          <a:lstStyle/>
          <a:p>
            <a:r>
              <a:rPr lang="en-AU" dirty="0"/>
              <a:t>The notes from two teleconferences of the </a:t>
            </a:r>
            <a:r>
              <a:rPr lang="en-AU" i="1" dirty="0"/>
              <a:t>future meeting vision ad hoc </a:t>
            </a:r>
            <a:r>
              <a:rPr lang="en-AU" dirty="0"/>
              <a:t>are available</a:t>
            </a:r>
          </a:p>
        </p:txBody>
      </p:sp>
      <p:sp>
        <p:nvSpPr>
          <p:cNvPr id="3" name="Content Placeholder 2">
            <a:extLst>
              <a:ext uri="{FF2B5EF4-FFF2-40B4-BE49-F238E27FC236}">
                <a16:creationId xmlns:a16="http://schemas.microsoft.com/office/drawing/2014/main" id="{A48E652F-DA0E-4990-9C5D-CEE0D3BFEFAB}"/>
              </a:ext>
            </a:extLst>
          </p:cNvPr>
          <p:cNvSpPr>
            <a:spLocks noGrp="1"/>
          </p:cNvSpPr>
          <p:nvPr>
            <p:ph idx="1"/>
          </p:nvPr>
        </p:nvSpPr>
        <p:spPr/>
        <p:txBody>
          <a:bodyPr/>
          <a:lstStyle/>
          <a:p>
            <a:r>
              <a:rPr lang="en-AU" dirty="0"/>
              <a:t>Notes from the ad hoc teleconference</a:t>
            </a:r>
          </a:p>
          <a:p>
            <a:pPr lvl="1"/>
            <a:r>
              <a:rPr lang="en-AU" dirty="0"/>
              <a:t>14 Oct 2021: see </a:t>
            </a:r>
            <a:r>
              <a:rPr lang="en-AU" dirty="0">
                <a:hlinkClick r:id="rId3"/>
              </a:rPr>
              <a:t>ec-21-0227-04</a:t>
            </a:r>
            <a:endParaRPr lang="en-AU" dirty="0"/>
          </a:p>
          <a:p>
            <a:pPr lvl="1"/>
            <a:r>
              <a:rPr lang="en-AU" dirty="0"/>
              <a:t>28 Oct 2021: see embedded </a:t>
            </a:r>
          </a:p>
        </p:txBody>
      </p:sp>
      <p:sp>
        <p:nvSpPr>
          <p:cNvPr id="4" name="Footer Placeholder 3">
            <a:extLst>
              <a:ext uri="{FF2B5EF4-FFF2-40B4-BE49-F238E27FC236}">
                <a16:creationId xmlns:a16="http://schemas.microsoft.com/office/drawing/2014/main" id="{6DD83106-DFF5-4AF9-8E62-CBF0E5DBC24A}"/>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3D1F0821-A56C-4A63-97B2-376FA069A455}"/>
              </a:ext>
            </a:extLst>
          </p:cNvPr>
          <p:cNvSpPr>
            <a:spLocks noGrp="1"/>
          </p:cNvSpPr>
          <p:nvPr>
            <p:ph type="sldNum" sz="quarter" idx="11"/>
          </p:nvPr>
        </p:nvSpPr>
        <p:spPr/>
        <p:txBody>
          <a:bodyPr/>
          <a:lstStyle/>
          <a:p>
            <a:r>
              <a:rPr lang="en-US"/>
              <a:t>Slide </a:t>
            </a:r>
            <a:fld id="{EF4002E7-DB4D-4CC3-8382-1939D19420D8}" type="slidenum">
              <a:rPr lang="en-US" smtClean="0"/>
              <a:pPr/>
              <a:t>4</a:t>
            </a:fld>
            <a:endParaRPr lang="en-US" dirty="0"/>
          </a:p>
        </p:txBody>
      </p:sp>
      <p:graphicFrame>
        <p:nvGraphicFramePr>
          <p:cNvPr id="10" name="Object 9">
            <a:extLst>
              <a:ext uri="{FF2B5EF4-FFF2-40B4-BE49-F238E27FC236}">
                <a16:creationId xmlns:a16="http://schemas.microsoft.com/office/drawing/2014/main" id="{7D9F335B-D3E3-40E1-A56A-35666E7C9AEC}"/>
              </a:ext>
            </a:extLst>
          </p:cNvPr>
          <p:cNvGraphicFramePr>
            <a:graphicFrameLocks noChangeAspect="1"/>
          </p:cNvGraphicFramePr>
          <p:nvPr>
            <p:extLst>
              <p:ext uri="{D42A27DB-BD31-4B8C-83A1-F6EECF244321}">
                <p14:modId xmlns:p14="http://schemas.microsoft.com/office/powerpoint/2010/main" val="3784940547"/>
              </p:ext>
            </p:extLst>
          </p:nvPr>
        </p:nvGraphicFramePr>
        <p:xfrm>
          <a:off x="3810000" y="2895600"/>
          <a:ext cx="914400" cy="806450"/>
        </p:xfrm>
        <a:graphic>
          <a:graphicData uri="http://schemas.openxmlformats.org/presentationml/2006/ole">
            <mc:AlternateContent xmlns:mc="http://schemas.openxmlformats.org/markup-compatibility/2006">
              <mc:Choice xmlns:v="urn:schemas-microsoft-com:vml" Requires="v">
                <p:oleObj spid="_x0000_s1037" name="Document" showAsIcon="1" r:id="rId4" imgW="914597" imgH="806311" progId="Word.Document.12">
                  <p:embed/>
                </p:oleObj>
              </mc:Choice>
              <mc:Fallback>
                <p:oleObj name="Document" showAsIcon="1" r:id="rId4" imgW="914597" imgH="806311" progId="Word.Document.12">
                  <p:embed/>
                  <p:pic>
                    <p:nvPicPr>
                      <p:cNvPr id="0" name=""/>
                      <p:cNvPicPr/>
                      <p:nvPr/>
                    </p:nvPicPr>
                    <p:blipFill>
                      <a:blip r:embed="rId5"/>
                      <a:stretch>
                        <a:fillRect/>
                      </a:stretch>
                    </p:blipFill>
                    <p:spPr>
                      <a:xfrm>
                        <a:off x="3810000" y="28956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2629114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9FBB28A-0C82-43C4-A55D-922326C7669B}"/>
              </a:ext>
            </a:extLst>
          </p:cNvPr>
          <p:cNvSpPr>
            <a:spLocks noGrp="1"/>
          </p:cNvSpPr>
          <p:nvPr>
            <p:ph type="title"/>
          </p:nvPr>
        </p:nvSpPr>
        <p:spPr>
          <a:xfrm>
            <a:off x="685800" y="685800"/>
            <a:ext cx="8305800" cy="1066800"/>
          </a:xfrm>
        </p:spPr>
        <p:txBody>
          <a:bodyPr/>
          <a:lstStyle/>
          <a:p>
            <a:pPr lvl="1"/>
            <a:r>
              <a:rPr lang="en-AU" dirty="0"/>
              <a:t>The initial focus of the </a:t>
            </a:r>
            <a:r>
              <a:rPr lang="en-AU" i="1" dirty="0"/>
              <a:t>ad hoc </a:t>
            </a:r>
            <a:r>
              <a:rPr lang="en-AU" dirty="0"/>
              <a:t>has been questions about what works well (&amp; not) in remote-only mode</a:t>
            </a:r>
          </a:p>
        </p:txBody>
      </p:sp>
      <p:sp>
        <p:nvSpPr>
          <p:cNvPr id="6" name="Content Placeholder 5">
            <a:extLst>
              <a:ext uri="{FF2B5EF4-FFF2-40B4-BE49-F238E27FC236}">
                <a16:creationId xmlns:a16="http://schemas.microsoft.com/office/drawing/2014/main" id="{BE653A0C-0448-491D-8CF2-92BE169C39BD}"/>
              </a:ext>
            </a:extLst>
          </p:cNvPr>
          <p:cNvSpPr>
            <a:spLocks noGrp="1"/>
          </p:cNvSpPr>
          <p:nvPr>
            <p:ph idx="1"/>
          </p:nvPr>
        </p:nvSpPr>
        <p:spPr/>
        <p:txBody>
          <a:bodyPr/>
          <a:lstStyle/>
          <a:p>
            <a:r>
              <a:rPr lang="en-AU" dirty="0"/>
              <a:t>Requests supporting initial focus of the </a:t>
            </a:r>
            <a:r>
              <a:rPr lang="en-AU" i="1" dirty="0"/>
              <a:t>ad hoc </a:t>
            </a:r>
          </a:p>
          <a:p>
            <a:pPr lvl="1"/>
            <a:r>
              <a:rPr lang="en-AU" dirty="0"/>
              <a:t>What aspects of remote operation have worked during COVID?</a:t>
            </a:r>
          </a:p>
          <a:p>
            <a:pPr lvl="2"/>
            <a:r>
              <a:rPr lang="en-AU" dirty="0">
                <a:solidFill>
                  <a:srgbClr val="00B050"/>
                </a:solidFill>
              </a:rPr>
              <a:t>Highlight real examples</a:t>
            </a:r>
          </a:p>
          <a:p>
            <a:pPr lvl="2"/>
            <a:r>
              <a:rPr lang="en-AU" dirty="0"/>
              <a:t>Identify why remote operation was successful in these cases</a:t>
            </a:r>
          </a:p>
          <a:p>
            <a:pPr lvl="1"/>
            <a:r>
              <a:rPr lang="en-AU" dirty="0"/>
              <a:t>What aspects of remote operation have NOT worked during COVID?</a:t>
            </a:r>
          </a:p>
          <a:p>
            <a:pPr lvl="2"/>
            <a:r>
              <a:rPr lang="en-AU" dirty="0">
                <a:solidFill>
                  <a:srgbClr val="00B050"/>
                </a:solidFill>
              </a:rPr>
              <a:t>Highlight real examples</a:t>
            </a:r>
          </a:p>
          <a:p>
            <a:pPr lvl="2"/>
            <a:r>
              <a:rPr lang="en-AU" dirty="0"/>
              <a:t>Identify why remote operation was NOT successful in these cases</a:t>
            </a:r>
          </a:p>
          <a:p>
            <a:pPr lvl="1"/>
            <a:r>
              <a:rPr lang="en-AU" dirty="0"/>
              <a:t>What could be done to turn any failures into successes?</a:t>
            </a:r>
          </a:p>
          <a:p>
            <a:pPr lvl="2"/>
            <a:r>
              <a:rPr lang="en-AU" dirty="0">
                <a:solidFill>
                  <a:srgbClr val="00B050"/>
                </a:solidFill>
              </a:rPr>
              <a:t>Describe some real turnaround examples (if any)</a:t>
            </a:r>
          </a:p>
          <a:p>
            <a:pPr lvl="2"/>
            <a:r>
              <a:rPr lang="en-AU" dirty="0"/>
              <a:t>… or hypothesise about how this could be done</a:t>
            </a:r>
          </a:p>
          <a:p>
            <a:pPr marL="366712" lvl="3" indent="0">
              <a:buNone/>
            </a:pPr>
            <a:endParaRPr lang="en-AU" dirty="0"/>
          </a:p>
          <a:p>
            <a:pPr lvl="2"/>
            <a:endParaRPr lang="en-AU" dirty="0"/>
          </a:p>
          <a:p>
            <a:pPr lvl="1"/>
            <a:endParaRPr lang="en-AU" dirty="0"/>
          </a:p>
        </p:txBody>
      </p:sp>
      <p:sp>
        <p:nvSpPr>
          <p:cNvPr id="3" name="Footer Placeholder 2">
            <a:extLst>
              <a:ext uri="{FF2B5EF4-FFF2-40B4-BE49-F238E27FC236}">
                <a16:creationId xmlns:a16="http://schemas.microsoft.com/office/drawing/2014/main" id="{1999A25B-BF5E-4867-A17A-A56B11EE1D8B}"/>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45A30BA4-32CE-4E88-B960-EA5D328A43A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a:t>
            </a:fld>
            <a:endParaRPr lang="en-US" dirty="0"/>
          </a:p>
        </p:txBody>
      </p:sp>
    </p:spTree>
    <p:extLst>
      <p:ext uri="{BB962C8B-B14F-4D97-AF65-F5344CB8AC3E}">
        <p14:creationId xmlns:p14="http://schemas.microsoft.com/office/powerpoint/2010/main" val="3364848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2316A-CB28-41A7-AF7A-8DD04CA28C90}"/>
              </a:ext>
            </a:extLst>
          </p:cNvPr>
          <p:cNvSpPr>
            <a:spLocks noGrp="1"/>
          </p:cNvSpPr>
          <p:nvPr>
            <p:ph type="title"/>
          </p:nvPr>
        </p:nvSpPr>
        <p:spPr/>
        <p:txBody>
          <a:bodyPr/>
          <a:lstStyle/>
          <a:p>
            <a:r>
              <a:rPr lang="en-AU" dirty="0"/>
              <a:t>The response to requests for feedback has been disappointing &amp; new methods will be tried</a:t>
            </a:r>
          </a:p>
        </p:txBody>
      </p:sp>
      <p:sp>
        <p:nvSpPr>
          <p:cNvPr id="3" name="Content Placeholder 2">
            <a:extLst>
              <a:ext uri="{FF2B5EF4-FFF2-40B4-BE49-F238E27FC236}">
                <a16:creationId xmlns:a16="http://schemas.microsoft.com/office/drawing/2014/main" id="{CF388C8C-2847-4DA2-8B7C-C0CF77B6322D}"/>
              </a:ext>
            </a:extLst>
          </p:cNvPr>
          <p:cNvSpPr>
            <a:spLocks noGrp="1"/>
          </p:cNvSpPr>
          <p:nvPr>
            <p:ph idx="1"/>
          </p:nvPr>
        </p:nvSpPr>
        <p:spPr/>
        <p:txBody>
          <a:bodyPr/>
          <a:lstStyle/>
          <a:p>
            <a:pPr lvl="1"/>
            <a:r>
              <a:rPr lang="en-AU" dirty="0"/>
              <a:t>The </a:t>
            </a:r>
            <a:r>
              <a:rPr lang="en-AU" i="1" dirty="0"/>
              <a:t>ad hoc </a:t>
            </a:r>
            <a:r>
              <a:rPr lang="en-AU" dirty="0"/>
              <a:t>Chair made multiple requests to the IEEE 802 WGs for response to these questions</a:t>
            </a:r>
          </a:p>
          <a:p>
            <a:pPr lvl="2"/>
            <a:r>
              <a:rPr lang="en-AU" dirty="0"/>
              <a:t>The requests were passed on by all WG Chairs; thank you</a:t>
            </a:r>
          </a:p>
          <a:p>
            <a:pPr lvl="1"/>
            <a:r>
              <a:rPr lang="en-AU" dirty="0"/>
              <a:t>The number of responses was generally disappointing, suggesting alternatives are required to gather perspective, including </a:t>
            </a:r>
          </a:p>
          <a:p>
            <a:pPr lvl="2"/>
            <a:r>
              <a:rPr lang="en-AU" dirty="0"/>
              <a:t>One on one interviews</a:t>
            </a:r>
          </a:p>
          <a:p>
            <a:pPr lvl="2"/>
            <a:r>
              <a:rPr lang="en-AU" dirty="0"/>
              <a:t>Focus groups</a:t>
            </a:r>
          </a:p>
          <a:p>
            <a:pPr lvl="2"/>
            <a:r>
              <a:rPr lang="en-AU" dirty="0"/>
              <a:t>Surveys</a:t>
            </a:r>
          </a:p>
        </p:txBody>
      </p:sp>
      <p:sp>
        <p:nvSpPr>
          <p:cNvPr id="4" name="Footer Placeholder 3">
            <a:extLst>
              <a:ext uri="{FF2B5EF4-FFF2-40B4-BE49-F238E27FC236}">
                <a16:creationId xmlns:a16="http://schemas.microsoft.com/office/drawing/2014/main" id="{F5DE9E14-D228-46F1-89EB-E2768B73F39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E324FDF0-07DD-41F6-BEF8-12E6DDC9240F}"/>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6</a:t>
            </a:fld>
            <a:endParaRPr lang="en-US" dirty="0"/>
          </a:p>
        </p:txBody>
      </p:sp>
    </p:spTree>
    <p:extLst>
      <p:ext uri="{BB962C8B-B14F-4D97-AF65-F5344CB8AC3E}">
        <p14:creationId xmlns:p14="http://schemas.microsoft.com/office/powerpoint/2010/main" val="2923983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ED985-DA0D-429D-920F-1B576377B46E}"/>
              </a:ext>
            </a:extLst>
          </p:cNvPr>
          <p:cNvSpPr>
            <a:spLocks noGrp="1"/>
          </p:cNvSpPr>
          <p:nvPr>
            <p:ph type="title"/>
          </p:nvPr>
        </p:nvSpPr>
        <p:spPr/>
        <p:txBody>
          <a:bodyPr/>
          <a:lstStyle/>
          <a:p>
            <a:r>
              <a:rPr lang="en-AU" dirty="0"/>
              <a:t>It is probably not urgent to conclude the work of the ad hoc in the short term</a:t>
            </a:r>
          </a:p>
        </p:txBody>
      </p:sp>
      <p:sp>
        <p:nvSpPr>
          <p:cNvPr id="3" name="Content Placeholder 2">
            <a:extLst>
              <a:ext uri="{FF2B5EF4-FFF2-40B4-BE49-F238E27FC236}">
                <a16:creationId xmlns:a16="http://schemas.microsoft.com/office/drawing/2014/main" id="{65843DC3-D773-483B-A8E0-296B42F02437}"/>
              </a:ext>
            </a:extLst>
          </p:cNvPr>
          <p:cNvSpPr>
            <a:spLocks noGrp="1"/>
          </p:cNvSpPr>
          <p:nvPr>
            <p:ph idx="1"/>
          </p:nvPr>
        </p:nvSpPr>
        <p:spPr/>
        <p:txBody>
          <a:bodyPr/>
          <a:lstStyle/>
          <a:p>
            <a:pPr lvl="1"/>
            <a:r>
              <a:rPr lang="en-AU" dirty="0"/>
              <a:t>It is likely that the IEEE 802 WG’s will meet at least in hybrid mode from about July 2022 (Montreal)</a:t>
            </a:r>
          </a:p>
          <a:p>
            <a:pPr lvl="1"/>
            <a:r>
              <a:rPr lang="en-AU" dirty="0"/>
              <a:t>F2F-only or hybrid meetings are likely to continue for a number of years until we run out of hotel contracts for plenary and interim F2F meeting </a:t>
            </a:r>
          </a:p>
          <a:p>
            <a:pPr lvl="2"/>
            <a:r>
              <a:rPr lang="en-AU" dirty="0"/>
              <a:t>IEEE 802 plenaries seem to be contracted until Nov 2024</a:t>
            </a:r>
          </a:p>
          <a:p>
            <a:pPr lvl="2"/>
            <a:r>
              <a:rPr lang="en-AU" dirty="0"/>
              <a:t>IEEE 802 Wireless interims seem to be contracted until at least Jan 2024</a:t>
            </a:r>
          </a:p>
          <a:p>
            <a:pPr lvl="1"/>
            <a:r>
              <a:rPr lang="en-AU" dirty="0"/>
              <a:t>While the output of this </a:t>
            </a:r>
            <a:r>
              <a:rPr lang="en-AU" i="1" dirty="0"/>
              <a:t>ad hoc </a:t>
            </a:r>
            <a:r>
              <a:rPr lang="en-AU" dirty="0"/>
              <a:t>is applicable to remote-only teleconference of the type that have been held for many years …</a:t>
            </a:r>
          </a:p>
          <a:p>
            <a:pPr lvl="1"/>
            <a:r>
              <a:rPr lang="en-AU" dirty="0"/>
              <a:t>… it will not be possible to apply it to the large WG interims and plenaries until 2024 or later</a:t>
            </a:r>
          </a:p>
          <a:p>
            <a:pPr lvl="1"/>
            <a:r>
              <a:rPr lang="en-AU" dirty="0"/>
              <a:t>This lessens the urgency of the activity … </a:t>
            </a:r>
            <a:r>
              <a:rPr lang="en-AU" dirty="0">
                <a:sym typeface="Wingdings" panose="05000000000000000000" pitchFamily="2" charset="2"/>
              </a:rPr>
              <a:t></a:t>
            </a:r>
            <a:endParaRPr lang="en-AU" dirty="0"/>
          </a:p>
        </p:txBody>
      </p:sp>
      <p:sp>
        <p:nvSpPr>
          <p:cNvPr id="4" name="Footer Placeholder 3">
            <a:extLst>
              <a:ext uri="{FF2B5EF4-FFF2-40B4-BE49-F238E27FC236}">
                <a16:creationId xmlns:a16="http://schemas.microsoft.com/office/drawing/2014/main" id="{68BDDCAB-AC26-4C76-AFED-4B51E5D81549}"/>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55ED08E-D2DA-4F72-A009-81DE7C40B15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7</a:t>
            </a:fld>
            <a:endParaRPr lang="en-US" dirty="0"/>
          </a:p>
        </p:txBody>
      </p:sp>
    </p:spTree>
    <p:extLst>
      <p:ext uri="{BB962C8B-B14F-4D97-AF65-F5344CB8AC3E}">
        <p14:creationId xmlns:p14="http://schemas.microsoft.com/office/powerpoint/2010/main" val="558697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2316A-CB28-41A7-AF7A-8DD04CA28C90}"/>
              </a:ext>
            </a:extLst>
          </p:cNvPr>
          <p:cNvSpPr>
            <a:spLocks noGrp="1"/>
          </p:cNvSpPr>
          <p:nvPr>
            <p:ph type="title"/>
          </p:nvPr>
        </p:nvSpPr>
        <p:spPr/>
        <p:txBody>
          <a:bodyPr/>
          <a:lstStyle/>
          <a:p>
            <a:r>
              <a:rPr lang="en-AU" dirty="0"/>
              <a:t>The responses that were received were bimodal; mostly hating or loving remote-only meetings </a:t>
            </a:r>
          </a:p>
        </p:txBody>
      </p:sp>
      <p:sp>
        <p:nvSpPr>
          <p:cNvPr id="3" name="Content Placeholder 2">
            <a:extLst>
              <a:ext uri="{FF2B5EF4-FFF2-40B4-BE49-F238E27FC236}">
                <a16:creationId xmlns:a16="http://schemas.microsoft.com/office/drawing/2014/main" id="{CF388C8C-2847-4DA2-8B7C-C0CF77B6322D}"/>
              </a:ext>
            </a:extLst>
          </p:cNvPr>
          <p:cNvSpPr>
            <a:spLocks noGrp="1"/>
          </p:cNvSpPr>
          <p:nvPr>
            <p:ph idx="1"/>
          </p:nvPr>
        </p:nvSpPr>
        <p:spPr/>
        <p:txBody>
          <a:bodyPr/>
          <a:lstStyle/>
          <a:p>
            <a:pPr lvl="1"/>
            <a:r>
              <a:rPr lang="en-AU" dirty="0"/>
              <a:t>The responses that were received were somewhat bimodal in the perspectives expressed, with two extremes:</a:t>
            </a:r>
          </a:p>
          <a:p>
            <a:pPr lvl="2"/>
            <a:r>
              <a:rPr lang="en-AU" dirty="0">
                <a:solidFill>
                  <a:srgbClr val="FF0000"/>
                </a:solidFill>
              </a:rPr>
              <a:t>Remote-only has been a disaster and we should get back to F2F-only as soon as possible</a:t>
            </a:r>
          </a:p>
          <a:p>
            <a:pPr lvl="2"/>
            <a:r>
              <a:rPr lang="en-AU" dirty="0">
                <a:solidFill>
                  <a:srgbClr val="00B050"/>
                </a:solidFill>
              </a:rPr>
              <a:t>Remote-only has been very successful and we should focus on making it even better in the future</a:t>
            </a:r>
          </a:p>
          <a:p>
            <a:pPr lvl="1"/>
            <a:r>
              <a:rPr lang="en-AU" dirty="0"/>
              <a:t>Fortunately, some responses did perceive a middle ground</a:t>
            </a:r>
          </a:p>
          <a:p>
            <a:pPr lvl="2"/>
            <a:r>
              <a:rPr lang="en-AU" dirty="0">
                <a:solidFill>
                  <a:srgbClr val="FF6600"/>
                </a:solidFill>
              </a:rPr>
              <a:t>Plenaries should be held F2F three times a year, with all other meetings remote-only</a:t>
            </a:r>
          </a:p>
        </p:txBody>
      </p:sp>
      <p:sp>
        <p:nvSpPr>
          <p:cNvPr id="4" name="Footer Placeholder 3">
            <a:extLst>
              <a:ext uri="{FF2B5EF4-FFF2-40B4-BE49-F238E27FC236}">
                <a16:creationId xmlns:a16="http://schemas.microsoft.com/office/drawing/2014/main" id="{F5DE9E14-D228-46F1-89EB-E2768B73F39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E324FDF0-07DD-41F6-BEF8-12E6DDC9240F}"/>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8</a:t>
            </a:fld>
            <a:endParaRPr lang="en-US" dirty="0"/>
          </a:p>
        </p:txBody>
      </p:sp>
    </p:spTree>
    <p:extLst>
      <p:ext uri="{BB962C8B-B14F-4D97-AF65-F5344CB8AC3E}">
        <p14:creationId xmlns:p14="http://schemas.microsoft.com/office/powerpoint/2010/main" val="549066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A7A74-1AEA-4636-8D7B-C26CC153CA39}"/>
              </a:ext>
            </a:extLst>
          </p:cNvPr>
          <p:cNvSpPr>
            <a:spLocks noGrp="1"/>
          </p:cNvSpPr>
          <p:nvPr>
            <p:ph type="title"/>
          </p:nvPr>
        </p:nvSpPr>
        <p:spPr>
          <a:xfrm>
            <a:off x="723405" y="762000"/>
            <a:ext cx="7772400" cy="1066800"/>
          </a:xfrm>
        </p:spPr>
        <p:txBody>
          <a:bodyPr/>
          <a:lstStyle/>
          <a:p>
            <a:r>
              <a:rPr lang="en-AU" dirty="0"/>
              <a:t>The </a:t>
            </a:r>
            <a:r>
              <a:rPr lang="en-AU" i="1" dirty="0"/>
              <a:t>ad hoc </a:t>
            </a:r>
            <a:r>
              <a:rPr lang="en-AU" dirty="0"/>
              <a:t>Chair has attempted to summarise some of the received perspectives</a:t>
            </a:r>
          </a:p>
        </p:txBody>
      </p:sp>
      <p:sp>
        <p:nvSpPr>
          <p:cNvPr id="3" name="Content Placeholder 2">
            <a:extLst>
              <a:ext uri="{FF2B5EF4-FFF2-40B4-BE49-F238E27FC236}">
                <a16:creationId xmlns:a16="http://schemas.microsoft.com/office/drawing/2014/main" id="{6F47138E-2E8B-4199-9FD1-43D9B8E2A8A3}"/>
              </a:ext>
            </a:extLst>
          </p:cNvPr>
          <p:cNvSpPr>
            <a:spLocks noGrp="1"/>
          </p:cNvSpPr>
          <p:nvPr>
            <p:ph idx="1"/>
          </p:nvPr>
        </p:nvSpPr>
        <p:spPr/>
        <p:txBody>
          <a:bodyPr/>
          <a:lstStyle/>
          <a:p>
            <a:pPr lvl="1"/>
            <a:r>
              <a:rPr lang="en-AU" dirty="0"/>
              <a:t>The following pages summarise the various views expressed by one or more people via e-mails to the Chair</a:t>
            </a:r>
          </a:p>
          <a:p>
            <a:pPr lvl="2"/>
            <a:r>
              <a:rPr lang="en-AU" dirty="0"/>
              <a:t>Whether the view represents a </a:t>
            </a:r>
            <a:r>
              <a:rPr lang="en-AU" dirty="0">
                <a:solidFill>
                  <a:srgbClr val="00B050"/>
                </a:solidFill>
              </a:rPr>
              <a:t>benefit</a:t>
            </a:r>
            <a:r>
              <a:rPr lang="en-AU" dirty="0"/>
              <a:t>, </a:t>
            </a:r>
            <a:r>
              <a:rPr lang="en-AU" dirty="0">
                <a:solidFill>
                  <a:srgbClr val="FF0000"/>
                </a:solidFill>
              </a:rPr>
              <a:t>problem</a:t>
            </a:r>
            <a:r>
              <a:rPr lang="en-AU" dirty="0"/>
              <a:t> or </a:t>
            </a:r>
            <a:r>
              <a:rPr lang="en-AU" dirty="0">
                <a:solidFill>
                  <a:schemeClr val="accent2"/>
                </a:solidFill>
              </a:rPr>
              <a:t>observation</a:t>
            </a:r>
            <a:r>
              <a:rPr lang="en-AU" dirty="0"/>
              <a:t> in relation to remote and/or remote-only meetings</a:t>
            </a:r>
          </a:p>
          <a:p>
            <a:pPr lvl="2"/>
            <a:r>
              <a:rPr lang="en-AU" dirty="0"/>
              <a:t>Some discussion about the view, including contrary perspectives</a:t>
            </a:r>
          </a:p>
          <a:p>
            <a:pPr lvl="2"/>
            <a:r>
              <a:rPr lang="en-AU" dirty="0"/>
              <a:t>A stamp suggesting either apparent broad consensus or disagreement in relation to the view</a:t>
            </a:r>
          </a:p>
          <a:p>
            <a:pPr lvl="1"/>
            <a:r>
              <a:rPr lang="en-AU" dirty="0"/>
              <a:t>Since this summary was written, </a:t>
            </a:r>
            <a:r>
              <a:rPr lang="de-DE" dirty="0"/>
              <a:t>Stephan Kehrer has </a:t>
            </a:r>
            <a:r>
              <a:rPr lang="de-DE" dirty="0">
                <a:hlinkClick r:id="rId2"/>
              </a:rPr>
              <a:t>summaried</a:t>
            </a:r>
            <a:r>
              <a:rPr lang="de-DE" dirty="0"/>
              <a:t> views expressed in the 802.1 WG</a:t>
            </a:r>
            <a:endParaRPr lang="en-AU" dirty="0"/>
          </a:p>
          <a:p>
            <a:pPr lvl="1"/>
            <a:r>
              <a:rPr lang="en-AU" dirty="0"/>
              <a:t>The plan is that we use a future survey, one on one interviews or a focus group to:</a:t>
            </a:r>
          </a:p>
          <a:p>
            <a:pPr lvl="2"/>
            <a:r>
              <a:rPr lang="en-AU" dirty="0"/>
              <a:t>Confirm the consensus</a:t>
            </a:r>
          </a:p>
          <a:p>
            <a:pPr lvl="2"/>
            <a:r>
              <a:rPr lang="en-AU" dirty="0"/>
              <a:t>Explore the disagreements</a:t>
            </a:r>
          </a:p>
        </p:txBody>
      </p:sp>
      <p:sp>
        <p:nvSpPr>
          <p:cNvPr id="4" name="Footer Placeholder 3">
            <a:extLst>
              <a:ext uri="{FF2B5EF4-FFF2-40B4-BE49-F238E27FC236}">
                <a16:creationId xmlns:a16="http://schemas.microsoft.com/office/drawing/2014/main" id="{9B9679BE-1162-4CAF-BF7E-2AC8BF98275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8859C3B1-4684-41F5-B6FC-280CC4B0593C}"/>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9</a:t>
            </a:fld>
            <a:endParaRPr lang="en-US" dirty="0"/>
          </a:p>
        </p:txBody>
      </p:sp>
    </p:spTree>
    <p:extLst>
      <p:ext uri="{BB962C8B-B14F-4D97-AF65-F5344CB8AC3E}">
        <p14:creationId xmlns:p14="http://schemas.microsoft.com/office/powerpoint/2010/main" val="269922779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3110</Words>
  <Application>Microsoft Office PowerPoint</Application>
  <PresentationFormat>On-screen Show (4:3)</PresentationFormat>
  <Paragraphs>316</Paragraphs>
  <Slides>29</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3" baseType="lpstr">
      <vt:lpstr>Arial</vt:lpstr>
      <vt:lpstr>Times New Roman</vt:lpstr>
      <vt:lpstr>802-11-Submission</vt:lpstr>
      <vt:lpstr>Document</vt:lpstr>
      <vt:lpstr>IEEE 802 future meeting vision ad hoc (summary of status)</vt:lpstr>
      <vt:lpstr>The future meeting vision ad hoc is progressing, albeit very slowly … but that is probably OK</vt:lpstr>
      <vt:lpstr>In mid Aug 2021, the IEEE 802 EC Chair established the future meeting vision ad hoc</vt:lpstr>
      <vt:lpstr>The notes from two teleconferences of the future meeting vision ad hoc are available</vt:lpstr>
      <vt:lpstr>The initial focus of the ad hoc has been questions about what works well (&amp; not) in remote-only mode</vt:lpstr>
      <vt:lpstr>The response to requests for feedback has been disappointing &amp; new methods will be tried</vt:lpstr>
      <vt:lpstr>It is probably not urgent to conclude the work of the ad hoc in the short term</vt:lpstr>
      <vt:lpstr>The responses that were received were bimodal; mostly hating or loving remote-only meetings </vt:lpstr>
      <vt:lpstr>The ad hoc Chair has attempted to summarise some of the received perspectives</vt:lpstr>
      <vt:lpstr>Summary: various benefits &amp; problems of remote access were highlighted (with little consensus on most)</vt:lpstr>
      <vt:lpstr>Summary: various observations &amp; suggestions were made wrt remote access</vt:lpstr>
      <vt:lpstr>Benefit: remote access allows more people to participate/observe IEEE 802 work</vt:lpstr>
      <vt:lpstr>Benefit: remote-only meetings are cheaper to run and attend</vt:lpstr>
      <vt:lpstr>Benefit: remote-only meetings help protect the environment</vt:lpstr>
      <vt:lpstr>Benefit: frequent remote-only meetings are more effective than meetings every two months</vt:lpstr>
      <vt:lpstr>Benefit: remote-only meetings promote effective collaboration more than F2F meetings</vt:lpstr>
      <vt:lpstr>Problem: it is difficult for remote participants to become effective contributors</vt:lpstr>
      <vt:lpstr>Problem: it is difficult to read the room with remote participants</vt:lpstr>
      <vt:lpstr>Problem: voting is too anonymous with remote participants</vt:lpstr>
      <vt:lpstr>Problem: side conversations that accelerate progress ae difficult with remote access</vt:lpstr>
      <vt:lpstr>Problem: people using remote access are less focused</vt:lpstr>
      <vt:lpstr>Problem: new work has slowed in IEEE 802 in remote-only mode</vt:lpstr>
      <vt:lpstr>Problem: remote meetings tend to have less flexibility for “random access”</vt:lpstr>
      <vt:lpstr>Observation: it may be inevitable that all IEEE 802 meetings become remote-only</vt:lpstr>
      <vt:lpstr>Observation: remote attendance can both increase and decrease the opportunity for dominance</vt:lpstr>
      <vt:lpstr>Observation: most F2F meetings are similar to regular teleconferences</vt:lpstr>
      <vt:lpstr>Suggestion: schedule remote-only meetings so limited overlap between WGs</vt:lpstr>
      <vt:lpstr>Suggestion: schedule remote-only meetings so less overlap between TGs</vt:lpstr>
      <vt:lpstr>Suggestion: reduce wasted time from reading introductory material at all meetings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2021-07-15T05:20:05Z</dcterms:created>
  <dcterms:modified xsi:type="dcterms:W3CDTF">2022-05-02T06:41:10Z</dcterms:modified>
</cp:coreProperties>
</file>