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361" r:id="rId2"/>
    <p:sldId id="691" r:id="rId3"/>
    <p:sldId id="672" r:id="rId4"/>
    <p:sldId id="700" r:id="rId5"/>
    <p:sldId id="699" r:id="rId6"/>
    <p:sldId id="698" r:id="rId7"/>
    <p:sldId id="359" r:id="rId8"/>
  </p:sldIdLst>
  <p:sldSz cx="12192000" cy="6858000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152" userDrawn="1">
          <p15:clr>
            <a:srgbClr val="A4A3A4"/>
          </p15:clr>
        </p15:guide>
        <p15:guide id="2" pos="3904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9" userDrawn="1">
          <p15:clr>
            <a:srgbClr val="A4A3A4"/>
          </p15:clr>
        </p15:guide>
        <p15:guide id="2" pos="220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782" autoAdjust="0"/>
    <p:restoredTop sz="95488" autoAdjust="0"/>
  </p:normalViewPr>
  <p:slideViewPr>
    <p:cSldViewPr>
      <p:cViewPr varScale="1">
        <p:scale>
          <a:sx n="99" d="100"/>
          <a:sy n="99" d="100"/>
        </p:scale>
        <p:origin x="498" y="72"/>
      </p:cViewPr>
      <p:guideLst>
        <p:guide orient="horz" pos="1152"/>
        <p:guide pos="39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50" d="100"/>
        <a:sy n="5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-1386" y="-108"/>
      </p:cViewPr>
      <p:guideLst>
        <p:guide orient="horz" pos="2929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" y="6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t" anchorCtr="0" compatLnSpc="1">
            <a:prstTxWarp prst="textNoShape">
              <a:avLst/>
            </a:prstTxWarp>
          </a:bodyPr>
          <a:lstStyle>
            <a:lvl1pPr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1509" y="6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t" anchorCtr="0" compatLnSpc="1">
            <a:prstTxWarp prst="textNoShape">
              <a:avLst/>
            </a:prstTxWarp>
          </a:bodyPr>
          <a:lstStyle>
            <a:lvl1pPr algn="r"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30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" y="8833489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b" anchorCtr="0" compatLnSpc="1">
            <a:prstTxWarp prst="textNoShape">
              <a:avLst/>
            </a:prstTxWarp>
          </a:bodyPr>
          <a:lstStyle>
            <a:lvl1pPr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30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1509" y="8833489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b" anchorCtr="0" compatLnSpc="1">
            <a:prstTxWarp prst="textNoShape">
              <a:avLst/>
            </a:prstTxWarp>
          </a:bodyPr>
          <a:lstStyle>
            <a:lvl1pPr algn="r"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fld id="{9F042E5D-BF76-408E-AF8C-1E201793EC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92520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" y="6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t" anchorCtr="0" compatLnSpc="1">
            <a:prstTxWarp prst="textNoShape">
              <a:avLst/>
            </a:prstTxWarp>
          </a:bodyPr>
          <a:lstStyle>
            <a:lvl1pPr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1509" y="6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t" anchorCtr="0" compatLnSpc="1">
            <a:prstTxWarp prst="textNoShape">
              <a:avLst/>
            </a:prstTxWarp>
          </a:bodyPr>
          <a:lstStyle>
            <a:lvl1pPr algn="r"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50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07988" y="701675"/>
            <a:ext cx="6196012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4199" y="4416746"/>
            <a:ext cx="5142016" cy="4178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" y="8833489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b" anchorCtr="0" compatLnSpc="1">
            <a:prstTxWarp prst="textNoShape">
              <a:avLst/>
            </a:prstTxWarp>
          </a:bodyPr>
          <a:lstStyle>
            <a:lvl1pPr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1509" y="8833489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b" anchorCtr="0" compatLnSpc="1">
            <a:prstTxWarp prst="textNoShape">
              <a:avLst/>
            </a:prstTxWarp>
          </a:bodyPr>
          <a:lstStyle>
            <a:lvl1pPr algn="r"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fld id="{3F4789A0-AAA0-4A8A-9A40-13BCD62376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195152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7988" y="701675"/>
            <a:ext cx="6196012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F4789A0-AAA0-4A8A-9A40-13BCD6237604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20287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021F72-5A2D-4EBF-9D13-D35A5BD6752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1FD272-7419-4152-A918-3B2CE6CB50B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09600"/>
            <a:ext cx="25908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09600"/>
            <a:ext cx="75692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916C83-32D5-4183-8BB8-F71204289A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09600"/>
            <a:ext cx="103632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914400" y="1981200"/>
            <a:ext cx="10363200" cy="4114800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CB76B9-85C7-4C18-BFB5-33B122916F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910AE4-85DC-4894-8AA6-C218749941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FAFA7F-DAC6-4AD4-9B8D-4F97BD8402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756E78-B411-4A49-8A56-75D9C3D57CC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8CEB37-5104-4A8D-B584-F10BB83859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7EF0D1-CDA8-4A2C-97F1-BCCEC62488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F5AC62-79C9-439A-9F92-7BF53B4E81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102C4A-262E-4FC3-8014-622FD9074A7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CBBC5D-32F8-4359-BF9B-38DBA3AD3F0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09600"/>
            <a:ext cx="103632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Bef>
                <a:spcPct val="0"/>
              </a:spcBef>
              <a:defRPr sz="14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lnSpc>
                <a:spcPct val="100000"/>
              </a:lnSpc>
              <a:spcBef>
                <a:spcPct val="0"/>
              </a:spcBef>
              <a:defRPr sz="14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defRPr sz="1400">
                <a:cs typeface="+mn-cs"/>
              </a:defRPr>
            </a:lvl1pPr>
          </a:lstStyle>
          <a:p>
            <a:pPr>
              <a:defRPr/>
            </a:pPr>
            <a:fld id="{9D398DEB-576E-470D-A31C-B5D1605DDD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standards.ieee.org/content/dam/ieee-standards/standards/web/documents/other/Participant-Behavior-Individual-Method.pdf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120C4F2-6A6A-43CE-B303-91A81F3DB43A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2052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0" y="3886200"/>
            <a:ext cx="5283132" cy="1143000"/>
          </a:xfrm>
        </p:spPr>
        <p:txBody>
          <a:bodyPr/>
          <a:lstStyle/>
          <a:p>
            <a:pPr eaLnBrk="1" hangingPunct="1"/>
            <a:r>
              <a:rPr lang="en-US" sz="4000" dirty="0"/>
              <a:t>IEEE 802 LMSC</a:t>
            </a:r>
            <a:br>
              <a:rPr lang="en-US" sz="4000" dirty="0"/>
            </a:br>
            <a:r>
              <a:rPr lang="en-US" sz="4000" dirty="0"/>
              <a:t>Executive Committee </a:t>
            </a:r>
            <a:br>
              <a:rPr lang="en-US" sz="4000" dirty="0"/>
            </a:br>
            <a:br>
              <a:rPr lang="en-US" sz="4000" dirty="0"/>
            </a:br>
            <a:r>
              <a:rPr lang="en-US" sz="4000" dirty="0"/>
              <a:t>05 APR 2022</a:t>
            </a:r>
            <a:br>
              <a:rPr lang="en-US" sz="4000" dirty="0"/>
            </a:br>
            <a:r>
              <a:rPr lang="en-US" sz="2800" dirty="0"/>
              <a:t>Electronic Meeting</a:t>
            </a:r>
            <a:br>
              <a:rPr lang="en-US" sz="2800" dirty="0"/>
            </a:br>
            <a:r>
              <a:rPr lang="en-US" sz="2800" dirty="0"/>
              <a:t>19:00-21:00 UTC</a:t>
            </a:r>
            <a:br>
              <a:rPr lang="en-US" sz="2800" dirty="0"/>
            </a:br>
            <a:r>
              <a:rPr lang="en-US" sz="2800" dirty="0"/>
              <a:t>15:00-17:00 ET</a:t>
            </a:r>
            <a:br>
              <a:rPr lang="en-US" sz="4000" dirty="0"/>
            </a:br>
            <a:br>
              <a:rPr lang="en-US" sz="4000" dirty="0"/>
            </a:br>
            <a:endParaRPr lang="en-US" sz="4000" dirty="0"/>
          </a:p>
        </p:txBody>
      </p:sp>
      <p:sp>
        <p:nvSpPr>
          <p:cNvPr id="2" name="TextBox 1"/>
          <p:cNvSpPr txBox="1"/>
          <p:nvPr/>
        </p:nvSpPr>
        <p:spPr>
          <a:xfrm>
            <a:off x="5562601" y="6488668"/>
            <a:ext cx="52831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DCN ec-22-077-02-00EC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F44ADD4C-25DD-437C-B213-64B4D89B4C1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0247" y="406393"/>
            <a:ext cx="4822354" cy="6236749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DAC9C6-36EA-4C1E-92FE-FED0C5A082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95400"/>
            <a:ext cx="11049000" cy="4800600"/>
          </a:xfrm>
        </p:spPr>
        <p:txBody>
          <a:bodyPr/>
          <a:lstStyle/>
          <a:p>
            <a:r>
              <a:rPr lang="en-US" dirty="0"/>
              <a:t>1.00 Meeting called to order/role call</a:t>
            </a:r>
          </a:p>
          <a:p>
            <a:r>
              <a:rPr lang="en-US" dirty="0"/>
              <a:t>2.00 Review/modify/approve agenda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en-US" dirty="0"/>
              <a:t>2.01 </a:t>
            </a:r>
            <a:r>
              <a:rPr lang="en-US" dirty="0">
                <a:solidFill>
                  <a:srgbClr val="000000"/>
                </a:solidFill>
              </a:rPr>
              <a:t>Participation Slide Set URLs:</a:t>
            </a:r>
            <a:endParaRPr lang="en-US" sz="2800" dirty="0">
              <a:solidFill>
                <a:srgbClr val="000000"/>
              </a:solidFill>
              <a:hlinkClick r:id="rId2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pPr marL="0" indent="0">
              <a:buNone/>
            </a:pPr>
            <a:r>
              <a:rPr lang="en-US" sz="1600" dirty="0">
                <a:solidFill>
                  <a:srgbClr val="0000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https://ieee802.org/sapolicies.shtml </a:t>
            </a:r>
          </a:p>
          <a:p>
            <a:pPr marL="0" indent="0">
              <a:buNone/>
            </a:pPr>
            <a:r>
              <a:rPr lang="en-US" sz="1600" dirty="0">
                <a:solidFill>
                  <a:srgbClr val="0000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https://standards.ieee.org/content/dam/ieee-standards/standards/web/documents/other/Participant-Behavior-Individual-Method.pdf</a:t>
            </a:r>
            <a:endParaRPr lang="en-US" sz="1600" dirty="0">
              <a:solidFill>
                <a:srgbClr val="000000"/>
              </a:solidFill>
            </a:endParaRPr>
          </a:p>
          <a:p>
            <a:pPr lvl="0"/>
            <a:endParaRPr lang="en-US" sz="1600" dirty="0">
              <a:solidFill>
                <a:srgbClr val="000000"/>
              </a:solidFill>
            </a:endParaRPr>
          </a:p>
          <a:p>
            <a:pPr lvl="0"/>
            <a:r>
              <a:rPr lang="en-US" sz="1600" dirty="0">
                <a:solidFill>
                  <a:srgbClr val="000000"/>
                </a:solidFill>
              </a:rPr>
              <a:t>Participant behavior is guided by IEEE Code of Ethics &amp; Conduct</a:t>
            </a:r>
          </a:p>
          <a:p>
            <a:pPr lvl="0"/>
            <a:r>
              <a:rPr lang="en-US" sz="1600" dirty="0">
                <a:solidFill>
                  <a:srgbClr val="000000"/>
                </a:solidFill>
              </a:rPr>
              <a:t>Participants shall act independently of others, including employers</a:t>
            </a:r>
          </a:p>
          <a:p>
            <a:pPr lvl="0"/>
            <a:r>
              <a:rPr lang="en-US" sz="1600" dirty="0">
                <a:solidFill>
                  <a:srgbClr val="000000"/>
                </a:solidFill>
              </a:rPr>
              <a:t>Standards activities shall allow the fair &amp; equitable consideration of all viewpoints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39153D1-5C5D-456F-969E-A7D21AF839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910AE4-85DC-4894-8AA6-C2187499416B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11344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3.00 Chair’s Announcements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905000"/>
            <a:ext cx="10515600" cy="4114800"/>
          </a:xfrm>
        </p:spPr>
        <p:txBody>
          <a:bodyPr/>
          <a:lstStyle/>
          <a:p>
            <a:pPr marL="914400" lvl="1" indent="-4572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2400" dirty="0"/>
              <a:t>Proforma:</a:t>
            </a:r>
          </a:p>
          <a:p>
            <a:pPr marL="1314450" lvl="2" indent="-4572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000" dirty="0"/>
              <a:t>Use IMAT to log your attendance</a:t>
            </a:r>
          </a:p>
          <a:p>
            <a:pPr marL="1314450" lvl="2" indent="-4572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000" dirty="0"/>
              <a:t>Please enable mute when you are not speaking</a:t>
            </a:r>
          </a:p>
          <a:p>
            <a:pPr marL="1314450" lvl="2" indent="-4572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000" dirty="0"/>
              <a:t>Please use the Chat function to request being put in the queue</a:t>
            </a:r>
            <a:br>
              <a:rPr lang="en-US" dirty="0"/>
            </a:br>
            <a:endParaRPr lang="en-US" sz="2400" dirty="0"/>
          </a:p>
          <a:p>
            <a:pPr marL="914400" lvl="1" indent="-4572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2400" dirty="0"/>
              <a:t>Ongoing preparations for Mixed Mode July Plenary Session</a:t>
            </a:r>
          </a:p>
          <a:p>
            <a:pPr marL="1314450" lvl="2" indent="-457200">
              <a:spcBef>
                <a:spcPts val="0"/>
              </a:spcBef>
              <a:spcAft>
                <a:spcPts val="1200"/>
              </a:spcAft>
            </a:pPr>
            <a:r>
              <a:rPr lang="en-US" sz="2000" dirty="0"/>
              <a:t>George Zimmerman will be leading the Mixed Mode ad hoc meeting next week</a:t>
            </a:r>
            <a:br>
              <a:rPr lang="en-US" sz="2000" dirty="0"/>
            </a:br>
            <a:r>
              <a:rPr lang="en-US" sz="2000" dirty="0"/>
              <a:t>	1-2pm pacific time, Tuesday 12 April 2022</a:t>
            </a:r>
          </a:p>
          <a:p>
            <a:pPr marL="914400" lvl="1" indent="-4572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2400" dirty="0"/>
              <a:t>802 LMSC Chair on vacation 09 through 17 April 2022</a:t>
            </a:r>
          </a:p>
          <a:p>
            <a:pPr marL="1314450" lvl="2" indent="-457200">
              <a:spcBef>
                <a:spcPts val="0"/>
              </a:spcBef>
              <a:spcAft>
                <a:spcPts val="1200"/>
              </a:spcAft>
            </a:pPr>
            <a:r>
              <a:rPr lang="en-US" sz="2000" dirty="0"/>
              <a:t>802 LMSC 1</a:t>
            </a:r>
            <a:r>
              <a:rPr lang="en-US" sz="2000" baseline="30000" dirty="0"/>
              <a:t>st</a:t>
            </a:r>
            <a:r>
              <a:rPr lang="en-US" sz="2000" dirty="0"/>
              <a:t> Vice Chair, James </a:t>
            </a:r>
            <a:r>
              <a:rPr lang="en-US" sz="2000" dirty="0" err="1"/>
              <a:t>Gilb</a:t>
            </a:r>
            <a:r>
              <a:rPr lang="en-US" sz="2000" dirty="0"/>
              <a:t>, </a:t>
            </a:r>
            <a:br>
              <a:rPr lang="en-US" sz="2000" dirty="0"/>
            </a:br>
            <a:r>
              <a:rPr lang="en-US" sz="2000" dirty="0"/>
              <a:t>will be acting 802 LMSC Chair during </a:t>
            </a:r>
            <a:r>
              <a:rPr lang="en-US" sz="2000" dirty="0" err="1"/>
              <a:t>Nikolich’s</a:t>
            </a:r>
            <a:r>
              <a:rPr lang="en-US" sz="2000" dirty="0"/>
              <a:t> absence</a:t>
            </a:r>
          </a:p>
          <a:p>
            <a:pPr marL="1314450" lvl="2" indent="-457200">
              <a:spcBef>
                <a:spcPts val="0"/>
              </a:spcBef>
              <a:spcAft>
                <a:spcPts val="1200"/>
              </a:spcAft>
              <a:buFont typeface="+mj-lt"/>
              <a:buAutoNum type="arabicPeriod"/>
            </a:pP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910AE4-85DC-4894-8AA6-C2187499416B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29837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1CCB5ED-9AC9-4754-8D16-B906EEB44D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910AE4-85DC-4894-8AA6-C2187499416B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BB9298E2-FE9E-46A4-8116-A8B569E045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09600"/>
            <a:ext cx="10363200" cy="1143000"/>
          </a:xfrm>
        </p:spPr>
        <p:txBody>
          <a:bodyPr/>
          <a:lstStyle/>
          <a:p>
            <a:r>
              <a:rPr lang="en-US" dirty="0"/>
              <a:t>3.07 802 Leadership Workshop</a:t>
            </a:r>
          </a:p>
        </p:txBody>
      </p:sp>
      <p:graphicFrame>
        <p:nvGraphicFramePr>
          <p:cNvPr id="10" name="Table 10">
            <a:extLst>
              <a:ext uri="{FF2B5EF4-FFF2-40B4-BE49-F238E27FC236}">
                <a16:creationId xmlns:a16="http://schemas.microsoft.com/office/drawing/2014/main" id="{D128C2AA-F056-41FA-8225-CE387A627EF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4214189"/>
              </p:ext>
            </p:extLst>
          </p:nvPr>
        </p:nvGraphicFramePr>
        <p:xfrm>
          <a:off x="914400" y="2138681"/>
          <a:ext cx="10287002" cy="3337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62000">
                  <a:extLst>
                    <a:ext uri="{9D8B030D-6E8A-4147-A177-3AD203B41FA5}">
                      <a16:colId xmlns:a16="http://schemas.microsoft.com/office/drawing/2014/main" val="949710314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3478300449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934349051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230364970"/>
                    </a:ext>
                  </a:extLst>
                </a:gridCol>
                <a:gridCol w="3124202">
                  <a:extLst>
                    <a:ext uri="{9D8B030D-6E8A-4147-A177-3AD203B41FA5}">
                      <a16:colId xmlns:a16="http://schemas.microsoft.com/office/drawing/2014/main" val="10411909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Index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Date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Location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Co-lead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Co-lead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69848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2022 July 16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Montreal Sheraton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George Zimmerman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Ben Rolfe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758558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2018 July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San Diego Hyatt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John </a:t>
                      </a:r>
                      <a:r>
                        <a:rPr lang="en-US" dirty="0" err="1">
                          <a:solidFill>
                            <a:schemeClr val="tx1"/>
                          </a:solidFill>
                        </a:rPr>
                        <a:t>D’Ambrosia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trike="sngStrike" baseline="0" dirty="0">
                          <a:solidFill>
                            <a:schemeClr val="tx1"/>
                          </a:solidFill>
                        </a:rPr>
                        <a:t>Glenn Parsons</a:t>
                      </a:r>
                      <a:r>
                        <a:rPr lang="en-US" strike="noStrike" baseline="0" dirty="0">
                          <a:solidFill>
                            <a:schemeClr val="tx1"/>
                          </a:solidFill>
                        </a:rPr>
                        <a:t> James </a:t>
                      </a:r>
                      <a:r>
                        <a:rPr lang="en-US" strike="noStrike" baseline="0" dirty="0" err="1">
                          <a:solidFill>
                            <a:schemeClr val="tx1"/>
                          </a:solidFill>
                        </a:rPr>
                        <a:t>Gilb</a:t>
                      </a:r>
                      <a:endParaRPr lang="en-US" strike="noStrike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3835868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2016 January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Atlanta Hyatt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David Law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163412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2014 November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San Antonio Hyatt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err="1">
                          <a:solidFill>
                            <a:schemeClr val="tx1"/>
                          </a:solidFill>
                        </a:rPr>
                        <a:t>Subir</a:t>
                      </a: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 Das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Apurva </a:t>
                      </a:r>
                      <a:r>
                        <a:rPr lang="en-US" dirty="0" err="1">
                          <a:solidFill>
                            <a:schemeClr val="tx1"/>
                          </a:solidFill>
                        </a:rPr>
                        <a:t>Mody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024065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2013 November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Dallas Hyatt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Adrian Stephens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699041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2012 November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San Antonio Hyatt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Roger Marks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Steve </a:t>
                      </a:r>
                      <a:r>
                        <a:rPr lang="en-US" dirty="0" err="1">
                          <a:solidFill>
                            <a:schemeClr val="tx1"/>
                          </a:solidFill>
                        </a:rPr>
                        <a:t>Shellhammer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044492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2011 November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Atlanta Hyatt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Bruce Kraemer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Jon </a:t>
                      </a:r>
                      <a:r>
                        <a:rPr lang="en-US" dirty="0" err="1">
                          <a:solidFill>
                            <a:schemeClr val="tx1"/>
                          </a:solidFill>
                        </a:rPr>
                        <a:t>Rosdahl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465837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2009 July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San Francisco Hyatt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James </a:t>
                      </a:r>
                      <a:r>
                        <a:rPr lang="en-US" dirty="0" err="1">
                          <a:solidFill>
                            <a:schemeClr val="tx1"/>
                          </a:solidFill>
                        </a:rPr>
                        <a:t>Gilb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Geoff Thompson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3684938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055160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C40BA2-5E0E-4B1F-8938-E5A9588084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308008"/>
            <a:ext cx="10363200" cy="1143000"/>
          </a:xfrm>
        </p:spPr>
        <p:txBody>
          <a:bodyPr/>
          <a:lstStyle/>
          <a:p>
            <a:r>
              <a:rPr lang="en-US" dirty="0"/>
              <a:t>3.07 802 Leadership Workshop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6CA8C6-97BC-40FB-9E02-15B44FA77F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371600"/>
            <a:ext cx="11430000" cy="4724400"/>
          </a:xfrm>
        </p:spPr>
        <p:txBody>
          <a:bodyPr/>
          <a:lstStyle/>
          <a:p>
            <a:pPr marL="0" indent="0">
              <a:spcAft>
                <a:spcPts val="600"/>
              </a:spcAft>
              <a:buNone/>
            </a:pPr>
            <a:r>
              <a:rPr lang="en-US" sz="2000" dirty="0"/>
              <a:t>We are overdue for an IEEE 802 LMSC Leadership Workshop.  The last one we held was in July 2018 in San Diego.  </a:t>
            </a:r>
            <a:r>
              <a:rPr lang="en-US" sz="2000" dirty="0" err="1"/>
              <a:t>Nikolich</a:t>
            </a:r>
            <a:r>
              <a:rPr lang="en-US" sz="2000" dirty="0"/>
              <a:t> suggests we hold a 1 day Leadership Workshop adjacent to the July 2022 plenary session.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en-US" sz="2000" dirty="0"/>
              <a:t>George Zimmerman has offered to be co-lead, we need one more volunteer to help organize and lead it.</a:t>
            </a:r>
            <a:endParaRPr lang="en-US" sz="2800" dirty="0"/>
          </a:p>
          <a:p>
            <a:pPr marL="0" indent="0">
              <a:buNone/>
            </a:pPr>
            <a:r>
              <a:rPr lang="en-US" sz="2000" dirty="0"/>
              <a:t>Potential topics:</a:t>
            </a:r>
          </a:p>
          <a:p>
            <a:pPr marL="0" indent="0">
              <a:buNone/>
            </a:pPr>
            <a:r>
              <a:rPr lang="en-US" sz="2000" dirty="0"/>
              <a:t>a) 802 Overview and Architecture revision</a:t>
            </a:r>
          </a:p>
          <a:p>
            <a:pPr marL="0" indent="0">
              <a:buNone/>
            </a:pPr>
            <a:r>
              <a:rPr lang="en-US" sz="2000" dirty="0"/>
              <a:t>b) impact of emerging technologies, market trends and regulations on evolving 802 standards</a:t>
            </a:r>
          </a:p>
          <a:p>
            <a:pPr marL="0" indent="0">
              <a:buNone/>
            </a:pPr>
            <a:r>
              <a:rPr lang="en-US" sz="2000" dirty="0"/>
              <a:t>c) mixed mode meetings: requirements, best practices, implementation, costs, P&amp;P impact, etc.</a:t>
            </a:r>
          </a:p>
          <a:p>
            <a:pPr marL="0" indent="0">
              <a:buNone/>
            </a:pPr>
            <a:r>
              <a:rPr lang="en-US" sz="2000" dirty="0"/>
              <a:t>d) long term meeting strategy -- remote only, mixed-mode, in-person only</a:t>
            </a:r>
          </a:p>
          <a:p>
            <a:pPr marL="0" indent="0">
              <a:buNone/>
            </a:pPr>
            <a:r>
              <a:rPr lang="en-US" sz="2000" dirty="0"/>
              <a:t>e) tools: stability and evolution to improved platforms</a:t>
            </a:r>
          </a:p>
          <a:p>
            <a:pPr marL="0" indent="0">
              <a:buNone/>
            </a:pPr>
            <a:r>
              <a:rPr lang="en-US" sz="2000" dirty="0"/>
              <a:t>f) assess relationships with regulators, external SDOs and alliances</a:t>
            </a:r>
            <a:br>
              <a:rPr lang="en-US" sz="2000" dirty="0"/>
            </a:br>
            <a:endParaRPr lang="en-US" sz="2000" dirty="0"/>
          </a:p>
          <a:p>
            <a:pPr marL="0" indent="0">
              <a:buNone/>
            </a:pPr>
            <a:r>
              <a:rPr lang="en-US" sz="2000" dirty="0"/>
              <a:t>	Please recommend additional topics and to share your thoughts regarding holding a workshop.</a:t>
            </a:r>
          </a:p>
          <a:p>
            <a:endParaRPr lang="en-US" sz="1600" dirty="0"/>
          </a:p>
          <a:p>
            <a:pPr marL="0" indent="0">
              <a:buNone/>
            </a:pPr>
            <a:r>
              <a:rPr lang="en-US" sz="1600" dirty="0"/>
              <a:t>July 2018 workshop minutes: https://mentor.ieee.org/802-ec/dcn/18/ec-18-0071-03-00EC-2018-leadership-conference-agenda.xlsx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31F008D-F1E1-4F8D-8B0B-293DE55C22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910AE4-85DC-4894-8AA6-C2187499416B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38689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C40BA2-5E0E-4B1F-8938-E5A9588084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9.0 EC Action Item Status Review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6CA8C6-97BC-40FB-9E02-15B44FA77F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981200"/>
            <a:ext cx="11430000" cy="4114800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/>
              <a:t>Action item review</a:t>
            </a:r>
          </a:p>
          <a:p>
            <a:pPr marL="0" indent="0">
              <a:buNone/>
            </a:pPr>
            <a:r>
              <a:rPr lang="en-US" sz="2000" dirty="0">
                <a:solidFill>
                  <a:srgbClr val="000000"/>
                </a:solidFill>
                <a:latin typeface="+mj-lt"/>
              </a:rPr>
              <a:t>3.02 WG/TAG chairs to send March 2022 WG/TAG </a:t>
            </a:r>
            <a:r>
              <a:rPr lang="en-US" sz="2000" dirty="0" err="1">
                <a:solidFill>
                  <a:srgbClr val="000000"/>
                </a:solidFill>
                <a:latin typeface="+mj-lt"/>
              </a:rPr>
              <a:t>webex</a:t>
            </a:r>
            <a:r>
              <a:rPr lang="en-US" sz="2000" dirty="0">
                <a:solidFill>
                  <a:srgbClr val="000000"/>
                </a:solidFill>
                <a:latin typeface="+mj-lt"/>
              </a:rPr>
              <a:t> attendance report to </a:t>
            </a:r>
            <a:r>
              <a:rPr lang="en-US" sz="2000" dirty="0" err="1">
                <a:solidFill>
                  <a:srgbClr val="000000"/>
                </a:solidFill>
                <a:latin typeface="+mj-lt"/>
              </a:rPr>
              <a:t>GeorgeZ</a:t>
            </a:r>
            <a:r>
              <a:rPr lang="en-US" sz="2000" dirty="0">
                <a:solidFill>
                  <a:srgbClr val="000000"/>
                </a:solidFill>
                <a:latin typeface="+mj-lt"/>
              </a:rPr>
              <a:t>/</a:t>
            </a:r>
            <a:r>
              <a:rPr lang="en-US" sz="2000" dirty="0" err="1">
                <a:solidFill>
                  <a:srgbClr val="000000"/>
                </a:solidFill>
                <a:latin typeface="+mj-lt"/>
              </a:rPr>
              <a:t>JonR</a:t>
            </a:r>
            <a:r>
              <a:rPr lang="en-US" sz="2000" dirty="0">
                <a:solidFill>
                  <a:srgbClr val="000000"/>
                </a:solidFill>
                <a:latin typeface="+mj-lt"/>
              </a:rPr>
              <a:t> </a:t>
            </a:r>
          </a:p>
          <a:p>
            <a:pPr marL="0" indent="0">
              <a:buNone/>
            </a:pPr>
            <a:r>
              <a:rPr lang="en-US" sz="2000" dirty="0">
                <a:solidFill>
                  <a:srgbClr val="000000"/>
                </a:solidFill>
                <a:latin typeface="+mj-lt"/>
              </a:rPr>
              <a:t>	by 12 April 2022</a:t>
            </a:r>
          </a:p>
          <a:p>
            <a:pPr marL="0" indent="0">
              <a:buNone/>
            </a:pPr>
            <a:r>
              <a:rPr lang="en-US" sz="2000" dirty="0">
                <a:solidFill>
                  <a:srgbClr val="000000"/>
                </a:solidFill>
                <a:latin typeface="+mj-lt"/>
              </a:rPr>
              <a:t>3.07 </a:t>
            </a:r>
            <a:r>
              <a:rPr lang="en-US" sz="2000" dirty="0" err="1">
                <a:solidFill>
                  <a:srgbClr val="000000"/>
                </a:solidFill>
                <a:latin typeface="+mj-lt"/>
              </a:rPr>
              <a:t>JonR</a:t>
            </a:r>
            <a:r>
              <a:rPr lang="en-US" sz="2000" dirty="0">
                <a:solidFill>
                  <a:srgbClr val="000000"/>
                </a:solidFill>
                <a:latin typeface="+mj-lt"/>
              </a:rPr>
              <a:t> to issue email requesting potential 802 Leadership Workshop attendees to confirm attendance </a:t>
            </a:r>
          </a:p>
          <a:p>
            <a:pPr marL="0" indent="0">
              <a:buNone/>
            </a:pPr>
            <a:r>
              <a:rPr lang="en-US" sz="2000" dirty="0">
                <a:solidFill>
                  <a:srgbClr val="000000"/>
                </a:solidFill>
                <a:latin typeface="+mj-lt"/>
              </a:rPr>
              <a:t>	by 15 April 2022</a:t>
            </a:r>
          </a:p>
          <a:p>
            <a:pPr marL="0" indent="0">
              <a:buNone/>
            </a:pPr>
            <a:r>
              <a:rPr lang="en-US" sz="2000" dirty="0">
                <a:solidFill>
                  <a:srgbClr val="000000"/>
                </a:solidFill>
                <a:latin typeface="+mj-lt"/>
              </a:rPr>
              <a:t>3.07 </a:t>
            </a:r>
            <a:r>
              <a:rPr lang="en-US" sz="2000" dirty="0" err="1">
                <a:solidFill>
                  <a:srgbClr val="000000"/>
                </a:solidFill>
                <a:latin typeface="+mj-lt"/>
              </a:rPr>
              <a:t>GeorgeZ</a:t>
            </a:r>
            <a:r>
              <a:rPr lang="en-US" sz="2000" dirty="0">
                <a:solidFill>
                  <a:srgbClr val="000000"/>
                </a:solidFill>
                <a:latin typeface="+mj-lt"/>
              </a:rPr>
              <a:t>/</a:t>
            </a:r>
            <a:r>
              <a:rPr lang="en-US" sz="2000" dirty="0" err="1">
                <a:solidFill>
                  <a:srgbClr val="000000"/>
                </a:solidFill>
                <a:latin typeface="+mj-lt"/>
              </a:rPr>
              <a:t>BenR</a:t>
            </a:r>
            <a:r>
              <a:rPr lang="en-US" sz="2000" dirty="0">
                <a:solidFill>
                  <a:srgbClr val="000000"/>
                </a:solidFill>
                <a:latin typeface="+mj-lt"/>
              </a:rPr>
              <a:t> to convene 802 Leadership Workshop preparatory meeting </a:t>
            </a:r>
          </a:p>
          <a:p>
            <a:pPr marL="0" indent="0">
              <a:buNone/>
            </a:pPr>
            <a:r>
              <a:rPr lang="en-US" sz="2000" dirty="0">
                <a:solidFill>
                  <a:srgbClr val="000000"/>
                </a:solidFill>
                <a:latin typeface="+mj-lt"/>
              </a:rPr>
              <a:t>	not later than 29 April 2022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31F008D-F1E1-4F8D-8B0B-293DE55C22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910AE4-85DC-4894-8AA6-C2187499416B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584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C22791D-10B7-4ED3-A051-1D6710D95BE8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2150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dirty="0"/>
              <a:t>Adjourn EC Meeting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8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8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259973</TotalTime>
  <Words>553</Words>
  <Application>Microsoft Office PowerPoint</Application>
  <PresentationFormat>Widescreen</PresentationFormat>
  <Paragraphs>94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Times New Roman</vt:lpstr>
      <vt:lpstr>Default Design</vt:lpstr>
      <vt:lpstr>IEEE 802 LMSC Executive Committee   05 APR 2022 Electronic Meeting 19:00-21:00 UTC 15:00-17:00 ET  </vt:lpstr>
      <vt:lpstr>PowerPoint Presentation</vt:lpstr>
      <vt:lpstr>3.00 Chair’s Announcements</vt:lpstr>
      <vt:lpstr>3.07 802 Leadership Workshop</vt:lpstr>
      <vt:lpstr>3.07 802 Leadership Workshop</vt:lpstr>
      <vt:lpstr>9.0 EC Action Item Status Review</vt:lpstr>
      <vt:lpstr>Adjourn EC Meeting</vt:lpstr>
    </vt:vector>
  </TitlesOfParts>
  <Company>self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 LMSC Opening EC meeting</dc:title>
  <dc:subject>IEEE 802 LMSC Plenary Session</dc:subject>
  <dc:creator>Paul Nikolich</dc:creator>
  <cp:lastModifiedBy>paulnikolich paulnikolich</cp:lastModifiedBy>
  <cp:revision>3962</cp:revision>
  <cp:lastPrinted>2022-04-05T17:38:35Z</cp:lastPrinted>
  <dcterms:created xsi:type="dcterms:W3CDTF">2002-03-10T15:43:16Z</dcterms:created>
  <dcterms:modified xsi:type="dcterms:W3CDTF">2022-04-05T21:19:20Z</dcterms:modified>
</cp:coreProperties>
</file>