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2"/>
  </p:notesMasterIdLst>
  <p:handoutMasterIdLst>
    <p:handoutMasterId r:id="rId33"/>
  </p:handoutMasterIdLst>
  <p:sldIdLst>
    <p:sldId id="361" r:id="rId3"/>
    <p:sldId id="287" r:id="rId4"/>
    <p:sldId id="288" r:id="rId5"/>
    <p:sldId id="289" r:id="rId6"/>
    <p:sldId id="677" r:id="rId7"/>
    <p:sldId id="672" r:id="rId8"/>
    <p:sldId id="686" r:id="rId9"/>
    <p:sldId id="691" r:id="rId10"/>
    <p:sldId id="278" r:id="rId11"/>
    <p:sldId id="281" r:id="rId12"/>
    <p:sldId id="280" r:id="rId13"/>
    <p:sldId id="279" r:id="rId14"/>
    <p:sldId id="283" r:id="rId15"/>
    <p:sldId id="284" r:id="rId16"/>
    <p:sldId id="285" r:id="rId17"/>
    <p:sldId id="286" r:id="rId18"/>
    <p:sldId id="696" r:id="rId19"/>
    <p:sldId id="697" r:id="rId20"/>
    <p:sldId id="282" r:id="rId21"/>
    <p:sldId id="698" r:id="rId22"/>
    <p:sldId id="699" r:id="rId23"/>
    <p:sldId id="700" r:id="rId24"/>
    <p:sldId id="661" r:id="rId25"/>
    <p:sldId id="668" r:id="rId26"/>
    <p:sldId id="693" r:id="rId27"/>
    <p:sldId id="695" r:id="rId28"/>
    <p:sldId id="683" r:id="rId29"/>
    <p:sldId id="694" r:id="rId30"/>
    <p:sldId id="359" r:id="rId3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5488" autoAdjust="0"/>
  </p:normalViewPr>
  <p:slideViewPr>
    <p:cSldViewPr>
      <p:cViewPr varScale="1">
        <p:scale>
          <a:sx n="127" d="100"/>
          <a:sy n="127" d="100"/>
        </p:scale>
        <p:origin x="144" y="744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3886200"/>
            <a:ext cx="6781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129th Plenary Session</a:t>
            </a:r>
            <a:br>
              <a:rPr lang="en-US" sz="4000" dirty="0"/>
            </a:br>
            <a:r>
              <a:rPr lang="en-US" sz="2800" dirty="0"/>
              <a:t>(6th electronic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March 2022 to</a:t>
            </a:r>
            <a:br>
              <a:rPr lang="en-US" sz="4000" dirty="0"/>
            </a:br>
            <a:r>
              <a:rPr lang="en-US" sz="4000" dirty="0"/>
              <a:t>18 March 2022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ec-22-0066-00-00EC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C966-1440-4D66-9A63-12FBEAAE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11125200" cy="1143000"/>
          </a:xfrm>
        </p:spPr>
        <p:txBody>
          <a:bodyPr/>
          <a:lstStyle/>
          <a:p>
            <a:r>
              <a:rPr lang="en-US" dirty="0"/>
              <a:t>3.01 Motion – IEEE 802 Standards Committee WG / TAG Officer Confirmations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C56A-5149-41E8-ABBA-8FB1605A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WG P&amp;P Section 3.1 Election or Appointment of Officers  </a:t>
            </a:r>
          </a:p>
          <a:p>
            <a:pPr marL="400050" lvl="1" indent="0">
              <a:buNone/>
            </a:pPr>
            <a:r>
              <a:rPr lang="en-US" sz="2000" dirty="0"/>
              <a:t>A Working Group may elect a new Chair or Vice Chair at any plenary session, subject to confirmation by the IEEE 802 LMSC Sponsor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Move to confirm the 802 LMSC elected positions on slide 9 of </a:t>
            </a:r>
            <a:br>
              <a:rPr lang="en-US" sz="2400" dirty="0"/>
            </a:br>
            <a:r>
              <a:rPr lang="en-US" sz="2400" dirty="0"/>
              <a:t>ec-22-0066-00-00EC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WG/TAG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WG/TAG Vice-Chair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LMSC Executive Committee are eligible to vote.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Moved: Jay Holcomb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Second: James </a:t>
            </a:r>
            <a:r>
              <a:rPr lang="en-US" sz="2400"/>
              <a:t>Gilb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1503E-FC77-43F5-8C74-C89D8F3EF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5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D923-24C6-4964-989D-90F7091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Motion – IEEE 802 Standards Committee Chair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9A551-0E77-49CB-A2C9-9F1772204C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C70C59-004B-4658-AA15-9DD47003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 IEEE 802 LMSC P&amp;P Section 3.1 Election or appointment of Sponsor officers</a:t>
            </a:r>
          </a:p>
          <a:p>
            <a:pPr marL="457200" lvl="1" indent="0">
              <a:buNone/>
            </a:pPr>
            <a:r>
              <a:rPr lang="en-US" dirty="0"/>
              <a:t>The Sponsor Chair is elected by the WG Chairs and TAG Chairs who are Voting Members of the Sponsor and is confirmed by the Standards Activities Board.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Move to elect Paul Nikolich as IEEE LMSC 802 Standards Committee 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9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3.03 802 Positions Appointed by Chair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67544"/>
              </p:ext>
            </p:extLst>
          </p:nvPr>
        </p:nvGraphicFramePr>
        <p:xfrm>
          <a:off x="914400" y="1518067"/>
          <a:ext cx="103632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726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890074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2106891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4141509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Position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Individual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Endorse. / </a:t>
                      </a:r>
                      <a:r>
                        <a:rPr lang="en-US" sz="3200" dirty="0" err="1"/>
                        <a:t>Affil</a:t>
                      </a:r>
                      <a:r>
                        <a:rPr lang="en-US" sz="3200" dirty="0"/>
                        <a:t>.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802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Vice Chair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James Gilb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Not Submitted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nd</a:t>
                      </a:r>
                      <a:r>
                        <a:rPr lang="en-US" sz="1800" dirty="0"/>
                        <a:t> Vice 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Roger Marks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Executive Secretary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Jon Rosdahl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Recording Secretary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John D’Ambrosia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Treasurer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George Zimmerman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Member Emeritus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Geoff Thompson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Member Emeritus, Treasurer Advisor 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Clint Chaplin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802.16 (hibernating)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Roger Marks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5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802.21 (hibernating)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Subir Das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8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802.22 (hibernating)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Apurva Mody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4666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1</a:t>
            </a:r>
            <a:r>
              <a:rPr lang="en-US" sz="2800" baseline="30000" dirty="0"/>
              <a:t>st</a:t>
            </a:r>
            <a:r>
              <a:rPr lang="en-US" sz="28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LMSC P&amp;P Section 3.1 Election or appointment of Sponsor officers – Vice Chair(s) </a:t>
            </a:r>
          </a:p>
          <a:p>
            <a:pPr marL="400050" lvl="1" indent="0">
              <a:buNone/>
            </a:pPr>
            <a:r>
              <a:rPr lang="en-US" sz="220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James Gilb as 1</a:t>
            </a:r>
            <a:r>
              <a:rPr lang="en-US" sz="2400" baseline="30000" dirty="0"/>
              <a:t>st</a:t>
            </a:r>
            <a:r>
              <a:rPr lang="en-US" sz="2400" dirty="0"/>
              <a:t> Vice Chair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2</a:t>
            </a:r>
            <a:r>
              <a:rPr lang="en-US" sz="2800" baseline="30000" dirty="0"/>
              <a:t>nd</a:t>
            </a:r>
            <a:r>
              <a:rPr lang="en-US" sz="28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LMSC P&amp;P Section 3.1 Election or appointment of Sponsor officers – Vice Chair(s) </a:t>
            </a:r>
          </a:p>
          <a:p>
            <a:pPr marL="400050" lvl="1" indent="0">
              <a:buNone/>
            </a:pPr>
            <a:r>
              <a:rPr lang="en-US" sz="220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Roger Marks as 2</a:t>
            </a:r>
            <a:r>
              <a:rPr lang="en-US" sz="2400" baseline="30000" dirty="0"/>
              <a:t>nd</a:t>
            </a:r>
            <a:r>
              <a:rPr lang="en-US" sz="2400" dirty="0"/>
              <a:t> Vice Chair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1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LMSC P&amp;P Section 3.1 Election or appointment of Sponsor officers</a:t>
            </a:r>
          </a:p>
          <a:p>
            <a:pPr marL="400050" lvl="1" indent="0">
              <a:buNone/>
            </a:pPr>
            <a:r>
              <a:rPr lang="en-US" sz="2400" dirty="0"/>
              <a:t>Executive Secretary, Recording Secretary, and Treasurer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These positions are appointed by the Sponsor Chair and confirmed by the Sponsor.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George Zimmerman as Treasurer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2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Executive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LMSC P&amp;P Section 3.1 Election or appointment of Sponsor officers</a:t>
            </a:r>
          </a:p>
          <a:p>
            <a:pPr marL="400050" lvl="1" indent="0">
              <a:buNone/>
            </a:pPr>
            <a:r>
              <a:rPr lang="en-US" sz="2400" dirty="0"/>
              <a:t>Executive Secretary, Recording Secretary, and Treasurer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These positions are appointed by the Sponsor Chair and confirmed by the Sponsor.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Jon Rosdahl as Executive Secretary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Recording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LMSC P&amp;P Section 3.1 Election or appointment of Sponsor officers</a:t>
            </a:r>
          </a:p>
          <a:p>
            <a:pPr marL="400050" lvl="1" indent="0">
              <a:buNone/>
            </a:pPr>
            <a:r>
              <a:rPr lang="en-US" sz="2400" dirty="0"/>
              <a:t>Executive Secretary, Recording Secretary, and Treasurer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These positions are appointed by the Sponsor Chair and confirmed by the Sponsor.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John D’Ambrosia as Recording Secretary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2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Member Emeritus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 802 LMSC P&amp;P 4.0 Membership: Members Emeritus are appointed by the Sponsor Chair and are confirmed by the Sponsor.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Motion to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Confirm Geoff Thompson as Member Emeritus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Confirm Clint Chaplin as Member Emeritus</a:t>
            </a:r>
            <a:r>
              <a:rPr lang="en-US" sz="2400"/>
              <a:t>, Treasurer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All voting member of the Sponsor Executive Committee are eligible to vote.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2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3.03 Motion - IEEE 802 Standards Committee Appointed Positions –  Hibernating WG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P&amp;P Section 4 Membership   </a:t>
            </a:r>
          </a:p>
          <a:p>
            <a:pPr marL="400050" lvl="1" indent="0">
              <a:buNone/>
            </a:pPr>
            <a:r>
              <a:rPr lang="en-US" sz="2200" dirty="0"/>
              <a:t>Appointment to each non-voting membership position is subject to confirmation by the Sponsor.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appointed positions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Roger Marks as IEEE 802.16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Subir Das as IEEE 802.21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Apurva Mody as IEEE 802.22 Hibernating WG Chair </a:t>
            </a:r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2.01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3.04 Motion - IEEE 802 Standards Committee Appointed Positions –  Standing Committee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Per IEEE 802 P&amp;P Section 4 Membership   </a:t>
            </a:r>
          </a:p>
          <a:p>
            <a:pPr marL="400050" lvl="1" indent="0">
              <a:buNone/>
            </a:pPr>
            <a:r>
              <a:rPr lang="en-US" sz="2200" dirty="0"/>
              <a:t>Appointment to each non-voting membership position is subject to confirmation by the Sponsor.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Move to confirm appointed positions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Andrew Myles as IEEE 802/JTC1 SC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Glenn Parsons as IEEE 802/ITU SC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John </a:t>
            </a:r>
            <a:r>
              <a:rPr lang="en-US" sz="2200" dirty="0" err="1"/>
              <a:t>D’Ambrosia</a:t>
            </a:r>
            <a:r>
              <a:rPr lang="en-US" sz="2200" dirty="0"/>
              <a:t> as IEEE 802/Public Visibility SC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Dorothy </a:t>
            </a:r>
            <a:r>
              <a:rPr lang="en-US" sz="2200" dirty="0" err="1"/>
              <a:t>Stanely</a:t>
            </a:r>
            <a:r>
              <a:rPr lang="en-US" sz="2200" dirty="0"/>
              <a:t> as IEEE 802/IETF SC and Wireless Chairs SC Chair</a:t>
            </a:r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80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4221-4482-44C0-B672-CFAD6E72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3.05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F369-2560-41BF-B489-05E3C60D6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Outgoing IEEE 802 LMSC Leadership – Thank You!</a:t>
            </a:r>
          </a:p>
          <a:p>
            <a:pPr lvl="1"/>
            <a:r>
              <a:rPr lang="en-US" dirty="0"/>
              <a:t>Pat Kinney 		802.15 WG Chair</a:t>
            </a:r>
          </a:p>
          <a:p>
            <a:pPr lvl="1"/>
            <a:r>
              <a:rPr lang="en-US" dirty="0"/>
              <a:t>Rick Alfin		802.15 WG Vice Chair</a:t>
            </a:r>
          </a:p>
          <a:p>
            <a:pPr lvl="1"/>
            <a:r>
              <a:rPr lang="en-US" dirty="0"/>
              <a:t>Jay Holcomb 		802.18 TAG Chair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5CCA8-9216-44C2-A9EF-79308217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08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0003-DC60-4BEC-BDE6-5D62BD33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BADF-996B-4A3F-83A3-901AA526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not meet</a:t>
            </a:r>
          </a:p>
          <a:p>
            <a:r>
              <a:rPr lang="en-US" dirty="0"/>
              <a:t>Next meeting scheduled for 19 April 2022</a:t>
            </a:r>
          </a:p>
          <a:p>
            <a:pPr lvl="1"/>
            <a:r>
              <a:rPr lang="en-US" dirty="0"/>
              <a:t>Hope to have updates from Mixed Mode Meeting and Future Meeting sub-ad </a:t>
            </a:r>
            <a:r>
              <a:rPr lang="en-US" dirty="0" err="1"/>
              <a:t>hocs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F79BA-9A27-463D-96EF-E311D558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3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8.06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8.07 802/SA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2014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802/SA Task Force Electronic Meeting held Monday 31 January 2022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	Meeting notes at ec-22-0028-00-00EC-31jan2022-802-sa-task-force-mtg-notes.docx</a:t>
            </a:r>
          </a:p>
          <a:p>
            <a:pPr marL="0" indent="0" eaLnBrk="1" hangingPunct="1">
              <a:buNone/>
              <a:defRPr/>
            </a:pPr>
            <a:endParaRPr lang="en-US" sz="3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share IEEE IT recommendations and rough schedule with 802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investigate SA’s ability to support mixed mode meetings and report back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 err="1">
                <a:solidFill>
                  <a:schemeClr val="tx2"/>
                </a:solidFill>
              </a:rPr>
              <a:t>Nikolich</a:t>
            </a:r>
            <a:r>
              <a:rPr lang="en-US" sz="1200" dirty="0">
                <a:solidFill>
                  <a:schemeClr val="tx2"/>
                </a:solidFill>
              </a:rPr>
              <a:t> to ask Zimmerman to supply 802’s mixed mode meeting requirements based on his ad-hoc Mixed Mode Meeting Best Practices draft 28 FEB 2022</a:t>
            </a:r>
            <a:endParaRPr lang="en-US" sz="14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</a:t>
            </a:r>
            <a:r>
              <a:rPr lang="en-US" sz="1200" dirty="0">
                <a:solidFill>
                  <a:schemeClr val="tx2"/>
                </a:solidFill>
              </a:rPr>
              <a:t>Markus to ask Adam Newman if he can put PLAN B into action and report back to the 802 EC as soon as possible. PLAN B consists of contacting the original Mentor SW developer, </a:t>
            </a:r>
            <a:r>
              <a:rPr lang="en-US" sz="1200" dirty="0" err="1">
                <a:solidFill>
                  <a:schemeClr val="tx2"/>
                </a:solidFill>
              </a:rPr>
              <a:t>Biveo</a:t>
            </a:r>
            <a:r>
              <a:rPr lang="en-US" sz="1200" dirty="0">
                <a:solidFill>
                  <a:schemeClr val="tx2"/>
                </a:solidFill>
              </a:rPr>
              <a:t>, or a SW contractor with the skills to refactor Mentor into a maintainable SW platform to eliminate the risk of Mentor failing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Next 802/SA TF Meeting Tentatively Scheduled for 4-5pm ET Monday 21 March 2022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EE53F-F2FE-425C-9408-D69FC17AB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129" y="20574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8.08 802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r>
              <a:rPr lang="en-US" sz="2400" dirty="0"/>
              <a:t>The last Workshop was held in July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Is there interest in conducting a 1 day Workshop in July 2022?</a:t>
            </a:r>
            <a:br>
              <a:rPr lang="en-US" sz="2400" dirty="0"/>
            </a:br>
            <a:r>
              <a:rPr lang="en-US" sz="2800" dirty="0"/>
              <a:t> </a:t>
            </a:r>
            <a:r>
              <a:rPr lang="en-US" sz="2000" dirty="0"/>
              <a:t>Potential topics:</a:t>
            </a:r>
          </a:p>
          <a:p>
            <a:pPr marL="0" indent="0">
              <a:buNone/>
            </a:pPr>
            <a:r>
              <a:rPr lang="en-US" sz="2000" dirty="0"/>
              <a:t>a) 802 Overview and Architecture revision</a:t>
            </a:r>
          </a:p>
          <a:p>
            <a:pPr marL="0" indent="0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0" indent="0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0" indent="0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0" indent="0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0" indent="0">
              <a:buNone/>
            </a:pPr>
            <a:r>
              <a:rPr lang="en-US" sz="2000" dirty="0"/>
              <a:t>f) assess relationships with regulators, external SDOs and alliances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3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BA43-BCE2-4C38-8EB0-0F612F51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Next Gen Technologies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2F9BB-F1EC-41B1-9BF0-4F3E3CC7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2000" dirty="0"/>
              <a:t>Goals: </a:t>
            </a:r>
          </a:p>
          <a:p>
            <a:pPr marL="169863" indent="-169863" fontAlgn="base">
              <a:buClr>
                <a:schemeClr val="tx1"/>
              </a:buClr>
              <a:buFont typeface="+mj-lt"/>
              <a:buAutoNum type="alphaLcParenR"/>
            </a:pPr>
            <a:r>
              <a:rPr lang="en-US" sz="2000" dirty="0"/>
              <a:t> Provide a platform for 802 groups to exchange information on their next-gen activities</a:t>
            </a:r>
          </a:p>
          <a:p>
            <a:pPr marL="169863" indent="-169863" fontAlgn="base">
              <a:buClr>
                <a:schemeClr val="tx1"/>
              </a:buClr>
              <a:buFont typeface="+mj-lt"/>
              <a:buAutoNum type="alphaLcParenR"/>
            </a:pPr>
            <a:r>
              <a:rPr lang="en-US" sz="2000" dirty="0"/>
              <a:t> Provide a platform for developers of early-stage technologies (e.g., academic and industrial researchers), to get familiar with early stage 802 activities and introduce their early-stage technologies to the 802 community.</a:t>
            </a:r>
          </a:p>
          <a:p>
            <a:pPr marL="0" indent="0" fontAlgn="base">
              <a:buClr>
                <a:schemeClr val="tx1"/>
              </a:buClr>
              <a:buNone/>
            </a:pPr>
            <a:endParaRPr lang="en-US" sz="2000" dirty="0"/>
          </a:p>
          <a:p>
            <a:pPr marL="0" indent="0" fontAlgn="base">
              <a:buClr>
                <a:schemeClr val="tx1"/>
              </a:buClr>
              <a:buNone/>
            </a:pPr>
            <a:r>
              <a:rPr lang="en-US" sz="2000" dirty="0"/>
              <a:t>Feedback from 02 March 2022 Workshop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mixed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seeking feedback on improving the format</a:t>
            </a:r>
          </a:p>
          <a:p>
            <a:pPr marL="231775" indent="-174625" defTabSz="463550" fontAlgn="base">
              <a:buClr>
                <a:schemeClr val="tx1"/>
              </a:buClr>
              <a:buFont typeface="+mj-lt"/>
              <a:buAutoNum type="alphaLcParenR"/>
              <a:tabLst>
                <a:tab pos="231775" algn="l"/>
              </a:tabLst>
            </a:pPr>
            <a:r>
              <a:rPr lang="en-US" sz="2000" dirty="0"/>
              <a:t> possible topic for 802 LMSC Leadership Workshop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28684-C740-44AF-A917-3A896A41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13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LMSC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347663" indent="-347663">
              <a:buNone/>
            </a:pPr>
            <a:r>
              <a:rPr lang="en-US" sz="2400" dirty="0"/>
              <a:t>Potential follow on activity to the Restructuring ad hoc: </a:t>
            </a:r>
            <a:br>
              <a:rPr lang="en-US" sz="2400" dirty="0"/>
            </a:br>
            <a:r>
              <a:rPr lang="en-US" sz="2400" dirty="0"/>
              <a:t>Organizing an 802 LMSC Leadership Workshop. The last Workshop was held in July 2018. </a:t>
            </a:r>
            <a:br>
              <a:rPr lang="en-US" sz="2400" dirty="0"/>
            </a:br>
            <a:r>
              <a:rPr lang="en-US" sz="2400" dirty="0"/>
              <a:t>Is there interest in conducting a 1 day Workshop in July 2022?</a:t>
            </a:r>
            <a:endParaRPr lang="en-US" sz="2800" dirty="0"/>
          </a:p>
          <a:p>
            <a:pPr marL="347663" indent="-347663">
              <a:buNone/>
            </a:pPr>
            <a:endParaRPr lang="en-US" sz="2000" dirty="0"/>
          </a:p>
          <a:p>
            <a:pPr marL="347663" indent="-347663">
              <a:buNone/>
            </a:pPr>
            <a:r>
              <a:rPr lang="en-US" sz="2000" dirty="0"/>
              <a:t>Potential topics:</a:t>
            </a:r>
          </a:p>
          <a:p>
            <a:pPr marL="347663" indent="-347663">
              <a:buNone/>
            </a:pPr>
            <a:r>
              <a:rPr lang="en-US" sz="2000" dirty="0"/>
              <a:t>a) 802 Overview and Architecture revision</a:t>
            </a:r>
          </a:p>
          <a:p>
            <a:pPr marL="347663" indent="-347663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347663" indent="-347663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347663" indent="-347663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347663" indent="-347663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347663" indent="-347663">
              <a:buNone/>
            </a:pPr>
            <a:r>
              <a:rPr lang="en-US" sz="2000" dirty="0"/>
              <a:t>f) assess relationships with regulators, external SDOs and alliances</a:t>
            </a:r>
          </a:p>
          <a:p>
            <a:pPr marL="347663" indent="-347663">
              <a:buNone/>
            </a:pPr>
            <a:r>
              <a:rPr lang="en-US" sz="2000" dirty="0"/>
              <a:t>g) 802 Next Gen Technologies Workshop improvements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4334-ADBF-452C-8BD5-E45A6FE1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8.09  802 LMSC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2177C-C74C-4DE7-9779-B8A8842D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8CF440-0909-4255-A213-527EB9AFB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710" y="2051183"/>
            <a:ext cx="5727290" cy="31841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040B3C-9CDA-49E1-A4CD-2EB1A1581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051183"/>
            <a:ext cx="5677977" cy="31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18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2.01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2.01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5494"/>
            <a:ext cx="112776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 #1: Please use IMAT to log your attendance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 #2: Interim EC meeting scheduled for 20:00-22:00 UTC 5 April (15:00-17:00 ET)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 #3: Please consider nominating individuals to leadership positions in the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IEEE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Computer Society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Standards Association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br>
              <a:rPr lang="en-US" dirty="0"/>
            </a:br>
            <a:endParaRPr lang="en-US" sz="4000" dirty="0"/>
          </a:p>
          <a:p>
            <a:pPr lvl="1"/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3.0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11582400" cy="1143000"/>
          </a:xfrm>
        </p:spPr>
        <p:txBody>
          <a:bodyPr/>
          <a:lstStyle/>
          <a:p>
            <a:r>
              <a:rPr lang="en-US" dirty="0"/>
              <a:t>3.0 802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114800"/>
          </a:xfrm>
        </p:spPr>
        <p:txBody>
          <a:bodyPr/>
          <a:lstStyle/>
          <a:p>
            <a:r>
              <a:rPr lang="en-US" sz="2000" dirty="0"/>
              <a:t>Paul </a:t>
            </a:r>
            <a:r>
              <a:rPr lang="en-US" sz="2000" dirty="0" err="1"/>
              <a:t>Nikolich</a:t>
            </a:r>
            <a:r>
              <a:rPr lang="en-US" sz="2000" dirty="0"/>
              <a:t> is standing for re-election as Chair of 802 LMSC</a:t>
            </a:r>
          </a:p>
          <a:p>
            <a:r>
              <a:rPr lang="en-US" sz="2000" dirty="0"/>
              <a:t>If </a:t>
            </a:r>
            <a:r>
              <a:rPr lang="en-US" sz="2000" dirty="0" err="1"/>
              <a:t>Nikolich</a:t>
            </a:r>
            <a:r>
              <a:rPr lang="en-US" sz="2000" dirty="0"/>
              <a:t> is re-elected, he plans to fill the 802 Appointed Officer positions as follows: </a:t>
            </a:r>
            <a:br>
              <a:rPr lang="en-US" sz="2000" dirty="0"/>
            </a:br>
            <a:r>
              <a:rPr lang="en-US" sz="2000" dirty="0"/>
              <a:t>- First Vice Chair - James </a:t>
            </a:r>
            <a:r>
              <a:rPr lang="en-US" sz="2000" dirty="0" err="1"/>
              <a:t>Gilb</a:t>
            </a:r>
            <a:r>
              <a:rPr lang="en-US" sz="2000" dirty="0"/>
              <a:t>, Second Vice-Chair - Roger Marks, </a:t>
            </a:r>
            <a:br>
              <a:rPr lang="en-US" sz="2000" dirty="0"/>
            </a:br>
            <a:r>
              <a:rPr lang="en-US" sz="2000" dirty="0"/>
              <a:t>- Recording Secretary - John </a:t>
            </a:r>
            <a:r>
              <a:rPr lang="en-US" sz="2000" dirty="0" err="1"/>
              <a:t>D’Ambrosia</a:t>
            </a:r>
            <a:r>
              <a:rPr lang="en-US" sz="2000" dirty="0"/>
              <a:t>, Executive Secretary - Jon </a:t>
            </a:r>
            <a:r>
              <a:rPr lang="en-US" sz="2000" dirty="0" err="1"/>
              <a:t>Rosdahl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- Treasurer - George Zimmerman. 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also plans to appoint the following individuals to fill the non-voting positions of 802: </a:t>
            </a:r>
            <a:br>
              <a:rPr lang="en-US" sz="2000" dirty="0"/>
            </a:br>
            <a:r>
              <a:rPr lang="en-US" sz="2000" dirty="0"/>
              <a:t>- Member Emeritus Treasurer Advisor - Clint Chaplin, </a:t>
            </a:r>
            <a:br>
              <a:rPr lang="en-US" sz="2000" dirty="0"/>
            </a:br>
            <a:r>
              <a:rPr lang="en-US" sz="2000" dirty="0"/>
              <a:t>- 802 Member Emeritus-Advisor - Geoff Thompson and </a:t>
            </a:r>
            <a:br>
              <a:rPr lang="en-US" sz="2000" dirty="0"/>
            </a:br>
            <a:r>
              <a:rPr lang="en-US" sz="2000" dirty="0"/>
              <a:t>- Hibernating Working Group Chairs: </a:t>
            </a:r>
            <a:br>
              <a:rPr lang="en-US" sz="2000" dirty="0"/>
            </a:br>
            <a:r>
              <a:rPr lang="en-US" sz="2000" dirty="0"/>
              <a:t>802.16 - Roger Marks, 802.21 - </a:t>
            </a:r>
            <a:r>
              <a:rPr lang="en-US" sz="2000" dirty="0" err="1"/>
              <a:t>Subir</a:t>
            </a:r>
            <a:r>
              <a:rPr lang="en-US" sz="2000" dirty="0"/>
              <a:t> Das and 802.22 - Apurva </a:t>
            </a:r>
            <a:r>
              <a:rPr lang="en-US" sz="2000" dirty="0" err="1"/>
              <a:t>Mody</a:t>
            </a:r>
            <a:r>
              <a:rPr lang="en-US" sz="2000" dirty="0"/>
              <a:t>. 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Details of the March 2022 IEEE 802 LMSC Executive Committee election process are defined in </a:t>
            </a:r>
            <a:br>
              <a:rPr lang="en-US" sz="1800" dirty="0"/>
            </a:br>
            <a:r>
              <a:rPr lang="en-US" sz="1800" dirty="0"/>
              <a:t>https://mentor.ieee.org/802-ec/dcn/22/ec-22-0032-00-00EC-march-2022-ec-election-appointment-process.pdf 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789"/>
            <a:ext cx="10363200" cy="609600"/>
          </a:xfrm>
        </p:spPr>
        <p:txBody>
          <a:bodyPr/>
          <a:lstStyle/>
          <a:p>
            <a:r>
              <a:rPr lang="en-US" dirty="0"/>
              <a:t>3.01 802 Elected Positions – Active Groups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504559"/>
              </p:ext>
            </p:extLst>
          </p:nvPr>
        </p:nvGraphicFramePr>
        <p:xfrm>
          <a:off x="320512" y="960786"/>
          <a:ext cx="1095708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356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994376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2185813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2691800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  <a:gridCol w="2786744">
                  <a:extLst>
                    <a:ext uri="{9D8B030D-6E8A-4147-A177-3AD203B41FA5}">
                      <a16:colId xmlns:a16="http://schemas.microsoft.com/office/drawing/2014/main" val="1624792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Position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Vote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Endorse. / </a:t>
                      </a:r>
                      <a:r>
                        <a:rPr lang="en-US" sz="2400" dirty="0" err="1"/>
                        <a:t>Affil</a:t>
                      </a:r>
                      <a:r>
                        <a:rPr lang="en-US" sz="2400" dirty="0"/>
                        <a:t>.</a:t>
                      </a:r>
                    </a:p>
                  </a:txBody>
                  <a:tcPr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 Nikolich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 / 1/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Jessy Rouyer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 / 2/ 3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802.3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Law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121 / 0 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Adam Healey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118 </a:t>
                      </a:r>
                      <a:r>
                        <a:rPr lang="en-US" sz="1400" dirty="0"/>
                        <a:t>/ 0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802.11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Dorothy Stanley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129 / 0 / 5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124 / 0 / 7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Robert Stacy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120 / 0 / 9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03639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802.15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Powell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 / 0 / 2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09339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Phil Beecher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39 / 0 / 2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52539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802.18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20 / 8 / 3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3614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Stuart Kerry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 / 0 / 0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77826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 </a:t>
                      </a:r>
                      <a:r>
                        <a:rPr lang="en-US" sz="1400" dirty="0" err="1"/>
                        <a:t>Petrick</a:t>
                      </a:r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 / 0 / 0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9231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802.19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Shellhammer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 / 0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49357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Tuncer Baykas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 / 0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46993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r>
                        <a:rPr lang="en-US" sz="1400" dirty="0"/>
                        <a:t>802.24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Godfrey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/ 0 / 0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14171"/>
                  </a:ext>
                </a:extLst>
              </a:tr>
              <a:tr h="2985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Ben Rolfe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 / 0 / 0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Submitted9</a:t>
                      </a:r>
                    </a:p>
                  </a:txBody>
                  <a:tcPr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6491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2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254829</TotalTime>
  <Words>2435</Words>
  <Application>Microsoft Office PowerPoint</Application>
  <PresentationFormat>Widescreen</PresentationFormat>
  <Paragraphs>328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Lucida Grande</vt:lpstr>
      <vt:lpstr>Times New Roman</vt:lpstr>
      <vt:lpstr>Verdana</vt:lpstr>
      <vt:lpstr>Default Design</vt:lpstr>
      <vt:lpstr>Office Theme</vt:lpstr>
      <vt:lpstr>IEEE 802 LMSC  129th Plenary Session (6th electronic Plenary Session)  04 March 2022 to 18 March 2022    </vt:lpstr>
      <vt:lpstr>2.01 Participant behavior in IEEE-SA activities is guided by the IEEE Codes of Ethics &amp; Conduct</vt:lpstr>
      <vt:lpstr>2.01 Participants in the IEEE-SA “individual process” shall act independently of others, including employers</vt:lpstr>
      <vt:lpstr>2.01 IEEE-SA standards activities shall allow the fair &amp; equitable consideration of all viewpoints</vt:lpstr>
      <vt:lpstr>3.00 Chair’s Announcements</vt:lpstr>
      <vt:lpstr>3.00 Chair’s Announcements</vt:lpstr>
      <vt:lpstr>3.0 March 2022 802 LMSC Elections</vt:lpstr>
      <vt:lpstr>3.0 802 Chair and Appointed Officer Candidates</vt:lpstr>
      <vt:lpstr>3.01 802 Elected Positions – Active Groups</vt:lpstr>
      <vt:lpstr>3.01 Motion – IEEE 802 Standards Committee WG / TAG Officer Confirmations</vt:lpstr>
      <vt:lpstr>3.02 Motion – IEEE 802 Standards Committee Chair</vt:lpstr>
      <vt:lpstr>3.03 802 Positions Appointed by Chair</vt:lpstr>
      <vt:lpstr>3.03 Motion - IEEE 802 Standards Committee Appointed Positions –  1st Vice-Chair</vt:lpstr>
      <vt:lpstr>3.03 Motion - IEEE 802 Standards Committee Appointed Positions –  2nd Vice-Chair</vt:lpstr>
      <vt:lpstr>3.03 Motion - IEEE 802 Standards Committee Appointed Positions –  Treasurer</vt:lpstr>
      <vt:lpstr>3.03 Motion - IEEE 802 Standards Committee Appointed Positions –  Executive Secretary</vt:lpstr>
      <vt:lpstr>3.03 Motion - IEEE 802 Standards Committee Appointed Positions –  Recording Secretary</vt:lpstr>
      <vt:lpstr>3.03 Motion - IEEE 802 Standards Committee Appointed Positions –  Member Emeritus</vt:lpstr>
      <vt:lpstr>3.03 Motion - IEEE 802 Standards Committee Appointed Positions –  Hibernating WG Chairs</vt:lpstr>
      <vt:lpstr>3.04 Motion - IEEE 802 Standards Committee Appointed Positions –  Standing Committee Chairs</vt:lpstr>
      <vt:lpstr>3.05 Recognition</vt:lpstr>
      <vt:lpstr>4.04 802 Restructuring Ad Hoc Update</vt:lpstr>
      <vt:lpstr>8.06 EC Action Item recap</vt:lpstr>
      <vt:lpstr>8.07 802/SA Task Force Topics </vt:lpstr>
      <vt:lpstr>8.08 802 Leadership Workshop</vt:lpstr>
      <vt:lpstr>5.14 802 Next Gen Technologies Workshop</vt:lpstr>
      <vt:lpstr>5.14 802 LMSC Leadership Workshop</vt:lpstr>
      <vt:lpstr>8.09  802 LMSC Analytics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3988</cp:revision>
  <cp:lastPrinted>2022-03-04T19:16:52Z</cp:lastPrinted>
  <dcterms:created xsi:type="dcterms:W3CDTF">2002-03-10T15:43:16Z</dcterms:created>
  <dcterms:modified xsi:type="dcterms:W3CDTF">2022-03-18T18:20:10Z</dcterms:modified>
</cp:coreProperties>
</file>