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2"/>
  </p:notesMasterIdLst>
  <p:handoutMasterIdLst>
    <p:handoutMasterId r:id="rId33"/>
  </p:handoutMasterIdLst>
  <p:sldIdLst>
    <p:sldId id="361" r:id="rId3"/>
    <p:sldId id="287" r:id="rId4"/>
    <p:sldId id="288" r:id="rId5"/>
    <p:sldId id="289" r:id="rId6"/>
    <p:sldId id="677" r:id="rId7"/>
    <p:sldId id="672" r:id="rId8"/>
    <p:sldId id="686" r:id="rId9"/>
    <p:sldId id="691" r:id="rId10"/>
    <p:sldId id="278" r:id="rId11"/>
    <p:sldId id="281" r:id="rId12"/>
    <p:sldId id="280" r:id="rId13"/>
    <p:sldId id="279" r:id="rId14"/>
    <p:sldId id="283" r:id="rId15"/>
    <p:sldId id="284" r:id="rId16"/>
    <p:sldId id="285" r:id="rId17"/>
    <p:sldId id="286" r:id="rId18"/>
    <p:sldId id="696" r:id="rId19"/>
    <p:sldId id="697" r:id="rId20"/>
    <p:sldId id="282" r:id="rId21"/>
    <p:sldId id="698" r:id="rId22"/>
    <p:sldId id="699" r:id="rId23"/>
    <p:sldId id="700" r:id="rId24"/>
    <p:sldId id="661" r:id="rId25"/>
    <p:sldId id="668" r:id="rId26"/>
    <p:sldId id="693" r:id="rId27"/>
    <p:sldId id="695" r:id="rId28"/>
    <p:sldId id="683" r:id="rId29"/>
    <p:sldId id="694" r:id="rId30"/>
    <p:sldId id="359" r:id="rId31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8" autoAdjust="0"/>
    <p:restoredTop sz="95488" autoAdjust="0"/>
  </p:normalViewPr>
  <p:slideViewPr>
    <p:cSldViewPr>
      <p:cViewPr varScale="1">
        <p:scale>
          <a:sx n="127" d="100"/>
          <a:sy n="127" d="100"/>
        </p:scale>
        <p:origin x="144" y="744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37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8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951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1981201"/>
            <a:ext cx="5077884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443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6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6915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716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7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537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2" y="685803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3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171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2" y="823388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45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14308" indent="-128585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98840" indent="-82152" defTabSz="513147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1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2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1192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2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2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20" y="6475416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6" y="6475415"/>
            <a:ext cx="31418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5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802.11-19/1753r0</a:t>
            </a:r>
          </a:p>
        </p:txBody>
      </p:sp>
    </p:spTree>
    <p:extLst>
      <p:ext uri="{BB962C8B-B14F-4D97-AF65-F5344CB8AC3E}">
        <p14:creationId xmlns:p14="http://schemas.microsoft.com/office/powerpoint/2010/main" val="102857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ieee.org/about/corporate/governance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 cstate="print">
            <a:lum bright="-48000" contrast="66000"/>
            <a:grayscl/>
          </a:blip>
          <a:srcRect/>
          <a:stretch>
            <a:fillRect/>
          </a:stretch>
        </p:blipFill>
        <p:spPr bwMode="auto">
          <a:xfrm>
            <a:off x="1048410" y="733245"/>
            <a:ext cx="4070350" cy="556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5181600" y="3886200"/>
            <a:ext cx="67818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</a:t>
            </a:r>
            <a:br>
              <a:rPr lang="en-US" sz="4000" dirty="0"/>
            </a:br>
            <a:r>
              <a:rPr lang="en-US" sz="4000" dirty="0"/>
              <a:t>129th Plenary Session</a:t>
            </a:r>
            <a:br>
              <a:rPr lang="en-US" sz="4000" dirty="0"/>
            </a:br>
            <a:r>
              <a:rPr lang="en-US" sz="2800" dirty="0"/>
              <a:t>(6th electronic Plenary Session)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04 March 2022 to</a:t>
            </a:r>
            <a:br>
              <a:rPr lang="en-US" sz="4000" dirty="0"/>
            </a:br>
            <a:r>
              <a:rPr lang="en-US" sz="4000" dirty="0"/>
              <a:t>18 March 2022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ec-22-0066-00-00EC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8C966-1440-4D66-9A63-12FBEAAEE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11125200" cy="1143000"/>
          </a:xfrm>
        </p:spPr>
        <p:txBody>
          <a:bodyPr/>
          <a:lstStyle/>
          <a:p>
            <a:r>
              <a:rPr lang="en-US" dirty="0"/>
              <a:t>3.01 Motion – IEEE 802 Standards Committee WG / TAG Officer Confirmations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2C56A-5149-41E8-ABBA-8FB1605AE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Per IEEE 802 WG P&amp;P Section 3.1 Election or Appointment of Officers  </a:t>
            </a:r>
          </a:p>
          <a:p>
            <a:pPr marL="400050" lvl="1" indent="0">
              <a:buNone/>
            </a:pPr>
            <a:r>
              <a:rPr lang="en-US" sz="2000" dirty="0"/>
              <a:t>A Working Group may elect a new Chair or Vice Chair at any plenary session, subject to confirmation by the IEEE 802 LMSC Sponsor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/>
              <a:t>Move to confirm the 802 LMSC elected positions on slide 9 of </a:t>
            </a:r>
            <a:br>
              <a:rPr lang="en-US" sz="2400" dirty="0"/>
            </a:br>
            <a:r>
              <a:rPr lang="en-US" sz="2400" dirty="0"/>
              <a:t>ec-22-0066-00-00EC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WG/TAG Chair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WG/TAG Vice-Chair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/>
              <a:t>All voting member of the LMSC Executive Committee are eligible to vote.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/>
              <a:t>Moved: Jay Holcomb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/>
              <a:t>Second: James </a:t>
            </a:r>
            <a:r>
              <a:rPr lang="en-US" sz="2400"/>
              <a:t>Gilb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B1503E-FC77-43F5-8C74-C89D8F3EF0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515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5D923-24C6-4964-989D-90F7091B1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3.02 Motion – IEEE 802 Standards Committee Chair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F9A551-0E77-49CB-A2C9-9F1772204C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9C70C59-004B-4658-AA15-9DD47003C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Per IEEE 802 LMSC P&amp;P Section 3.1 Election or appointment of Sponsor officers</a:t>
            </a:r>
          </a:p>
          <a:p>
            <a:pPr marL="457200" lvl="1" indent="0">
              <a:buNone/>
            </a:pPr>
            <a:r>
              <a:rPr lang="en-US" dirty="0"/>
              <a:t>The Sponsor Chair is elected by the WG Chairs and TAG Chairs who are Voting Members of the Sponsor and is confirmed by the Standards Activities Board.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US" dirty="0"/>
              <a:t>Move to elect Paul Nikolich as IEEE LMSC 802 Standards Committee Chair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798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217DED-66A2-4B91-8AD1-050C74C49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3.03 802 Positions Appointed by Chair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82D5CD8-6F2E-4575-81EB-A85B4ACC7E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7967544"/>
              </p:ext>
            </p:extLst>
          </p:nvPr>
        </p:nvGraphicFramePr>
        <p:xfrm>
          <a:off x="914400" y="1518067"/>
          <a:ext cx="10363200" cy="535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4726">
                  <a:extLst>
                    <a:ext uri="{9D8B030D-6E8A-4147-A177-3AD203B41FA5}">
                      <a16:colId xmlns:a16="http://schemas.microsoft.com/office/drawing/2014/main" val="1121335469"/>
                    </a:ext>
                  </a:extLst>
                </a:gridCol>
                <a:gridCol w="1890074">
                  <a:extLst>
                    <a:ext uri="{9D8B030D-6E8A-4147-A177-3AD203B41FA5}">
                      <a16:colId xmlns:a16="http://schemas.microsoft.com/office/drawing/2014/main" val="1582700200"/>
                    </a:ext>
                  </a:extLst>
                </a:gridCol>
                <a:gridCol w="2106891">
                  <a:extLst>
                    <a:ext uri="{9D8B030D-6E8A-4147-A177-3AD203B41FA5}">
                      <a16:colId xmlns:a16="http://schemas.microsoft.com/office/drawing/2014/main" val="538097262"/>
                    </a:ext>
                  </a:extLst>
                </a:gridCol>
                <a:gridCol w="4141509">
                  <a:extLst>
                    <a:ext uri="{9D8B030D-6E8A-4147-A177-3AD203B41FA5}">
                      <a16:colId xmlns:a16="http://schemas.microsoft.com/office/drawing/2014/main" val="10335416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solidFill>
                      <a:srgbClr val="0067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Position</a:t>
                      </a:r>
                    </a:p>
                  </a:txBody>
                  <a:tcPr>
                    <a:solidFill>
                      <a:srgbClr val="0067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Individual</a:t>
                      </a:r>
                    </a:p>
                  </a:txBody>
                  <a:tcPr>
                    <a:solidFill>
                      <a:srgbClr val="0067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Endorse. / </a:t>
                      </a:r>
                      <a:r>
                        <a:rPr lang="en-US" sz="3200" dirty="0" err="1"/>
                        <a:t>Affil</a:t>
                      </a:r>
                      <a:r>
                        <a:rPr lang="en-US" sz="3200" dirty="0"/>
                        <a:t>.</a:t>
                      </a:r>
                    </a:p>
                  </a:txBody>
                  <a:tcPr>
                    <a:solidFill>
                      <a:srgbClr val="0067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64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802</a:t>
                      </a:r>
                    </a:p>
                  </a:txBody>
                  <a:tcPr>
                    <a:solidFill>
                      <a:srgbClr val="006799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</a:t>
                      </a:r>
                      <a:r>
                        <a:rPr lang="en-US" sz="1800" baseline="30000" dirty="0"/>
                        <a:t>st</a:t>
                      </a:r>
                      <a:r>
                        <a:rPr lang="en-US" sz="1800" dirty="0"/>
                        <a:t> Vice Chair</a:t>
                      </a:r>
                    </a:p>
                  </a:txBody>
                  <a:tcPr>
                    <a:solidFill>
                      <a:srgbClr val="006799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James Gilb</a:t>
                      </a:r>
                    </a:p>
                  </a:txBody>
                  <a:tcPr>
                    <a:solidFill>
                      <a:srgbClr val="006799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Not Submitted</a:t>
                      </a:r>
                    </a:p>
                  </a:txBody>
                  <a:tcPr>
                    <a:solidFill>
                      <a:srgbClr val="006799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501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</a:t>
                      </a:r>
                      <a:r>
                        <a:rPr lang="en-US" sz="1800" baseline="30000" dirty="0"/>
                        <a:t>nd</a:t>
                      </a:r>
                      <a:r>
                        <a:rPr lang="en-US" sz="1800" dirty="0"/>
                        <a:t> Vice Chair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Roger Marks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Submitted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041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Executive Secretary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Jon Rosdahl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Submitted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168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Recording Secretary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John D’Ambrosia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Submitted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331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Treasurer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George Zimmerman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Submitted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472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Member Emeritus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Geoff Thompson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Submitted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88825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Member Emeritus, Treasurer Advisor 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Clint Chaplin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Submitted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2260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dirty="0"/>
                        <a:t>802.16 (hibernating)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Chair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Roger Marks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Submitted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15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dirty="0"/>
                        <a:t>802.21 (hibernating)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Chair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Subir Das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Submitted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7883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dirty="0"/>
                        <a:t>802.22 (hibernating)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Chair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Apurva Mody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Submitted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846666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74FD6A-4B43-497D-8CCF-28D42EFE8E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20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31ACD-6FA7-4E49-B785-2628525F1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3.03 Motion - IEEE 802 Standards Committee Appointed Positions –  1</a:t>
            </a:r>
            <a:r>
              <a:rPr lang="en-US" sz="2800" baseline="30000" dirty="0"/>
              <a:t>st</a:t>
            </a:r>
            <a:r>
              <a:rPr lang="en-US" sz="2800" dirty="0"/>
              <a:t> 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48D8F-2DF9-4551-87F0-65D7EAEAC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Per IEEE 802 LMSC P&amp;P Section 3.1 Election or appointment of Sponsor officers – Vice Chair(s) </a:t>
            </a:r>
          </a:p>
          <a:p>
            <a:pPr marL="400050" lvl="1" indent="0">
              <a:buNone/>
            </a:pPr>
            <a:r>
              <a:rPr lang="en-US" sz="2200" dirty="0"/>
              <a:t>The Sponsor Chair appoints a (1st) Vice Chair and may appoint a 2nd Vice Chair. Vice Chairs are confirmed by the Sponsor.  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US" sz="2400" dirty="0"/>
              <a:t>Move to confirm James Gilb as 1</a:t>
            </a:r>
            <a:r>
              <a:rPr lang="en-US" sz="2400" baseline="30000" dirty="0"/>
              <a:t>st</a:t>
            </a:r>
            <a:r>
              <a:rPr lang="en-US" sz="2400" dirty="0"/>
              <a:t> Vice Chair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/>
              <a:t>All voting member of the Sponsor Executive Committee are eligible to vote.</a:t>
            </a:r>
            <a:endParaRPr lang="en-US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3D70A-E51A-4382-8E8F-C3D07AF65F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430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31ACD-6FA7-4E49-B785-2628525F1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3.03 Motion - IEEE 802 Standards Committee Appointed Positions –  2</a:t>
            </a:r>
            <a:r>
              <a:rPr lang="en-US" sz="2800" baseline="30000" dirty="0"/>
              <a:t>nd</a:t>
            </a:r>
            <a:r>
              <a:rPr lang="en-US" sz="2800" dirty="0"/>
              <a:t> 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48D8F-2DF9-4551-87F0-65D7EAEAC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Per IEEE 802 LMSC P&amp;P Section 3.1 Election or appointment of Sponsor officers – Vice Chair(s) </a:t>
            </a:r>
          </a:p>
          <a:p>
            <a:pPr marL="400050" lvl="1" indent="0">
              <a:buNone/>
            </a:pPr>
            <a:r>
              <a:rPr lang="en-US" sz="2200" dirty="0"/>
              <a:t>The Sponsor Chair appoints a (1st) Vice Chair and may appoint a 2nd Vice Chair. Vice Chairs are confirmed by the Sponsor.  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US" sz="2400" dirty="0"/>
              <a:t>Move to confirm Roger Marks as 2</a:t>
            </a:r>
            <a:r>
              <a:rPr lang="en-US" sz="2400" baseline="30000" dirty="0"/>
              <a:t>nd</a:t>
            </a:r>
            <a:r>
              <a:rPr lang="en-US" sz="2400" dirty="0"/>
              <a:t> Vice Chair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/>
              <a:t>All voting member of the Sponsor Executive Committee are eligible to vote.</a:t>
            </a:r>
            <a:endParaRPr lang="en-US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3D70A-E51A-4382-8E8F-C3D07AF65F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091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31ACD-6FA7-4E49-B785-2628525F1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3.03 Motion - IEEE 802 Standards Committee Appointed Positions –  Treasurer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48D8F-2DF9-4551-87F0-65D7EAEAC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Per IEEE 802 LMSC P&amp;P Section 3.1 Election or appointment of Sponsor officers</a:t>
            </a:r>
          </a:p>
          <a:p>
            <a:pPr marL="400050" lvl="1" indent="0">
              <a:buNone/>
            </a:pPr>
            <a:r>
              <a:rPr lang="en-US" sz="2400" dirty="0"/>
              <a:t>Executive Secretary, Recording Secretary, and Treasurer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/>
              <a:t>These positions are appointed by the Sponsor Chair and confirmed by the Sponsor.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US" sz="2400" dirty="0"/>
              <a:t>Move to confirm George Zimmerman as Treasurer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/>
              <a:t>All voting member of the Sponsor Executive Committee are eligible to vote.</a:t>
            </a:r>
            <a:endParaRPr lang="en-US" sz="1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3D70A-E51A-4382-8E8F-C3D07AF65F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928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31ACD-6FA7-4E49-B785-2628525F1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3.03 Motion - IEEE 802 Standards Committee Appointed Positions –  Executive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48D8F-2DF9-4551-87F0-65D7EAEAC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Per IEEE 802 LMSC P&amp;P Section 3.1 Election or appointment of Sponsor officers</a:t>
            </a:r>
          </a:p>
          <a:p>
            <a:pPr marL="400050" lvl="1" indent="0">
              <a:buNone/>
            </a:pPr>
            <a:r>
              <a:rPr lang="en-US" sz="2400" dirty="0"/>
              <a:t>Executive Secretary, Recording Secretary, and Treasurer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/>
              <a:t>These positions are appointed by the Sponsor Chair and confirmed by the Sponsor.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US" sz="2400" dirty="0"/>
              <a:t>Move to confirm Jon Rosdahl as Executive Secretary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/>
              <a:t>All voting member of the Sponsor Executive Committee are eligible to vote.</a:t>
            </a:r>
            <a:endParaRPr lang="en-US" sz="1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3D70A-E51A-4382-8E8F-C3D07AF65F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6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31ACD-6FA7-4E49-B785-2628525F1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3.03 Motion - IEEE 802 Standards Committee Appointed Positions –  Recording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48D8F-2DF9-4551-87F0-65D7EAEAC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Per IEEE 802 LMSC P&amp;P Section 3.1 Election or appointment of Sponsor officers</a:t>
            </a:r>
          </a:p>
          <a:p>
            <a:pPr marL="400050" lvl="1" indent="0">
              <a:buNone/>
            </a:pPr>
            <a:r>
              <a:rPr lang="en-US" sz="2400" dirty="0"/>
              <a:t>Executive Secretary, Recording Secretary, and Treasurer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/>
              <a:t>These positions are appointed by the Sponsor Chair and confirmed by the Sponsor.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US" sz="2400" dirty="0"/>
              <a:t>Move to confirm John D’Ambrosia as Recording Secretary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/>
              <a:t>All voting member of the Sponsor Executive Committee are eligible to vote.</a:t>
            </a:r>
            <a:endParaRPr lang="en-US" sz="1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3D70A-E51A-4382-8E8F-C3D07AF65F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0226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31ACD-6FA7-4E49-B785-2628525F1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3.03 Motion - IEEE 802 Standards Committee Appointed Positions –  Member Emeritus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48D8F-2DF9-4551-87F0-65D7EAEAC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Per 802 LMSC P&amp;P 4.0 Membership: Members Emeritus are appointed by the Sponsor Chair and are confirmed by the Sponsor.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Motion to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Confirm Geoff Thompson as Member Emeritus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Confirm Clint Chaplin as Member Emeritus</a:t>
            </a:r>
            <a:r>
              <a:rPr lang="en-US" sz="2400"/>
              <a:t>, Treasurer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/>
              <a:t>All voting member of the Sponsor Executive Committee are eligible to vote.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3D70A-E51A-4382-8E8F-C3D07AF65F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222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31ACD-6FA7-4E49-B785-2628525F1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3.03 Motion - IEEE 802 Standards Committee Appointed Positions –  Hibernating WG Chairs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48D8F-2DF9-4551-87F0-65D7EAEAC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Per IEEE 802 P&amp;P Section 4 Membership   </a:t>
            </a:r>
          </a:p>
          <a:p>
            <a:pPr marL="400050" lvl="1" indent="0">
              <a:buNone/>
            </a:pPr>
            <a:r>
              <a:rPr lang="en-US" sz="2200" dirty="0"/>
              <a:t>Appointment to each non-voting membership position is subject to confirmation by the Sponsor.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US" sz="2400" dirty="0"/>
              <a:t>Move to confirm appointed positions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Roger Marks as IEEE 802.16 Hibernating WG Chair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Subir Das as IEEE 802.21 Hibernating WG Chair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Apurva Mody as IEEE 802.22 Hibernating WG Chair </a:t>
            </a:r>
          </a:p>
          <a:p>
            <a:endParaRPr lang="en-US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3D70A-E51A-4382-8E8F-C3D07AF65F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79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2.01 Participant behavior in IEEE-SA activities is guided</a:t>
            </a:r>
            <a:br>
              <a:rPr lang="en-US" dirty="0"/>
            </a:br>
            <a:r>
              <a:rPr lang="en-US" dirty="0"/>
              <a:t>by the IEEE Codes of Ethics &amp; 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2"/>
              </a:rPr>
              <a:t>IEEE Code of Ethics</a:t>
            </a:r>
            <a:endParaRPr lang="en-US" sz="135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3"/>
              </a:rPr>
              <a:t>IEEE Code of Conduct</a:t>
            </a:r>
            <a:endParaRPr lang="en-US" sz="13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Avoid injuring others, their property, reputation, or employment by false or malicious action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4"/>
              </a:rPr>
              <a:t>http://www.ieee.org/about/corporate/governance</a:t>
            </a:r>
            <a:endParaRPr lang="en-US" sz="13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2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 dirty="0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3083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31ACD-6FA7-4E49-B785-2628525F1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3.04 Motion - IEEE 802 Standards Committee Appointed Positions –  Standing Committee Chairs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48D8F-2DF9-4551-87F0-65D7EAEAC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Per IEEE 802 P&amp;P Section 4 Membership   </a:t>
            </a:r>
          </a:p>
          <a:p>
            <a:pPr marL="400050" lvl="1" indent="0">
              <a:buNone/>
            </a:pPr>
            <a:r>
              <a:rPr lang="en-US" sz="2200" dirty="0"/>
              <a:t>Appointment to each non-voting membership position is subject to confirmation by the Sponsor.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US" sz="2400" dirty="0"/>
              <a:t>Move to confirm appointed positions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Andrew Myles as IEEE 802/JTC1 SC Chair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Glenn Parsons as IEEE 802/ITU SC Chair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John </a:t>
            </a:r>
            <a:r>
              <a:rPr lang="en-US" sz="2200" dirty="0" err="1"/>
              <a:t>D’Ambrosia</a:t>
            </a:r>
            <a:r>
              <a:rPr lang="en-US" sz="2200" dirty="0"/>
              <a:t> as IEEE 802/Public Visibility SC Chair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Dorothy </a:t>
            </a:r>
            <a:r>
              <a:rPr lang="en-US" sz="2200" dirty="0" err="1"/>
              <a:t>Stanely</a:t>
            </a:r>
            <a:r>
              <a:rPr lang="en-US" sz="2200" dirty="0"/>
              <a:t> as IEEE 802/IETF SC and Wireless Chairs SC Chair</a:t>
            </a:r>
          </a:p>
          <a:p>
            <a:endParaRPr lang="en-US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3D70A-E51A-4382-8E8F-C3D07AF65F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7807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44221-4482-44C0-B672-CFAD6E72B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3.05 Recognition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FF369-2560-41BF-B489-05E3C60D6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Outgoing IEEE 802 LMSC Leadership – Thank You!</a:t>
            </a:r>
          </a:p>
          <a:p>
            <a:pPr lvl="1"/>
            <a:r>
              <a:rPr lang="en-US" dirty="0"/>
              <a:t>Pat Kinney 		802.15 WG Chair</a:t>
            </a:r>
          </a:p>
          <a:p>
            <a:pPr lvl="1"/>
            <a:r>
              <a:rPr lang="en-US" dirty="0"/>
              <a:t>Rick Alfin		802.15 WG Vice Chair</a:t>
            </a:r>
          </a:p>
          <a:p>
            <a:pPr lvl="1"/>
            <a:r>
              <a:rPr lang="en-US" dirty="0"/>
              <a:t>Jay Holcomb 		802.18 TAG Chair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C5CCA8-9216-44C2-A9EF-79308217A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089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30003-DC60-4BEC-BDE6-5D62BD337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4.04 802 Restructuring Ad Hoc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0BADF-996B-4A3F-83A3-901AA5262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Did not meet</a:t>
            </a:r>
          </a:p>
          <a:p>
            <a:r>
              <a:rPr lang="en-US" dirty="0"/>
              <a:t>Next meeting scheduled for 19 April 2022</a:t>
            </a:r>
          </a:p>
          <a:p>
            <a:pPr lvl="1"/>
            <a:r>
              <a:rPr lang="en-US" dirty="0"/>
              <a:t>Hope to have updates from Mixed Mode Meeting and Future Meeting sub-ad </a:t>
            </a:r>
            <a:r>
              <a:rPr lang="en-US" dirty="0" err="1"/>
              <a:t>hocs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7F79BA-9A27-463D-96EF-E311D558B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538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447800"/>
            <a:ext cx="8610600" cy="5181600"/>
          </a:xfrm>
        </p:spPr>
        <p:txBody>
          <a:bodyPr/>
          <a:lstStyle/>
          <a:p>
            <a:r>
              <a:rPr lang="en-US" sz="2400" dirty="0"/>
              <a:t>Review Recording Secretary’s list of Open Action Items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209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8.06 EC Action Item recap</a:t>
            </a:r>
          </a:p>
        </p:txBody>
      </p:sp>
    </p:spTree>
    <p:extLst>
      <p:ext uri="{BB962C8B-B14F-4D97-AF65-F5344CB8AC3E}">
        <p14:creationId xmlns:p14="http://schemas.microsoft.com/office/powerpoint/2010/main" val="23779375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BFD41-4FBB-4B2A-B8EA-25FA07AA2DC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8.07 802/SA Task Force Topics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11201400" cy="47244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000" dirty="0"/>
              <a:t>802/SA Task Force Electronic Meeting held Monday 31 January 2022 16:00-17:00 ET</a:t>
            </a:r>
          </a:p>
          <a:p>
            <a:pPr marL="0" indent="0" eaLnBrk="1" hangingPunct="1">
              <a:buNone/>
              <a:defRPr/>
            </a:pPr>
            <a:r>
              <a:rPr lang="en-US" sz="2000" dirty="0"/>
              <a:t>	Meeting notes at ec-22-0028-00-00EC-31jan2022-802-sa-task-force-mtg-notes.docx</a:t>
            </a:r>
          </a:p>
          <a:p>
            <a:pPr marL="0" indent="0" eaLnBrk="1" hangingPunct="1">
              <a:buNone/>
              <a:defRPr/>
            </a:pPr>
            <a:endParaRPr lang="en-US" sz="300" dirty="0"/>
          </a:p>
          <a:p>
            <a:pPr marL="0" indent="0" eaLnBrk="1" hangingPunct="1">
              <a:buNone/>
              <a:defRPr/>
            </a:pPr>
            <a:r>
              <a:rPr lang="en-US" sz="2000" dirty="0"/>
              <a:t>Agenda:</a:t>
            </a:r>
            <a:endParaRPr lang="en-US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8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2000" dirty="0">
                <a:solidFill>
                  <a:schemeClr val="tx2"/>
                </a:solidFill>
              </a:rPr>
              <a:t>Action Items:</a:t>
            </a:r>
          </a:p>
          <a:p>
            <a:pPr marL="288925" indent="-288925" eaLnBrk="1" hangingPunct="1">
              <a:buNone/>
              <a:defRPr/>
            </a:pPr>
            <a:r>
              <a:rPr lang="en-US" sz="1400" dirty="0">
                <a:solidFill>
                  <a:schemeClr val="tx2"/>
                </a:solidFill>
              </a:rPr>
              <a:t>AI: Markus to share IEEE IT recommendations and rough schedule with 802 at the next 802/SA Task Force meeting 28 FEB 2022</a:t>
            </a:r>
          </a:p>
          <a:p>
            <a:pPr marL="288925" indent="-288925" eaLnBrk="1" hangingPunct="1">
              <a:buNone/>
              <a:defRPr/>
            </a:pPr>
            <a:r>
              <a:rPr lang="en-US" sz="1400" dirty="0">
                <a:solidFill>
                  <a:schemeClr val="tx2"/>
                </a:solidFill>
              </a:rPr>
              <a:t>AI: Markus to investigate SA’s ability to support mixed mode meetings and report back at the next 802/SA Task Force meeting 28 FEB 2022</a:t>
            </a:r>
          </a:p>
          <a:p>
            <a:pPr marL="288925" indent="-288925" eaLnBrk="1" hangingPunct="1">
              <a:buNone/>
              <a:defRPr/>
            </a:pPr>
            <a:r>
              <a:rPr lang="en-US" sz="1400" dirty="0">
                <a:solidFill>
                  <a:schemeClr val="tx2"/>
                </a:solidFill>
              </a:rPr>
              <a:t>AI:</a:t>
            </a:r>
            <a:r>
              <a:rPr lang="en-US" sz="1200" dirty="0">
                <a:solidFill>
                  <a:schemeClr val="tx2"/>
                </a:solidFill>
              </a:rPr>
              <a:t> </a:t>
            </a:r>
            <a:r>
              <a:rPr lang="en-US" sz="1200" dirty="0" err="1">
                <a:solidFill>
                  <a:schemeClr val="tx2"/>
                </a:solidFill>
              </a:rPr>
              <a:t>Nikolich</a:t>
            </a:r>
            <a:r>
              <a:rPr lang="en-US" sz="1200" dirty="0">
                <a:solidFill>
                  <a:schemeClr val="tx2"/>
                </a:solidFill>
              </a:rPr>
              <a:t> to ask Zimmerman to supply 802’s mixed mode meeting requirements based on his ad-hoc Mixed Mode Meeting Best Practices draft 28 FEB 2022</a:t>
            </a:r>
            <a:endParaRPr lang="en-US" sz="1400" dirty="0">
              <a:solidFill>
                <a:schemeClr val="tx2"/>
              </a:solidFill>
            </a:endParaRPr>
          </a:p>
          <a:p>
            <a:pPr marL="288925" indent="-288925" eaLnBrk="1" hangingPunct="1">
              <a:buNone/>
              <a:defRPr/>
            </a:pPr>
            <a:r>
              <a:rPr lang="en-US" sz="1400" dirty="0">
                <a:solidFill>
                  <a:schemeClr val="tx2"/>
                </a:solidFill>
              </a:rPr>
              <a:t>AI: </a:t>
            </a:r>
            <a:r>
              <a:rPr lang="en-US" sz="1200" dirty="0">
                <a:solidFill>
                  <a:schemeClr val="tx2"/>
                </a:solidFill>
              </a:rPr>
              <a:t>Markus to ask Adam Newman if he can put PLAN B into action and report back to the 802 EC as soon as possible. PLAN B consists of contacting the original Mentor SW developer, </a:t>
            </a:r>
            <a:r>
              <a:rPr lang="en-US" sz="1200" dirty="0" err="1">
                <a:solidFill>
                  <a:schemeClr val="tx2"/>
                </a:solidFill>
              </a:rPr>
              <a:t>Biveo</a:t>
            </a:r>
            <a:r>
              <a:rPr lang="en-US" sz="1200" dirty="0">
                <a:solidFill>
                  <a:schemeClr val="tx2"/>
                </a:solidFill>
              </a:rPr>
              <a:t>, or a SW contractor with the skills to refactor Mentor into a maintainable SW platform to eliminate the risk of Mentor failing</a:t>
            </a:r>
            <a:r>
              <a:rPr lang="en-US" sz="1400" dirty="0">
                <a:solidFill>
                  <a:schemeClr val="tx2"/>
                </a:solidFill>
              </a:rPr>
              <a:t>.</a:t>
            </a:r>
            <a:endParaRPr lang="en-US" sz="1600" dirty="0">
              <a:solidFill>
                <a:schemeClr val="tx2"/>
              </a:solidFill>
            </a:endParaRPr>
          </a:p>
          <a:p>
            <a:pPr marL="288925" indent="-288925" eaLnBrk="1" hangingPunct="1"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marL="288925" indent="-288925" eaLnBrk="1" hangingPunct="1">
              <a:buNone/>
              <a:defRPr/>
            </a:pPr>
            <a:r>
              <a:rPr lang="en-US" sz="2000" dirty="0">
                <a:solidFill>
                  <a:schemeClr val="tx2"/>
                </a:solidFill>
              </a:rPr>
              <a:t>Next 802/SA TF Meeting Tentatively Scheduled for 4-5pm ET Monday 21 March 2022</a:t>
            </a:r>
            <a:endParaRPr lang="en-US" sz="1600" dirty="0"/>
          </a:p>
          <a:p>
            <a:pPr lvl="2" eaLnBrk="1" hangingPunct="1">
              <a:defRPr/>
            </a:pPr>
            <a:endParaRPr lang="en-US" sz="2000" dirty="0"/>
          </a:p>
          <a:p>
            <a:pPr lvl="2" eaLnBrk="1" hangingPunct="1">
              <a:defRPr/>
            </a:pPr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0BEE53F-F2FE-425C-9408-D69FC17ABA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4129" y="2057400"/>
            <a:ext cx="8795142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4343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8.08 802 Leadership Workshop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8B01C-DBDF-4832-BE4A-E2765C944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r>
              <a:rPr lang="en-US" sz="2400" dirty="0"/>
              <a:t>The last Workshop was held in July 2018.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Is there interest in conducting a 1 day Workshop in July 2022?</a:t>
            </a:r>
            <a:br>
              <a:rPr lang="en-US" sz="2400" dirty="0"/>
            </a:br>
            <a:r>
              <a:rPr lang="en-US" sz="2800" dirty="0"/>
              <a:t> </a:t>
            </a:r>
            <a:r>
              <a:rPr lang="en-US" sz="2000" dirty="0"/>
              <a:t>Potential topics:</a:t>
            </a:r>
          </a:p>
          <a:p>
            <a:pPr marL="0" indent="0">
              <a:buNone/>
            </a:pPr>
            <a:r>
              <a:rPr lang="en-US" sz="2000" dirty="0"/>
              <a:t>a) 802 Overview and Architecture revision</a:t>
            </a:r>
          </a:p>
          <a:p>
            <a:pPr marL="0" indent="0">
              <a:buNone/>
            </a:pPr>
            <a:r>
              <a:rPr lang="en-US" sz="2000" dirty="0"/>
              <a:t>b) impact of emerging technologies, market trends and regulations on evolving 802 standards</a:t>
            </a:r>
          </a:p>
          <a:p>
            <a:pPr marL="0" indent="0">
              <a:buNone/>
            </a:pPr>
            <a:r>
              <a:rPr lang="en-US" sz="2000" dirty="0"/>
              <a:t>c) mixed mode meetings: requirements, best practices, implementation, costs, P&amp;P impact, etc.</a:t>
            </a:r>
          </a:p>
          <a:p>
            <a:pPr marL="0" indent="0">
              <a:buNone/>
            </a:pPr>
            <a:r>
              <a:rPr lang="en-US" sz="2000" dirty="0"/>
              <a:t>d) long term meeting strategy -- remote only, mixed-mode, in-person only</a:t>
            </a:r>
          </a:p>
          <a:p>
            <a:pPr marL="0" indent="0">
              <a:buNone/>
            </a:pPr>
            <a:r>
              <a:rPr lang="en-US" sz="2000" dirty="0"/>
              <a:t>e) tools: stability and evolution to improved platforms</a:t>
            </a:r>
          </a:p>
          <a:p>
            <a:pPr marL="0" indent="0">
              <a:buNone/>
            </a:pPr>
            <a:r>
              <a:rPr lang="en-US" sz="2000" dirty="0"/>
              <a:t>f) assess relationships with regulators, external SDOs and alliances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9531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4BA43-BCE2-4C38-8EB0-0F612F51B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5.14 802 Next Gen Technologies Workshop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2F9BB-F1EC-41B1-9BF0-4F3E3CC75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US" sz="2000" dirty="0"/>
              <a:t>Goals: </a:t>
            </a:r>
          </a:p>
          <a:p>
            <a:pPr marL="169863" indent="-169863" fontAlgn="base">
              <a:buClr>
                <a:schemeClr val="tx1"/>
              </a:buClr>
              <a:buFont typeface="+mj-lt"/>
              <a:buAutoNum type="alphaLcParenR"/>
            </a:pPr>
            <a:r>
              <a:rPr lang="en-US" sz="2000" dirty="0"/>
              <a:t> Provide a platform for 802 groups to exchange information on their next-gen activities</a:t>
            </a:r>
          </a:p>
          <a:p>
            <a:pPr marL="169863" indent="-169863" fontAlgn="base">
              <a:buClr>
                <a:schemeClr val="tx1"/>
              </a:buClr>
              <a:buFont typeface="+mj-lt"/>
              <a:buAutoNum type="alphaLcParenR"/>
            </a:pPr>
            <a:r>
              <a:rPr lang="en-US" sz="2000" dirty="0"/>
              <a:t> Provide a platform for developers of early-stage technologies (e.g., academic and industrial researchers), to get familiar with early stage 802 activities and introduce their early-stage technologies to the 802 community.</a:t>
            </a:r>
          </a:p>
          <a:p>
            <a:pPr marL="0" indent="0" fontAlgn="base">
              <a:buClr>
                <a:schemeClr val="tx1"/>
              </a:buClr>
              <a:buNone/>
            </a:pPr>
            <a:endParaRPr lang="en-US" sz="2000" dirty="0"/>
          </a:p>
          <a:p>
            <a:pPr marL="0" indent="0" fontAlgn="base">
              <a:buClr>
                <a:schemeClr val="tx1"/>
              </a:buClr>
              <a:buNone/>
            </a:pPr>
            <a:r>
              <a:rPr lang="en-US" sz="2000" dirty="0"/>
              <a:t>Feedback from 02 March 2022 Workshop</a:t>
            </a:r>
          </a:p>
          <a:p>
            <a:pPr marL="231775" indent="-174625" defTabSz="463550" fontAlgn="base">
              <a:buClr>
                <a:schemeClr val="tx1"/>
              </a:buClr>
              <a:buFont typeface="+mj-lt"/>
              <a:buAutoNum type="alphaLcParenR"/>
              <a:tabLst>
                <a:tab pos="231775" algn="l"/>
              </a:tabLst>
            </a:pPr>
            <a:r>
              <a:rPr lang="en-US" sz="2000" dirty="0"/>
              <a:t> mixed</a:t>
            </a:r>
          </a:p>
          <a:p>
            <a:pPr marL="231775" indent="-174625" defTabSz="463550" fontAlgn="base">
              <a:buClr>
                <a:schemeClr val="tx1"/>
              </a:buClr>
              <a:buFont typeface="+mj-lt"/>
              <a:buAutoNum type="alphaLcParenR"/>
              <a:tabLst>
                <a:tab pos="231775" algn="l"/>
              </a:tabLst>
            </a:pPr>
            <a:r>
              <a:rPr lang="en-US" sz="2000" dirty="0"/>
              <a:t> seeking feedback on improving the format</a:t>
            </a:r>
          </a:p>
          <a:p>
            <a:pPr marL="231775" indent="-174625" defTabSz="463550" fontAlgn="base">
              <a:buClr>
                <a:schemeClr val="tx1"/>
              </a:buClr>
              <a:buFont typeface="+mj-lt"/>
              <a:buAutoNum type="alphaLcParenR"/>
              <a:tabLst>
                <a:tab pos="231775" algn="l"/>
              </a:tabLst>
            </a:pPr>
            <a:r>
              <a:rPr lang="en-US" sz="2000" dirty="0"/>
              <a:t> possible topic for 802 LMSC Leadership Workshop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728684-C740-44AF-A917-3A896A417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138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5.14 802 LMSC Leadership Workshop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8B01C-DBDF-4832-BE4A-E2765C944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pPr marL="347663" indent="-347663">
              <a:buNone/>
            </a:pPr>
            <a:r>
              <a:rPr lang="en-US" sz="2400" dirty="0"/>
              <a:t>Potential follow on activity to the Restructuring ad hoc: </a:t>
            </a:r>
            <a:br>
              <a:rPr lang="en-US" sz="2400" dirty="0"/>
            </a:br>
            <a:r>
              <a:rPr lang="en-US" sz="2400" dirty="0"/>
              <a:t>Organizing an 802 LMSC Leadership Workshop. The last Workshop was held in July 2018. </a:t>
            </a:r>
            <a:br>
              <a:rPr lang="en-US" sz="2400" dirty="0"/>
            </a:br>
            <a:r>
              <a:rPr lang="en-US" sz="2400" dirty="0"/>
              <a:t>Is there interest in conducting a 1 day Workshop in July 2022?</a:t>
            </a:r>
            <a:endParaRPr lang="en-US" sz="2800" dirty="0"/>
          </a:p>
          <a:p>
            <a:pPr marL="347663" indent="-347663">
              <a:buNone/>
            </a:pPr>
            <a:endParaRPr lang="en-US" sz="2000" dirty="0"/>
          </a:p>
          <a:p>
            <a:pPr marL="347663" indent="-347663">
              <a:buNone/>
            </a:pPr>
            <a:r>
              <a:rPr lang="en-US" sz="2000" dirty="0"/>
              <a:t>Potential topics:</a:t>
            </a:r>
          </a:p>
          <a:p>
            <a:pPr marL="347663" indent="-347663">
              <a:buNone/>
            </a:pPr>
            <a:r>
              <a:rPr lang="en-US" sz="2000" dirty="0"/>
              <a:t>a) 802 Overview and Architecture revision</a:t>
            </a:r>
          </a:p>
          <a:p>
            <a:pPr marL="347663" indent="-347663">
              <a:buNone/>
            </a:pPr>
            <a:r>
              <a:rPr lang="en-US" sz="2000" dirty="0"/>
              <a:t>b) impact of emerging technologies, market trends and regulations on evolving 802 standards</a:t>
            </a:r>
          </a:p>
          <a:p>
            <a:pPr marL="347663" indent="-347663">
              <a:buNone/>
            </a:pPr>
            <a:r>
              <a:rPr lang="en-US" sz="2000" dirty="0"/>
              <a:t>c) mixed mode meetings: requirements, best practices, implementation, costs, P&amp;P impact, etc.</a:t>
            </a:r>
          </a:p>
          <a:p>
            <a:pPr marL="347663" indent="-347663">
              <a:buNone/>
            </a:pPr>
            <a:r>
              <a:rPr lang="en-US" sz="2000" dirty="0"/>
              <a:t>d) long term meeting strategy -- remote only, mixed-mode, in-person only</a:t>
            </a:r>
          </a:p>
          <a:p>
            <a:pPr marL="347663" indent="-347663">
              <a:buNone/>
            </a:pPr>
            <a:r>
              <a:rPr lang="en-US" sz="2000" dirty="0"/>
              <a:t>e) tools: stability and evolution to improved platforms</a:t>
            </a:r>
          </a:p>
          <a:p>
            <a:pPr marL="347663" indent="-347663">
              <a:buNone/>
            </a:pPr>
            <a:r>
              <a:rPr lang="en-US" sz="2000" dirty="0"/>
              <a:t>f) assess relationships with regulators, external SDOs and alliances</a:t>
            </a:r>
          </a:p>
          <a:p>
            <a:pPr marL="347663" indent="-347663">
              <a:buNone/>
            </a:pPr>
            <a:r>
              <a:rPr lang="en-US" sz="2000" dirty="0"/>
              <a:t>g) 802 Next Gen Technologies Workshop improvements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212949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C4334-ADBF-452C-8BD5-E45A6FE11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8.09  802 LMSC Analytics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22177C-C74C-4DE7-9779-B8A8842D3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F8CF440-0909-4255-A213-527EB9AFBB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3710" y="2051183"/>
            <a:ext cx="5727290" cy="318417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8040B3C-9CDA-49E1-A4CD-2EB1A15815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9" y="2051183"/>
            <a:ext cx="5677977" cy="31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5187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End of Opening EC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685803"/>
            <a:ext cx="7999414" cy="1065213"/>
          </a:xfrm>
        </p:spPr>
        <p:txBody>
          <a:bodyPr/>
          <a:lstStyle/>
          <a:p>
            <a:r>
              <a:rPr lang="en-US" dirty="0"/>
              <a:t>2.01 Participants in the IEEE-SA “individual process” shall</a:t>
            </a:r>
            <a:br>
              <a:rPr lang="en-US" dirty="0"/>
            </a:br>
            <a:r>
              <a:rPr lang="en-US" dirty="0"/>
              <a:t>act independently of others, including employers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The </a:t>
            </a:r>
            <a:r>
              <a:rPr lang="en-US" sz="1500" dirty="0">
                <a:hlinkClick r:id="rId2"/>
              </a:rPr>
              <a:t>IEEE-SA Standards Board Bylaws </a:t>
            </a:r>
            <a:r>
              <a:rPr lang="en-US" sz="1500" dirty="0"/>
              <a:t>require that “participants in the IEEE standards development individual process shall act based on their qualifications and experience”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00B050"/>
                </a:solidFill>
              </a:rPr>
              <a:t>Shall act &amp; vote </a:t>
            </a:r>
            <a:r>
              <a:rPr lang="en-US" sz="1350" dirty="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act or vote </a:t>
            </a:r>
            <a:r>
              <a:rPr lang="en-US" sz="1350" dirty="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direct </a:t>
            </a:r>
            <a:r>
              <a:rPr lang="en-US" sz="1350" dirty="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By participating in standards activities using the “</a:t>
            </a:r>
            <a:r>
              <a:rPr lang="en-US" sz="1500" i="1" dirty="0"/>
              <a:t>individual process</a:t>
            </a:r>
            <a:r>
              <a:rPr lang="en-US" sz="1500" dirty="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3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3705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2.01 IEEE-SA standards activities shall allow the fair &amp;</a:t>
            </a:r>
            <a:br>
              <a:rPr lang="en-US" dirty="0"/>
            </a:br>
            <a:r>
              <a:rPr lang="en-US" dirty="0"/>
              <a:t>equitable consideration of all viewpoints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hlinkClick r:id="rId2"/>
              </a:rPr>
              <a:t>IEEE-SA Standards Board Bylaws </a:t>
            </a:r>
            <a:r>
              <a:rPr lang="en-US" dirty="0"/>
              <a:t>(clause 5.2.1.3) specifies that “</a:t>
            </a:r>
            <a:r>
              <a:rPr lang="en-US" i="1" dirty="0"/>
              <a:t>the standards development process shall not be dominated by any single interest category, individual, or organization</a:t>
            </a:r>
            <a:r>
              <a:rPr lang="en-US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This means no participant may exercise “</a:t>
            </a:r>
            <a:r>
              <a:rPr lang="en-US" sz="1350" i="1" dirty="0"/>
              <a:t>authority, leadership, or influence by reason of superior leverage, strength, or representation to the exclusion of fair and equitable consideration of other viewpoints</a:t>
            </a:r>
            <a:r>
              <a:rPr lang="en-US" sz="1350" dirty="0"/>
              <a:t>” or “</a:t>
            </a:r>
            <a:r>
              <a:rPr lang="en-US" sz="1350" i="1" dirty="0"/>
              <a:t>to hinder the progress of the standards development activity</a:t>
            </a:r>
            <a:r>
              <a:rPr lang="en-US" sz="1350" dirty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rule applies equally to those participating in a standards development project and to that project’s leadership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4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9542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797FA-4349-4FFA-8969-F3DDF5BC0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857500"/>
            <a:ext cx="10363200" cy="1143000"/>
          </a:xfrm>
        </p:spPr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C5EFF-860A-43B9-8CAA-487FCCBF0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00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5494"/>
            <a:ext cx="11277600" cy="41148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Reminder #1: Please use IMAT to log your attendance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Reminder #2: Interim EC meeting scheduled for 20:00-22:00 UTC 5 April (15:00-17:00 ET)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Reminder #3: Please consider nominating individuals to leadership positions in the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IEEE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Computer Society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Standards Association</a:t>
            </a:r>
          </a:p>
          <a:p>
            <a:pPr marL="457200" lvl="1" indent="0"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br>
              <a:rPr lang="en-US" dirty="0"/>
            </a:br>
            <a:br>
              <a:rPr lang="en-US" dirty="0"/>
            </a:br>
            <a:endParaRPr lang="en-US" sz="4000" dirty="0"/>
          </a:p>
          <a:p>
            <a:pPr lvl="1"/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453" y="1676400"/>
            <a:ext cx="10591800" cy="5181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IEEE 802 LMSC Elections to be conducted at the March 2022 Plenary Session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400" dirty="0"/>
              <a:t>802 Working Group and Technical Advisory Groups to hold elections for Chair and Vice Chair positions during the plenary session</a:t>
            </a:r>
          </a:p>
          <a:p>
            <a:pPr lvl="1"/>
            <a:r>
              <a:rPr lang="en-US" sz="1800" dirty="0"/>
              <a:t>Reminder to Chairs, please record and report numerical results of all elections</a:t>
            </a:r>
            <a:endParaRPr lang="en-US" sz="2000" dirty="0"/>
          </a:p>
          <a:p>
            <a:r>
              <a:rPr lang="en-US" sz="2400" dirty="0"/>
              <a:t>802 Executive Committee Elections/Confirmations at the closing 802 EC meeting</a:t>
            </a:r>
          </a:p>
          <a:p>
            <a:pPr lvl="1"/>
            <a:r>
              <a:rPr lang="en-US" sz="1800" dirty="0"/>
              <a:t>802 LMSC Chair to be elected by non-appointed EC voting members</a:t>
            </a:r>
          </a:p>
          <a:p>
            <a:pPr lvl="1"/>
            <a:r>
              <a:rPr lang="en-US" sz="1800" dirty="0"/>
              <a:t>802 LMSC Appointed position candidates to be confirmed by EC voting members</a:t>
            </a:r>
          </a:p>
          <a:p>
            <a:pPr lvl="1"/>
            <a:r>
              <a:rPr lang="en-US" sz="1800" dirty="0"/>
              <a:t>802 LMSC WG/TAG Chair and Vice Chair position candidates to be confirmed by EC voting members</a:t>
            </a:r>
          </a:p>
          <a:p>
            <a:pPr lvl="1"/>
            <a:r>
              <a:rPr lang="en-US" sz="1800" dirty="0"/>
              <a:t>Non-voting 802 LMSC position candidates to be confirmed by EC voting members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295400" y="304800"/>
            <a:ext cx="952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3.0 March 2022 802 LMSC Elections</a:t>
            </a:r>
          </a:p>
        </p:txBody>
      </p:sp>
    </p:spTree>
    <p:extLst>
      <p:ext uri="{BB962C8B-B14F-4D97-AF65-F5344CB8AC3E}">
        <p14:creationId xmlns:p14="http://schemas.microsoft.com/office/powerpoint/2010/main" val="1219736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AA936-0D0A-441C-B08C-80283E463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609600"/>
            <a:ext cx="11582400" cy="1143000"/>
          </a:xfrm>
        </p:spPr>
        <p:txBody>
          <a:bodyPr/>
          <a:lstStyle/>
          <a:p>
            <a:r>
              <a:rPr lang="en-US" dirty="0"/>
              <a:t>3.0 802 Chair and Appointed Officer Candidates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C1FBF-D814-4B23-A021-BCD0BDBBB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114800"/>
          </a:xfrm>
        </p:spPr>
        <p:txBody>
          <a:bodyPr/>
          <a:lstStyle/>
          <a:p>
            <a:r>
              <a:rPr lang="en-US" sz="2000" dirty="0"/>
              <a:t>Paul </a:t>
            </a:r>
            <a:r>
              <a:rPr lang="en-US" sz="2000" dirty="0" err="1"/>
              <a:t>Nikolich</a:t>
            </a:r>
            <a:r>
              <a:rPr lang="en-US" sz="2000" dirty="0"/>
              <a:t> is standing for re-election as Chair of 802 LMSC</a:t>
            </a:r>
          </a:p>
          <a:p>
            <a:r>
              <a:rPr lang="en-US" sz="2000" dirty="0"/>
              <a:t>If </a:t>
            </a:r>
            <a:r>
              <a:rPr lang="en-US" sz="2000" dirty="0" err="1"/>
              <a:t>Nikolich</a:t>
            </a:r>
            <a:r>
              <a:rPr lang="en-US" sz="2000" dirty="0"/>
              <a:t> is re-elected, he plans to fill the 802 Appointed Officer positions as follows: </a:t>
            </a:r>
            <a:br>
              <a:rPr lang="en-US" sz="2000" dirty="0"/>
            </a:br>
            <a:r>
              <a:rPr lang="en-US" sz="2000" dirty="0"/>
              <a:t>- First Vice Chair - James </a:t>
            </a:r>
            <a:r>
              <a:rPr lang="en-US" sz="2000" dirty="0" err="1"/>
              <a:t>Gilb</a:t>
            </a:r>
            <a:r>
              <a:rPr lang="en-US" sz="2000" dirty="0"/>
              <a:t>, Second Vice-Chair - Roger Marks, </a:t>
            </a:r>
            <a:br>
              <a:rPr lang="en-US" sz="2000" dirty="0"/>
            </a:br>
            <a:r>
              <a:rPr lang="en-US" sz="2000" dirty="0"/>
              <a:t>- Recording Secretary - John </a:t>
            </a:r>
            <a:r>
              <a:rPr lang="en-US" sz="2000" dirty="0" err="1"/>
              <a:t>D’Ambrosia</a:t>
            </a:r>
            <a:r>
              <a:rPr lang="en-US" sz="2000" dirty="0"/>
              <a:t>, Executive Secretary - Jon </a:t>
            </a:r>
            <a:r>
              <a:rPr lang="en-US" sz="2000" dirty="0" err="1"/>
              <a:t>Rosdahl</a:t>
            </a:r>
            <a:r>
              <a:rPr lang="en-US" sz="2000" dirty="0"/>
              <a:t> and </a:t>
            </a:r>
            <a:br>
              <a:rPr lang="en-US" sz="2000" dirty="0"/>
            </a:br>
            <a:r>
              <a:rPr lang="en-US" sz="2000" dirty="0"/>
              <a:t>- Treasurer - George Zimmerman. </a:t>
            </a:r>
          </a:p>
          <a:p>
            <a:r>
              <a:rPr lang="en-US" sz="2000" dirty="0" err="1"/>
              <a:t>Nikolich</a:t>
            </a:r>
            <a:r>
              <a:rPr lang="en-US" sz="2000" dirty="0"/>
              <a:t> also plans to appoint the following individuals to fill the non-voting positions of 802: </a:t>
            </a:r>
            <a:br>
              <a:rPr lang="en-US" sz="2000" dirty="0"/>
            </a:br>
            <a:r>
              <a:rPr lang="en-US" sz="2000" dirty="0"/>
              <a:t>- Member Emeritus Treasurer Advisor - Clint Chaplin, </a:t>
            </a:r>
            <a:br>
              <a:rPr lang="en-US" sz="2000" dirty="0"/>
            </a:br>
            <a:r>
              <a:rPr lang="en-US" sz="2000" dirty="0"/>
              <a:t>- 802 Member Emeritus-Advisor - Geoff Thompson and </a:t>
            </a:r>
            <a:br>
              <a:rPr lang="en-US" sz="2000" dirty="0"/>
            </a:br>
            <a:r>
              <a:rPr lang="en-US" sz="2000" dirty="0"/>
              <a:t>- Hibernating Working Group Chairs: </a:t>
            </a:r>
            <a:br>
              <a:rPr lang="en-US" sz="2000" dirty="0"/>
            </a:br>
            <a:r>
              <a:rPr lang="en-US" sz="2000" dirty="0"/>
              <a:t>802.16 - Roger Marks, 802.21 - </a:t>
            </a:r>
            <a:r>
              <a:rPr lang="en-US" sz="2000" dirty="0" err="1"/>
              <a:t>Subir</a:t>
            </a:r>
            <a:r>
              <a:rPr lang="en-US" sz="2000" dirty="0"/>
              <a:t> Das and 802.22 - Apurva </a:t>
            </a:r>
            <a:r>
              <a:rPr lang="en-US" sz="2000" dirty="0" err="1"/>
              <a:t>Mody</a:t>
            </a:r>
            <a:r>
              <a:rPr lang="en-US" sz="2000" dirty="0"/>
              <a:t>. </a:t>
            </a:r>
          </a:p>
          <a:p>
            <a:pPr marL="0" indent="0">
              <a:buNone/>
            </a:pPr>
            <a:br>
              <a:rPr lang="en-US" sz="1800" dirty="0"/>
            </a:br>
            <a:r>
              <a:rPr lang="en-US" sz="1800" dirty="0"/>
              <a:t>Details of the March 2022 IEEE 802 LMSC Executive Committee election process are defined in </a:t>
            </a:r>
            <a:br>
              <a:rPr lang="en-US" sz="1800" dirty="0"/>
            </a:br>
            <a:r>
              <a:rPr lang="en-US" sz="1800" dirty="0"/>
              <a:t>https://mentor.ieee.org/802-ec/dcn/22/ec-22-0032-00-00EC-march-2022-ec-election-appointment-process.pdf 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114B56-B338-49AC-99FF-76C07DC4D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33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217DED-66A2-4B91-8AD1-050C74C49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51789"/>
            <a:ext cx="10363200" cy="609600"/>
          </a:xfrm>
        </p:spPr>
        <p:txBody>
          <a:bodyPr/>
          <a:lstStyle/>
          <a:p>
            <a:r>
              <a:rPr lang="en-US" dirty="0"/>
              <a:t>3.01 802 Elected Positions – Active Groups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82D5CD8-6F2E-4575-81EB-A85B4ACC7E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0504559"/>
              </p:ext>
            </p:extLst>
          </p:nvPr>
        </p:nvGraphicFramePr>
        <p:xfrm>
          <a:off x="320512" y="960786"/>
          <a:ext cx="1095708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8356">
                  <a:extLst>
                    <a:ext uri="{9D8B030D-6E8A-4147-A177-3AD203B41FA5}">
                      <a16:colId xmlns:a16="http://schemas.microsoft.com/office/drawing/2014/main" val="1121335469"/>
                    </a:ext>
                  </a:extLst>
                </a:gridCol>
                <a:gridCol w="1994376">
                  <a:extLst>
                    <a:ext uri="{9D8B030D-6E8A-4147-A177-3AD203B41FA5}">
                      <a16:colId xmlns:a16="http://schemas.microsoft.com/office/drawing/2014/main" val="1582700200"/>
                    </a:ext>
                  </a:extLst>
                </a:gridCol>
                <a:gridCol w="2185813">
                  <a:extLst>
                    <a:ext uri="{9D8B030D-6E8A-4147-A177-3AD203B41FA5}">
                      <a16:colId xmlns:a16="http://schemas.microsoft.com/office/drawing/2014/main" val="538097262"/>
                    </a:ext>
                  </a:extLst>
                </a:gridCol>
                <a:gridCol w="2691800">
                  <a:extLst>
                    <a:ext uri="{9D8B030D-6E8A-4147-A177-3AD203B41FA5}">
                      <a16:colId xmlns:a16="http://schemas.microsoft.com/office/drawing/2014/main" val="1033541604"/>
                    </a:ext>
                  </a:extLst>
                </a:gridCol>
                <a:gridCol w="2786744">
                  <a:extLst>
                    <a:ext uri="{9D8B030D-6E8A-4147-A177-3AD203B41FA5}">
                      <a16:colId xmlns:a16="http://schemas.microsoft.com/office/drawing/2014/main" val="16247926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solidFill>
                      <a:srgbClr val="0067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Position</a:t>
                      </a:r>
                    </a:p>
                  </a:txBody>
                  <a:tcPr>
                    <a:solidFill>
                      <a:srgbClr val="0067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Individual</a:t>
                      </a:r>
                    </a:p>
                  </a:txBody>
                  <a:tcPr>
                    <a:solidFill>
                      <a:srgbClr val="0067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Vote</a:t>
                      </a:r>
                    </a:p>
                  </a:txBody>
                  <a:tcPr>
                    <a:solidFill>
                      <a:srgbClr val="0067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Endorse. / </a:t>
                      </a:r>
                      <a:r>
                        <a:rPr lang="en-US" sz="2400" dirty="0" err="1"/>
                        <a:t>Affil</a:t>
                      </a:r>
                      <a:r>
                        <a:rPr lang="en-US" sz="2400" dirty="0"/>
                        <a:t>.</a:t>
                      </a:r>
                    </a:p>
                  </a:txBody>
                  <a:tcPr>
                    <a:solidFill>
                      <a:srgbClr val="0067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646207"/>
                  </a:ext>
                </a:extLst>
              </a:tr>
              <a:tr h="298525">
                <a:tc>
                  <a:txBody>
                    <a:bodyPr/>
                    <a:lstStyle/>
                    <a:p>
                      <a:r>
                        <a:rPr lang="en-US" sz="1400" dirty="0"/>
                        <a:t>802</a:t>
                      </a:r>
                    </a:p>
                  </a:txBody>
                  <a:tcPr>
                    <a:solidFill>
                      <a:srgbClr val="006799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>
                    <a:solidFill>
                      <a:srgbClr val="006799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Paul Nikolich</a:t>
                      </a:r>
                    </a:p>
                  </a:txBody>
                  <a:tcPr>
                    <a:solidFill>
                      <a:srgbClr val="006799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006799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Submitted</a:t>
                      </a:r>
                    </a:p>
                  </a:txBody>
                  <a:tcPr>
                    <a:solidFill>
                      <a:srgbClr val="006799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501517"/>
                  </a:ext>
                </a:extLst>
              </a:tr>
              <a:tr h="298525">
                <a:tc>
                  <a:txBody>
                    <a:bodyPr/>
                    <a:lstStyle/>
                    <a:p>
                      <a:r>
                        <a:rPr lang="en-US" sz="1400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53 / 1/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3041605"/>
                  </a:ext>
                </a:extLst>
              </a:tr>
              <a:tr h="29852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Vice-Chair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Jessy Rouyer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51 / 2/ 3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Submitted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168365"/>
                  </a:ext>
                </a:extLst>
              </a:tr>
              <a:tr h="298525">
                <a:tc>
                  <a:txBody>
                    <a:bodyPr/>
                    <a:lstStyle/>
                    <a:p>
                      <a:r>
                        <a:rPr lang="en-US" sz="1400" dirty="0"/>
                        <a:t>802.3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David Law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121 / 0 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331835"/>
                  </a:ext>
                </a:extLst>
              </a:tr>
              <a:tr h="29852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Vice-Chair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Adam Healey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118 </a:t>
                      </a:r>
                      <a:r>
                        <a:rPr lang="en-US" sz="1400" dirty="0"/>
                        <a:t>/ 0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472244"/>
                  </a:ext>
                </a:extLst>
              </a:tr>
              <a:tr h="298525">
                <a:tc>
                  <a:txBody>
                    <a:bodyPr/>
                    <a:lstStyle/>
                    <a:p>
                      <a:r>
                        <a:rPr lang="en-US" sz="1400" dirty="0"/>
                        <a:t>802.11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Dorothy Stanley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129 / 0 / 5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888253"/>
                  </a:ext>
                </a:extLst>
              </a:tr>
              <a:tr h="29852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</a:rPr>
                        <a:t>Vice-Chair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Jon Rosdahl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124 / 0 / 7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226078"/>
                  </a:ext>
                </a:extLst>
              </a:tr>
              <a:tr h="29852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</a:rPr>
                        <a:t>Vice-Chair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Robert Stacy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120 / 0 / 9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503639"/>
                  </a:ext>
                </a:extLst>
              </a:tr>
              <a:tr h="298525">
                <a:tc>
                  <a:txBody>
                    <a:bodyPr/>
                    <a:lstStyle/>
                    <a:p>
                      <a:r>
                        <a:rPr lang="en-US" sz="1400" dirty="0"/>
                        <a:t>802.15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Clint Powell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52 / 0 / 2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Submitted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309339"/>
                  </a:ext>
                </a:extLst>
              </a:tr>
              <a:tr h="29852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Vice-Chair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Phil Beecher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39 / 0 / 2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452539"/>
                  </a:ext>
                </a:extLst>
              </a:tr>
              <a:tr h="298525">
                <a:tc>
                  <a:txBody>
                    <a:bodyPr/>
                    <a:lstStyle/>
                    <a:p>
                      <a:r>
                        <a:rPr lang="en-US" sz="1400" dirty="0"/>
                        <a:t>802.18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Edward Au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20 / 8 / 3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33614"/>
                  </a:ext>
                </a:extLst>
              </a:tr>
              <a:tr h="29852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Vice-Chair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Stuart Kerry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28 / 0 / 0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877826"/>
                  </a:ext>
                </a:extLst>
              </a:tr>
              <a:tr h="29852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Vice-Chair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 </a:t>
                      </a:r>
                      <a:r>
                        <a:rPr lang="en-US" sz="1400" dirty="0" err="1"/>
                        <a:t>Petrick</a:t>
                      </a:r>
                      <a:endParaRPr lang="en-US" sz="1400" dirty="0"/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29 / 0 / 0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679231"/>
                  </a:ext>
                </a:extLst>
              </a:tr>
              <a:tr h="298525">
                <a:tc>
                  <a:txBody>
                    <a:bodyPr/>
                    <a:lstStyle/>
                    <a:p>
                      <a:r>
                        <a:rPr lang="en-US" sz="1400" dirty="0"/>
                        <a:t>802.19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Steve Shellhammer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32 / 0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249357"/>
                  </a:ext>
                </a:extLst>
              </a:tr>
              <a:tr h="29852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Vice-Chair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Tuncer Baykas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32 / 0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346993"/>
                  </a:ext>
                </a:extLst>
              </a:tr>
              <a:tr h="298525">
                <a:tc>
                  <a:txBody>
                    <a:bodyPr/>
                    <a:lstStyle/>
                    <a:p>
                      <a:r>
                        <a:rPr lang="en-US" sz="1400" dirty="0"/>
                        <a:t>802.24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Tim Godfrey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 / 0 / 0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114171"/>
                  </a:ext>
                </a:extLst>
              </a:tr>
              <a:tr h="29852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Vice-Chair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Ben Rolfe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 / 0 / 0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Submitted9</a:t>
                      </a:r>
                    </a:p>
                  </a:txBody>
                  <a:tcPr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064914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74FD6A-4B43-497D-8CCF-28D42EFE8E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62325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254829</TotalTime>
  <Words>2435</Words>
  <Application>Microsoft Office PowerPoint</Application>
  <PresentationFormat>Widescreen</PresentationFormat>
  <Paragraphs>328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Calibri</vt:lpstr>
      <vt:lpstr>Lucida Grande</vt:lpstr>
      <vt:lpstr>Times New Roman</vt:lpstr>
      <vt:lpstr>Verdana</vt:lpstr>
      <vt:lpstr>Default Design</vt:lpstr>
      <vt:lpstr>Office Theme</vt:lpstr>
      <vt:lpstr>IEEE 802 LMSC  129th Plenary Session (6th electronic Plenary Session)  04 March 2022 to 18 March 2022    </vt:lpstr>
      <vt:lpstr>2.01 Participant behavior in IEEE-SA activities is guided by the IEEE Codes of Ethics &amp; Conduct</vt:lpstr>
      <vt:lpstr>2.01 Participants in the IEEE-SA “individual process” shall act independently of others, including employers</vt:lpstr>
      <vt:lpstr>2.01 IEEE-SA standards activities shall allow the fair &amp; equitable consideration of all viewpoints</vt:lpstr>
      <vt:lpstr>3.00 Chair’s Announcements</vt:lpstr>
      <vt:lpstr>3.00 Chair’s Announcements</vt:lpstr>
      <vt:lpstr>3.0 March 2022 802 LMSC Elections</vt:lpstr>
      <vt:lpstr>3.0 802 Chair and Appointed Officer Candidates</vt:lpstr>
      <vt:lpstr>3.01 802 Elected Positions – Active Groups</vt:lpstr>
      <vt:lpstr>3.01 Motion – IEEE 802 Standards Committee WG / TAG Officer Confirmations</vt:lpstr>
      <vt:lpstr>3.02 Motion – IEEE 802 Standards Committee Chair</vt:lpstr>
      <vt:lpstr>3.03 802 Positions Appointed by Chair</vt:lpstr>
      <vt:lpstr>3.03 Motion - IEEE 802 Standards Committee Appointed Positions –  1st Vice-Chair</vt:lpstr>
      <vt:lpstr>3.03 Motion - IEEE 802 Standards Committee Appointed Positions –  2nd Vice-Chair</vt:lpstr>
      <vt:lpstr>3.03 Motion - IEEE 802 Standards Committee Appointed Positions –  Treasurer</vt:lpstr>
      <vt:lpstr>3.03 Motion - IEEE 802 Standards Committee Appointed Positions –  Executive Secretary</vt:lpstr>
      <vt:lpstr>3.03 Motion - IEEE 802 Standards Committee Appointed Positions –  Recording Secretary</vt:lpstr>
      <vt:lpstr>3.03 Motion - IEEE 802 Standards Committee Appointed Positions –  Member Emeritus</vt:lpstr>
      <vt:lpstr>3.03 Motion - IEEE 802 Standards Committee Appointed Positions –  Hibernating WG Chairs</vt:lpstr>
      <vt:lpstr>3.04 Motion - IEEE 802 Standards Committee Appointed Positions –  Standing Committee Chairs</vt:lpstr>
      <vt:lpstr>3.05 Recognition</vt:lpstr>
      <vt:lpstr>4.04 802 Restructuring Ad Hoc Update</vt:lpstr>
      <vt:lpstr>8.06 EC Action Item recap</vt:lpstr>
      <vt:lpstr>8.07 802/SA Task Force Topics </vt:lpstr>
      <vt:lpstr>8.08 802 Leadership Workshop</vt:lpstr>
      <vt:lpstr>5.14 802 Next Gen Technologies Workshop</vt:lpstr>
      <vt:lpstr>5.14 802 LMSC Leadership Workshop</vt:lpstr>
      <vt:lpstr>8.09  802 LMSC Analytics</vt:lpstr>
      <vt:lpstr>End of Opening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3988</cp:revision>
  <cp:lastPrinted>2022-03-04T19:16:52Z</cp:lastPrinted>
  <dcterms:created xsi:type="dcterms:W3CDTF">2002-03-10T15:43:16Z</dcterms:created>
  <dcterms:modified xsi:type="dcterms:W3CDTF">2022-03-18T18:20:10Z</dcterms:modified>
</cp:coreProperties>
</file>