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526" r:id="rId3"/>
    <p:sldId id="527" r:id="rId4"/>
    <p:sldId id="524" r:id="rId5"/>
    <p:sldId id="519" r:id="rId6"/>
    <p:sldId id="520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83EE8C66-F3F7-4772-911E-934642F12509}">
          <p14:sldIdLst>
            <p14:sldId id="256"/>
            <p14:sldId id="526"/>
            <p14:sldId id="527"/>
            <p14:sldId id="524"/>
            <p14:sldId id="519"/>
            <p14:sldId id="520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733" autoAdjust="0"/>
    <p:restoredTop sz="94695" autoAdjust="0"/>
  </p:normalViewPr>
  <p:slideViewPr>
    <p:cSldViewPr snapToGrid="0">
      <p:cViewPr varScale="1">
        <p:scale>
          <a:sx n="119" d="100"/>
          <a:sy n="119" d="100"/>
        </p:scale>
        <p:origin x="66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707D4C-8B73-45F2-BE6C-8490881C6D13}" type="datetimeFigureOut">
              <a:rPr lang="en-US" smtClean="0"/>
              <a:t>3/4/2022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51E8D3-EDE0-4BE5-9BF1-BC8F37F71E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6594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951E8D3-EDE0-4BE5-9BF1-BC8F37F71E7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05844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951E8D3-EDE0-4BE5-9BF1-BC8F37F71E7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69629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951E8D3-EDE0-4BE5-9BF1-BC8F37F71E7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90029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EEE70C-FDCA-4575-A1C4-A0999AA683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545A6A6-FA4D-4C7D-B008-0DB727B385C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D4043C7-2A1A-40AD-8842-E22A2BEB80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D64C6-5E59-4F61-AD28-621BC4CD7BBA}" type="datetime8">
              <a:rPr lang="en-US" smtClean="0"/>
              <a:t>3/4/2022 1:48 PM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0A6F025-D653-44C5-BDB7-83914704D7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ec-22-0059-00-00EC</a:t>
            </a:r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035035E-0498-41F2-AC1C-51B695CC90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46F47-EF56-4C6A-89E7-877EEC4499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06843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9C97C6-BD8D-4569-95A6-099DDBEC56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1F0D5DA-C811-4A40-A2B9-6405FB5F427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3A3FBF-4165-41DE-A0D1-426AEB4E83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10C1E-4127-498D-8676-C1BBCEE52F9D}" type="datetime8">
              <a:rPr lang="en-US" smtClean="0"/>
              <a:t>3/4/2022 1:48 PM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907E49-2747-4939-8BAA-97FA3BF7F9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ec-22-0059-00-00EC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200017-0D01-4429-B956-184A04D129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46F47-EF56-4C6A-89E7-877EEC4499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59122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C5CA018-0228-4CEB-87E3-B7F0BCD81CB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15BDDEF-5CCD-4404-8F6E-CD85C861BA4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B2EC9E-DA5F-4AD1-83EF-D572062059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2F976-132A-43D3-9AD6-FBE8069632EC}" type="datetime8">
              <a:rPr lang="en-US" smtClean="0"/>
              <a:t>3/4/2022 1:48 PM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6A07C4-AB2F-4671-9EE4-36687B8176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ec-22-0059-00-00EC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F5456F-E3FD-474C-8CC9-9F1E62D37F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46F47-EF56-4C6A-89E7-877EEC4499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13390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DC8851-B57C-45C8-A38F-1CB372F4E3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16F9B9-D57E-4B8D-8ABF-A666CD20E1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9988A2-EDE4-4763-AE57-D29FA689EB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42F4E-9543-48CF-A919-AF11F9D542F7}" type="datetime8">
              <a:rPr lang="en-US" smtClean="0"/>
              <a:t>3/4/2022 1:48 PM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4E17F7-482B-48C9-B796-93DDACF1E8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ec-22-0059-00-00EC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79307B-39CF-4B8C-A44E-C869A3D64E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46F47-EF56-4C6A-89E7-877EEC4499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45292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9177EB-28CD-43AE-8706-48A5FE5E9B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DAD6F1B-6DFF-46A3-B190-4FF3EE770B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617C2B-3B42-4BD5-BF19-34389AB10A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96F47-AE37-4225-BF29-D5490FD6C080}" type="datetime8">
              <a:rPr lang="en-US" smtClean="0"/>
              <a:t>3/4/2022 1:48 PM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27CA83-4379-492F-B1EF-0ED790505A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ec-22-0059-00-00EC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828937-A171-4E42-9A10-38522E7D67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46F47-EF56-4C6A-89E7-877EEC4499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12726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3CC0E9-68DE-4C73-B27E-8B1A8C0152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5803D3-642C-481E-9482-7DEE9DB5CB3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343F089-8C5E-428C-AEDC-BA21A33406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770FB10-D3DE-4701-9BA6-ABD1CDE70D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3F66D-8CA6-4E9D-B512-5F820DE695FF}" type="datetime8">
              <a:rPr lang="en-US" smtClean="0"/>
              <a:t>3/4/2022 1:48 PM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BD393ED-D8C0-4975-AA1B-44BD006EDE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ec-22-0059-00-00EC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A7A7A69-124E-4788-B54F-D7254B2C2A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46F47-EF56-4C6A-89E7-877EEC4499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77344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E6ECCF-AD25-41BE-B3D2-B85DE5BA98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CC862A3-C9A2-4CE6-A9DF-26C628AD65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B99E8F7-A384-4072-8CC0-DFF4EB1DFA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E6F648C-D7A5-4E97-838C-A0D2D128E56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2A561F5-8BA9-40EA-8263-7D93A838F76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8DC534B-9131-4985-A5BE-4D111FDAB9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5EF89-ADCA-43F3-87D6-9512D25E64E3}" type="datetime8">
              <a:rPr lang="en-US" smtClean="0"/>
              <a:t>3/4/2022 1:48 PM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C9359DD-440C-4495-947C-C122B4DC56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ec-22-0059-00-00EC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F4676B9-D93C-4A84-BD31-98EAFE3EC4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46F47-EF56-4C6A-89E7-877EEC4499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1695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75F9E3-E204-45B7-96ED-0BEB6AD501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95F4FFE-9E96-4245-B865-54F33F7ABB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D96B3-A0F2-4916-A115-7B4ED5DA0FF6}" type="datetime8">
              <a:rPr lang="en-US" smtClean="0"/>
              <a:t>3/4/2022 1:48 PM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03B2EF5-8D91-4FA6-B071-3D3B129E31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ec-22-0059-00-00EC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373FE49-9DE2-4DDA-AA86-0D64B6B18D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46F47-EF56-4C6A-89E7-877EEC4499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02168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2A24B25-D4FB-4833-BFAB-2FD66E4AEB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45951-4383-4BB7-B9E5-734364272207}" type="datetime8">
              <a:rPr lang="en-US" smtClean="0"/>
              <a:t>3/4/2022 1:48 PM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0D13FA6-4D51-4ACB-9226-167A1896C6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ec-22-0059-00-00EC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E091C2E-DBD4-4B0A-B0E8-49D9911574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46F47-EF56-4C6A-89E7-877EEC4499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10929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764145-CC24-4A2B-92CB-3263FB41B2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4C0470-0E94-4EF3-8188-0EA62D3F86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8E4EDC1-A27B-492C-BCCE-F7D68C12C8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78F155E-D79C-490F-923F-746EC7A7D7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CA3A6-7400-4D3A-A5F8-45C0095BED2A}" type="datetime8">
              <a:rPr lang="en-US" smtClean="0"/>
              <a:t>3/4/2022 1:48 PM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AA13A59-38A9-44DB-9DF3-903CCD2CC7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ec-22-0059-00-00EC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084D49A-232C-4D4D-813B-965BA3E25D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46F47-EF56-4C6A-89E7-877EEC4499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550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1DEDA8-BE88-42D5-AE21-03A77791B4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B1295E2-94B6-4E04-ACFA-59360346E35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0E92513-9097-40D7-ADD1-B28BFACAE45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E72702A-9A9D-4C49-96B6-40E9B02825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A597F-DDF5-4272-9C30-49AABC1F27F0}" type="datetime8">
              <a:rPr lang="en-US" smtClean="0"/>
              <a:t>3/4/2022 1:48 PM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7F85E77-02E9-4256-9A90-9747AC24E7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ec-22-0059-00-00EC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6130D0F-D626-4B51-9595-E43BD9CDA2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46F47-EF56-4C6A-89E7-877EEC4499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1632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A35F249-F9DE-4FFE-BBD2-ADCADCE9DD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B60A690-6135-4885-9BD3-5FB84DBD71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CB6516-74AB-436C-8D72-FF90EA6B346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A5604C-1F14-4D13-B771-396B806EB448}" type="datetime8">
              <a:rPr lang="en-US" smtClean="0"/>
              <a:t>3/4/2022 1:48 PM</a:t>
            </a:fld>
            <a:r>
              <a:rPr lang="en-US"/>
              <a:t>-DRAFT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70A6AE-32CD-471C-BBAE-1DD64D23962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ec-22-0059-00-00EC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160655-1243-4403-9FE0-D72C78FB85C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946F47-EF56-4C6A-89E7-877EEC4499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47422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DA8CF2-CC4F-449D-96FF-F53CDA57240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Treasurer Opening Summary (for WGs)</a:t>
            </a:r>
            <a:br>
              <a:rPr lang="en-US" dirty="0"/>
            </a:br>
            <a:r>
              <a:rPr lang="en-US" dirty="0"/>
              <a:t>March 2022</a:t>
            </a:r>
            <a:br>
              <a:rPr lang="en-US" dirty="0"/>
            </a:br>
            <a:r>
              <a:rPr lang="en-US" sz="2800" dirty="0"/>
              <a:t>(</a:t>
            </a:r>
            <a:r>
              <a:rPr lang="en-US" sz="280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ec-22-0059-00-00EC)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8761751-ECD9-449F-91B3-75303F211EE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George Zimmerman</a:t>
            </a:r>
          </a:p>
          <a:p>
            <a:fld id="{550F33F6-7B49-4CA4-B2B6-5272C3524BB4}" type="datetime8">
              <a:rPr lang="en-US" smtClean="0"/>
              <a:pPr/>
              <a:t>3/4/2022 1:46 PM</a:t>
            </a:fld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FD16E9-B5B4-4297-95CB-71D1107331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2FA2D-3BE6-4E12-9534-A7E959C2A4A8}" type="datetime8">
              <a:rPr lang="en-US" smtClean="0"/>
              <a:t>3/4/2022 1:48 PM</a:t>
            </a:fld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8500C40-51AE-4CA6-822C-2820A2BFDE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46F47-EF56-4C6A-89E7-877EEC449930}" type="slidenum">
              <a:rPr lang="en-US" smtClean="0"/>
              <a:t>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DDB14CC-37A0-4CE7-8A65-96A4CD93DB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ec-22-0059-00-00EC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19716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4C9075-0FF0-4297-9D8C-778F79C932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dirty="0"/>
              <a:t>One-Slide view of 802 Treasury:</a:t>
            </a:r>
            <a:br>
              <a:rPr lang="en-US" dirty="0"/>
            </a:br>
            <a:r>
              <a:rPr lang="en-US" dirty="0"/>
              <a:t>	Starting to turn around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617F6C-B42C-4A80-9B51-EF23157505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2021 institution of fees has stopped the bleeding</a:t>
            </a:r>
          </a:p>
          <a:p>
            <a:pPr lvl="1"/>
            <a:r>
              <a:rPr lang="en-US" dirty="0"/>
              <a:t>Year-end 2021 for session expenses is slightly positive</a:t>
            </a:r>
          </a:p>
          <a:p>
            <a:r>
              <a:rPr lang="en-US" dirty="0"/>
              <a:t>March 2022 meeting looks successful – 884 registered</a:t>
            </a:r>
          </a:p>
          <a:p>
            <a:pPr lvl="1"/>
            <a:r>
              <a:rPr lang="en-US" dirty="0"/>
              <a:t>Will generate (a needed) surplus</a:t>
            </a:r>
          </a:p>
          <a:p>
            <a:r>
              <a:rPr lang="en-US" dirty="0"/>
              <a:t>802 cash reserves at critical level (equal ~1 meeting cancellation) going into March 2022</a:t>
            </a:r>
          </a:p>
          <a:p>
            <a:pPr lvl="1"/>
            <a:r>
              <a:rPr lang="en-US" dirty="0"/>
              <a:t>Cash reserves less critical but still concerning even after March 2022 success</a:t>
            </a:r>
          </a:p>
          <a:p>
            <a:pPr lvl="1"/>
            <a:r>
              <a:rPr lang="en-US" dirty="0"/>
              <a:t>Budget and plan for July 2022 meeting (with mixed-mode support) fits within budget, continues return to more normal operating reserves</a:t>
            </a:r>
          </a:p>
          <a:p>
            <a:r>
              <a:rPr lang="en-US" dirty="0"/>
              <a:t>802 Participants have largely been compliant with meeting fees </a:t>
            </a:r>
          </a:p>
          <a:p>
            <a:pPr lvl="1"/>
            <a:r>
              <a:rPr lang="en-US" dirty="0"/>
              <a:t>&gt; 1000 participants per meeting x 3 meetings, only 9 unpaid attendees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67F474-19BF-4146-A430-4EB40C7314A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9AA42F4E-9543-48CF-A919-AF11F9D542F7}" type="datetime8">
              <a:rPr lang="en-US" smtClean="0"/>
              <a:pPr/>
              <a:t>3/4/2022 2:17 PM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CCCD83-9DAE-4B12-8061-51F6981045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en-US"/>
              <a:t>ec-22-0059-00-00EC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DC2E78-F8CA-4E7A-A92C-9DF018F55A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D2946F47-EF56-4C6A-89E7-877EEC449930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6263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C837A4-1CB7-487F-BCB6-ABFF273005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Detailed back-up, if desired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ACFCA3-D7F7-44C5-9BAB-BDE8C5E624C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8EF451-DC50-4135-A89C-AA0BFD1915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96F47-AE37-4225-BF29-D5490FD6C080}" type="datetime8">
              <a:rPr lang="en-US" smtClean="0"/>
              <a:t>3/4/2022 2:15 PM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620B70-2052-40EB-A033-ADEE95D8F1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ec-22-0059-00-00EC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4CF8BF-79C4-4EA8-8B74-9A7378DB56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46F47-EF56-4C6A-89E7-877EEC44993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25206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E9B60644-F019-4138-8E92-A375580A2B0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dirty="0"/>
              <a:t>2022 Session Estimates and Forecasts</a:t>
            </a:r>
          </a:p>
        </p:txBody>
      </p:sp>
      <p:sp>
        <p:nvSpPr>
          <p:cNvPr id="16388" name="Slide Number Placeholder 3">
            <a:extLst>
              <a:ext uri="{FF2B5EF4-FFF2-40B4-BE49-F238E27FC236}">
                <a16:creationId xmlns:a16="http://schemas.microsoft.com/office/drawing/2014/main" id="{8342A41F-9682-410E-8D42-89F46E4DE6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975C515-C7DA-4B16-9C8A-77DB28CD9137}" type="slidenum">
              <a:rPr lang="en-US" altLang="en-US"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200" dirty="0">
              <a:solidFill>
                <a:schemeClr val="tx1">
                  <a:tint val="7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16389" name="Footer Placeholder 2">
            <a:extLst>
              <a:ext uri="{FF2B5EF4-FFF2-40B4-BE49-F238E27FC236}">
                <a16:creationId xmlns:a16="http://schemas.microsoft.com/office/drawing/2014/main" id="{5776DF02-77AB-4455-A86D-2AEB6449E8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 vert="horz" lIns="91440" tIns="45720" rIns="91440" bIns="45720" rtlCol="0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en-US" altLang="en-US"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t>ec-22-0059-00-00EC</a:t>
            </a:r>
            <a:endParaRPr lang="en-US" altLang="en-US" sz="1200" dirty="0">
              <a:solidFill>
                <a:schemeClr val="tx1">
                  <a:tint val="75000"/>
                </a:schemeClr>
              </a:solidFill>
              <a:latin typeface="+mn-lt"/>
              <a:cs typeface="+mn-cs"/>
            </a:endParaRP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2200ABB9-9E13-4ABA-9AA8-87C20A068D5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7936902"/>
              </p:ext>
            </p:extLst>
          </p:nvPr>
        </p:nvGraphicFramePr>
        <p:xfrm>
          <a:off x="615674" y="1343121"/>
          <a:ext cx="10567930" cy="336803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14115">
                  <a:extLst>
                    <a:ext uri="{9D8B030D-6E8A-4147-A177-3AD203B41FA5}">
                      <a16:colId xmlns:a16="http://schemas.microsoft.com/office/drawing/2014/main" val="3139642851"/>
                    </a:ext>
                  </a:extLst>
                </a:gridCol>
                <a:gridCol w="1355558">
                  <a:extLst>
                    <a:ext uri="{9D8B030D-6E8A-4147-A177-3AD203B41FA5}">
                      <a16:colId xmlns:a16="http://schemas.microsoft.com/office/drawing/2014/main" val="1089594809"/>
                    </a:ext>
                  </a:extLst>
                </a:gridCol>
                <a:gridCol w="1493339">
                  <a:extLst>
                    <a:ext uri="{9D8B030D-6E8A-4147-A177-3AD203B41FA5}">
                      <a16:colId xmlns:a16="http://schemas.microsoft.com/office/drawing/2014/main" val="989196161"/>
                    </a:ext>
                  </a:extLst>
                </a:gridCol>
                <a:gridCol w="1490493">
                  <a:extLst>
                    <a:ext uri="{9D8B030D-6E8A-4147-A177-3AD203B41FA5}">
                      <a16:colId xmlns:a16="http://schemas.microsoft.com/office/drawing/2014/main" val="3503026255"/>
                    </a:ext>
                  </a:extLst>
                </a:gridCol>
                <a:gridCol w="1515979">
                  <a:extLst>
                    <a:ext uri="{9D8B030D-6E8A-4147-A177-3AD203B41FA5}">
                      <a16:colId xmlns:a16="http://schemas.microsoft.com/office/drawing/2014/main" val="294328027"/>
                    </a:ext>
                  </a:extLst>
                </a:gridCol>
                <a:gridCol w="1598446">
                  <a:extLst>
                    <a:ext uri="{9D8B030D-6E8A-4147-A177-3AD203B41FA5}">
                      <a16:colId xmlns:a16="http://schemas.microsoft.com/office/drawing/2014/main" val="294582105"/>
                    </a:ext>
                  </a:extLst>
                </a:gridCol>
              </a:tblGrid>
              <a:tr h="144076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 dirty="0">
                          <a:effectLst/>
                        </a:rPr>
                        <a:t>Session Result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 dirty="0">
                          <a:effectLst/>
                        </a:rPr>
                        <a:t>TOTAL ‘21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 dirty="0">
                          <a:effectLst/>
                        </a:rPr>
                        <a:t> Mar ‘22 T1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 dirty="0">
                          <a:effectLst/>
                        </a:rPr>
                        <a:t>July ‘22 T2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3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2400" b="1" u="none" strike="noStrike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Nov ‘22 T3</a:t>
                      </a:r>
                    </a:p>
                  </a:txBody>
                  <a:tcPr marL="9525" marR="9525" marT="95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 dirty="0">
                          <a:effectLst/>
                        </a:rPr>
                        <a:t>TOTAL ‘22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3" marB="0" anchor="b"/>
                </a:tc>
                <a:extLst>
                  <a:ext uri="{0D108BD9-81ED-4DB2-BD59-A6C34878D82A}">
                    <a16:rowId xmlns:a16="http://schemas.microsoft.com/office/drawing/2014/main" val="166614104"/>
                  </a:ext>
                </a:extLst>
              </a:tr>
              <a:tr h="144077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2400" b="1" u="none" strike="noStrike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STATUS</a:t>
                      </a:r>
                    </a:p>
                  </a:txBody>
                  <a:tcPr marL="9525" marR="9525" marT="95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ESTIMATE</a:t>
                      </a: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ESTIMATE</a:t>
                      </a:r>
                    </a:p>
                  </a:txBody>
                  <a:tcPr marL="9525" marR="9525" marT="95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FORECAST</a:t>
                      </a: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FORECAST</a:t>
                      </a: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ESTIMATE</a:t>
                      </a:r>
                    </a:p>
                  </a:txBody>
                  <a:tcPr marL="9525" marR="9525" marT="9524" marB="0" anchor="b"/>
                </a:tc>
                <a:extLst>
                  <a:ext uri="{0D108BD9-81ED-4DB2-BD59-A6C34878D82A}">
                    <a16:rowId xmlns:a16="http://schemas.microsoft.com/office/drawing/2014/main" val="682342844"/>
                  </a:ext>
                </a:extLst>
              </a:tr>
              <a:tr h="144077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 dirty="0">
                          <a:effectLst/>
                        </a:rPr>
                        <a:t>AS OF DATE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 kern="1200" dirty="0">
                          <a:effectLst/>
                        </a:rPr>
                        <a:t>3/3/22</a:t>
                      </a:r>
                      <a:endParaRPr lang="en-US" sz="2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 kern="1200" dirty="0">
                          <a:effectLst/>
                        </a:rPr>
                        <a:t>3/3/22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 kern="1200" dirty="0">
                          <a:effectLst/>
                        </a:rPr>
                        <a:t>3/3/22</a:t>
                      </a:r>
                      <a:endParaRPr lang="en-US" sz="2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 kern="1200" dirty="0">
                          <a:effectLst/>
                        </a:rPr>
                        <a:t>4/30/21</a:t>
                      </a:r>
                      <a:endParaRPr lang="en-US" sz="2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 kern="1200" dirty="0">
                          <a:effectLst/>
                        </a:rPr>
                        <a:t>3/3/22</a:t>
                      </a:r>
                      <a:endParaRPr lang="en-US" sz="2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4" marB="0" anchor="b"/>
                </a:tc>
                <a:extLst>
                  <a:ext uri="{0D108BD9-81ED-4DB2-BD59-A6C34878D82A}">
                    <a16:rowId xmlns:a16="http://schemas.microsoft.com/office/drawing/2014/main" val="4117190628"/>
                  </a:ext>
                </a:extLst>
              </a:tr>
              <a:tr h="144077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 dirty="0">
                          <a:effectLst/>
                        </a:rPr>
                        <a:t>Session Income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128,875</a:t>
                      </a: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$384,400</a:t>
                      </a:r>
                    </a:p>
                  </a:txBody>
                  <a:tcPr marL="9525" marR="9525" marT="95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$539,200</a:t>
                      </a:r>
                    </a:p>
                  </a:txBody>
                  <a:tcPr marL="9525" marR="9525" marT="95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418,500</a:t>
                      </a: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1,342,100</a:t>
                      </a:r>
                    </a:p>
                  </a:txBody>
                  <a:tcPr marL="9525" marR="9525" marT="9524" marB="0" anchor="b"/>
                </a:tc>
                <a:extLst>
                  <a:ext uri="{0D108BD9-81ED-4DB2-BD59-A6C34878D82A}">
                    <a16:rowId xmlns:a16="http://schemas.microsoft.com/office/drawing/2014/main" val="1466285358"/>
                  </a:ext>
                </a:extLst>
              </a:tr>
              <a:tr h="283963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 dirty="0">
                          <a:effectLst/>
                        </a:rPr>
                        <a:t>Session Expense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-$83,600</a:t>
                      </a: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 dirty="0">
                          <a:solidFill>
                            <a:srgbClr val="C00000"/>
                          </a:solidFill>
                          <a:effectLst/>
                        </a:rPr>
                        <a:t>-$257,500 </a:t>
                      </a:r>
                      <a:endParaRPr lang="en-US" sz="2400" b="0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 dirty="0">
                          <a:solidFill>
                            <a:srgbClr val="C00000"/>
                          </a:solidFill>
                          <a:effectLst/>
                        </a:rPr>
                        <a:t>-$385,725 </a:t>
                      </a:r>
                      <a:endParaRPr lang="en-US" sz="2400" b="0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-$508,800</a:t>
                      </a: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-$1,152,025</a:t>
                      </a:r>
                    </a:p>
                  </a:txBody>
                  <a:tcPr marL="9525" marR="9525" marT="9524" marB="0" anchor="b"/>
                </a:tc>
                <a:extLst>
                  <a:ext uri="{0D108BD9-81ED-4DB2-BD59-A6C34878D82A}">
                    <a16:rowId xmlns:a16="http://schemas.microsoft.com/office/drawing/2014/main" val="2117787229"/>
                  </a:ext>
                </a:extLst>
              </a:tr>
              <a:tr h="144077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Session Surplus/Loss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$45,275</a:t>
                      </a: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$126,900 </a:t>
                      </a:r>
                      <a:endParaRPr lang="en-US" sz="2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$153,475 </a:t>
                      </a:r>
                      <a:endParaRPr lang="en-US" sz="2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-$90,300</a:t>
                      </a: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$190,075</a:t>
                      </a:r>
                    </a:p>
                  </a:txBody>
                  <a:tcPr marL="9525" marR="9525" marT="9524" marB="0" anchor="b"/>
                </a:tc>
                <a:extLst>
                  <a:ext uri="{0D108BD9-81ED-4DB2-BD59-A6C34878D82A}">
                    <a16:rowId xmlns:a16="http://schemas.microsoft.com/office/drawing/2014/main" val="3406926165"/>
                  </a:ext>
                </a:extLst>
              </a:tr>
              <a:tr h="144077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2400" u="none" strike="noStrike" kern="1200" dirty="0">
                          <a:effectLst/>
                        </a:rPr>
                        <a:t>Sponsorships</a:t>
                      </a:r>
                      <a:endParaRPr lang="en-US" sz="2400" b="1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3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4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 dirty="0">
                          <a:effectLst/>
                        </a:rPr>
                        <a:t>$0.00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3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 dirty="0">
                          <a:effectLst/>
                        </a:rPr>
                        <a:t>$0.00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3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$0.00</a:t>
                      </a:r>
                    </a:p>
                  </a:txBody>
                  <a:tcPr marL="9525" marR="9525" marT="9524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4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64641023"/>
                  </a:ext>
                </a:extLst>
              </a:tr>
              <a:tr h="144077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u="none" strike="noStrike" dirty="0">
                          <a:effectLst/>
                        </a:rPr>
                        <a:t>Net Session Surplus/Loss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3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$45,275</a:t>
                      </a:r>
                    </a:p>
                  </a:txBody>
                  <a:tcPr marL="9525" marR="9525" marT="9524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24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$126,900</a:t>
                      </a:r>
                    </a:p>
                  </a:txBody>
                  <a:tcPr marL="9525" marR="9525" marT="9523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24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$153,475</a:t>
                      </a:r>
                    </a:p>
                  </a:txBody>
                  <a:tcPr marL="9525" marR="9525" marT="9523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-$90,300</a:t>
                      </a:r>
                    </a:p>
                  </a:txBody>
                  <a:tcPr marL="9525" marR="9525" marT="9524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$190,075</a:t>
                      </a:r>
                    </a:p>
                  </a:txBody>
                  <a:tcPr marL="9525" marR="9525" marT="9524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69205920"/>
                  </a:ext>
                </a:extLst>
              </a:tr>
            </a:tbl>
          </a:graphicData>
        </a:graphic>
      </p:graphicFrame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299DCCF-A578-425A-95CD-C7317CDF47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F52AE-9BA5-40A5-AFE1-A53ED032F817}" type="datetime8">
              <a:rPr lang="en-US" smtClean="0"/>
              <a:t>3/4/2022 1:48 PM</a:t>
            </a:fld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71A4434-2550-4761-9D51-69A1CBBD2DED}"/>
              </a:ext>
            </a:extLst>
          </p:cNvPr>
          <p:cNvSpPr txBox="1"/>
          <p:nvPr/>
        </p:nvSpPr>
        <p:spPr>
          <a:xfrm>
            <a:off x="523186" y="4725134"/>
            <a:ext cx="1120990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Notes:</a:t>
            </a:r>
          </a:p>
          <a:p>
            <a:pPr marL="457200" indent="-457200">
              <a:buAutoNum type="arabicPeriod"/>
            </a:pPr>
            <a:r>
              <a:rPr lang="en-US" sz="2000" b="1" dirty="0"/>
              <a:t>March 2022: 884 attendees, Expense includes contract cancellation fee</a:t>
            </a:r>
          </a:p>
          <a:p>
            <a:pPr marL="457200" indent="-457200">
              <a:buAutoNum type="arabicPeriod"/>
            </a:pPr>
            <a:r>
              <a:rPr lang="en-US" sz="2000" b="1" dirty="0"/>
              <a:t>July 2022: Based on budget review 3/3/2022: 600 onsite, 225 remote (variable based on attendance)</a:t>
            </a:r>
          </a:p>
          <a:p>
            <a:pPr marL="457200" indent="-457200">
              <a:buAutoNum type="arabicPeriod"/>
            </a:pPr>
            <a:r>
              <a:rPr lang="en-US" sz="2000" b="1" dirty="0"/>
              <a:t>Nov 2022: OLD forecast of 4/30/2021 – pending update for mixed-mode, TBD meeting fees</a:t>
            </a:r>
          </a:p>
        </p:txBody>
      </p:sp>
    </p:spTree>
    <p:extLst>
      <p:ext uri="{BB962C8B-B14F-4D97-AF65-F5344CB8AC3E}">
        <p14:creationId xmlns:p14="http://schemas.microsoft.com/office/powerpoint/2010/main" val="347667347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E9B60644-F019-4138-8E92-A375580A2B0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dirty="0"/>
              <a:t>Cash on Hand Returning to Less Critical Levels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7F0981F-D6D8-43A9-A2BD-F51D163C72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91800" cy="4351338"/>
          </a:xfrm>
        </p:spPr>
        <p:txBody>
          <a:bodyPr>
            <a:normAutofit lnSpcReduction="10000"/>
          </a:bodyPr>
          <a:lstStyle/>
          <a:p>
            <a:r>
              <a:rPr lang="en-US" dirty="0"/>
              <a:t>Committed Reserves as of Mar 1 – $227,790</a:t>
            </a:r>
          </a:p>
          <a:p>
            <a:pPr lvl="1"/>
            <a:r>
              <a:rPr lang="en-US" dirty="0"/>
              <a:t>Deposits on future venues (reduced by payment of March 2022 cancellation)</a:t>
            </a:r>
          </a:p>
          <a:p>
            <a:r>
              <a:rPr lang="en-US" dirty="0"/>
              <a:t>Cash on Hand (Bank Balance) as of Mar 3, 2022 - $480,892.60</a:t>
            </a:r>
          </a:p>
          <a:p>
            <a:pPr lvl="1"/>
            <a:r>
              <a:rPr lang="en-US" dirty="0"/>
              <a:t>Net decrease of $79,531.46 from Nov 1, 2021</a:t>
            </a:r>
          </a:p>
          <a:p>
            <a:pPr lvl="2"/>
            <a:r>
              <a:rPr lang="en-US" dirty="0"/>
              <a:t>Late inclusion of July and November 2021 meeting income makes impact of cancellation fee less apparent</a:t>
            </a:r>
          </a:p>
          <a:p>
            <a:pPr lvl="1"/>
            <a:r>
              <a:rPr lang="en-US" dirty="0"/>
              <a:t>Does not yet include income from electronic registration for this meeting</a:t>
            </a:r>
          </a:p>
          <a:p>
            <a:r>
              <a:rPr lang="en-US" dirty="0"/>
              <a:t>Cash-in-hand still at critical level relative to single-meeting cancellation fees</a:t>
            </a:r>
          </a:p>
          <a:p>
            <a:pPr lvl="1"/>
            <a:r>
              <a:rPr lang="en-US" dirty="0"/>
              <a:t>Receivables from this meeting should restore committed reserves + balance to a concerning level, not critical, but still concerning</a:t>
            </a:r>
          </a:p>
          <a:p>
            <a:pPr lvl="2"/>
            <a:r>
              <a:rPr lang="en-US" dirty="0"/>
              <a:t>Should be able to survive an event cancellation, but barely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299DCCF-A578-425A-95CD-C7317CDF47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E52AE-CC75-4481-B30A-C855D16315EE}" type="datetime8">
              <a:rPr lang="en-US" smtClean="0"/>
              <a:t>3/4/2022 1:48 PM</a:t>
            </a:fld>
            <a:endParaRPr lang="en-US" dirty="0"/>
          </a:p>
        </p:txBody>
      </p:sp>
      <p:sp>
        <p:nvSpPr>
          <p:cNvPr id="16389" name="Footer Placeholder 2">
            <a:extLst>
              <a:ext uri="{FF2B5EF4-FFF2-40B4-BE49-F238E27FC236}">
                <a16:creationId xmlns:a16="http://schemas.microsoft.com/office/drawing/2014/main" id="{5776DF02-77AB-4455-A86D-2AEB6449E8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 vert="horz" lIns="91440" tIns="45720" rIns="91440" bIns="45720" rtlCol="0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en-US" altLang="en-US"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t>ec-22-0059-00-00EC</a:t>
            </a:r>
            <a:endParaRPr lang="en-US" altLang="en-US" sz="1200" dirty="0">
              <a:solidFill>
                <a:schemeClr val="tx1">
                  <a:tint val="7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16388" name="Slide Number Placeholder 3">
            <a:extLst>
              <a:ext uri="{FF2B5EF4-FFF2-40B4-BE49-F238E27FC236}">
                <a16:creationId xmlns:a16="http://schemas.microsoft.com/office/drawing/2014/main" id="{8342A41F-9682-410E-8D42-89F46E4DE6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975C515-C7DA-4B16-9C8A-77DB28CD9137}" type="slidenum">
              <a:rPr lang="en-US" altLang="en-US"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200" dirty="0">
              <a:solidFill>
                <a:schemeClr val="tx1">
                  <a:tint val="75000"/>
                </a:schemeClr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2387C4-89F6-4DFE-A41D-F07958A3B2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Collections have been largely successful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49A509-33B7-4D8F-A963-5ABBB67855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Down to only 9 unpaid attendees since July</a:t>
            </a:r>
          </a:p>
          <a:p>
            <a:pPr lvl="1"/>
            <a:r>
              <a:rPr lang="en-US" dirty="0"/>
              <a:t>Attendance has been over 1000 at July and November 802 meetings</a:t>
            </a:r>
          </a:p>
          <a:p>
            <a:pPr lvl="1"/>
            <a:r>
              <a:rPr lang="en-US" dirty="0"/>
              <a:t>2 from November, 1 from Sept. Wireless, rest from July</a:t>
            </a:r>
          </a:p>
          <a:p>
            <a:pPr lvl="1"/>
            <a:r>
              <a:rPr lang="en-US" dirty="0"/>
              <a:t>Most have either been silent (no response) or refused to pay</a:t>
            </a:r>
          </a:p>
          <a:p>
            <a:endParaRPr lang="en-US" dirty="0"/>
          </a:p>
          <a:p>
            <a:r>
              <a:rPr lang="en-US" dirty="0"/>
              <a:t>Effect of rules is to suspend voting rights &amp; registration, and attendance at meetings in plenary session</a:t>
            </a:r>
          </a:p>
          <a:p>
            <a:endParaRPr lang="en-US" dirty="0"/>
          </a:p>
          <a:p>
            <a:r>
              <a:rPr lang="en-US" dirty="0"/>
              <a:t>Thank you!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D2063B-24F9-4F8F-879A-AD7057FB9E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BBBDE-F08D-4875-A0DB-856DDA132851}" type="datetime8">
              <a:rPr lang="en-US" smtClean="0"/>
              <a:t>3/4/2022 1:48 PM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9DEFAC-98F7-49E3-BA77-C0F5DA2B58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ec-22-0059-00-00EC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364297-4960-4019-9BDB-E80FFC1EEB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46F47-EF56-4C6A-89E7-877EEC44993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1224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1669</TotalTime>
  <Words>504</Words>
  <Application>Microsoft Office PowerPoint</Application>
  <PresentationFormat>Widescreen</PresentationFormat>
  <Paragraphs>107</Paragraphs>
  <Slides>6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Verdana</vt:lpstr>
      <vt:lpstr>Office Theme</vt:lpstr>
      <vt:lpstr>Treasurer Opening Summary (for WGs) March 2022 (ec-22-0059-00-00EC)</vt:lpstr>
      <vt:lpstr>One-Slide view of 802 Treasury:  Starting to turn around</vt:lpstr>
      <vt:lpstr>Detailed back-up, if desired</vt:lpstr>
      <vt:lpstr>2022 Session Estimates and Forecasts</vt:lpstr>
      <vt:lpstr>Cash on Hand Returning to Less Critical Levels</vt:lpstr>
      <vt:lpstr>Collections have been largely successful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Treasury Report Nov 2020</dc:title>
  <dc:creator>gzimmerman</dc:creator>
  <cp:keywords>ec-20-0xxx-00-00EC</cp:keywords>
  <cp:lastModifiedBy>George Zimmerman</cp:lastModifiedBy>
  <cp:revision>65</cp:revision>
  <dcterms:created xsi:type="dcterms:W3CDTF">2020-07-08T23:46:40Z</dcterms:created>
  <dcterms:modified xsi:type="dcterms:W3CDTF">2022-03-04T22:21:15Z</dcterms:modified>
</cp:coreProperties>
</file>