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526" r:id="rId3"/>
    <p:sldId id="527" r:id="rId4"/>
    <p:sldId id="524" r:id="rId5"/>
    <p:sldId id="519" r:id="rId6"/>
    <p:sldId id="52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3EE8C66-F3F7-4772-911E-934642F12509}">
          <p14:sldIdLst>
            <p14:sldId id="256"/>
            <p14:sldId id="526"/>
            <p14:sldId id="527"/>
            <p14:sldId id="524"/>
            <p14:sldId id="519"/>
            <p14:sldId id="52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33" autoAdjust="0"/>
    <p:restoredTop sz="94695" autoAdjust="0"/>
  </p:normalViewPr>
  <p:slideViewPr>
    <p:cSldViewPr snapToGrid="0">
      <p:cViewPr varScale="1">
        <p:scale>
          <a:sx n="119" d="100"/>
          <a:sy n="119" d="100"/>
        </p:scale>
        <p:origin x="6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07D4C-8B73-45F2-BE6C-8490881C6D13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1E8D3-EDE0-4BE5-9BF1-BC8F37F71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9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51E8D3-EDE0-4BE5-9BF1-BC8F37F71E7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584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51E8D3-EDE0-4BE5-9BF1-BC8F37F71E7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962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51E8D3-EDE0-4BE5-9BF1-BC8F37F71E7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002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EE70C-FDCA-4575-A1C4-A0999AA683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45A6A6-FA4D-4C7D-B008-0DB727B385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4043C7-2A1A-40AD-8842-E22A2BEB8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D64C6-5E59-4F61-AD28-621BC4CD7BBA}" type="datetime8">
              <a:rPr lang="en-US" smtClean="0"/>
              <a:t>3/4/2022 1:48 PM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A6F025-D653-44C5-BDB7-83914704D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ec-22-0059-00-00EC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35035E-0498-41F2-AC1C-51B695CC9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46F47-EF56-4C6A-89E7-877EEC449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684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C97C6-BD8D-4569-95A6-099DDBEC5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F0D5DA-C811-4A40-A2B9-6405FB5F42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3A3FBF-4165-41DE-A0D1-426AEB4E8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0C1E-4127-498D-8676-C1BBCEE52F9D}" type="datetime8">
              <a:rPr lang="en-US" smtClean="0"/>
              <a:t>3/4/2022 1:48 PM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07E49-2747-4939-8BAA-97FA3BF7F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ec-22-0059-00-00EC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00017-0D01-4429-B956-184A04D12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46F47-EF56-4C6A-89E7-877EEC449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912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5CA018-0228-4CEB-87E3-B7F0BCD81C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5BDDEF-5CCD-4404-8F6E-CD85C861BA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2EC9E-DA5F-4AD1-83EF-D57206205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2F976-132A-43D3-9AD6-FBE8069632EC}" type="datetime8">
              <a:rPr lang="en-US" smtClean="0"/>
              <a:t>3/4/2022 1:48 PM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A07C4-AB2F-4671-9EE4-36687B817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ec-22-0059-00-00EC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F5456F-E3FD-474C-8CC9-9F1E62D37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46F47-EF56-4C6A-89E7-877EEC449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339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C8851-B57C-45C8-A38F-1CB372F4E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6F9B9-D57E-4B8D-8ABF-A666CD20E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9988A2-EDE4-4763-AE57-D29FA689E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2F4E-9543-48CF-A919-AF11F9D542F7}" type="datetime8">
              <a:rPr lang="en-US" smtClean="0"/>
              <a:t>3/4/2022 1:48 PM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4E17F7-482B-48C9-B796-93DDACF1E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ec-22-0059-00-00EC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9307B-39CF-4B8C-A44E-C869A3D64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46F47-EF56-4C6A-89E7-877EEC449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529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177EB-28CD-43AE-8706-48A5FE5E9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AD6F1B-6DFF-46A3-B190-4FF3EE770B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17C2B-3B42-4BD5-BF19-34389AB10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96F47-AE37-4225-BF29-D5490FD6C080}" type="datetime8">
              <a:rPr lang="en-US" smtClean="0"/>
              <a:t>3/4/2022 1:48 PM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7CA83-4379-492F-B1EF-0ED790505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ec-22-0059-00-00EC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28937-A171-4E42-9A10-38522E7D6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46F47-EF56-4C6A-89E7-877EEC449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72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CC0E9-68DE-4C73-B27E-8B1A8C015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803D3-642C-481E-9482-7DEE9DB5CB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43F089-8C5E-428C-AEDC-BA21A33406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70FB10-D3DE-4701-9BA6-ABD1CDE70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3F66D-8CA6-4E9D-B512-5F820DE695FF}" type="datetime8">
              <a:rPr lang="en-US" smtClean="0"/>
              <a:t>3/4/2022 1:48 PM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393ED-D8C0-4975-AA1B-44BD006ED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ec-22-0059-00-00EC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7A7A69-124E-4788-B54F-D7254B2C2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46F47-EF56-4C6A-89E7-877EEC449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734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6ECCF-AD25-41BE-B3D2-B85DE5BA9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862A3-C9A2-4CE6-A9DF-26C628AD65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9E8F7-A384-4072-8CC0-DFF4EB1DFA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6F648C-D7A5-4E97-838C-A0D2D128E5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A561F5-8BA9-40EA-8263-7D93A838F7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DC534B-9131-4985-A5BE-4D111FDAB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EF89-ADCA-43F3-87D6-9512D25E64E3}" type="datetime8">
              <a:rPr lang="en-US" smtClean="0"/>
              <a:t>3/4/2022 1:48 PM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9359DD-440C-4495-947C-C122B4DC5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ec-22-0059-00-00EC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4676B9-D93C-4A84-BD31-98EAFE3EC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46F47-EF56-4C6A-89E7-877EEC449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69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5F9E3-E204-45B7-96ED-0BEB6AD50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5F4FFE-9E96-4245-B865-54F33F7AB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96B3-A0F2-4916-A115-7B4ED5DA0FF6}" type="datetime8">
              <a:rPr lang="en-US" smtClean="0"/>
              <a:t>3/4/2022 1:48 PM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3B2EF5-8D91-4FA6-B071-3D3B129E3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ec-22-0059-00-00EC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73FE49-9DE2-4DDA-AA86-0D64B6B18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46F47-EF56-4C6A-89E7-877EEC449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216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A24B25-D4FB-4833-BFAB-2FD66E4AE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5951-4383-4BB7-B9E5-734364272207}" type="datetime8">
              <a:rPr lang="en-US" smtClean="0"/>
              <a:t>3/4/2022 1:48 PM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D13FA6-4D51-4ACB-9226-167A1896C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ec-22-0059-00-00EC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091C2E-DBD4-4B0A-B0E8-49D99115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46F47-EF56-4C6A-89E7-877EEC449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092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64145-CC24-4A2B-92CB-3263FB41B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C0470-0E94-4EF3-8188-0EA62D3F8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E4EDC1-A27B-492C-BCCE-F7D68C12C8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8F155E-D79C-490F-923F-746EC7A7D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CA3A6-7400-4D3A-A5F8-45C0095BED2A}" type="datetime8">
              <a:rPr lang="en-US" smtClean="0"/>
              <a:t>3/4/2022 1:48 PM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A13A59-38A9-44DB-9DF3-903CCD2CC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ec-22-0059-00-00EC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84D49A-232C-4D4D-813B-965BA3E25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46F47-EF56-4C6A-89E7-877EEC449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5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DEDA8-BE88-42D5-AE21-03A77791B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1295E2-94B6-4E04-ACFA-59360346E3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E92513-9097-40D7-ADD1-B28BFACAE4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72702A-9A9D-4C49-96B6-40E9B0282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A597F-DDF5-4272-9C30-49AABC1F27F0}" type="datetime8">
              <a:rPr lang="en-US" smtClean="0"/>
              <a:t>3/4/2022 1:48 PM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F85E77-02E9-4256-9A90-9747AC24E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ec-22-0059-00-00EC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130D0F-D626-4B51-9595-E43BD9CDA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46F47-EF56-4C6A-89E7-877EEC449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163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35F249-F9DE-4FFE-BBD2-ADCADCE9D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60A690-6135-4885-9BD3-5FB84DBD71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B6516-74AB-436C-8D72-FF90EA6B34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5604C-1F14-4D13-B771-396B806EB448}" type="datetime8">
              <a:rPr lang="en-US" smtClean="0"/>
              <a:t>3/4/2022 1:48 PM</a:t>
            </a:fld>
            <a:r>
              <a:rPr lang="en-US"/>
              <a:t>-DRAFT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0A6AE-32CD-471C-BBAE-1DD64D2396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ec-22-0059-00-00EC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160655-1243-4403-9FE0-D72C78FB85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46F47-EF56-4C6A-89E7-877EEC449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742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A8CF2-CC4F-449D-96FF-F53CDA5724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Treasurer Opening Summary (for WGs)</a:t>
            </a:r>
            <a:br>
              <a:rPr lang="en-US" dirty="0"/>
            </a:br>
            <a:r>
              <a:rPr lang="en-US" dirty="0"/>
              <a:t>March 2022</a:t>
            </a:r>
            <a:br>
              <a:rPr lang="en-US" dirty="0"/>
            </a:br>
            <a:r>
              <a:rPr lang="en-US" sz="2800" dirty="0"/>
              <a:t>(</a:t>
            </a:r>
            <a:r>
              <a:rPr lang="en-US" sz="280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ec-22-0059-00-00EC)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61751-ECD9-449F-91B3-75303F211E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George Zimmerman</a:t>
            </a:r>
          </a:p>
          <a:p>
            <a:fld id="{550F33F6-7B49-4CA4-B2B6-5272C3524BB4}" type="datetime8">
              <a:rPr lang="en-US" smtClean="0"/>
              <a:pPr/>
              <a:t>3/4/2022 1:46 PM</a:t>
            </a:fld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D16E9-B5B4-4297-95CB-71D110733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2FA2D-3BE6-4E12-9534-A7E959C2A4A8}" type="datetime8">
              <a:rPr lang="en-US" smtClean="0"/>
              <a:t>3/4/2022 1:48 PM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500C40-51AE-4CA6-822C-2820A2BFD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46F47-EF56-4C6A-89E7-877EEC449930}" type="slidenum">
              <a:rPr lang="en-US" smtClean="0"/>
              <a:t>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B14CC-37A0-4CE7-8A65-96A4CD93D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ec-22-0059-00-00EC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971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C9075-0FF0-4297-9D8C-778F79C93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One-Slide view of 802 Treasury:</a:t>
            </a:r>
            <a:br>
              <a:rPr lang="en-US" dirty="0"/>
            </a:br>
            <a:r>
              <a:rPr lang="en-US" dirty="0"/>
              <a:t>	Starting to turn around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17F6C-B42C-4A80-9B51-EF23157505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2021 institution of fees has stopped the bleeding</a:t>
            </a:r>
          </a:p>
          <a:p>
            <a:pPr lvl="1"/>
            <a:r>
              <a:rPr lang="en-US" dirty="0"/>
              <a:t>Year-end 2021 for session expenses is slightly positive</a:t>
            </a:r>
          </a:p>
          <a:p>
            <a:r>
              <a:rPr lang="en-US" dirty="0"/>
              <a:t>March 2022 meeting looks successful – 884 registered</a:t>
            </a:r>
          </a:p>
          <a:p>
            <a:pPr lvl="1"/>
            <a:r>
              <a:rPr lang="en-US" dirty="0"/>
              <a:t>Will generate (a needed) surplus</a:t>
            </a:r>
          </a:p>
          <a:p>
            <a:r>
              <a:rPr lang="en-US" dirty="0"/>
              <a:t>802 cash reserves at critical level (equal ~1 meeting cancellation) going into March 2022</a:t>
            </a:r>
          </a:p>
          <a:p>
            <a:pPr lvl="1"/>
            <a:r>
              <a:rPr lang="en-US" dirty="0"/>
              <a:t>Cash reserves less critical but still concerning even after March 2022 success</a:t>
            </a:r>
          </a:p>
          <a:p>
            <a:pPr lvl="1"/>
            <a:r>
              <a:rPr lang="en-US" dirty="0"/>
              <a:t>Budget and plan for July 2022 meeting (with mixed-mode support) fits within budget, continues return to more normal operating reserves</a:t>
            </a:r>
          </a:p>
          <a:p>
            <a:r>
              <a:rPr lang="en-US" dirty="0"/>
              <a:t>802 Participants have largely been compliant with meeting fees </a:t>
            </a:r>
          </a:p>
          <a:p>
            <a:pPr lvl="1"/>
            <a:r>
              <a:rPr lang="en-US" dirty="0"/>
              <a:t>&gt; 1000 participants per meeting x 3 meetings, only 9 unpaid attendees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7F474-19BF-4146-A430-4EB40C7314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9AA42F4E-9543-48CF-A919-AF11F9D542F7}" type="datetime8">
              <a:rPr lang="en-US" smtClean="0"/>
              <a:pPr/>
              <a:t>3/4/2022 2:17 PM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CCD83-9DAE-4B12-8061-51F698104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ec-22-0059-00-00EC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C2E78-F8CA-4E7A-A92C-9DF018F55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2946F47-EF56-4C6A-89E7-877EEC4499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626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837A4-1CB7-487F-BCB6-ABFF27300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back-up, if desired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ACFCA3-D7F7-44C5-9BAB-BDE8C5E624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8EF451-DC50-4135-A89C-AA0BFD191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96F47-AE37-4225-BF29-D5490FD6C080}" type="datetime8">
              <a:rPr lang="en-US" smtClean="0"/>
              <a:t>3/4/2022 2:15 PM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20B70-2052-40EB-A033-ADEE95D8F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ec-22-0059-00-00EC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CF8BF-79C4-4EA8-8B74-9A7378DB5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46F47-EF56-4C6A-89E7-877EEC44993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520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E9B60644-F019-4138-8E92-A375580A2B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2022 Session Estimates and Forecasts</a:t>
            </a:r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8342A41F-9682-410E-8D42-89F46E4DE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75C515-C7DA-4B16-9C8A-77DB28CD9137}" type="slidenum">
              <a:rPr lang="en-US" alt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389" name="Footer Placeholder 2">
            <a:extLst>
              <a:ext uri="{FF2B5EF4-FFF2-40B4-BE49-F238E27FC236}">
                <a16:creationId xmlns:a16="http://schemas.microsoft.com/office/drawing/2014/main" id="{5776DF02-77AB-4455-A86D-2AEB6449E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 vert="horz" lIns="91440" tIns="45720" rIns="91440" bIns="45720" rtlCol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ec-22-0059-00-00EC</a:t>
            </a:r>
            <a:endParaRPr lang="en-US" altLang="en-U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200ABB9-9E13-4ABA-9AA8-87C20A068D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936902"/>
              </p:ext>
            </p:extLst>
          </p:nvPr>
        </p:nvGraphicFramePr>
        <p:xfrm>
          <a:off x="615674" y="1343121"/>
          <a:ext cx="10567930" cy="33680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14115">
                  <a:extLst>
                    <a:ext uri="{9D8B030D-6E8A-4147-A177-3AD203B41FA5}">
                      <a16:colId xmlns:a16="http://schemas.microsoft.com/office/drawing/2014/main" val="3139642851"/>
                    </a:ext>
                  </a:extLst>
                </a:gridCol>
                <a:gridCol w="1355558">
                  <a:extLst>
                    <a:ext uri="{9D8B030D-6E8A-4147-A177-3AD203B41FA5}">
                      <a16:colId xmlns:a16="http://schemas.microsoft.com/office/drawing/2014/main" val="1089594809"/>
                    </a:ext>
                  </a:extLst>
                </a:gridCol>
                <a:gridCol w="1493339">
                  <a:extLst>
                    <a:ext uri="{9D8B030D-6E8A-4147-A177-3AD203B41FA5}">
                      <a16:colId xmlns:a16="http://schemas.microsoft.com/office/drawing/2014/main" val="989196161"/>
                    </a:ext>
                  </a:extLst>
                </a:gridCol>
                <a:gridCol w="1490493">
                  <a:extLst>
                    <a:ext uri="{9D8B030D-6E8A-4147-A177-3AD203B41FA5}">
                      <a16:colId xmlns:a16="http://schemas.microsoft.com/office/drawing/2014/main" val="3503026255"/>
                    </a:ext>
                  </a:extLst>
                </a:gridCol>
                <a:gridCol w="1515979">
                  <a:extLst>
                    <a:ext uri="{9D8B030D-6E8A-4147-A177-3AD203B41FA5}">
                      <a16:colId xmlns:a16="http://schemas.microsoft.com/office/drawing/2014/main" val="294328027"/>
                    </a:ext>
                  </a:extLst>
                </a:gridCol>
                <a:gridCol w="1598446">
                  <a:extLst>
                    <a:ext uri="{9D8B030D-6E8A-4147-A177-3AD203B41FA5}">
                      <a16:colId xmlns:a16="http://schemas.microsoft.com/office/drawing/2014/main" val="294582105"/>
                    </a:ext>
                  </a:extLst>
                </a:gridCol>
              </a:tblGrid>
              <a:tr h="14407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Session Result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TOTAL ‘21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Mar ‘22 T1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July ‘22 T2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 ‘22 T3</a:t>
                      </a: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TOTAL ‘22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166614104"/>
                  </a:ext>
                </a:extLst>
              </a:tr>
              <a:tr h="14407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</a:t>
                      </a: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ESTIMATE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ESTIMATE</a:t>
                      </a: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FORECAST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FORECAST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ESTIMATE</a:t>
                      </a: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682342844"/>
                  </a:ext>
                </a:extLst>
              </a:tr>
              <a:tr h="14407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AS OF DATE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kern="1200" dirty="0">
                          <a:effectLst/>
                        </a:rPr>
                        <a:t>3/3/22</a:t>
                      </a:r>
                      <a:endParaRPr lang="en-US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kern="1200" dirty="0">
                          <a:effectLst/>
                        </a:rPr>
                        <a:t>3/3/22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kern="1200" dirty="0">
                          <a:effectLst/>
                        </a:rPr>
                        <a:t>3/3/22</a:t>
                      </a:r>
                      <a:endParaRPr lang="en-US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kern="1200" dirty="0">
                          <a:effectLst/>
                        </a:rPr>
                        <a:t>4/30/21</a:t>
                      </a:r>
                      <a:endParaRPr lang="en-US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kern="1200" dirty="0">
                          <a:effectLst/>
                        </a:rPr>
                        <a:t>3/3/22</a:t>
                      </a:r>
                      <a:endParaRPr lang="en-US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4117190628"/>
                  </a:ext>
                </a:extLst>
              </a:tr>
              <a:tr h="14407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Session Income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128,875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$384,400</a:t>
                      </a: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$539,200</a:t>
                      </a: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418,500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1,342,100</a:t>
                      </a: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466285358"/>
                  </a:ext>
                </a:extLst>
              </a:tr>
              <a:tr h="28396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Session Expense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-$83,600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-$257,500 </a:t>
                      </a:r>
                      <a:endParaRPr lang="en-US" sz="24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-$385,725 </a:t>
                      </a:r>
                      <a:endParaRPr lang="en-US" sz="24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-$508,800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-$1,152,025</a:t>
                      </a: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2117787229"/>
                  </a:ext>
                </a:extLst>
              </a:tr>
              <a:tr h="14407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Session Surplus/Loss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$45,275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$126,900 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$153,475 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-$90,300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$190,075</a:t>
                      </a: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3406926165"/>
                  </a:ext>
                </a:extLst>
              </a:tr>
              <a:tr h="14407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u="none" strike="noStrike" kern="1200" dirty="0">
                          <a:effectLst/>
                        </a:rPr>
                        <a:t>Sponsorships</a:t>
                      </a:r>
                      <a:endParaRPr lang="en-US" sz="2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$0.00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$0.00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9525" marR="9525" marT="952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4641023"/>
                  </a:ext>
                </a:extLst>
              </a:tr>
              <a:tr h="14407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Net Session Surplus/Loss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$45,275</a:t>
                      </a:r>
                    </a:p>
                  </a:txBody>
                  <a:tcPr marL="9525" marR="9525" marT="952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$126,900</a:t>
                      </a:r>
                    </a:p>
                  </a:txBody>
                  <a:tcPr marL="9525" marR="9525" marT="952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$153,475</a:t>
                      </a:r>
                    </a:p>
                  </a:txBody>
                  <a:tcPr marL="9525" marR="9525" marT="952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-$90,300</a:t>
                      </a:r>
                    </a:p>
                  </a:txBody>
                  <a:tcPr marL="9525" marR="9525" marT="952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$190,075</a:t>
                      </a:r>
                    </a:p>
                  </a:txBody>
                  <a:tcPr marL="9525" marR="9525" marT="952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9205920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99DCCF-A578-425A-95CD-C7317CDF4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F52AE-9BA5-40A5-AFE1-A53ED032F817}" type="datetime8">
              <a:rPr lang="en-US" smtClean="0"/>
              <a:t>3/4/2022 1:48 PM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1A4434-2550-4761-9D51-69A1CBBD2DED}"/>
              </a:ext>
            </a:extLst>
          </p:cNvPr>
          <p:cNvSpPr txBox="1"/>
          <p:nvPr/>
        </p:nvSpPr>
        <p:spPr>
          <a:xfrm>
            <a:off x="523186" y="4725134"/>
            <a:ext cx="112099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Notes:</a:t>
            </a:r>
          </a:p>
          <a:p>
            <a:pPr marL="457200" indent="-457200">
              <a:buAutoNum type="arabicPeriod"/>
            </a:pPr>
            <a:r>
              <a:rPr lang="en-US" sz="2000" b="1" dirty="0"/>
              <a:t>March 2022: 884 attendees, Expense includes contract cancellation fee</a:t>
            </a:r>
          </a:p>
          <a:p>
            <a:pPr marL="457200" indent="-457200">
              <a:buAutoNum type="arabicPeriod"/>
            </a:pPr>
            <a:r>
              <a:rPr lang="en-US" sz="2000" b="1" dirty="0"/>
              <a:t>July 2022: Based on budget review 3/3/2022: 600 onsite, 225 remote (variable based on attendance)</a:t>
            </a:r>
          </a:p>
          <a:p>
            <a:pPr marL="457200" indent="-457200">
              <a:buAutoNum type="arabicPeriod"/>
            </a:pPr>
            <a:r>
              <a:rPr lang="en-US" sz="2000" b="1" dirty="0"/>
              <a:t>Nov 2022: OLD forecast of 4/30/2021 – pending update for mixed-mode, TBD meeting fees</a:t>
            </a:r>
          </a:p>
        </p:txBody>
      </p:sp>
    </p:spTree>
    <p:extLst>
      <p:ext uri="{BB962C8B-B14F-4D97-AF65-F5344CB8AC3E}">
        <p14:creationId xmlns:p14="http://schemas.microsoft.com/office/powerpoint/2010/main" val="347667347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E9B60644-F019-4138-8E92-A375580A2B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Cash on Hand Returning to Less Critical Levels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7F0981F-D6D8-43A9-A2BD-F51D163C7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918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Committed Reserves as of Mar 1 – $227,790</a:t>
            </a:r>
          </a:p>
          <a:p>
            <a:pPr lvl="1"/>
            <a:r>
              <a:rPr lang="en-US" dirty="0"/>
              <a:t>Deposits on future venues (reduced by payment of March 2022 cancellation)</a:t>
            </a:r>
          </a:p>
          <a:p>
            <a:r>
              <a:rPr lang="en-US" dirty="0"/>
              <a:t>Cash on Hand (Bank Balance) as of Mar 3, 2022 - $480,892.60</a:t>
            </a:r>
          </a:p>
          <a:p>
            <a:pPr lvl="1"/>
            <a:r>
              <a:rPr lang="en-US" dirty="0"/>
              <a:t>Net decrease of $79,531.46 from Nov 1, 2021</a:t>
            </a:r>
          </a:p>
          <a:p>
            <a:pPr lvl="2"/>
            <a:r>
              <a:rPr lang="en-US" dirty="0"/>
              <a:t>Late inclusion of July and November 2021 meeting income makes impact of cancellation fee less apparent</a:t>
            </a:r>
          </a:p>
          <a:p>
            <a:pPr lvl="1"/>
            <a:r>
              <a:rPr lang="en-US" dirty="0"/>
              <a:t>Does not yet include income from electronic registration for this meeting</a:t>
            </a:r>
          </a:p>
          <a:p>
            <a:r>
              <a:rPr lang="en-US" dirty="0"/>
              <a:t>Cash-in-hand still at critical level relative to single-meeting cancellation fees</a:t>
            </a:r>
          </a:p>
          <a:p>
            <a:pPr lvl="1"/>
            <a:r>
              <a:rPr lang="en-US" dirty="0"/>
              <a:t>Receivables from this meeting should restore committed reserves + balance to a concerning level, not critical, but still concerning</a:t>
            </a:r>
          </a:p>
          <a:p>
            <a:pPr lvl="2"/>
            <a:r>
              <a:rPr lang="en-US" dirty="0"/>
              <a:t>Should be able to survive an event cancellation, but barely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99DCCF-A578-425A-95CD-C7317CDF4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52AE-CC75-4481-B30A-C855D16315EE}" type="datetime8">
              <a:rPr lang="en-US" smtClean="0"/>
              <a:t>3/4/2022 1:48 PM</a:t>
            </a:fld>
            <a:endParaRPr lang="en-US" dirty="0"/>
          </a:p>
        </p:txBody>
      </p:sp>
      <p:sp>
        <p:nvSpPr>
          <p:cNvPr id="16389" name="Footer Placeholder 2">
            <a:extLst>
              <a:ext uri="{FF2B5EF4-FFF2-40B4-BE49-F238E27FC236}">
                <a16:creationId xmlns:a16="http://schemas.microsoft.com/office/drawing/2014/main" id="{5776DF02-77AB-4455-A86D-2AEB6449E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 vert="horz" lIns="91440" tIns="45720" rIns="91440" bIns="45720" rtlCol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ec-22-0059-00-00EC</a:t>
            </a:r>
            <a:endParaRPr lang="en-US" altLang="en-U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8342A41F-9682-410E-8D42-89F46E4DE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75C515-C7DA-4B16-9C8A-77DB28CD9137}" type="slidenum">
              <a:rPr lang="en-US" alt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387C4-89F6-4DFE-A41D-F07958A3B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Collections have been largely successful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9A509-33B7-4D8F-A963-5ABBB6785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Down to only 9 unpaid attendees since July</a:t>
            </a:r>
          </a:p>
          <a:p>
            <a:pPr lvl="1"/>
            <a:r>
              <a:rPr lang="en-US" dirty="0"/>
              <a:t>Attendance has been over 1000 at July and November 802 meetings</a:t>
            </a:r>
          </a:p>
          <a:p>
            <a:pPr lvl="1"/>
            <a:r>
              <a:rPr lang="en-US" dirty="0"/>
              <a:t>2 from November, 1 from Sept. Wireless, rest from July</a:t>
            </a:r>
          </a:p>
          <a:p>
            <a:pPr lvl="1"/>
            <a:r>
              <a:rPr lang="en-US" dirty="0"/>
              <a:t>Most have either been silent (no response) or refused to pay</a:t>
            </a:r>
          </a:p>
          <a:p>
            <a:endParaRPr lang="en-US" dirty="0"/>
          </a:p>
          <a:p>
            <a:r>
              <a:rPr lang="en-US" dirty="0"/>
              <a:t>Effect of rules is to suspend voting rights &amp; registration, and attendance at meetings in plenary session</a:t>
            </a:r>
          </a:p>
          <a:p>
            <a:endParaRPr lang="en-US" dirty="0"/>
          </a:p>
          <a:p>
            <a:r>
              <a:rPr lang="en-US" dirty="0"/>
              <a:t>Thank you!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D2063B-24F9-4F8F-879A-AD7057FB9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BBBDE-F08D-4875-A0DB-856DDA132851}" type="datetime8">
              <a:rPr lang="en-US" smtClean="0"/>
              <a:t>3/4/2022 1:48 PM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DEFAC-98F7-49E3-BA77-C0F5DA2B5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ec-22-0059-00-00EC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364297-4960-4019-9BDB-E80FFC1EE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46F47-EF56-4C6A-89E7-877EEC44993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22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1669</TotalTime>
  <Words>504</Words>
  <Application>Microsoft Office PowerPoint</Application>
  <PresentationFormat>Widescreen</PresentationFormat>
  <Paragraphs>107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Verdana</vt:lpstr>
      <vt:lpstr>Office Theme</vt:lpstr>
      <vt:lpstr>Treasurer Opening Summary (for WGs) March 2022 (ec-22-0059-00-00EC)</vt:lpstr>
      <vt:lpstr>One-Slide view of 802 Treasury:  Starting to turn around</vt:lpstr>
      <vt:lpstr>Detailed back-up, if desired</vt:lpstr>
      <vt:lpstr>2022 Session Estimates and Forecasts</vt:lpstr>
      <vt:lpstr>Cash on Hand Returning to Less Critical Levels</vt:lpstr>
      <vt:lpstr>Collections have been largely successful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Treasury Report Nov 2020</dc:title>
  <dc:creator>gzimmerman</dc:creator>
  <cp:keywords>ec-20-0xxx-00-00EC</cp:keywords>
  <cp:lastModifiedBy>George Zimmerman</cp:lastModifiedBy>
  <cp:revision>65</cp:revision>
  <dcterms:created xsi:type="dcterms:W3CDTF">2020-07-08T23:46:40Z</dcterms:created>
  <dcterms:modified xsi:type="dcterms:W3CDTF">2022-03-04T22:21:15Z</dcterms:modified>
</cp:coreProperties>
</file>