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4"/>
  </p:notesMasterIdLst>
  <p:handoutMasterIdLst>
    <p:handoutMasterId r:id="rId35"/>
  </p:handoutMasterIdLst>
  <p:sldIdLst>
    <p:sldId id="361" r:id="rId3"/>
    <p:sldId id="287" r:id="rId4"/>
    <p:sldId id="288" r:id="rId5"/>
    <p:sldId id="289" r:id="rId6"/>
    <p:sldId id="692" r:id="rId7"/>
    <p:sldId id="619" r:id="rId8"/>
    <p:sldId id="677" r:id="rId9"/>
    <p:sldId id="682" r:id="rId10"/>
    <p:sldId id="672" r:id="rId11"/>
    <p:sldId id="694" r:id="rId12"/>
    <p:sldId id="686" r:id="rId13"/>
    <p:sldId id="691" r:id="rId14"/>
    <p:sldId id="649" r:id="rId15"/>
    <p:sldId id="381" r:id="rId16"/>
    <p:sldId id="366" r:id="rId17"/>
    <p:sldId id="670" r:id="rId18"/>
    <p:sldId id="671" r:id="rId19"/>
    <p:sldId id="293" r:id="rId20"/>
    <p:sldId id="294" r:id="rId21"/>
    <p:sldId id="650" r:id="rId22"/>
    <p:sldId id="310" r:id="rId23"/>
    <p:sldId id="641" r:id="rId24"/>
    <p:sldId id="673" r:id="rId25"/>
    <p:sldId id="668" r:id="rId26"/>
    <p:sldId id="661" r:id="rId27"/>
    <p:sldId id="693" r:id="rId28"/>
    <p:sldId id="695" r:id="rId29"/>
    <p:sldId id="683" r:id="rId30"/>
    <p:sldId id="687" r:id="rId31"/>
    <p:sldId id="696" r:id="rId32"/>
    <p:sldId id="359" r:id="rId33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5488" autoAdjust="0"/>
  </p:normalViewPr>
  <p:slideViewPr>
    <p:cSldViewPr>
      <p:cViewPr varScale="1">
        <p:scale>
          <a:sx n="83" d="100"/>
          <a:sy n="83" d="100"/>
        </p:scale>
        <p:origin x="114" y="33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liaison/1761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.f.moran@ieee.org" TargetMode="External"/><Relationship Id="rId7" Type="http://schemas.openxmlformats.org/officeDocument/2006/relationships/hyperlink" Target="mailto:thomas.thompson@ieee.org" TargetMode="External"/><Relationship Id="rId2" Type="http://schemas.openxmlformats.org/officeDocument/2006/relationships/hyperlink" Target="mailto:e.spiewak@iee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.santulli@ieee.org" TargetMode="External"/><Relationship Id="rId5" Type="http://schemas.openxmlformats.org/officeDocument/2006/relationships/hyperlink" Target="mailto:m.zaman@ieee.org" TargetMode="External"/><Relationship Id="rId4" Type="http://schemas.openxmlformats.org/officeDocument/2006/relationships/hyperlink" Target="mailto:p.roder@ieee.or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048410" y="733245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181600" y="3886200"/>
            <a:ext cx="67818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r>
              <a:rPr lang="en-US" sz="4000" dirty="0"/>
              <a:t>129th Plenary Session</a:t>
            </a:r>
            <a:br>
              <a:rPr lang="en-US" sz="4000" dirty="0"/>
            </a:br>
            <a:r>
              <a:rPr lang="en-US" sz="2800" dirty="0"/>
              <a:t>(6th electronic Plenary Session)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04 March 2022 to</a:t>
            </a:r>
            <a:br>
              <a:rPr lang="en-US" sz="4000" dirty="0"/>
            </a:br>
            <a:r>
              <a:rPr lang="en-US" sz="4000" dirty="0"/>
              <a:t>18 March 2022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ec-22-0055-01-00EC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C4334-ADBF-452C-8BD5-E45A6FE11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 802 Analytics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2177C-C74C-4DE7-9779-B8A8842D3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3CAA953-B789-43C6-BAF4-857067C90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051183"/>
            <a:ext cx="5665793" cy="31773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D86466-2AD3-4A20-80F7-8260DEBBA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051184"/>
            <a:ext cx="5715000" cy="317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518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453" y="1676400"/>
            <a:ext cx="105918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IEEE 802 LMSC Elections to be conducted at the March 2022 Plenary Session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802 Working Group and Technical Advisory Groups to hold elections for Chair and Vice Chair positions during the plenary session</a:t>
            </a:r>
          </a:p>
          <a:p>
            <a:pPr lvl="1"/>
            <a:r>
              <a:rPr lang="en-US" sz="1800" dirty="0"/>
              <a:t>Reminder to Chairs, please record and report numerical results of all elections</a:t>
            </a:r>
            <a:endParaRPr lang="en-US" sz="2000" dirty="0"/>
          </a:p>
          <a:p>
            <a:r>
              <a:rPr lang="en-US" sz="2400" dirty="0"/>
              <a:t>802 Executive Committee Elections/Confirmations at the closing 802 EC meeting</a:t>
            </a:r>
          </a:p>
          <a:p>
            <a:pPr lvl="1"/>
            <a:r>
              <a:rPr lang="en-US" sz="1800" dirty="0"/>
              <a:t>802 LMSC Chair to be elected by non-appointed EC voting members</a:t>
            </a:r>
          </a:p>
          <a:p>
            <a:pPr lvl="1"/>
            <a:r>
              <a:rPr lang="en-US" sz="1800" dirty="0"/>
              <a:t>802 LMSC Appointed position candidates to be confirmed by EC voting members</a:t>
            </a:r>
          </a:p>
          <a:p>
            <a:pPr lvl="1"/>
            <a:r>
              <a:rPr lang="en-US" sz="1800" dirty="0"/>
              <a:t>802 LMSC WG/TAG Chair and Vice Chair position candidates to be confirmed by EC voting members</a:t>
            </a:r>
          </a:p>
          <a:p>
            <a:pPr lvl="1"/>
            <a:r>
              <a:rPr lang="en-US" sz="1800" dirty="0"/>
              <a:t>Non-voting 802 LMSC position candidates to be confirmed by EC voting members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5.02 March 2022 802 LMSC Elections</a:t>
            </a:r>
          </a:p>
        </p:txBody>
      </p:sp>
    </p:spTree>
    <p:extLst>
      <p:ext uri="{BB962C8B-B14F-4D97-AF65-F5344CB8AC3E}">
        <p14:creationId xmlns:p14="http://schemas.microsoft.com/office/powerpoint/2010/main" val="1219736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A936-0D0A-441C-B08C-80283E46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09600"/>
            <a:ext cx="11582400" cy="1143000"/>
          </a:xfrm>
        </p:spPr>
        <p:txBody>
          <a:bodyPr/>
          <a:lstStyle/>
          <a:p>
            <a:r>
              <a:rPr lang="en-US" dirty="0"/>
              <a:t>5.02 802 Chair and Appointed Officer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C1FBF-D814-4B23-A021-BCD0BDBBB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114800"/>
          </a:xfrm>
        </p:spPr>
        <p:txBody>
          <a:bodyPr/>
          <a:lstStyle/>
          <a:p>
            <a:r>
              <a:rPr lang="en-US" sz="2000" dirty="0"/>
              <a:t>Paul </a:t>
            </a:r>
            <a:r>
              <a:rPr lang="en-US" sz="2000" dirty="0" err="1"/>
              <a:t>Nikolich</a:t>
            </a:r>
            <a:r>
              <a:rPr lang="en-US" sz="2000" dirty="0"/>
              <a:t> is standing for re-election as Chair of 802 LMSC</a:t>
            </a:r>
          </a:p>
          <a:p>
            <a:r>
              <a:rPr lang="en-US" sz="2000" dirty="0"/>
              <a:t>If </a:t>
            </a:r>
            <a:r>
              <a:rPr lang="en-US" sz="2000" dirty="0" err="1"/>
              <a:t>Nikolich</a:t>
            </a:r>
            <a:r>
              <a:rPr lang="en-US" sz="2000" dirty="0"/>
              <a:t> is re-elected, he plans to fill the 802 Appointed Officer positions as follows: </a:t>
            </a:r>
            <a:br>
              <a:rPr lang="en-US" sz="2000" dirty="0"/>
            </a:br>
            <a:r>
              <a:rPr lang="en-US" sz="2000" dirty="0"/>
              <a:t>- First Vice Chair - James </a:t>
            </a:r>
            <a:r>
              <a:rPr lang="en-US" sz="2000" dirty="0" err="1"/>
              <a:t>Gilb</a:t>
            </a:r>
            <a:r>
              <a:rPr lang="en-US" sz="2000" dirty="0"/>
              <a:t>, Second Vice-Chair - Roger Marks, </a:t>
            </a:r>
            <a:br>
              <a:rPr lang="en-US" sz="2000" dirty="0"/>
            </a:br>
            <a:r>
              <a:rPr lang="en-US" sz="2000" dirty="0"/>
              <a:t>- Recording Secretary - John </a:t>
            </a:r>
            <a:r>
              <a:rPr lang="en-US" sz="2000" dirty="0" err="1"/>
              <a:t>D’Ambrosia</a:t>
            </a:r>
            <a:r>
              <a:rPr lang="en-US" sz="2000" dirty="0"/>
              <a:t>, Executive Secretary - Jon </a:t>
            </a:r>
            <a:r>
              <a:rPr lang="en-US" sz="2000" dirty="0" err="1"/>
              <a:t>Rosdahl</a:t>
            </a:r>
            <a:r>
              <a:rPr lang="en-US" sz="2000" dirty="0"/>
              <a:t> and </a:t>
            </a:r>
            <a:br>
              <a:rPr lang="en-US" sz="2000" dirty="0"/>
            </a:br>
            <a:r>
              <a:rPr lang="en-US" sz="2000" dirty="0"/>
              <a:t>- Treasurer - George Zimmerman. </a:t>
            </a:r>
          </a:p>
          <a:p>
            <a:r>
              <a:rPr lang="en-US" sz="2000" dirty="0" err="1"/>
              <a:t>Nikolich</a:t>
            </a:r>
            <a:r>
              <a:rPr lang="en-US" sz="2000" dirty="0"/>
              <a:t> also plans to appoint the following individuals to fill the non-voting positions of 802: </a:t>
            </a:r>
            <a:br>
              <a:rPr lang="en-US" sz="2000" dirty="0"/>
            </a:br>
            <a:r>
              <a:rPr lang="en-US" sz="2000" dirty="0"/>
              <a:t>- Member Emeritus Treasurer Advisor - Clint Chaplin, </a:t>
            </a:r>
            <a:br>
              <a:rPr lang="en-US" sz="2000" dirty="0"/>
            </a:br>
            <a:r>
              <a:rPr lang="en-US" sz="2000" dirty="0"/>
              <a:t>- 802 Member Emeritus-Advisor - Geoff Thompson and </a:t>
            </a:r>
            <a:br>
              <a:rPr lang="en-US" sz="2000" dirty="0"/>
            </a:br>
            <a:r>
              <a:rPr lang="en-US" sz="2000" dirty="0"/>
              <a:t>- Hibernating Working Group Chairs: </a:t>
            </a:r>
            <a:br>
              <a:rPr lang="en-US" sz="2000" dirty="0"/>
            </a:br>
            <a:r>
              <a:rPr lang="en-US" sz="2000" dirty="0"/>
              <a:t>802.16 - Roger Marks, 802.21 - </a:t>
            </a:r>
            <a:r>
              <a:rPr lang="en-US" sz="2000" dirty="0" err="1"/>
              <a:t>Subir</a:t>
            </a:r>
            <a:r>
              <a:rPr lang="en-US" sz="2000" dirty="0"/>
              <a:t> Das and 802.22 - Apurva </a:t>
            </a:r>
            <a:r>
              <a:rPr lang="en-US" sz="2000" dirty="0" err="1"/>
              <a:t>Mody</a:t>
            </a:r>
            <a:r>
              <a:rPr lang="en-US" sz="2000" dirty="0"/>
              <a:t>. </a:t>
            </a:r>
          </a:p>
          <a:p>
            <a:pPr marL="0" indent="0">
              <a:buNone/>
            </a:pPr>
            <a:br>
              <a:rPr lang="en-US" sz="1800" dirty="0"/>
            </a:br>
            <a:r>
              <a:rPr lang="en-US" sz="1800" dirty="0"/>
              <a:t>Details of the March 2022 IEEE 802 LMSC Executive Committee election process are defined in </a:t>
            </a:r>
            <a:br>
              <a:rPr lang="en-US" sz="1800" dirty="0"/>
            </a:br>
            <a:r>
              <a:rPr lang="en-US" sz="1800" dirty="0"/>
              <a:t>https://mentor.ieee.org/802-ec/dcn/22/ec-22-0032-00-00EC-march-2022-ec-election-appointment-process.pdf 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14B56-B338-49AC-99FF-76C07DC4D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3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1447800"/>
            <a:ext cx="10744200" cy="4114800"/>
          </a:xfrm>
        </p:spPr>
        <p:txBody>
          <a:bodyPr/>
          <a:lstStyle/>
          <a:p>
            <a:r>
              <a:rPr lang="en-US" sz="2800" dirty="0"/>
              <a:t>Standards Association Standards Board February 2022</a:t>
            </a:r>
            <a:endParaRPr lang="en-US" sz="1600" dirty="0"/>
          </a:p>
          <a:p>
            <a:pPr lvl="1"/>
            <a:r>
              <a:rPr lang="en-US" sz="1600" dirty="0"/>
              <a:t>The SASB recognized the Vehicular Technology Society/Mobile Radio Standards Committee, to be abbreviated as (VT/MRSC), as an official Standards Committee, in accordance with IEEE SASB Bylaws 5.2.2.</a:t>
            </a:r>
          </a:p>
          <a:p>
            <a:pPr lvl="1"/>
            <a:r>
              <a:rPr lang="en-US" sz="1600" dirty="0"/>
              <a:t>David Law appointed as 2022 SASB Chair</a:t>
            </a:r>
          </a:p>
          <a:p>
            <a:r>
              <a:rPr lang="en-US" sz="2800" dirty="0"/>
              <a:t>Computer Society </a:t>
            </a:r>
            <a:r>
              <a:rPr lang="en-US" sz="2800" dirty="0" err="1"/>
              <a:t>BoG</a:t>
            </a:r>
            <a:r>
              <a:rPr lang="en-US" sz="2800" dirty="0"/>
              <a:t> &amp; SAB January 2022</a:t>
            </a:r>
          </a:p>
          <a:p>
            <a:pPr lvl="1"/>
            <a:r>
              <a:rPr lang="en-US" sz="1600" dirty="0"/>
              <a:t>SAB/Roger Marks is working with SA staff to remove ambiguities regarding the definition of a “Standards Development Meeting”</a:t>
            </a:r>
            <a:endParaRPr lang="en-US" sz="1800" dirty="0"/>
          </a:p>
          <a:p>
            <a:r>
              <a:rPr lang="en-US" sz="2800" dirty="0"/>
              <a:t>SA </a:t>
            </a:r>
            <a:r>
              <a:rPr lang="en-US" sz="2800" dirty="0" err="1"/>
              <a:t>BoG</a:t>
            </a:r>
            <a:r>
              <a:rPr lang="en-US" sz="2800" dirty="0"/>
              <a:t> December 2021</a:t>
            </a:r>
          </a:p>
          <a:p>
            <a:pPr lvl="1"/>
            <a:r>
              <a:rPr lang="en-US" sz="1600" dirty="0"/>
              <a:t>The BOG defined a potential AVL (from the IEEE SA perspective) as all BOG/SASB/CAG members and any others who have signed a staff-approved NDA.</a:t>
            </a:r>
            <a:endParaRPr lang="en-US" sz="1800" dirty="0"/>
          </a:p>
          <a:p>
            <a:r>
              <a:rPr lang="en-US" sz="2800" dirty="0"/>
              <a:t>IEEE Technical Activities and </a:t>
            </a:r>
            <a:r>
              <a:rPr lang="en-US" sz="2800" dirty="0" err="1"/>
              <a:t>BoD</a:t>
            </a:r>
            <a:r>
              <a:rPr lang="en-US" sz="2800" dirty="0"/>
              <a:t> meetings January/February 2022</a:t>
            </a:r>
            <a:endParaRPr lang="en-US" dirty="0"/>
          </a:p>
          <a:p>
            <a:pPr lvl="1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Technical Activities (TA) Committee on Standards continues to encourage initiation of standards activities across all TA Societies and Councils.  The VP of Technical Activities has reserved $100k for ‘special projects’.  Please contact Paul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Nikolich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 details.</a:t>
            </a:r>
          </a:p>
          <a:p>
            <a:pPr lvl="1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BoD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TAB are planning to return to in person meetings in May/June 2022</a:t>
            </a: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2133600" y="3048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/>
              <a:t>5.03 IEEE Boards updates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752601"/>
            <a:ext cx="115062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u="sng" dirty="0"/>
              <a:t>802 Project Authorization SASB Approvals December 2021 &amp; February 2022</a:t>
            </a:r>
            <a:endParaRPr lang="en-US" sz="2800" dirty="0"/>
          </a:p>
          <a:p>
            <a:pPr lvl="0"/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- New: P802.3df, P802.15.3revision, P802.1ASds, P802.11-2020/Cor1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- Extensions: P802.1ABcu, P802.1ACct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- PAR Modifications: P802.11bb</a:t>
            </a:r>
          </a:p>
          <a:p>
            <a:endParaRPr lang="en-US" sz="2800" b="1" u="sng" dirty="0"/>
          </a:p>
          <a:p>
            <a:r>
              <a:rPr lang="en-US" sz="2800" u="sng" dirty="0"/>
              <a:t>SASB 802 Standard Ratifications in December 2021 &amp; February 2022</a:t>
            </a:r>
          </a:p>
          <a:p>
            <a:endParaRPr lang="en-US" sz="1600" u="sng" dirty="0"/>
          </a:p>
          <a:p>
            <a:pPr marL="285750" lvl="0" indent="-285750">
              <a:buFontTx/>
              <a:buChar char="-"/>
            </a:pPr>
            <a:r>
              <a:rPr lang="en-US" sz="2000" dirty="0"/>
              <a:t>802.1: </a:t>
            </a:r>
            <a:r>
              <a:rPr lang="en-US" sz="2000" dirty="0" err="1"/>
              <a:t>ABcu</a:t>
            </a:r>
            <a:r>
              <a:rPr lang="en-US" sz="2000" dirty="0"/>
              <a:t>, </a:t>
            </a:r>
            <a:r>
              <a:rPr lang="en-US" sz="2000" dirty="0" err="1"/>
              <a:t>ABdh</a:t>
            </a:r>
            <a:r>
              <a:rPr lang="en-US" sz="2000" dirty="0"/>
              <a:t>, Acct, AS/Cor1, </a:t>
            </a:r>
            <a:r>
              <a:rPr lang="en-US" sz="2000" dirty="0" err="1"/>
              <a:t>BA,CBcv</a:t>
            </a:r>
            <a:r>
              <a:rPr lang="en-US" sz="2000" dirty="0"/>
              <a:t>, </a:t>
            </a:r>
            <a:r>
              <a:rPr lang="en-US" sz="2000" dirty="0" err="1"/>
              <a:t>CBdb</a:t>
            </a:r>
            <a:endParaRPr lang="en-US" sz="2000" dirty="0"/>
          </a:p>
          <a:p>
            <a:pPr marL="285750" lvl="0" indent="-285750">
              <a:buFontTx/>
              <a:buChar char="-"/>
            </a:pPr>
            <a:r>
              <a:rPr lang="en-US" sz="2000" dirty="0"/>
              <a:t>802.15: 802.15.4aa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5.04 SA Standards Board Actions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5.05</a:t>
            </a:r>
            <a:br>
              <a:rPr lang="en-US" sz="4000" dirty="0"/>
            </a:br>
            <a:r>
              <a:rPr lang="en-US" sz="4000" dirty="0"/>
              <a:t>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103632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2000" dirty="0"/>
              <a:t>	</a:t>
            </a:r>
            <a:r>
              <a:rPr lang="en-US" sz="2000" u="sng" dirty="0"/>
              <a:t>open date	          topic			yes/no/abs/</a:t>
            </a:r>
            <a:r>
              <a:rPr lang="en-US" sz="2000" u="sng" dirty="0" err="1"/>
              <a:t>dnv</a:t>
            </a:r>
            <a:r>
              <a:rPr lang="en-US" sz="20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01DEC	Approval of change to WG P&amp;P		10/00/00/03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22DEC	Confirm Marc </a:t>
            </a:r>
            <a:r>
              <a:rPr lang="en-US" sz="2000" dirty="0" err="1"/>
              <a:t>Holness</a:t>
            </a:r>
            <a:r>
              <a:rPr lang="en-US" sz="2000" dirty="0"/>
              <a:t> as 802 RAC rep	07/00/00/06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25JAN	 Liaison to JTC1/SC6 on Deterministic Wireless Industrial Network PWI</a:t>
            </a:r>
            <a:br>
              <a:rPr lang="en-US" sz="2000" dirty="0"/>
            </a:br>
            <a:r>
              <a:rPr lang="en-US" sz="2000" dirty="0"/>
              <a:t>						10/00/00/03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20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4177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62E6A-084D-4450-8167-8F85C305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087604"/>
              </p:ext>
            </p:extLst>
          </p:nvPr>
        </p:nvGraphicFramePr>
        <p:xfrm>
          <a:off x="1104900" y="1354720"/>
          <a:ext cx="9982200" cy="4893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1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5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IEEE 802 Executive Committee Members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Position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Name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Affiliation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Paul Nikolich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 HPE, Huawei, YAS BBV</a:t>
                      </a:r>
                      <a:endParaRPr lang="en-US" sz="1200" u="none" strike="noStrike" baseline="0" dirty="0">
                        <a:effectLst/>
                        <a:latin typeface="+mj-lt"/>
                      </a:endParaRPr>
                    </a:p>
                    <a:p>
                      <a:pPr algn="l" fontAlgn="ctr"/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Origin Wireless, </a:t>
                      </a:r>
                      <a:r>
                        <a:rPr lang="en-US" sz="1200" u="none" strike="noStrike" baseline="0" dirty="0" err="1">
                          <a:effectLst/>
                          <a:latin typeface="+mj-lt"/>
                        </a:rPr>
                        <a:t>Wyebot</a:t>
                      </a:r>
                      <a:endParaRPr lang="en-US" sz="1200" b="0" i="0" u="none" strike="sngStrike" baseline="0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First Vice 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James P. K.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Gilb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General Atomics Aeronautical Systems, Inc., Univ of San Diego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Second Vice Chair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Associates,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Treasurer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George Zimmerman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CME Consulting, Analog Devices, Marvell, Cisco Systems, CommScope, Sen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Tekse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LLC, APL Group 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Recording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John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D'Ambrosia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Futurewei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a U.S. subsidiary of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Executive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Rosdahl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Technologies, 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 High Level Interface (HILI)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Glenn Parsons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Ericsson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P802.3 Ethernet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David Law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P802.11 Wireless Local Area Network (WLAN)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Dorothy Stanley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P802.15 Wireless Specialty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Pat Kinney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Kinney Consulting, LLC.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P802.18 Radio Regulatory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Jay Holcomb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Itron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Inc.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P802.19 Wireless Coexistence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Steve Shellhammer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Technologies,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P802.24 Vertical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Network Applications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Tim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Godfrey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Electric Power Research Institute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Geoff Thompson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Chaplin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GraCaSI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Standards Advisors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Samsung Research America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Hibernating Working Groups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P802.16 Broadband Wireless Access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Associates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P802.21 Media-independent Handover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Subir Das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 err="1">
                          <a:effectLst/>
                          <a:latin typeface="+mj-lt"/>
                        </a:rPr>
                        <a:t>Peraton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Labs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P802.22 Wireless Regional Area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Apurva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Mody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A5 Systems,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AiRANACULUS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White Space Alliance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affiliation among EC members from previous slide?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5.07 Drafts to SA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</a:t>
            </a:r>
          </a:p>
          <a:p>
            <a:pPr marL="800100" lvl="1" indent="-342900" eaLnBrk="1" hangingPunct="1">
              <a:buFont typeface="+mj-lt"/>
              <a:buAutoNum type="alphaLcPeriod"/>
            </a:pPr>
            <a:r>
              <a:rPr lang="en-US" sz="2400" dirty="0"/>
              <a:t>P802.3cx Improved PTP timestamping accuracy (Conditional)</a:t>
            </a:r>
          </a:p>
          <a:p>
            <a:pPr marL="800100" lvl="1" indent="-342900" eaLnBrk="1" hangingPunct="1">
              <a:buFont typeface="+mj-lt"/>
              <a:buAutoNum type="alphaLcPeriod"/>
            </a:pPr>
            <a:r>
              <a:rPr lang="en-US" sz="2400" dirty="0"/>
              <a:t>P802.3db 100 Gb/s, 200 Gb/s, and 400 Gb/s Short Reach Fiber (Unconditional)</a:t>
            </a:r>
          </a:p>
          <a:p>
            <a:pPr marL="800100" lvl="1" indent="-342900" eaLnBrk="1" hangingPunct="1">
              <a:buFont typeface="+mj-lt"/>
              <a:buAutoNum type="alphaLcPeriod"/>
            </a:pPr>
            <a:r>
              <a:rPr lang="en-US" sz="2400" dirty="0"/>
              <a:t>P802.3de Time Synchronization for Point-to-Point Single Pair Ethernet (Conditional)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P802.11bd D4.0 Conditional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P802.15.4-2020/Cor 1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5.08 Drafts to </a:t>
            </a:r>
            <a:r>
              <a:rPr lang="en-US" dirty="0" err="1"/>
              <a:t>RevCom</a:t>
            </a:r>
            <a:endParaRPr lang="en-US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</a:t>
            </a:r>
            <a:r>
              <a:rPr lang="fr-FR" sz="2400" dirty="0"/>
              <a:t>P802.3 (IEEE 802.3dc) Maintenance #16 (</a:t>
            </a:r>
            <a:r>
              <a:rPr lang="fr-FR" sz="2400" dirty="0" err="1"/>
              <a:t>Revision</a:t>
            </a:r>
            <a:r>
              <a:rPr lang="fr-FR" sz="2400" dirty="0"/>
              <a:t>) (</a:t>
            </a:r>
            <a:r>
              <a:rPr lang="fr-FR" sz="2400" dirty="0" err="1"/>
              <a:t>Conditional</a:t>
            </a:r>
            <a:r>
              <a:rPr lang="fr-FR" sz="2400" dirty="0"/>
              <a:t>)</a:t>
            </a:r>
            <a:endParaRPr lang="en-US" sz="24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5.09 Draft Documents or Actions</a:t>
            </a:r>
            <a:br>
              <a:rPr lang="en-US" dirty="0"/>
            </a:br>
            <a:r>
              <a:rPr lang="en-US" dirty="0"/>
              <a:t>for EC to consider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802.EC: </a:t>
            </a:r>
            <a:r>
              <a:rPr lang="en-US" sz="2000" kern="0" dirty="0" err="1"/>
              <a:t>tbd</a:t>
            </a:r>
            <a:r>
              <a:rPr lang="en-US" sz="20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802.01: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802.03: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802.11: Liaison - P802.11az D4.0 to ISO/IEC JTC1 for information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802.15: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802.18: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802.19: none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802.24: none</a:t>
            </a:r>
            <a:endParaRPr lang="en-US" sz="2000" dirty="0"/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802/JTC1 SC: </a:t>
            </a:r>
            <a:r>
              <a:rPr lang="en-US" sz="2000" kern="0" dirty="0"/>
              <a:t>report</a:t>
            </a:r>
            <a:endParaRPr lang="en-US" sz="2000" kern="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802/ITU SC: report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802/IETF SC: report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802/Wireless Chairs SC: none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 Public Visibility Standing Committee: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5.10 Draft PARs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0500" y="1295400"/>
            <a:ext cx="11811000" cy="4114800"/>
          </a:xfrm>
        </p:spPr>
        <p:txBody>
          <a:bodyPr/>
          <a:lstStyle/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P802-Rev  Standard - Overview and Architecture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P802.1Qdt Amendment: Priority-based Flow Control Enhancements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P802.1DU Standard for Cut-Through Forwarding Bridges and Bridged Networks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P802.3dg 100Mb/s Operation and Associated Power Delivery over a Single Balanced Pair of Conductors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P802.15.6ma Wireless Body Area Networks revision</a:t>
            </a:r>
          </a:p>
          <a:p>
            <a:pPr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48 hour maintenance policy PARs</a:t>
            </a:r>
          </a:p>
          <a:p>
            <a:pPr>
              <a:buFont typeface="+mj-lt"/>
              <a:buAutoNum type="arabicPeriod"/>
            </a:pPr>
            <a:r>
              <a:rPr lang="en-US" sz="2000" kern="0" dirty="0"/>
              <a:t>P802.3dh Multi-Gigabit Graded-index Plastic Optical Fiber Automotive Ethernet</a:t>
            </a:r>
          </a:p>
          <a:p>
            <a:pPr>
              <a:buFont typeface="+mj-lt"/>
              <a:buAutoNum type="arabicPeriod"/>
            </a:pPr>
            <a:r>
              <a:rPr lang="en-US" sz="2000" kern="0" dirty="0"/>
              <a:t>PAR Modification Request P802.3cz Multi-Gigabit Graded-index Glass Optical Fiber Automotive Ethernet</a:t>
            </a:r>
          </a:p>
          <a:p>
            <a:pPr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PAR withdrawal requests: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P802.15.12 Enhanced Ultra Wide-Band (UWB)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P802.15.6a  Dependable Human and Vehicle Body Area Networks w</a:t>
            </a:r>
            <a:endParaRPr lang="en-US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dirty="0"/>
              <a:t>5.11 Pre-PAR 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026923"/>
              </p:ext>
            </p:extLst>
          </p:nvPr>
        </p:nvGraphicFramePr>
        <p:xfrm>
          <a:off x="762000" y="1329332"/>
          <a:ext cx="10515600" cy="3625103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68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8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32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3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IEEE 802 Network Enhancements for the Next Decade IC Activity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Nendica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11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Greater than 10 Mb/s long-reach point-to-point single pair Ethernet PHY Enhancements to Single Pair Ethernet (2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recharter &amp; extension)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</a:t>
                      </a:r>
                      <a:r>
                        <a:rPr lang="en-US" sz="2000" baseline="0" dirty="0"/>
                        <a:t>New Ethernet Applications (NEA)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8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Standing Committees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Wireless Next Generation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796590"/>
              </p:ext>
            </p:extLst>
          </p:nvPr>
        </p:nvGraphicFramePr>
        <p:xfrm>
          <a:off x="914400" y="1981200"/>
          <a:ext cx="10363200" cy="2286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70207754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603295769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34913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272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Interest Groups: Link Dependability, UWB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Standing Committees:  </a:t>
                      </a:r>
                      <a:r>
                        <a:rPr lang="en-US" sz="2000" baseline="0" dirty="0" err="1">
                          <a:solidFill>
                            <a:schemeClr val="tx1"/>
                          </a:solidFill>
                        </a:rPr>
                        <a:t>TeraHertz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3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7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69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 ECSG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772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5.11 Pre-PAR activity</a:t>
            </a:r>
          </a:p>
        </p:txBody>
      </p:sp>
    </p:spTree>
    <p:extLst>
      <p:ext uri="{BB962C8B-B14F-4D97-AF65-F5344CB8AC3E}">
        <p14:creationId xmlns:p14="http://schemas.microsoft.com/office/powerpoint/2010/main" val="3001272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5.12 802/SA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11201400" cy="4724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/>
              <a:t>802/SA Task Force Electronic Meeting held Monday 31 January 2022 16:00-17:00 ET</a:t>
            </a:r>
          </a:p>
          <a:p>
            <a:pPr marL="0" indent="0" eaLnBrk="1" hangingPunct="1">
              <a:buNone/>
              <a:defRPr/>
            </a:pPr>
            <a:r>
              <a:rPr lang="en-US" sz="2000" dirty="0"/>
              <a:t>	Meeting notes at ec-22-0028-00-00EC-31jan2022-802-sa-task-force-mtg-notes.docx</a:t>
            </a:r>
          </a:p>
          <a:p>
            <a:pPr marL="0" indent="0" eaLnBrk="1" hangingPunct="1">
              <a:buNone/>
              <a:defRPr/>
            </a:pPr>
            <a:endParaRPr lang="en-US" sz="300" dirty="0"/>
          </a:p>
          <a:p>
            <a:pPr marL="0" indent="0" eaLnBrk="1" hangingPunct="1">
              <a:buNone/>
              <a:defRPr/>
            </a:pPr>
            <a:r>
              <a:rPr lang="en-US" sz="2000" dirty="0"/>
              <a:t>Agenda: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Action Items: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Markus to share IEEE IT recommendations and rough schedule with 802 at the next 802/SA Task Force meeting 28 FEB 2022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Markus to investigate SA’s ability to support mixed mode meetings and report back at the next 802/SA Task Force meeting 28 FEB 2022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</a:t>
            </a:r>
            <a:r>
              <a:rPr lang="en-US" sz="1200" dirty="0">
                <a:solidFill>
                  <a:schemeClr val="tx2"/>
                </a:solidFill>
              </a:rPr>
              <a:t> </a:t>
            </a:r>
            <a:r>
              <a:rPr lang="en-US" sz="1200" dirty="0" err="1">
                <a:solidFill>
                  <a:schemeClr val="tx2"/>
                </a:solidFill>
              </a:rPr>
              <a:t>Nikolich</a:t>
            </a:r>
            <a:r>
              <a:rPr lang="en-US" sz="1200" dirty="0">
                <a:solidFill>
                  <a:schemeClr val="tx2"/>
                </a:solidFill>
              </a:rPr>
              <a:t> to ask Zimmerman to supply 802’s mixed mode meeting requirements based on his ad-hoc Mixed Mode Meeting Best Practices draft 28 FEB 2022</a:t>
            </a:r>
            <a:endParaRPr lang="en-US" sz="1400" dirty="0">
              <a:solidFill>
                <a:schemeClr val="tx2"/>
              </a:solidFill>
            </a:endParaRP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</a:t>
            </a:r>
            <a:r>
              <a:rPr lang="en-US" sz="1200" dirty="0">
                <a:solidFill>
                  <a:schemeClr val="tx2"/>
                </a:solidFill>
              </a:rPr>
              <a:t>Markus to ask Adam Newman if he can put PLAN B into action and report back to the 802 EC as soon as possible. PLAN B consists of contacting the original Mentor SW developer, </a:t>
            </a:r>
            <a:r>
              <a:rPr lang="en-US" sz="1200" dirty="0" err="1">
                <a:solidFill>
                  <a:schemeClr val="tx2"/>
                </a:solidFill>
              </a:rPr>
              <a:t>Biveo</a:t>
            </a:r>
            <a:r>
              <a:rPr lang="en-US" sz="1200" dirty="0">
                <a:solidFill>
                  <a:schemeClr val="tx2"/>
                </a:solidFill>
              </a:rPr>
              <a:t>, or a SW contractor with the skills to refactor Mentor into a maintainable SW platform to eliminate the risk of Mentor failing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  <a:endParaRPr lang="en-US" sz="1600" dirty="0">
              <a:solidFill>
                <a:schemeClr val="tx2"/>
              </a:solidFill>
            </a:endParaRPr>
          </a:p>
          <a:p>
            <a:pPr marL="288925" indent="-288925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288925" indent="-288925" eaLnBrk="1" hangingPunct="1"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Next 802/SA TF Meeting Tentatively Scheduled for 4-5pm ET Monday 21 March 2022</a:t>
            </a: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BEE53F-F2FE-425C-9408-D69FC17AB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129" y="2057400"/>
            <a:ext cx="8795142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8610600" cy="5181600"/>
          </a:xfrm>
        </p:spPr>
        <p:txBody>
          <a:bodyPr/>
          <a:lstStyle/>
          <a:p>
            <a:r>
              <a:rPr lang="en-US" sz="2400" dirty="0"/>
              <a:t>Review Recording Secretary’s list of Open Action Items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5.13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5.14 802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8B01C-DBDF-4832-BE4A-E2765C94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Status of remaining work items</a:t>
            </a:r>
          </a:p>
          <a:p>
            <a:pPr marL="457200" lvl="1" indent="0">
              <a:buNone/>
            </a:pPr>
            <a:br>
              <a:rPr lang="en-US" sz="2000" dirty="0"/>
            </a:br>
            <a:r>
              <a:rPr lang="en-US" sz="2000" dirty="0"/>
              <a:t>d. Hybrid Meeting Evaluation split into two sub-ad </a:t>
            </a:r>
            <a:r>
              <a:rPr lang="en-US" sz="2000" dirty="0" err="1"/>
              <a:t>hocs</a:t>
            </a:r>
            <a:br>
              <a:rPr lang="en-US" sz="2000" dirty="0"/>
            </a:br>
            <a:r>
              <a:rPr lang="en-US" sz="2000" dirty="0"/>
              <a:t>d.1 Mixed Mode Best Practices (</a:t>
            </a:r>
            <a:r>
              <a:rPr lang="en-US" sz="2000" dirty="0" err="1"/>
              <a:t>GeorgeZ</a:t>
            </a:r>
            <a:r>
              <a:rPr lang="en-US" sz="2000" dirty="0"/>
              <a:t>) in process of drafting a document</a:t>
            </a:r>
            <a:br>
              <a:rPr lang="en-US" sz="2000" dirty="0"/>
            </a:br>
            <a:r>
              <a:rPr lang="en-US" sz="2000" dirty="0"/>
              <a:t>d.2 Future Meeting Vision (</a:t>
            </a:r>
            <a:r>
              <a:rPr lang="en-US" sz="2000" dirty="0" err="1"/>
              <a:t>AndrewM</a:t>
            </a:r>
            <a:r>
              <a:rPr lang="en-US" sz="2000" dirty="0"/>
              <a:t>) in process of establishing a long term vision for 	effective 802 sessions	 </a:t>
            </a:r>
            <a:endParaRPr lang="en-US" sz="3200" dirty="0"/>
          </a:p>
          <a:p>
            <a:pPr marL="0" indent="0">
              <a:buNone/>
            </a:pPr>
            <a:r>
              <a:rPr lang="en-US" sz="2000" dirty="0"/>
              <a:t>Next meeting tentative scheduled for 13:00-14:00pm ET Tuesday15 March 2022</a:t>
            </a:r>
            <a:endParaRPr lang="en-US" sz="2800" dirty="0"/>
          </a:p>
          <a:p>
            <a:pPr marL="0" indent="0">
              <a:buNone/>
            </a:pPr>
            <a:endParaRPr lang="en-US" sz="1100" dirty="0"/>
          </a:p>
          <a:p>
            <a:pPr marL="347663" indent="-347663">
              <a:buNone/>
            </a:pPr>
            <a:r>
              <a:rPr lang="en-US" sz="2400" dirty="0"/>
              <a:t>Potential follow on activity: Organizing an 802 LMSC Leadership Workshop</a:t>
            </a:r>
            <a:br>
              <a:rPr lang="en-US" sz="2400" dirty="0"/>
            </a:br>
            <a:r>
              <a:rPr lang="en-US" sz="2400" dirty="0"/>
              <a:t>The last Workshop was held in July 2018. </a:t>
            </a:r>
            <a:br>
              <a:rPr lang="en-US" sz="2400" dirty="0"/>
            </a:br>
            <a:r>
              <a:rPr lang="en-US" sz="2400" dirty="0"/>
              <a:t>Is there interest in conducting a 1 day Workshop in July 2022?</a:t>
            </a:r>
            <a:r>
              <a:rPr lang="en-US" sz="2800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531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4BA43-BCE2-4C38-8EB0-0F612F51B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5.14 802 Next Gen Technologies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2F9BB-F1EC-41B1-9BF0-4F3E3CC75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2000" dirty="0"/>
              <a:t>Goals: </a:t>
            </a:r>
          </a:p>
          <a:p>
            <a:pPr marL="169863" indent="-169863" fontAlgn="base">
              <a:buClr>
                <a:schemeClr val="tx1"/>
              </a:buClr>
              <a:buFont typeface="+mj-lt"/>
              <a:buAutoNum type="alphaLcParenR"/>
            </a:pPr>
            <a:r>
              <a:rPr lang="en-US" sz="2000" dirty="0"/>
              <a:t> Provide a platform for 802 groups to exchange information on their next-gen activities</a:t>
            </a:r>
          </a:p>
          <a:p>
            <a:pPr marL="169863" indent="-169863" fontAlgn="base">
              <a:buClr>
                <a:schemeClr val="tx1"/>
              </a:buClr>
              <a:buFont typeface="+mj-lt"/>
              <a:buAutoNum type="alphaLcParenR"/>
            </a:pPr>
            <a:r>
              <a:rPr lang="en-US" sz="2000" dirty="0"/>
              <a:t> Provide a platform for developers of early-stage technologies (e.g., academic and industrial researchers), to get familiar with early stage 802 activities and introduce their early-stage technologies to the 802 community.</a:t>
            </a:r>
          </a:p>
          <a:p>
            <a:pPr marL="0" indent="0" fontAlgn="base">
              <a:buClr>
                <a:schemeClr val="tx1"/>
              </a:buClr>
              <a:buNone/>
            </a:pPr>
            <a:endParaRPr lang="en-US" sz="2000" dirty="0"/>
          </a:p>
          <a:p>
            <a:pPr marL="0" indent="0" fontAlgn="base">
              <a:buClr>
                <a:schemeClr val="tx1"/>
              </a:buClr>
              <a:buNone/>
            </a:pPr>
            <a:r>
              <a:rPr lang="en-US" sz="2000" dirty="0"/>
              <a:t>Feedback from 02 March 2022 Workshop</a:t>
            </a:r>
          </a:p>
          <a:p>
            <a:pPr marL="231775" indent="-174625" defTabSz="463550" fontAlgn="base">
              <a:buClr>
                <a:schemeClr val="tx1"/>
              </a:buClr>
              <a:buFont typeface="+mj-lt"/>
              <a:buAutoNum type="alphaLcParenR"/>
              <a:tabLst>
                <a:tab pos="231775" algn="l"/>
              </a:tabLst>
            </a:pPr>
            <a:r>
              <a:rPr lang="en-US" sz="2000" dirty="0"/>
              <a:t> mixed</a:t>
            </a:r>
          </a:p>
          <a:p>
            <a:pPr marL="231775" indent="-174625" defTabSz="463550" fontAlgn="base">
              <a:buClr>
                <a:schemeClr val="tx1"/>
              </a:buClr>
              <a:buFont typeface="+mj-lt"/>
              <a:buAutoNum type="alphaLcParenR"/>
              <a:tabLst>
                <a:tab pos="231775" algn="l"/>
              </a:tabLst>
            </a:pPr>
            <a:r>
              <a:rPr lang="en-US" sz="2000" dirty="0"/>
              <a:t> seeking feedback on improving the format</a:t>
            </a:r>
          </a:p>
          <a:p>
            <a:pPr marL="231775" indent="-174625" defTabSz="463550" fontAlgn="base">
              <a:buClr>
                <a:schemeClr val="tx1"/>
              </a:buClr>
              <a:buFont typeface="+mj-lt"/>
              <a:buAutoNum type="alphaLcParenR"/>
              <a:tabLst>
                <a:tab pos="231775" algn="l"/>
              </a:tabLst>
            </a:pPr>
            <a:r>
              <a:rPr lang="en-US" sz="2000" dirty="0"/>
              <a:t> possible topic for 802 LMSC Leadership Workshop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28684-C740-44AF-A917-3A896A417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13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5.14 802 LMSC Leadership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8B01C-DBDF-4832-BE4A-E2765C94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347663" indent="-347663">
              <a:buNone/>
            </a:pPr>
            <a:r>
              <a:rPr lang="en-US" sz="2400" dirty="0"/>
              <a:t>Potential follow on activity to the Restructuring ad hoc: </a:t>
            </a:r>
            <a:br>
              <a:rPr lang="en-US" sz="2400" dirty="0"/>
            </a:br>
            <a:r>
              <a:rPr lang="en-US" sz="2400" dirty="0"/>
              <a:t>Organizing an 802 LMSC Leadership Workshop. The last Workshop was held in July 2018. </a:t>
            </a:r>
            <a:br>
              <a:rPr lang="en-US" sz="2400" dirty="0"/>
            </a:br>
            <a:r>
              <a:rPr lang="en-US" sz="2400" dirty="0"/>
              <a:t>Is there interest in conducting a 1 day Workshop in July 2022?</a:t>
            </a:r>
            <a:endParaRPr lang="en-US" sz="2800" dirty="0"/>
          </a:p>
          <a:p>
            <a:pPr marL="347663" indent="-347663">
              <a:buNone/>
            </a:pPr>
            <a:endParaRPr lang="en-US" sz="2000" dirty="0"/>
          </a:p>
          <a:p>
            <a:pPr marL="347663" indent="-347663">
              <a:buNone/>
            </a:pPr>
            <a:r>
              <a:rPr lang="en-US" sz="2000" dirty="0"/>
              <a:t>Potential topics:</a:t>
            </a:r>
          </a:p>
          <a:p>
            <a:pPr marL="347663" indent="-347663">
              <a:buNone/>
            </a:pPr>
            <a:r>
              <a:rPr lang="en-US" sz="2000" dirty="0"/>
              <a:t>a) 802 Overview and Architecture revision</a:t>
            </a:r>
          </a:p>
          <a:p>
            <a:pPr marL="347663" indent="-347663">
              <a:buNone/>
            </a:pPr>
            <a:r>
              <a:rPr lang="en-US" sz="2000" dirty="0"/>
              <a:t>b) impact of emerging technologies, market trends and regulations on evolving 802 standards</a:t>
            </a:r>
          </a:p>
          <a:p>
            <a:pPr marL="347663" indent="-347663">
              <a:buNone/>
            </a:pPr>
            <a:r>
              <a:rPr lang="en-US" sz="2000" dirty="0"/>
              <a:t>c) mixed mode meetings: requirements, best practices, implementation, costs, P&amp;P impact, etc.</a:t>
            </a:r>
          </a:p>
          <a:p>
            <a:pPr marL="347663" indent="-347663">
              <a:buNone/>
            </a:pPr>
            <a:r>
              <a:rPr lang="en-US" sz="2000" dirty="0"/>
              <a:t>d) long term meeting strategy -- remote only, mixed-mode, in-person only</a:t>
            </a:r>
          </a:p>
          <a:p>
            <a:pPr marL="347663" indent="-347663">
              <a:buNone/>
            </a:pPr>
            <a:r>
              <a:rPr lang="en-US" sz="2000" dirty="0"/>
              <a:t>e) tools: stability and evolution to improved platforms</a:t>
            </a:r>
          </a:p>
          <a:p>
            <a:pPr marL="347663" indent="-347663">
              <a:buNone/>
            </a:pPr>
            <a:r>
              <a:rPr lang="en-US" sz="2000" dirty="0"/>
              <a:t>f) assess relationships with regulators, external SDOs and alliances</a:t>
            </a:r>
          </a:p>
          <a:p>
            <a:pPr marL="347663" indent="-347663">
              <a:buNone/>
            </a:pPr>
            <a:r>
              <a:rPr lang="en-US" sz="2000" dirty="0"/>
              <a:t>g) 802 Next Gen Technologies Workshop improvements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1294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4267200"/>
          </a:xfrm>
        </p:spPr>
        <p:txBody>
          <a:bodyPr/>
          <a:lstStyle/>
          <a:p>
            <a:r>
              <a:rPr lang="en-US" sz="2400" dirty="0"/>
              <a:t>Geoff Thompson and Stuart Kerry to report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5.15 802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AC084-1002-4478-B662-E4C3F3F9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09600"/>
            <a:ext cx="11125200" cy="1143000"/>
          </a:xfrm>
        </p:spPr>
        <p:txBody>
          <a:bodyPr/>
          <a:lstStyle/>
          <a:p>
            <a:r>
              <a:rPr lang="en-US" dirty="0"/>
              <a:t>11.0 Cross 802 Activities EC Meeting Schedule</a:t>
            </a:r>
            <a:br>
              <a:rPr lang="en-US" dirty="0"/>
            </a:br>
            <a:r>
              <a:rPr lang="en-US" dirty="0"/>
              <a:t> </a:t>
            </a:r>
            <a:r>
              <a:rPr lang="en-US" sz="3200" dirty="0"/>
              <a:t>(all times ET)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AD20D-4EDE-4766-AC83-F2C2B0098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LMSC Rules				16:00-18:00 Tue 01 MAR</a:t>
            </a:r>
          </a:p>
          <a:p>
            <a:pPr marL="0" indent="0">
              <a:buNone/>
            </a:pPr>
            <a:r>
              <a:rPr lang="en-US" sz="2400" dirty="0"/>
              <a:t>Next Gen Technology Workshop	16:00-17:00 Wed 02 MAR</a:t>
            </a:r>
          </a:p>
          <a:p>
            <a:pPr marL="0" indent="0">
              <a:buNone/>
            </a:pPr>
            <a:r>
              <a:rPr lang="en-US" sz="2400" dirty="0"/>
              <a:t>Technical Plenary 			9:00-11:00 Thu 03 MAR</a:t>
            </a:r>
          </a:p>
          <a:p>
            <a:pPr marL="0" indent="0">
              <a:buNone/>
            </a:pPr>
            <a:r>
              <a:rPr lang="en-US" sz="2400" dirty="0"/>
              <a:t>Orientation				10:00-11:00 Fri 04 MAR</a:t>
            </a:r>
          </a:p>
          <a:p>
            <a:pPr marL="0" indent="0">
              <a:buNone/>
            </a:pPr>
            <a:r>
              <a:rPr lang="en-US" sz="2400" dirty="0"/>
              <a:t>Opening EC Meeting			15:00-17:00 Fri 04 MAR</a:t>
            </a:r>
          </a:p>
          <a:p>
            <a:pPr marL="0" indent="0">
              <a:buNone/>
            </a:pPr>
            <a:r>
              <a:rPr lang="en-US" sz="2400" dirty="0"/>
              <a:t>802/JTC1 </a:t>
            </a:r>
            <a:r>
              <a:rPr lang="en-US" sz="2400" dirty="0" err="1"/>
              <a:t>Stdng</a:t>
            </a:r>
            <a:r>
              <a:rPr lang="en-US" sz="2400" dirty="0"/>
              <a:t> </a:t>
            </a:r>
            <a:r>
              <a:rPr lang="en-US" sz="2400" dirty="0" err="1"/>
              <a:t>Cmte</a:t>
            </a:r>
            <a:r>
              <a:rPr lang="en-US" sz="2400" dirty="0"/>
              <a:t>			16:00-18:00 Tue 08 MAR</a:t>
            </a:r>
          </a:p>
          <a:p>
            <a:pPr marL="0" indent="0">
              <a:buNone/>
            </a:pPr>
            <a:r>
              <a:rPr lang="en-US" sz="2400" dirty="0"/>
              <a:t>Public Visibility </a:t>
            </a:r>
            <a:r>
              <a:rPr lang="en-US" sz="2400" dirty="0" err="1"/>
              <a:t>Stdng</a:t>
            </a:r>
            <a:r>
              <a:rPr lang="en-US" sz="2400" dirty="0"/>
              <a:t> </a:t>
            </a:r>
            <a:r>
              <a:rPr lang="en-US" sz="2400" dirty="0" err="1"/>
              <a:t>Cmte</a:t>
            </a:r>
            <a:r>
              <a:rPr lang="en-US" sz="2400" dirty="0"/>
              <a:t>		15:00-16:00 Wed 09 MAR</a:t>
            </a:r>
          </a:p>
          <a:p>
            <a:pPr marL="0" indent="0">
              <a:buNone/>
            </a:pPr>
            <a:r>
              <a:rPr lang="en-US" sz="2400" dirty="0"/>
              <a:t>Restructuring Ad Hoc			13:00-14:00 Tue 15 MAR</a:t>
            </a:r>
          </a:p>
          <a:p>
            <a:pPr marL="0" indent="0">
              <a:buNone/>
            </a:pPr>
            <a:r>
              <a:rPr lang="en-US" sz="2400" dirty="0"/>
              <a:t>802/ITU </a:t>
            </a:r>
            <a:r>
              <a:rPr lang="en-US" sz="2400" dirty="0" err="1"/>
              <a:t>Stdg</a:t>
            </a:r>
            <a:r>
              <a:rPr lang="en-US" sz="2400" dirty="0"/>
              <a:t> </a:t>
            </a:r>
            <a:r>
              <a:rPr lang="en-US" sz="2400" dirty="0" err="1"/>
              <a:t>Cmte</a:t>
            </a:r>
            <a:r>
              <a:rPr lang="en-US" sz="2400" dirty="0"/>
              <a:t>			16:00-17:00 Wed 16 MAR</a:t>
            </a:r>
          </a:p>
          <a:p>
            <a:pPr marL="0" indent="0">
              <a:buNone/>
            </a:pPr>
            <a:r>
              <a:rPr lang="en-US" sz="2400" dirty="0"/>
              <a:t>Closing EC Meeting			14:00-18:00 Fri 18 MAR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BDF0A-2766-4966-BE69-E869017A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76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0B18A-BC62-4306-8494-6696DFD5B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3632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Motion: Approve waiving the plenary session registration fee for the following individuals:</a:t>
            </a:r>
          </a:p>
          <a:p>
            <a:pPr marL="0" indent="0">
              <a:buNone/>
            </a:pPr>
            <a:r>
              <a:rPr lang="en-US" sz="2000" dirty="0"/>
              <a:t>Mover: Glenn 	Parsons Seconder: John </a:t>
            </a:r>
            <a:r>
              <a:rPr lang="en-US" sz="2000" dirty="0" err="1"/>
              <a:t>D’Ambrosia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984BC5-A53E-4985-ADA5-7F2339B79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815585"/>
              </p:ext>
            </p:extLst>
          </p:nvPr>
        </p:nvGraphicFramePr>
        <p:xfrm>
          <a:off x="762000" y="2447748"/>
          <a:ext cx="10668000" cy="4226022"/>
        </p:xfrm>
        <a:graphic>
          <a:graphicData uri="http://schemas.openxmlformats.org/drawingml/2006/table">
            <a:tbl>
              <a:tblPr/>
              <a:tblGrid>
                <a:gridCol w="1859559">
                  <a:extLst>
                    <a:ext uri="{9D8B030D-6E8A-4147-A177-3AD203B41FA5}">
                      <a16:colId xmlns:a16="http://schemas.microsoft.com/office/drawing/2014/main" val="1797299578"/>
                    </a:ext>
                  </a:extLst>
                </a:gridCol>
                <a:gridCol w="4023529">
                  <a:extLst>
                    <a:ext uri="{9D8B030D-6E8A-4147-A177-3AD203B41FA5}">
                      <a16:colId xmlns:a16="http://schemas.microsoft.com/office/drawing/2014/main" val="4159286563"/>
                    </a:ext>
                  </a:extLst>
                </a:gridCol>
                <a:gridCol w="4784912">
                  <a:extLst>
                    <a:ext uri="{9D8B030D-6E8A-4147-A177-3AD203B41FA5}">
                      <a16:colId xmlns:a16="http://schemas.microsoft.com/office/drawing/2014/main" val="1930807590"/>
                    </a:ext>
                  </a:extLst>
                </a:gridCol>
              </a:tblGrid>
              <a:tr h="1674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</a:rPr>
                        <a:t>Participant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Affiliation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Rationale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266754"/>
                  </a:ext>
                </a:extLst>
              </a:tr>
              <a:tr h="5280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Ms. Jia Xueqin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China Unicom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Attendance at one TSN TG meeting to present TSN demo project in Shenzhen CubeNet3.0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848459"/>
                  </a:ext>
                </a:extLst>
              </a:tr>
              <a:tr h="5280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Ms. Zhu Jinyu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China Academy of Information and Communications Technology (CAICT)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Attendance at one TSN TG meeting to present of 5G + TSN Carrier Network Testbed 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357378"/>
                  </a:ext>
                </a:extLst>
              </a:tr>
              <a:tr h="396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Mr. Genio Kronauer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L-Acoustics</a:t>
                      </a:r>
                      <a:br>
                        <a:rPr lang="en-US" sz="1600" dirty="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Board of Directors, AVNU Alliance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Attendance at one TSN TG meeting to present future ProAV requirements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864862"/>
                  </a:ext>
                </a:extLst>
              </a:tr>
              <a:tr h="396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Mr. Henning Kaltheuner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d&amp;b audiotechnik</a:t>
                      </a:r>
                      <a:br>
                        <a:rPr lang="en-US" sz="160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Board of Directors, AVNU Alliance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Attendance at one TSN TG meeting to present future ProAV requirements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261611"/>
                  </a:ext>
                </a:extLst>
              </a:tr>
              <a:tr h="396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Mr. Lukas Osswald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University of Tübingen</a:t>
                      </a:r>
                      <a:br>
                        <a:rPr lang="en-US" sz="160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LNI 4.0 member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Attendance at one TSN TG meeting to present LNI 4.0 liaison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379725"/>
                  </a:ext>
                </a:extLst>
              </a:tr>
              <a:tr h="396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Mr. Rob Wilton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Cisco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IETF Operations &amp; Management Area Director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Attendance at 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</a:rPr>
                        <a:t>YANGsters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 meeting to discuss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802.1 liaison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on keystore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611817"/>
                  </a:ext>
                </a:extLst>
              </a:tr>
              <a:tr h="3960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Mr. Kent Watsen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Watsen Networks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IETF NETCONF &amp; NETMOD co-chair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Attendance at 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</a:rPr>
                        <a:t>YANGsters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 meeting to discuss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802.1 liaison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n keystore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026839"/>
                  </a:ext>
                </a:extLst>
              </a:tr>
              <a:tr h="3348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Mr. Milton Lie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Bell Textron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SAE member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Attendance at joint meeting of SAE AS6675 / IEEE 802.1DP 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240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75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4.00 IEEE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11353800" cy="2286000"/>
          </a:xfrm>
        </p:spPr>
        <p:txBody>
          <a:bodyPr/>
          <a:lstStyle/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Michelle Turner	role: 802 lead editorial support</a:t>
            </a:r>
            <a:br>
              <a:rPr lang="en-US" sz="1800" dirty="0"/>
            </a:br>
            <a:r>
              <a:rPr lang="en-US" sz="1800" dirty="0"/>
              <a:t>	title: Managing Editor, Content Production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Catherine Berger	role: 802 editorial support</a:t>
            </a:r>
            <a:br>
              <a:rPr lang="en-US" sz="1800" dirty="0"/>
            </a:br>
            <a:r>
              <a:rPr lang="en-US" sz="1800" dirty="0"/>
              <a:t>	title: Senior Program &amp; Special Project Manager</a:t>
            </a:r>
            <a:br>
              <a:rPr lang="en-US" sz="1800" dirty="0"/>
            </a:b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Jodi </a:t>
            </a:r>
            <a:r>
              <a:rPr lang="en-US" sz="1800" dirty="0" err="1"/>
              <a:t>Haasz</a:t>
            </a:r>
            <a:r>
              <a:rPr lang="en-US" sz="1800" dirty="0"/>
              <a:t>	role: 802 lead</a:t>
            </a:r>
            <a:br>
              <a:rPr lang="en-US" sz="1800" dirty="0"/>
            </a:br>
            <a:r>
              <a:rPr lang="en-US" sz="1800" dirty="0"/>
              <a:t>	supports: dot03 and dot18 groups</a:t>
            </a:r>
            <a:br>
              <a:rPr lang="en-US" sz="1800" dirty="0"/>
            </a:br>
            <a:r>
              <a:rPr lang="en-US" sz="1800" dirty="0"/>
              <a:t>	title: Operational Program Management Senior Manager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Christy Bahn	role: supports dot11, dot15, dot19 and, dot24 groups</a:t>
            </a:r>
            <a:br>
              <a:rPr lang="en-US" sz="1800" dirty="0"/>
            </a:br>
            <a:r>
              <a:rPr lang="en-US" sz="1800" dirty="0"/>
              <a:t>	title: Operational Program Management Program Manager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Christian Orlando	role: supports dot01</a:t>
            </a:r>
            <a:br>
              <a:rPr lang="en-US" sz="1800" dirty="0"/>
            </a:br>
            <a:r>
              <a:rPr lang="en-US" sz="1800" dirty="0"/>
              <a:t>	title: Operational Program Management Program Coordinator</a:t>
            </a:r>
            <a:br>
              <a:rPr lang="en-US" sz="1800" dirty="0"/>
            </a:br>
            <a:br>
              <a:rPr lang="en-US" sz="1800" dirty="0"/>
            </a:br>
            <a:r>
              <a:rPr lang="en-US" sz="1400" dirty="0"/>
              <a:t>NOTE additional staff support: </a:t>
            </a:r>
            <a:br>
              <a:rPr lang="en-US" sz="1400" dirty="0"/>
            </a:br>
            <a:r>
              <a:rPr lang="en-US" sz="1400" dirty="0"/>
              <a:t>Erin Morales, Director, Operational Program </a:t>
            </a:r>
            <a:r>
              <a:rPr lang="en-US" sz="1400" dirty="0" err="1"/>
              <a:t>Managerment</a:t>
            </a:r>
            <a:r>
              <a:rPr lang="en-US" sz="1400" dirty="0"/>
              <a:t> (</a:t>
            </a:r>
            <a:r>
              <a:rPr lang="en-US" sz="1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e.spiewak@ieee.org</a:t>
            </a:r>
            <a:r>
              <a:rPr lang="en-US" sz="1400" dirty="0"/>
              <a:t>), Ashley Moran, Program Manager, Operational Program Management (</a:t>
            </a:r>
            <a:r>
              <a:rPr lang="en-US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a.f.moran@ieee.org</a:t>
            </a:r>
            <a:r>
              <a:rPr lang="en-US" sz="1400" dirty="0"/>
              <a:t>), Patricia </a:t>
            </a:r>
            <a:r>
              <a:rPr lang="en-US" sz="1400" dirty="0" err="1"/>
              <a:t>Roder</a:t>
            </a:r>
            <a:r>
              <a:rPr lang="en-US" sz="1400" dirty="0"/>
              <a:t>, Senior Program Manager, Operational Program Management (</a:t>
            </a:r>
            <a:r>
              <a:rPr lang="en-US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p.roder@ieee.org</a:t>
            </a:r>
            <a:r>
              <a:rPr lang="en-US" sz="1400" dirty="0"/>
              <a:t>), Malia Zaman, Senior Program Manager, Operational Program Management (</a:t>
            </a:r>
            <a:r>
              <a:rPr lang="en-US" sz="1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m.zaman@ieee.org</a:t>
            </a:r>
            <a:r>
              <a:rPr lang="en-US" sz="1400" dirty="0"/>
              <a:t>), Jennifer </a:t>
            </a:r>
            <a:r>
              <a:rPr lang="en-US" sz="1400" dirty="0" err="1"/>
              <a:t>Santulli</a:t>
            </a:r>
            <a:r>
              <a:rPr lang="en-US" sz="1400" dirty="0"/>
              <a:t>, Program Manager, Operational Program Management (</a:t>
            </a:r>
            <a:r>
              <a:rPr lang="en-US" sz="1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j.santulli@ieee.org</a:t>
            </a:r>
            <a:r>
              <a:rPr lang="en-US" sz="1400" dirty="0"/>
              <a:t>), Tom Thompson, Program Manager, Operational Program Management (</a:t>
            </a:r>
            <a:r>
              <a:rPr lang="en-US" sz="14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thomas.thompson@ieee.org</a:t>
            </a:r>
            <a:r>
              <a:rPr lang="en-US" sz="1400" dirty="0"/>
              <a:t>), Vanessa </a:t>
            </a:r>
            <a:r>
              <a:rPr lang="en-US" sz="1400" dirty="0" err="1"/>
              <a:t>Lalitte</a:t>
            </a:r>
            <a:r>
              <a:rPr lang="en-US" sz="1400" dirty="0"/>
              <a:t> (v.lalitte@ieee.org), Program Coordinator, Operational Program Management, Mike </a:t>
            </a:r>
            <a:r>
              <a:rPr lang="en-US" sz="1400" dirty="0" err="1"/>
              <a:t>Kipness</a:t>
            </a:r>
            <a:r>
              <a:rPr lang="en-US" sz="1400" dirty="0"/>
              <a:t> (m.kipness@ieee.org), Program Manager, Operational Program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06515"/>
            <a:ext cx="9829800" cy="4114800"/>
          </a:xfrm>
        </p:spPr>
        <p:txBody>
          <a:bodyPr/>
          <a:lstStyle/>
          <a:p>
            <a:r>
              <a:rPr lang="en-US" sz="2000" dirty="0"/>
              <a:t>In person interaction is vital to our productivity and creativity.</a:t>
            </a:r>
          </a:p>
          <a:p>
            <a:pPr lvl="1"/>
            <a:r>
              <a:rPr lang="en-US" sz="1800" dirty="0"/>
              <a:t>I look forward to a safe and productive return to in person sessions by July 2022.</a:t>
            </a:r>
          </a:p>
          <a:p>
            <a:pPr lvl="1"/>
            <a:r>
              <a:rPr lang="en-US" sz="1800" dirty="0"/>
              <a:t>Continuing the mixed mode meeting experiment started in July 2021, </a:t>
            </a:r>
            <a:br>
              <a:rPr lang="en-US" sz="1800" dirty="0"/>
            </a:br>
            <a:r>
              <a:rPr lang="en-US" sz="1800" dirty="0"/>
              <a:t>I will conduct the 14:00-18:00 ET 18 March 2022 plenary closing 802 EC meeting in a mixed-mode at the IEEE HQ in Piscataway NJ.  </a:t>
            </a:r>
          </a:p>
          <a:p>
            <a:pPr lvl="1"/>
            <a:r>
              <a:rPr lang="en-US" sz="1800" dirty="0"/>
              <a:t>Interested participants are invited to join us in person while we simultaneously connect to remote participants.</a:t>
            </a:r>
          </a:p>
          <a:p>
            <a:pPr lvl="1"/>
            <a:endParaRPr lang="en-US" sz="1800" dirty="0"/>
          </a:p>
          <a:p>
            <a:endParaRPr lang="en-US" sz="1800" dirty="0"/>
          </a:p>
          <a:p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94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5494"/>
            <a:ext cx="11277600" cy="41148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Reminder #1: Please use IMAT to log your attendance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Reminder #2: Interim EC meeting scheduled for 20:00-22:00 UTC 5 April (15:00-17:00 ET)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Reminder #3: </a:t>
            </a:r>
            <a:br>
              <a:rPr lang="en-US" sz="2000" dirty="0"/>
            </a:br>
            <a:r>
              <a:rPr lang="en-US" sz="2000" dirty="0"/>
              <a:t>closing EC consent agenda items due 19:00 UTC Wednesday 16 March 2022 (14:00 ET)</a:t>
            </a:r>
            <a:br>
              <a:rPr lang="en-US" sz="2000" dirty="0"/>
            </a:br>
            <a:r>
              <a:rPr lang="en-US" sz="2000" dirty="0"/>
              <a:t>  -- 48 hours prior to the start of the closing EC meeting.  </a:t>
            </a:r>
            <a:br>
              <a:rPr lang="en-US" sz="2000" dirty="0"/>
            </a:br>
            <a:r>
              <a:rPr lang="en-US" sz="2000" dirty="0"/>
              <a:t>vote tallies in support of consent agenda items due 17:00 UTC Friday 19 March 2022 (12:00 ET)</a:t>
            </a:r>
            <a:br>
              <a:rPr lang="en-US" sz="2000" dirty="0"/>
            </a:br>
            <a:r>
              <a:rPr lang="en-US" sz="2000" dirty="0"/>
              <a:t>  -- 2 hours prior to the start of the closing EC plenary meeting.</a:t>
            </a:r>
            <a:br>
              <a:rPr lang="en-US" sz="2000" dirty="0"/>
            </a:b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Reminder #4: </a:t>
            </a:r>
            <a:br>
              <a:rPr lang="en-US" sz="1800" dirty="0"/>
            </a:br>
            <a:r>
              <a:rPr lang="en-US" sz="1800" dirty="0"/>
              <a:t>Congratulations to David Law for being appointed Standards Board Chair.</a:t>
            </a:r>
            <a:br>
              <a:rPr lang="en-US" sz="1800" dirty="0"/>
            </a:br>
            <a:r>
              <a:rPr lang="en-US" sz="1800" dirty="0"/>
              <a:t>Congratulations to Roger Marks for being appointed Registration Authority Committee Chair.</a:t>
            </a:r>
            <a:br>
              <a:rPr lang="en-US" sz="2000" dirty="0"/>
            </a:br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3200" dirty="0"/>
          </a:p>
          <a:p>
            <a:pPr lvl="1"/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251996</TotalTime>
  <Words>3109</Words>
  <Application>Microsoft Office PowerPoint</Application>
  <PresentationFormat>Widescreen</PresentationFormat>
  <Paragraphs>374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 129th Plenary Session (6th electronic Plenary Session)  04 March 2022 to 18 March 2022  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3.02 Fee Waivers</vt:lpstr>
      <vt:lpstr>4.00 IEEE Staff</vt:lpstr>
      <vt:lpstr>5.01 Chair’s Announcements</vt:lpstr>
      <vt:lpstr>5.01 Chair’s Announcements</vt:lpstr>
      <vt:lpstr>5.01 Chair’s Announcements</vt:lpstr>
      <vt:lpstr>5.01  802 Analytics</vt:lpstr>
      <vt:lpstr>5.02 March 2022 802 LMSC Elections</vt:lpstr>
      <vt:lpstr>5.02 802 Chair and Appointed Officer Candidates</vt:lpstr>
      <vt:lpstr>PowerPoint Presentation</vt:lpstr>
      <vt:lpstr>5.04 SA Standards Board Actions</vt:lpstr>
      <vt:lpstr>5.05  LMSC Email Ballot Recap</vt:lpstr>
      <vt:lpstr>5.06 EC Affiliation Update</vt:lpstr>
      <vt:lpstr>5.06 EC Affiliation Update</vt:lpstr>
      <vt:lpstr>5.07 Drafts to SA Ballot</vt:lpstr>
      <vt:lpstr>5.08 Drafts to RevCom</vt:lpstr>
      <vt:lpstr>5.09 Draft Documents or Actions for EC to consider</vt:lpstr>
      <vt:lpstr>5.10 Draft PARs to NesCom</vt:lpstr>
      <vt:lpstr>5.11 Pre-PAR activity</vt:lpstr>
      <vt:lpstr>5.11 Pre-PAR activity</vt:lpstr>
      <vt:lpstr>5.12 802/SA Task Force Topics </vt:lpstr>
      <vt:lpstr>5.13 EC Action Item recap</vt:lpstr>
      <vt:lpstr>5.14 802 Restructuring ad hoc Update</vt:lpstr>
      <vt:lpstr>5.14 802 Next Gen Technologies Workshop</vt:lpstr>
      <vt:lpstr>5.14 802 LMSC Leadership Workshop</vt:lpstr>
      <vt:lpstr>5.15 802 IEEE Milestone Project Status Update</vt:lpstr>
      <vt:lpstr>11.0 Cross 802 Activities EC Meeting Schedule  (all times ET)</vt:lpstr>
      <vt:lpstr>End of Opening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3965</cp:revision>
  <cp:lastPrinted>2021-11-05T15:23:26Z</cp:lastPrinted>
  <dcterms:created xsi:type="dcterms:W3CDTF">2002-03-10T15:43:16Z</dcterms:created>
  <dcterms:modified xsi:type="dcterms:W3CDTF">2022-03-04T19:10:10Z</dcterms:modified>
</cp:coreProperties>
</file>