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7" r:id="rId3"/>
    <p:sldId id="1719" r:id="rId4"/>
    <p:sldId id="1722" r:id="rId5"/>
    <p:sldId id="1723" r:id="rId6"/>
    <p:sldId id="172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9" autoAdjust="0"/>
    <p:restoredTop sz="94660" autoAdjust="0"/>
  </p:normalViewPr>
  <p:slideViewPr>
    <p:cSldViewPr>
      <p:cViewPr varScale="1">
        <p:scale>
          <a:sx n="161" d="100"/>
          <a:sy n="161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-22-0046-00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2-024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50-06-0jtc-response-to-n289.docx" TargetMode="External"/><Relationship Id="rId2" Type="http://schemas.openxmlformats.org/officeDocument/2006/relationships/hyperlink" Target="https://grouper.ieee.org/groups/802/11/Liaisons/2022-01-28-IEEE%20802%20response%20to%20request%20for%20comments%20on%20Deterministic%20Wireless%20Industrial%20Network%20PWI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2022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 March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 2022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8 Mar 2021, 4-6 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11-22-0242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2022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802.11ax IPR related issue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/>
              <a:t>Update on </a:t>
            </a:r>
            <a:r>
              <a:rPr lang="en-AU" i="1" dirty="0"/>
              <a:t>Industrial Wireless Network </a:t>
            </a:r>
            <a:r>
              <a:rPr lang="en-AU" dirty="0"/>
              <a:t>PWI prop.</a:t>
            </a:r>
          </a:p>
          <a:p>
            <a:pPr lvl="2"/>
            <a:r>
              <a:rPr lang="en-AU" dirty="0"/>
              <a:t>Update on </a:t>
            </a:r>
            <a:r>
              <a:rPr lang="en-GB" sz="1600" i="1" kern="0" dirty="0"/>
              <a:t>WLAN MCS Efficiency</a:t>
            </a:r>
            <a:r>
              <a:rPr lang="en-AU" sz="1600" i="1" kern="0" dirty="0"/>
              <a:t> </a:t>
            </a:r>
            <a:r>
              <a:rPr lang="en-AU" sz="1600" kern="0" dirty="0"/>
              <a:t>discussion</a:t>
            </a:r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84 standards through to PSDO ratification with 31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91859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896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Waiting for 60-day ballot</a:t>
            </a:r>
          </a:p>
          <a:p>
            <a:pPr lvl="2">
              <a:spcBef>
                <a:spcPts val="200"/>
              </a:spcBef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802.1CBcv</a:t>
            </a:r>
          </a:p>
          <a:p>
            <a:pPr lvl="1"/>
            <a:r>
              <a:rPr lang="en-AU" sz="1800" kern="0" dirty="0"/>
              <a:t>In </a:t>
            </a:r>
            <a:r>
              <a:rPr lang="en-AU" dirty="0"/>
              <a:t>60-day ballot </a:t>
            </a:r>
          </a:p>
          <a:p>
            <a:pPr lvl="2"/>
            <a:r>
              <a:rPr lang="en-AU" dirty="0"/>
              <a:t>802.1ACct</a:t>
            </a:r>
            <a:endParaRPr lang="en-AU" kern="0" dirty="0"/>
          </a:p>
          <a:p>
            <a:pPr lvl="1"/>
            <a:r>
              <a:rPr lang="en-AU" sz="1800" kern="0" dirty="0"/>
              <a:t>Passed </a:t>
            </a:r>
            <a:r>
              <a:rPr lang="en-AU" dirty="0"/>
              <a:t>60-day ballot</a:t>
            </a:r>
          </a:p>
          <a:p>
            <a:pPr lvl="2">
              <a:spcBef>
                <a:spcPts val="200"/>
              </a:spcBef>
            </a:pPr>
            <a:r>
              <a:rPr lang="en-AU" dirty="0">
                <a:solidFill>
                  <a:srgbClr val="FF0000"/>
                </a:solidFill>
              </a:rPr>
              <a:t>802.11ax</a:t>
            </a:r>
          </a:p>
          <a:p>
            <a:pPr lvl="1"/>
            <a:r>
              <a:rPr lang="en-AU" kern="0" dirty="0"/>
              <a:t>Failed </a:t>
            </a:r>
            <a:r>
              <a:rPr lang="en-AU" dirty="0"/>
              <a:t>60-day ballot</a:t>
            </a:r>
            <a:endParaRPr lang="en-AU" kern="0" dirty="0"/>
          </a:p>
          <a:p>
            <a:pPr lvl="2">
              <a:spcBef>
                <a:spcPts val="200"/>
              </a:spcBef>
            </a:pPr>
            <a:r>
              <a:rPr lang="en-AU" dirty="0">
                <a:solidFill>
                  <a:srgbClr val="FF0000"/>
                </a:solidFill>
              </a:rPr>
              <a:t>802.11ay</a:t>
            </a:r>
            <a:endParaRPr lang="en-AU" kern="0" dirty="0">
              <a:solidFill>
                <a:srgbClr val="FF0000"/>
              </a:solidFill>
            </a:endParaRPr>
          </a:p>
          <a:p>
            <a:pPr lvl="2"/>
            <a:endParaRPr lang="en-AU" kern="0" dirty="0">
              <a:solidFill>
                <a:srgbClr val="FF0000"/>
              </a:solidFill>
            </a:endParaRPr>
          </a:p>
          <a:p>
            <a:pPr lvl="2"/>
            <a:endParaRPr lang="en-AU" kern="0" dirty="0"/>
          </a:p>
          <a:p>
            <a:pPr lvl="2"/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83896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Waiting for FDIS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802.3ct</a:t>
            </a:r>
          </a:p>
          <a:p>
            <a:pPr lvl="2">
              <a:spcBef>
                <a:spcPts val="200"/>
              </a:spcBef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802.3cp</a:t>
            </a:r>
            <a:endParaRPr lang="en-AU" kern="0" dirty="0"/>
          </a:p>
          <a:p>
            <a:pPr lvl="1"/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802.1CS</a:t>
            </a:r>
          </a:p>
          <a:p>
            <a:pPr lvl="2">
              <a:spcBef>
                <a:spcPts val="200"/>
              </a:spcBef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802.11md</a:t>
            </a:r>
          </a:p>
          <a:p>
            <a:pPr lvl="2">
              <a:spcBef>
                <a:spcPts val="200"/>
              </a:spcBef>
            </a:pPr>
            <a:r>
              <a:rPr lang="en-AU" kern="0" dirty="0"/>
              <a:t>802.22</a:t>
            </a:r>
            <a:endParaRPr lang="en-AU" sz="16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8288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1"/>
            <a:r>
              <a:rPr lang="en-AU" sz="1800" kern="0" dirty="0"/>
              <a:t>Published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</a:pPr>
            <a:r>
              <a:rPr lang="en-AU" sz="1600" kern="0" dirty="0"/>
              <a:t>802.1X</a:t>
            </a:r>
          </a:p>
          <a:p>
            <a:pPr lvl="1"/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</a:pPr>
            <a:r>
              <a:rPr lang="en-AU" sz="1600" kern="0" dirty="0"/>
              <a:t>802.3cd</a:t>
            </a:r>
          </a:p>
          <a:p>
            <a:pPr lvl="2">
              <a:spcBef>
                <a:spcPts val="200"/>
              </a:spcBef>
            </a:pPr>
            <a:r>
              <a:rPr lang="en-AU" sz="1600" kern="0" dirty="0"/>
              <a:t>802.3cg</a:t>
            </a:r>
          </a:p>
          <a:p>
            <a:pPr lvl="2">
              <a:spcBef>
                <a:spcPts val="200"/>
              </a:spcBef>
            </a:pPr>
            <a:r>
              <a:rPr lang="en-AU" dirty="0"/>
              <a:t>802.3ca</a:t>
            </a:r>
          </a:p>
          <a:p>
            <a:pPr lvl="2">
              <a:spcBef>
                <a:spcPts val="200"/>
              </a:spcBef>
            </a:pPr>
            <a:r>
              <a:rPr lang="en-AU" sz="1600" kern="0" dirty="0"/>
              <a:t>802.3bt</a:t>
            </a:r>
          </a:p>
          <a:p>
            <a:pPr lvl="2">
              <a:spcBef>
                <a:spcPts val="200"/>
              </a:spcBef>
            </a:pPr>
            <a:r>
              <a:rPr lang="en-AU" sz="1600" kern="0" dirty="0"/>
              <a:t>802.3cb</a:t>
            </a:r>
          </a:p>
          <a:p>
            <a:pPr lvl="2"/>
            <a:endParaRPr lang="en-AU" kern="0" dirty="0">
              <a:solidFill>
                <a:srgbClr val="FF0000"/>
              </a:solidFill>
            </a:endParaRPr>
          </a:p>
          <a:p>
            <a:pPr lvl="2"/>
            <a:endParaRPr lang="en-AU" sz="1600" kern="0" dirty="0"/>
          </a:p>
          <a:p>
            <a:pPr lvl="2"/>
            <a:endParaRPr lang="en-AU" sz="1600" kern="0" dirty="0"/>
          </a:p>
          <a:p>
            <a:pPr lvl="2"/>
            <a:endParaRPr lang="en-AU" kern="0" dirty="0"/>
          </a:p>
          <a:p>
            <a:pPr lvl="2"/>
            <a:endParaRPr lang="en-AU" kern="0" dirty="0"/>
          </a:p>
          <a:p>
            <a:pPr lvl="2"/>
            <a:endParaRPr lang="en-AU" kern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53179F-8466-46A4-8904-0696E04993D0}"/>
              </a:ext>
            </a:extLst>
          </p:cNvPr>
          <p:cNvSpPr/>
          <p:nvPr/>
        </p:nvSpPr>
        <p:spPr bwMode="auto">
          <a:xfrm>
            <a:off x="1219200" y="5638800"/>
            <a:ext cx="1095375" cy="6096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IPR issues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802.11ax/ay/</a:t>
            </a:r>
            <a:r>
              <a:rPr lang="en-AU" dirty="0" err="1"/>
              <a:t>ba</a:t>
            </a:r>
            <a:r>
              <a:rPr lang="en-AU" dirty="0"/>
              <a:t> IPR issue is not yet resolved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r>
              <a:rPr lang="en-AU" dirty="0"/>
              <a:t> (after 4 month delay)</a:t>
            </a:r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(roughly)</a:t>
            </a:r>
          </a:p>
          <a:p>
            <a:pPr lvl="1"/>
            <a:r>
              <a:rPr lang="en-AU" dirty="0"/>
              <a:t>In Jan 2022, IEEE SA provided a summary of the status </a:t>
            </a:r>
          </a:p>
          <a:p>
            <a:pPr lvl="2"/>
            <a:r>
              <a:rPr lang="en-AU" i="1" dirty="0"/>
              <a:t>ISO has informed IEEE that it will reach out to the submitters to try to obtain positive declarations to ISO that demonstrate a willingness to license on terms that are either royalty-free or reasonable and non-discriminatory</a:t>
            </a:r>
          </a:p>
          <a:p>
            <a:pPr lvl="1"/>
            <a:r>
              <a:rPr lang="en-AU" dirty="0"/>
              <a:t>In Mar 2022, the status is</a:t>
            </a:r>
          </a:p>
          <a:p>
            <a:pPr lvl="2"/>
            <a:r>
              <a:rPr lang="en-AU" dirty="0"/>
              <a:t>There is no news so far on resolution of the 802.11ax IPR issue but it is understood that discussions are continuing between IEEE SA &amp; ISO</a:t>
            </a:r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43863" y="6477000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2209800"/>
            <a:ext cx="152400" cy="4572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59FF6-CE72-4C2E-A098-3EDBBEF28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LS’s were presented to an interim meeting of SC6/WG1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D9CAF-0F13-4E13-972A-CAD068858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r>
              <a:rPr lang="en-AU" dirty="0"/>
              <a:t>Update on </a:t>
            </a:r>
            <a:r>
              <a:rPr lang="en-AU" i="1" dirty="0"/>
              <a:t>Industrial Wireless Network </a:t>
            </a:r>
            <a:r>
              <a:rPr lang="en-AU" dirty="0"/>
              <a:t>PWI proposal</a:t>
            </a:r>
          </a:p>
          <a:p>
            <a:pPr lvl="1"/>
            <a:r>
              <a:rPr lang="en-AU" dirty="0">
                <a:hlinkClick r:id="rId2"/>
              </a:rPr>
              <a:t>IEEE 802  LS</a:t>
            </a:r>
            <a:r>
              <a:rPr lang="en-AU" dirty="0"/>
              <a:t> was presented to SC6/WG1 </a:t>
            </a:r>
          </a:p>
          <a:p>
            <a:pPr lvl="2"/>
            <a:r>
              <a:rPr lang="en-AU" dirty="0"/>
              <a:t>Emphasised the shift to widely available standards for IoT</a:t>
            </a:r>
          </a:p>
          <a:p>
            <a:pPr lvl="2"/>
            <a:r>
              <a:rPr lang="en-AU" dirty="0"/>
              <a:t>Suggested a need for Korea NB to understand better the work in IEEE 802 because these standards are satisfying needs today</a:t>
            </a:r>
          </a:p>
          <a:p>
            <a:pPr lvl="2"/>
            <a:r>
              <a:rPr lang="en-AU" dirty="0"/>
              <a:t>Suggested related work in </a:t>
            </a:r>
            <a:r>
              <a:rPr lang="en-AU" dirty="0" err="1"/>
              <a:t>Avnu</a:t>
            </a:r>
            <a:r>
              <a:rPr lang="en-AU" dirty="0"/>
              <a:t> and WBA also interesting</a:t>
            </a:r>
          </a:p>
          <a:p>
            <a:pPr lvl="2"/>
            <a:r>
              <a:rPr lang="en-AU" dirty="0"/>
              <a:t>Korea NB plan to complete </a:t>
            </a:r>
            <a:r>
              <a:rPr lang="en-AU" b="0" i="1" dirty="0">
                <a:effectLst/>
                <a:latin typeface="Arial" panose="020B0604020202020204" pitchFamily="34" charset="0"/>
              </a:rPr>
              <a:t>Status Report on PWI Deterministic Wireless Industrial Network</a:t>
            </a:r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pPr lvl="2"/>
            <a:endParaRPr lang="en-AU" dirty="0"/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1F5F81-AEA3-4E50-83A2-A4F181DBB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r>
              <a:rPr lang="en-AU" dirty="0"/>
              <a:t>Update on </a:t>
            </a:r>
            <a:r>
              <a:rPr lang="en-GB" sz="1800" i="1" kern="0" dirty="0"/>
              <a:t>WLAN MCS Efficiency</a:t>
            </a:r>
            <a:r>
              <a:rPr lang="en-AU" sz="1800" i="1" kern="0" dirty="0"/>
              <a:t> </a:t>
            </a:r>
            <a:r>
              <a:rPr lang="en-AU" sz="1800" kern="0" dirty="0"/>
              <a:t>discussion</a:t>
            </a:r>
            <a:endParaRPr lang="en-AU" dirty="0"/>
          </a:p>
          <a:p>
            <a:pPr lvl="1"/>
            <a:r>
              <a:rPr lang="en-AU" u="sng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hlinkClick r:id="rId3"/>
              </a:rPr>
              <a:t>11-21-1450-06</a:t>
            </a:r>
            <a:r>
              <a:rPr lang="en-AU" dirty="0"/>
              <a:t> was presented to SC6/WG1</a:t>
            </a:r>
          </a:p>
          <a:p>
            <a:pPr lvl="2"/>
            <a:r>
              <a:rPr lang="en-AU" dirty="0"/>
              <a:t>It was agreed the labelling issue (</a:t>
            </a:r>
            <a:r>
              <a:rPr lang="en-AU" dirty="0" err="1"/>
              <a:t>ie</a:t>
            </a:r>
            <a:r>
              <a:rPr lang="en-AU" dirty="0"/>
              <a:t> use of HEW by 802.11) was minor and/or trivial</a:t>
            </a:r>
          </a:p>
          <a:p>
            <a:pPr lvl="2"/>
            <a:r>
              <a:rPr lang="en-AU" dirty="0"/>
              <a:t>China NB intend to propose a research project on QAM mechanism</a:t>
            </a:r>
          </a:p>
          <a:p>
            <a:pPr lvl="2"/>
            <a:r>
              <a:rPr lang="en-AU" dirty="0"/>
              <a:t>It was agreed it is up to NBs to decide if a research project is appropriate in SC6/WG1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68A68-F7A5-484B-9937-204E5F2524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69AA3B-2880-4901-A111-7F63C269A3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664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658</Words>
  <Application>Microsoft Office PowerPoint</Application>
  <PresentationFormat>On-screen Show (4:3)</PresentationFormat>
  <Paragraphs>156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IEEE 802 JTC1 Standing Committee March 2022 opening report for EC</vt:lpstr>
      <vt:lpstr>The IEEE 802 JTC1 SC has one slot at the Mar 2022 virtual plenary meeting</vt:lpstr>
      <vt:lpstr>IEEE 802 has sent 84 standards through to PSDO ratification with 31 in-process</vt:lpstr>
      <vt:lpstr>A large number of IEEE 802 submissions are in the PSDO balloting &amp; publication process</vt:lpstr>
      <vt:lpstr>The 802.11ax/ay/ba IPR issue is not yet resolved</vt:lpstr>
      <vt:lpstr>IEEE LS’s were presented to an interim meeting of SC6/WG1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2022-03-01T05:03:36Z</dcterms:modified>
</cp:coreProperties>
</file>