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341" r:id="rId3"/>
    <p:sldId id="417" r:id="rId4"/>
    <p:sldId id="512" r:id="rId5"/>
    <p:sldId id="513" r:id="rId6"/>
    <p:sldId id="511" r:id="rId7"/>
  </p:sldIdLst>
  <p:sldSz cx="9144000" cy="6858000" type="screen4x3"/>
  <p:notesSz cx="7102475" cy="938847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13" userDrawn="1">
          <p15:clr>
            <a:srgbClr val="A4A3A4"/>
          </p15:clr>
        </p15:guide>
        <p15:guide id="2" pos="221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49" autoAdjust="0"/>
    <p:restoredTop sz="95728" autoAdjust="0"/>
  </p:normalViewPr>
  <p:slideViewPr>
    <p:cSldViewPr>
      <p:cViewPr varScale="1">
        <p:scale>
          <a:sx n="112" d="100"/>
          <a:sy n="112" d="100"/>
        </p:scale>
        <p:origin x="2448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913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785" y="0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02-Mar-22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928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785" y="8917928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102475" cy="938847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2994" tIns="46497" rIns="92994" bIns="46497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777266" y="97965"/>
            <a:ext cx="655287" cy="2135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9922" y="97965"/>
            <a:ext cx="845533" cy="2135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11263" y="709613"/>
            <a:ext cx="4678362" cy="350837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46347" y="4459767"/>
            <a:ext cx="5208157" cy="42236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91" tIns="46863" rIns="95191" bIns="46863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487834" y="9089766"/>
            <a:ext cx="944720" cy="1830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64972" algn="l"/>
                <a:tab pos="1394917" algn="l"/>
                <a:tab pos="2324862" algn="l"/>
                <a:tab pos="3254807" algn="l"/>
                <a:tab pos="4184752" algn="l"/>
                <a:tab pos="5114696" algn="l"/>
                <a:tab pos="6044641" algn="l"/>
                <a:tab pos="6974586" algn="l"/>
                <a:tab pos="7904531" algn="l"/>
                <a:tab pos="8834476" algn="l"/>
                <a:tab pos="9764420" algn="l"/>
                <a:tab pos="10694365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300830" y="9089765"/>
            <a:ext cx="523580" cy="3677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9842" y="9089766"/>
            <a:ext cx="731711" cy="1846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467" y="9088161"/>
            <a:ext cx="5619541" cy="160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994" tIns="46497" rIns="92994" bIns="46497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418" y="300317"/>
            <a:ext cx="5775639" cy="160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994" tIns="46497" rIns="92994" bIns="46497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82121" y="709837"/>
            <a:ext cx="4738235" cy="35090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2994" tIns="46497" rIns="92994" bIns="46497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46347" y="4459767"/>
            <a:ext cx="5209782" cy="432004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333333"/>
                </a:solidFill>
                <a:ea typeface="Times New Roman" panose="02020603050405020304" pitchFamily="18" charset="0"/>
              </a:rPr>
              <a:t>Problem statement</a:t>
            </a:r>
          </a:p>
          <a:p>
            <a:pPr marL="68580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ea typeface="Calibri" panose="020F0502020204030204" pitchFamily="34" charset="0"/>
              </a:rPr>
              <a:t>It is difficult for 802 wireless standards developers to quickly and </a:t>
            </a:r>
            <a:r>
              <a:rPr lang="en-US" sz="1400" dirty="0">
                <a:solidFill>
                  <a:schemeClr val="tx1"/>
                </a:solidFill>
                <a:ea typeface="Calibri" panose="020F0502020204030204" pitchFamily="34" charset="0"/>
              </a:rPr>
              <a:t>accurately identify all the frequency bands by the family of 802 wireless standards in a regularly maintained database. </a:t>
            </a:r>
          </a:p>
          <a:p>
            <a:pPr marL="68580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ea typeface="Calibri" panose="020F0502020204030204" pitchFamily="34" charset="0"/>
              </a:rPr>
              <a:t>The primary application is to simplify identification of potential frequency bands for coexistence assessment</a:t>
            </a:r>
            <a:r>
              <a:rPr lang="en-US" sz="1400" dirty="0">
                <a:ea typeface="Calibri" panose="020F0502020204030204" pitchFamily="34" charset="0"/>
              </a:rPr>
              <a:t>.	</a:t>
            </a:r>
            <a:endParaRPr lang="en-US" sz="1400" dirty="0">
              <a:solidFill>
                <a:srgbClr val="333333"/>
              </a:solidFill>
              <a:ea typeface="Times New Roman" panose="02020603050405020304" pitchFamily="18" charset="0"/>
            </a:endParaRPr>
          </a:p>
          <a:p>
            <a:pPr marL="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333333"/>
                </a:solidFill>
                <a:ea typeface="Times New Roman" panose="02020603050405020304" pitchFamily="18" charset="0"/>
              </a:rPr>
              <a:t>Initial Audiences: </a:t>
            </a:r>
          </a:p>
          <a:p>
            <a:pPr marL="68580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333333"/>
                </a:solidFill>
                <a:ea typeface="Calibri" panose="020F0502020204030204" pitchFamily="34" charset="0"/>
              </a:rPr>
              <a:t>1) </a:t>
            </a:r>
            <a:r>
              <a:rPr lang="en-US" sz="1400" dirty="0">
                <a:ea typeface="Calibri" panose="020F0502020204030204" pitchFamily="34" charset="0"/>
              </a:rPr>
              <a:t>802 wireless standards developers &amp; 2) 802.19 wireless coexistence working group</a:t>
            </a:r>
            <a:endParaRPr lang="en-US" sz="1600" dirty="0">
              <a:ea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716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191000" y="6475413"/>
            <a:ext cx="682625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Jay Holcomb (Itron)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04mar22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219868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04mar22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Jay Holcomb (Itron)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191000" y="6475413"/>
            <a:ext cx="682625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1907573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802.18 LMSC Opening 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EC-22/0044r00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ieeesa.webex.com/ieeesa/j.php?MTID=m91b36f4c80de69b002c6b1e7296833ef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009-00-0000-ieee-802-wireless-standards-table-of-frequency-ranges.xls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8/dcn/22/18-22-0030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04mar22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>
                <a:latin typeface="+mn-lt"/>
              </a:rPr>
              <a:t>IEEE 802.18 RR-TAG</a:t>
            </a:r>
            <a:br>
              <a:rPr lang="en-US" sz="2400" dirty="0">
                <a:latin typeface="+mn-lt"/>
              </a:rPr>
            </a:br>
            <a:r>
              <a:rPr lang="en-US" sz="2400" dirty="0">
                <a:latin typeface="+mn-lt"/>
              </a:rPr>
              <a:t>Electronic Plenary</a:t>
            </a:r>
            <a:br>
              <a:rPr lang="en-US" sz="2400" dirty="0">
                <a:latin typeface="+mn-lt"/>
              </a:rPr>
            </a:br>
            <a:r>
              <a:rPr lang="en-US" sz="2400" dirty="0">
                <a:latin typeface="+mn-lt"/>
              </a:rPr>
              <a:t>LMSC (EC) Opening Report</a:t>
            </a:r>
            <a:endParaRPr lang="en-GB" sz="2400" dirty="0">
              <a:latin typeface="+mn-lt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89125"/>
            <a:ext cx="7772400" cy="701675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	Date:</a:t>
            </a:r>
            <a:r>
              <a:rPr lang="en-GB" sz="2000" b="0" dirty="0"/>
              <a:t> 04 March 2022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49492" y="30400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 </a:t>
            </a:r>
            <a:endParaRPr lang="en-GB" sz="2000" dirty="0">
              <a:solidFill>
                <a:srgbClr val="000000"/>
              </a:solidFill>
            </a:endParaRPr>
          </a:p>
        </p:txBody>
      </p:sp>
      <p:graphicFrame>
        <p:nvGraphicFramePr>
          <p:cNvPr id="10" name="Object 3">
            <a:extLst>
              <a:ext uri="{FF2B5EF4-FFF2-40B4-BE49-F238E27FC236}">
                <a16:creationId xmlns:a16="http://schemas.microsoft.com/office/drawing/2014/main" id="{5C10BDCE-A4BC-4D8F-9220-54B5A8FC612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4921680"/>
              </p:ext>
            </p:extLst>
          </p:nvPr>
        </p:nvGraphicFramePr>
        <p:xfrm>
          <a:off x="685800" y="3495674"/>
          <a:ext cx="7856538" cy="242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Document" r:id="rId4" imgW="7944040" imgH="2532626" progId="Word.Document.8">
                  <p:embed/>
                </p:oleObj>
              </mc:Choice>
              <mc:Fallback>
                <p:oleObj name="Document" r:id="rId4" imgW="7944040" imgH="2532626" progId="Word.Document.8">
                  <p:embed/>
                  <p:pic>
                    <p:nvPicPr>
                      <p:cNvPr id="10" name="Object 3">
                        <a:extLst>
                          <a:ext uri="{FF2B5EF4-FFF2-40B4-BE49-F238E27FC236}">
                            <a16:creationId xmlns:a16="http://schemas.microsoft.com/office/drawing/2014/main" id="{11DEF2DC-F127-4AFB-8BA7-4F5DB6B479B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495674"/>
                        <a:ext cx="7856538" cy="24257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367950" y="609601"/>
            <a:ext cx="8408100" cy="761999"/>
          </a:xfrm>
        </p:spPr>
        <p:txBody>
          <a:bodyPr/>
          <a:lstStyle/>
          <a:p>
            <a:pPr eaLnBrk="1" hangingPunct="1"/>
            <a:r>
              <a:rPr lang="en-US" sz="2400" dirty="0">
                <a:latin typeface="Times New Roman" charset="0"/>
              </a:rPr>
              <a:t>802.18 Radio Regulatory Advisory Group – RR-TAG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8334" y="1371599"/>
            <a:ext cx="8303266" cy="51038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/>
              <a:t>Number of voters:  40 (8 on LMSC)</a:t>
            </a:r>
            <a:r>
              <a:rPr lang="en-US" altLang="en-US" sz="1800" dirty="0">
                <a:solidFill>
                  <a:schemeClr val="tx1"/>
                </a:solidFill>
              </a:rPr>
              <a:t>;  Nearly Voters 6; Aspirant members: 5</a:t>
            </a:r>
            <a:endParaRPr lang="en-US" sz="1000" dirty="0">
              <a:solidFill>
                <a:srgbClr val="FF0000"/>
              </a:solidFill>
              <a:ea typeface="+mn-ea"/>
              <a:cs typeface="+mn-cs"/>
            </a:endParaRP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ea typeface="+mn-ea"/>
                <a:cs typeface="+mn-cs"/>
              </a:rPr>
              <a:t>Officers or the RR-TAG / IEEE 802.18: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cs typeface="+mn-cs"/>
              </a:rPr>
              <a:t>Chair is Jay Holcomb (Itron) 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cs typeface="+mn-cs"/>
              </a:rPr>
              <a:t>Co-Vice-chair  Stuart Kerry (OK-Brit, self)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cs typeface="+mn-cs"/>
              </a:rPr>
              <a:t>Co-Vice-Chair Al Petrick (Skyworks Solutions) 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cs typeface="+mn-cs"/>
              </a:rPr>
              <a:t>Secretary is open –  </a:t>
            </a:r>
            <a:endParaRPr lang="en-US" sz="2000" dirty="0">
              <a:cs typeface="+mn-cs"/>
            </a:endParaRPr>
          </a:p>
          <a:p>
            <a:pPr marL="1657350" lvl="4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endParaRPr lang="en-US" sz="1400" dirty="0"/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b="1" dirty="0">
                <a:cs typeface="+mn-cs"/>
              </a:rPr>
              <a:t>Schedule this plenary (same as weekly calls) 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cs typeface="+mn-cs"/>
              </a:rPr>
              <a:t>Thursday 10</a:t>
            </a:r>
            <a:r>
              <a:rPr lang="en-US" baseline="30000" dirty="0">
                <a:cs typeface="+mn-cs"/>
              </a:rPr>
              <a:t>th</a:t>
            </a:r>
            <a:r>
              <a:rPr lang="en-US" dirty="0">
                <a:cs typeface="+mn-cs"/>
              </a:rPr>
              <a:t>  15:00et, 1hr, opening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cs typeface="+mn-cs"/>
              </a:rPr>
              <a:t>Thursday 17</a:t>
            </a:r>
            <a:r>
              <a:rPr lang="en-US" baseline="30000" dirty="0">
                <a:cs typeface="+mn-cs"/>
              </a:rPr>
              <a:t>th</a:t>
            </a:r>
            <a:r>
              <a:rPr lang="en-US" dirty="0">
                <a:cs typeface="+mn-cs"/>
              </a:rPr>
              <a:t>  15:00et, 1hr, closing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600" dirty="0">
              <a:latin typeface="Times New Roman" pitchFamily="16" charset="0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600" dirty="0">
              <a:latin typeface="Times New Roman" pitchFamily="16" charset="0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itchFamily="16" charset="0"/>
              </a:rPr>
              <a:t>WEBEX MEETING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effectLst/>
                <a:ea typeface="Times New Roman" panose="02020603050405020304" pitchFamily="18" charset="0"/>
              </a:rPr>
              <a:t>See IEEE 802 overall calendar ( &amp; under 802.18) (same as weekly calls)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b="0" i="0" u="sng" dirty="0">
                <a:solidFill>
                  <a:srgbClr val="1A73E8"/>
                </a:solidFill>
                <a:effectLst/>
                <a:hlinkClick r:id="rId2"/>
              </a:rPr>
              <a:t>https://ieeesa.webex.com/ieeesa/j.php?MTID=m91b36f4c80de69b002c6b1e7296833ef</a:t>
            </a:r>
            <a:r>
              <a:rPr lang="en-US" sz="1600" b="0" i="0" u="sng" dirty="0">
                <a:solidFill>
                  <a:srgbClr val="1A73E8"/>
                </a:solidFill>
                <a:effectLst/>
              </a:rPr>
              <a:t>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b="0" i="0" dirty="0">
                <a:solidFill>
                  <a:srgbClr val="3C4043"/>
                </a:solidFill>
                <a:effectLst/>
              </a:rPr>
              <a:t>Meeting number (access code): 2348 296 5390 		Meeting password: rrtag22a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200" b="0" i="0" u="sng" dirty="0">
              <a:solidFill>
                <a:srgbClr val="1A73E8"/>
              </a:solidFill>
              <a:effectLst/>
              <a:latin typeface="Roboto" panose="02000000000000000000" pitchFamily="2" charset="0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600" dirty="0">
              <a:latin typeface="Times New Roman" pitchFamily="16" charset="0"/>
            </a:endParaRP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endParaRPr lang="en-US" sz="16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2" y="333375"/>
            <a:ext cx="2198688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04mar22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xfrm>
            <a:off x="5410200" y="6475413"/>
            <a:ext cx="3184520" cy="180975"/>
          </a:xfrm>
        </p:spPr>
        <p:txBody>
          <a:bodyPr/>
          <a:lstStyle/>
          <a:p>
            <a:r>
              <a:rPr lang="en-US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033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>
          <a:xfrm>
            <a:off x="674688" y="381000"/>
            <a:ext cx="7770813" cy="838200"/>
          </a:xfrm>
        </p:spPr>
        <p:txBody>
          <a:bodyPr/>
          <a:lstStyle/>
          <a:p>
            <a:r>
              <a:rPr lang="en-US" altLang="en-US" sz="2400" dirty="0"/>
              <a:t>some 802.18 meeting discussion item</a:t>
            </a:r>
            <a:r>
              <a:rPr lang="en-US" altLang="en-US" sz="2000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74688" y="990600"/>
            <a:ext cx="8316912" cy="5484813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Approve teleconferences moving forward</a:t>
            </a:r>
          </a:p>
          <a:p>
            <a:pPr marL="457200" lvl="1" indent="0">
              <a:spcBef>
                <a:spcPts val="0"/>
              </a:spcBef>
            </a:pPr>
            <a:r>
              <a:rPr lang="en-US" altLang="en-US" sz="1600" dirty="0"/>
              <a:t>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Elections for Chair and Vice-Chairs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0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Will discuss what members have to share on EU activities in ETSI, CEPT, etc.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Still activities going on in BRAN, SE45, WGFM and  not FM 57(dissolved).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BRAN has been busy.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CEPT now starting to look at top half of 6 GHz.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6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Will discuss what members have to share on non-EU stds and USA activities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UK-Ofcom is looking at future mobile market and  data.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UK-Ofcom also looking a licensed use in top half of 6GHz.   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Canada ISED has 2 consultations, ITS band and &gt;95 GHz.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800" b="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2" y="333375"/>
            <a:ext cx="2198688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04mar22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3259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>
          <a:xfrm>
            <a:off x="674688" y="381000"/>
            <a:ext cx="7770813" cy="838200"/>
          </a:xfrm>
        </p:spPr>
        <p:txBody>
          <a:bodyPr/>
          <a:lstStyle/>
          <a:p>
            <a:r>
              <a:rPr lang="en-US" altLang="en-US" sz="2400" dirty="0"/>
              <a:t>some 802.18 meeting discussion item</a:t>
            </a:r>
            <a:r>
              <a:rPr lang="en-US" altLang="en-US" sz="2000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74688" y="990600"/>
            <a:ext cx="8316912" cy="5484813"/>
          </a:xfrm>
        </p:spPr>
        <p:txBody>
          <a:bodyPr/>
          <a:lstStyle/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8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Will discuss what members have to share on ITU-R and WRC activities.</a:t>
            </a:r>
          </a:p>
          <a:p>
            <a:pPr marL="685800"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ea typeface="Calibri" panose="020F0502020204030204" pitchFamily="34" charset="0"/>
              </a:rPr>
              <a:t>WP 5A .11 submissions coming for M.1450 / M.1801</a:t>
            </a:r>
          </a:p>
          <a:p>
            <a:pPr marL="685800"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ea typeface="Calibri" panose="020F0502020204030204" pitchFamily="34" charset="0"/>
              </a:rPr>
              <a:t>USA-FCC</a:t>
            </a:r>
            <a:r>
              <a:rPr lang="en-US" sz="1800" dirty="0">
                <a:effectLst/>
                <a:ea typeface="Calibri" panose="020F0502020204030204" pitchFamily="34" charset="0"/>
              </a:rPr>
              <a:t> working on proposals for NTIA to CITEL for WRC23</a:t>
            </a:r>
            <a:endParaRPr lang="en-US" altLang="en-US" sz="18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0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Ongoing status and discussion on FCC 6 GHz Multi-Stake-Holders groups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Activity significantly picking up, e.g. on interference report, AFC testing needed, etc. 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6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Anything that comes up before the meetings, e, g. regulator activities </a:t>
            </a:r>
            <a:endParaRPr lang="en-US" altLang="en-US" sz="16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0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Any other business  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2" y="333375"/>
            <a:ext cx="2198688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04mar22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2385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>
          <a:xfrm>
            <a:off x="674688" y="381000"/>
            <a:ext cx="7770813" cy="838200"/>
          </a:xfrm>
        </p:spPr>
        <p:txBody>
          <a:bodyPr/>
          <a:lstStyle/>
          <a:p>
            <a:r>
              <a:rPr lang="en-US" altLang="en-US" sz="2400" dirty="0"/>
              <a:t>IEEE 802 Wireless Standards Frequency Table</a:t>
            </a:r>
            <a:endParaRPr lang="en-US" altLang="en-US" sz="2000" dirty="0">
              <a:solidFill>
                <a:schemeClr val="tx1"/>
              </a:solidFill>
            </a:endParaRP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74688" y="990600"/>
            <a:ext cx="8316912" cy="5484813"/>
          </a:xfrm>
        </p:spPr>
        <p:txBody>
          <a:bodyPr/>
          <a:lstStyle/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400" dirty="0">
              <a:solidFill>
                <a:srgbClr val="333333"/>
              </a:solidFill>
              <a:ea typeface="Times New Roman" panose="02020603050405020304" pitchFamily="18" charset="0"/>
            </a:endParaRP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333333"/>
                </a:solidFill>
                <a:ea typeface="Times New Roman" panose="02020603050405020304" pitchFamily="18" charset="0"/>
              </a:rPr>
              <a:t>As reported over the past year a joint effort between 802.19 and 802.18 is to work on a Table of all the Frequency Ranges used by all the IEEE 802 wireless standards.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b="1" u="sng" dirty="0">
              <a:solidFill>
                <a:schemeClr val="tx1"/>
              </a:solidFill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ea typeface="Times New Roman" panose="02020603050405020304" pitchFamily="18" charset="0"/>
              </a:rPr>
              <a:t>The format of the spreadsheet and initial list of Frequency Ranges has stabilized and the ad hoc is setting up a </a:t>
            </a:r>
            <a:r>
              <a:rPr lang="en-US" sz="2000" u="sng" dirty="0">
                <a:solidFill>
                  <a:schemeClr val="tx1"/>
                </a:solidFill>
                <a:ea typeface="Times New Roman" panose="02020603050405020304" pitchFamily="18" charset="0"/>
              </a:rPr>
              <a:t>non-mandatory</a:t>
            </a:r>
            <a:r>
              <a:rPr lang="en-US" sz="2000" dirty="0">
                <a:solidFill>
                  <a:schemeClr val="tx1"/>
                </a:solidFill>
                <a:ea typeface="Times New Roman" panose="02020603050405020304" pitchFamily="18" charset="0"/>
              </a:rPr>
              <a:t> comment collection from all wireless members.   The current spreadsheet.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33333"/>
                </a:solidFill>
                <a:ea typeface="Times New Roman" panose="02020603050405020304" pitchFamily="18" charset="0"/>
                <a:hlinkClick r:id="rId3"/>
              </a:rPr>
              <a:t>https://mentor.ieee.org/802.18/dcn/22/18-22-0009-00-0000-ieee-802-wireless-standards-table-of-frequency-ranges.xlsx</a:t>
            </a:r>
            <a:endParaRPr lang="en-US" dirty="0">
              <a:solidFill>
                <a:srgbClr val="333333"/>
              </a:solidFill>
              <a:ea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>
              <a:solidFill>
                <a:srgbClr val="333333"/>
              </a:solidFill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333333"/>
                </a:solidFill>
                <a:ea typeface="Times New Roman" panose="02020603050405020304" pitchFamily="18" charset="0"/>
              </a:rPr>
              <a:t>At the WCSC monthly call Wednesday, 02 Mar 2022, the comment collection process was reviewed, and custom comment collection form introduced:  </a:t>
            </a:r>
            <a:r>
              <a:rPr lang="en-US" sz="2000" b="0" dirty="0">
                <a:solidFill>
                  <a:srgbClr val="333333"/>
                </a:solidFill>
                <a:ea typeface="Times New Roman" panose="02020603050405020304" pitchFamily="18" charset="0"/>
                <a:hlinkClick r:id="rId4"/>
              </a:rPr>
              <a:t>https://mentor.ieee.org/802.18/dcn/22/18-22-0030</a:t>
            </a:r>
            <a:r>
              <a:rPr lang="en-US" sz="2000" b="0" dirty="0">
                <a:solidFill>
                  <a:srgbClr val="333333"/>
                </a:solidFill>
                <a:ea typeface="Times New Roman" panose="02020603050405020304" pitchFamily="18" charset="0"/>
              </a:rPr>
              <a:t>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333333"/>
              </a:solidFill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333333"/>
                </a:solidFill>
                <a:ea typeface="Times New Roman" panose="02020603050405020304" pitchFamily="18" charset="0"/>
              </a:rPr>
              <a:t>Comment collection will run until 30 Apr 2022, at which time the ad hoc team will act as the CRG and review and implement accordingly the comments.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0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2" y="333375"/>
            <a:ext cx="2198688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04mar22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14307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7FEC4E-D58D-4A00-A290-A9FAA19660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A62BAE-8D0B-4B09-8E4E-60DDA402ED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131770-8B4D-40EC-9E24-EB5B54D59C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B277190-09EE-41DC-AB47-FC11E978F360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655888" cy="273050"/>
          </a:xfrm>
        </p:spPr>
        <p:txBody>
          <a:bodyPr/>
          <a:lstStyle/>
          <a:p>
            <a:r>
              <a:rPr lang="en-US"/>
              <a:t>04mar22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2663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7030A0"/>
      </a:hlink>
      <a:folHlink>
        <a:srgbClr val="00002D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67602</TotalTime>
  <Words>654</Words>
  <Application>Microsoft Office PowerPoint</Application>
  <PresentationFormat>On-screen Show (4:3)</PresentationFormat>
  <Paragraphs>89</Paragraphs>
  <Slides>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Roboto</vt:lpstr>
      <vt:lpstr>Times New Roman</vt:lpstr>
      <vt:lpstr>Office Theme</vt:lpstr>
      <vt:lpstr>Document</vt:lpstr>
      <vt:lpstr>IEEE 802.18 RR-TAG Electronic Plenary LMSC (EC) Opening Report</vt:lpstr>
      <vt:lpstr>802.18 Radio Regulatory Advisory Group – RR-TAG</vt:lpstr>
      <vt:lpstr>some 802.18 meeting discussion items</vt:lpstr>
      <vt:lpstr>some 802.18 meeting discussion items</vt:lpstr>
      <vt:lpstr>IEEE 802 Wireless Standards Frequency Table</vt:lpstr>
      <vt:lpstr>PowerPoint Presentation</vt:lpstr>
    </vt:vector>
  </TitlesOfParts>
  <Company>Hewlett 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802.11/15 Regulatory SC Teleconference Plan and Agenda</dc:title>
  <dc:creator>Kennedy, Rich</dc:creator>
  <cp:lastModifiedBy>author</cp:lastModifiedBy>
  <cp:revision>500</cp:revision>
  <cp:lastPrinted>2017-08-03T16:59:47Z</cp:lastPrinted>
  <dcterms:created xsi:type="dcterms:W3CDTF">2016-03-03T14:54:45Z</dcterms:created>
  <dcterms:modified xsi:type="dcterms:W3CDTF">2022-03-02T22:56:10Z</dcterms:modified>
</cp:coreProperties>
</file>