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256" r:id="rId5"/>
    <p:sldId id="257" r:id="rId6"/>
    <p:sldId id="348" r:id="rId7"/>
    <p:sldId id="323" r:id="rId8"/>
    <p:sldId id="338" r:id="rId9"/>
    <p:sldId id="342" r:id="rId10"/>
    <p:sldId id="340" r:id="rId11"/>
    <p:sldId id="347" r:id="rId12"/>
    <p:sldId id="341" r:id="rId13"/>
    <p:sldId id="339" r:id="rId14"/>
    <p:sldId id="346" r:id="rId15"/>
    <p:sldId id="349" r:id="rId16"/>
    <p:sldId id="350" r:id="rId17"/>
    <p:sldId id="333" r:id="rId18"/>
    <p:sldId id="334" r:id="rId19"/>
    <p:sldId id="325" r:id="rId20"/>
    <p:sldId id="332" r:id="rId21"/>
    <p:sldId id="328" r:id="rId22"/>
    <p:sldId id="312" r:id="rId23"/>
    <p:sldId id="308" r:id="rId24"/>
    <p:sldId id="304" r:id="rId25"/>
    <p:sldId id="303" r:id="rId26"/>
    <p:sldId id="291" r:id="rId27"/>
    <p:sldId id="269" r:id="rId28"/>
    <p:sldId id="330" r:id="rId29"/>
    <p:sldId id="331" r:id="rId30"/>
    <p:sldId id="329"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Treasurer Report" id="{942DF32E-C4DB-4B23-A515-A18105EAC902}">
          <p14:sldIdLst>
            <p14:sldId id="256"/>
            <p14:sldId id="257"/>
            <p14:sldId id="348"/>
            <p14:sldId id="323"/>
            <p14:sldId id="338"/>
            <p14:sldId id="342"/>
            <p14:sldId id="340"/>
            <p14:sldId id="347"/>
            <p14:sldId id="341"/>
            <p14:sldId id="339"/>
            <p14:sldId id="346"/>
            <p14:sldId id="349"/>
            <p14:sldId id="350"/>
          </p14:sldIdLst>
        </p14:section>
        <p14:section name="Meeting Income Report Record" id="{90888863-D814-48AF-89AB-7EB609E9FF5C}">
          <p14:sldIdLst>
            <p14:sldId id="333"/>
            <p14:sldId id="334"/>
            <p14:sldId id="325"/>
            <p14:sldId id="332"/>
            <p14:sldId id="328"/>
            <p14:sldId id="312"/>
            <p14:sldId id="308"/>
            <p14:sldId id="304"/>
            <p14:sldId id="303"/>
            <p14:sldId id="291"/>
          </p14:sldIdLst>
        </p14:section>
        <p14:section name="Historical Attendance" id="{1C4EA2CF-D4AE-4AE5-8C56-BAD4577E2C2B}">
          <p14:sldIdLst>
            <p14:sldId id="269"/>
            <p14:sldId id="330"/>
            <p14:sldId id="331"/>
            <p14:sldId id="32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5C5578-1B36-49DE-AA1E-C30A211C51AF}" v="5" dt="2022-03-15T03:43:05.5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44" autoAdjust="0"/>
    <p:restoredTop sz="85938" autoAdjust="0"/>
  </p:normalViewPr>
  <p:slideViewPr>
    <p:cSldViewPr>
      <p:cViewPr varScale="1">
        <p:scale>
          <a:sx n="84" d="100"/>
          <a:sy n="84" d="100"/>
        </p:scale>
        <p:origin x="26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4" d="100"/>
          <a:sy n="54" d="100"/>
        </p:scale>
        <p:origin x="1800"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55C5578-1B36-49DE-AA1E-C30A211C51AF}"/>
    <pc:docChg chg="undo custSel addSld delSld modSld sldOrd modSection">
      <pc:chgData name="Jon Rosdahl" userId="2820f357-2dd4-4127-8713-e0bfde0fd756" providerId="ADAL" clId="{355C5578-1B36-49DE-AA1E-C30A211C51AF}" dt="2022-03-15T11:58:23.993" v="817" actId="20577"/>
      <pc:docMkLst>
        <pc:docMk/>
      </pc:docMkLst>
      <pc:sldChg chg="modSp mod">
        <pc:chgData name="Jon Rosdahl" userId="2820f357-2dd4-4127-8713-e0bfde0fd756" providerId="ADAL" clId="{355C5578-1B36-49DE-AA1E-C30A211C51AF}" dt="2022-03-12T17:32:06.317" v="2" actId="6549"/>
        <pc:sldMkLst>
          <pc:docMk/>
          <pc:sldMk cId="0" sldId="256"/>
        </pc:sldMkLst>
        <pc:spChg chg="mod">
          <ac:chgData name="Jon Rosdahl" userId="2820f357-2dd4-4127-8713-e0bfde0fd756" providerId="ADAL" clId="{355C5578-1B36-49DE-AA1E-C30A211C51AF}" dt="2022-03-12T17:32:06.317" v="2" actId="6549"/>
          <ac:spMkLst>
            <pc:docMk/>
            <pc:sldMk cId="0" sldId="256"/>
            <ac:spMk id="3074" creationId="{00000000-0000-0000-0000-000000000000}"/>
          </ac:spMkLst>
        </pc:spChg>
      </pc:sldChg>
      <pc:sldChg chg="modSp mod">
        <pc:chgData name="Jon Rosdahl" userId="2820f357-2dd4-4127-8713-e0bfde0fd756" providerId="ADAL" clId="{355C5578-1B36-49DE-AA1E-C30A211C51AF}" dt="2022-03-15T03:46:33.971" v="475" actId="20577"/>
        <pc:sldMkLst>
          <pc:docMk/>
          <pc:sldMk cId="993059952" sldId="340"/>
        </pc:sldMkLst>
        <pc:spChg chg="mod">
          <ac:chgData name="Jon Rosdahl" userId="2820f357-2dd4-4127-8713-e0bfde0fd756" providerId="ADAL" clId="{355C5578-1B36-49DE-AA1E-C30A211C51AF}" dt="2022-03-12T17:38:00.583" v="34" actId="20577"/>
          <ac:spMkLst>
            <pc:docMk/>
            <pc:sldMk cId="993059952" sldId="340"/>
            <ac:spMk id="2" creationId="{5AB8C5AD-4ED1-4E67-9A72-5800E28E1CB3}"/>
          </ac:spMkLst>
        </pc:spChg>
        <pc:spChg chg="mod">
          <ac:chgData name="Jon Rosdahl" userId="2820f357-2dd4-4127-8713-e0bfde0fd756" providerId="ADAL" clId="{355C5578-1B36-49DE-AA1E-C30A211C51AF}" dt="2022-03-15T03:46:33.971" v="475" actId="20577"/>
          <ac:spMkLst>
            <pc:docMk/>
            <pc:sldMk cId="993059952" sldId="340"/>
            <ac:spMk id="3" creationId="{5C1FC6AC-CB64-4426-878F-FDA444167C18}"/>
          </ac:spMkLst>
        </pc:spChg>
      </pc:sldChg>
      <pc:sldChg chg="modSp add del mod">
        <pc:chgData name="Jon Rosdahl" userId="2820f357-2dd4-4127-8713-e0bfde0fd756" providerId="ADAL" clId="{355C5578-1B36-49DE-AA1E-C30A211C51AF}" dt="2022-03-15T03:47:33.621" v="486" actId="47"/>
        <pc:sldMkLst>
          <pc:docMk/>
          <pc:sldMk cId="243492992" sldId="341"/>
        </pc:sldMkLst>
        <pc:spChg chg="mod">
          <ac:chgData name="Jon Rosdahl" userId="2820f357-2dd4-4127-8713-e0bfde0fd756" providerId="ADAL" clId="{355C5578-1B36-49DE-AA1E-C30A211C51AF}" dt="2022-03-12T17:42:33.502" v="49" actId="20577"/>
          <ac:spMkLst>
            <pc:docMk/>
            <pc:sldMk cId="243492992" sldId="341"/>
            <ac:spMk id="2" creationId="{D454B6D3-19E3-496A-BF16-CCE3536EE53C}"/>
          </ac:spMkLst>
        </pc:spChg>
        <pc:spChg chg="mod">
          <ac:chgData name="Jon Rosdahl" userId="2820f357-2dd4-4127-8713-e0bfde0fd756" providerId="ADAL" clId="{355C5578-1B36-49DE-AA1E-C30A211C51AF}" dt="2022-03-15T03:46:46.985" v="476" actId="20577"/>
          <ac:spMkLst>
            <pc:docMk/>
            <pc:sldMk cId="243492992" sldId="341"/>
            <ac:spMk id="3" creationId="{C91A9B51-2EA4-46CD-8DB0-8D3BC6101618}"/>
          </ac:spMkLst>
        </pc:spChg>
      </pc:sldChg>
      <pc:sldChg chg="addSp delSp modSp mod">
        <pc:chgData name="Jon Rosdahl" userId="2820f357-2dd4-4127-8713-e0bfde0fd756" providerId="ADAL" clId="{355C5578-1B36-49DE-AA1E-C30A211C51AF}" dt="2022-03-15T03:43:46.888" v="335" actId="20577"/>
        <pc:sldMkLst>
          <pc:docMk/>
          <pc:sldMk cId="962814014" sldId="342"/>
        </pc:sldMkLst>
        <pc:spChg chg="mod">
          <ac:chgData name="Jon Rosdahl" userId="2820f357-2dd4-4127-8713-e0bfde0fd756" providerId="ADAL" clId="{355C5578-1B36-49DE-AA1E-C30A211C51AF}" dt="2022-03-15T03:42:30.375" v="294" actId="404"/>
          <ac:spMkLst>
            <pc:docMk/>
            <pc:sldMk cId="962814014" sldId="342"/>
            <ac:spMk id="2" creationId="{B4C32EAE-4A58-4BD4-9B68-0F30EC667B80}"/>
          </ac:spMkLst>
        </pc:spChg>
        <pc:spChg chg="del">
          <ac:chgData name="Jon Rosdahl" userId="2820f357-2dd4-4127-8713-e0bfde0fd756" providerId="ADAL" clId="{355C5578-1B36-49DE-AA1E-C30A211C51AF}" dt="2022-03-15T03:40:39.532" v="249" actId="478"/>
          <ac:spMkLst>
            <pc:docMk/>
            <pc:sldMk cId="962814014" sldId="342"/>
            <ac:spMk id="3" creationId="{A68455E3-0675-49C5-8039-03ABF15BCF1B}"/>
          </ac:spMkLst>
        </pc:spChg>
        <pc:spChg chg="add del mod">
          <ac:chgData name="Jon Rosdahl" userId="2820f357-2dd4-4127-8713-e0bfde0fd756" providerId="ADAL" clId="{355C5578-1B36-49DE-AA1E-C30A211C51AF}" dt="2022-03-15T03:40:50.234" v="250"/>
          <ac:spMkLst>
            <pc:docMk/>
            <pc:sldMk cId="962814014" sldId="342"/>
            <ac:spMk id="8" creationId="{3DB9C7FC-E40D-4D97-B685-8FA865982164}"/>
          </ac:spMkLst>
        </pc:spChg>
        <pc:spChg chg="add del mod">
          <ac:chgData name="Jon Rosdahl" userId="2820f357-2dd4-4127-8713-e0bfde0fd756" providerId="ADAL" clId="{355C5578-1B36-49DE-AA1E-C30A211C51AF}" dt="2022-03-15T03:43:05.542" v="297"/>
          <ac:spMkLst>
            <pc:docMk/>
            <pc:sldMk cId="962814014" sldId="342"/>
            <ac:spMk id="11" creationId="{77015851-5589-4A25-A61F-CE82CAD551D5}"/>
          </ac:spMkLst>
        </pc:spChg>
        <pc:graphicFrameChg chg="add del mod modGraphic">
          <ac:chgData name="Jon Rosdahl" userId="2820f357-2dd4-4127-8713-e0bfde0fd756" providerId="ADAL" clId="{355C5578-1B36-49DE-AA1E-C30A211C51AF}" dt="2022-03-15T03:43:01.027" v="296" actId="478"/>
          <ac:graphicFrameMkLst>
            <pc:docMk/>
            <pc:sldMk cId="962814014" sldId="342"/>
            <ac:graphicFrameMk id="9" creationId="{E36238C0-BC02-4659-9F92-E32CD12D14A6}"/>
          </ac:graphicFrameMkLst>
        </pc:graphicFrameChg>
        <pc:graphicFrameChg chg="add mod modGraphic">
          <ac:chgData name="Jon Rosdahl" userId="2820f357-2dd4-4127-8713-e0bfde0fd756" providerId="ADAL" clId="{355C5578-1B36-49DE-AA1E-C30A211C51AF}" dt="2022-03-15T03:43:46.888" v="335" actId="20577"/>
          <ac:graphicFrameMkLst>
            <pc:docMk/>
            <pc:sldMk cId="962814014" sldId="342"/>
            <ac:graphicFrameMk id="12" creationId="{CA3F1A06-AB84-4166-98A5-A06FB9CA9DB7}"/>
          </ac:graphicFrameMkLst>
        </pc:graphicFrameChg>
      </pc:sldChg>
      <pc:sldChg chg="del">
        <pc:chgData name="Jon Rosdahl" userId="2820f357-2dd4-4127-8713-e0bfde0fd756" providerId="ADAL" clId="{355C5578-1B36-49DE-AA1E-C30A211C51AF}" dt="2022-03-15T03:47:21.640" v="481" actId="47"/>
        <pc:sldMkLst>
          <pc:docMk/>
          <pc:sldMk cId="2437800802" sldId="343"/>
        </pc:sldMkLst>
      </pc:sldChg>
      <pc:sldChg chg="del">
        <pc:chgData name="Jon Rosdahl" userId="2820f357-2dd4-4127-8713-e0bfde0fd756" providerId="ADAL" clId="{355C5578-1B36-49DE-AA1E-C30A211C51AF}" dt="2022-03-12T17:45:06.695" v="163" actId="47"/>
        <pc:sldMkLst>
          <pc:docMk/>
          <pc:sldMk cId="3254272034" sldId="344"/>
        </pc:sldMkLst>
      </pc:sldChg>
      <pc:sldChg chg="del ord">
        <pc:chgData name="Jon Rosdahl" userId="2820f357-2dd4-4127-8713-e0bfde0fd756" providerId="ADAL" clId="{355C5578-1B36-49DE-AA1E-C30A211C51AF}" dt="2022-03-15T03:47:31.721" v="484" actId="47"/>
        <pc:sldMkLst>
          <pc:docMk/>
          <pc:sldMk cId="3254067691" sldId="345"/>
        </pc:sldMkLst>
      </pc:sldChg>
      <pc:sldChg chg="modSp mod">
        <pc:chgData name="Jon Rosdahl" userId="2820f357-2dd4-4127-8713-e0bfde0fd756" providerId="ADAL" clId="{355C5578-1B36-49DE-AA1E-C30A211C51AF}" dt="2022-03-12T17:46:03.683" v="172" actId="20577"/>
        <pc:sldMkLst>
          <pc:docMk/>
          <pc:sldMk cId="1703298458" sldId="346"/>
        </pc:sldMkLst>
        <pc:spChg chg="mod">
          <ac:chgData name="Jon Rosdahl" userId="2820f357-2dd4-4127-8713-e0bfde0fd756" providerId="ADAL" clId="{355C5578-1B36-49DE-AA1E-C30A211C51AF}" dt="2022-03-12T17:46:03.683" v="172" actId="20577"/>
          <ac:spMkLst>
            <pc:docMk/>
            <pc:sldMk cId="1703298458" sldId="346"/>
            <ac:spMk id="3" creationId="{95F91827-7AAC-4AFD-A7F6-3D94D02BB401}"/>
          </ac:spMkLst>
        </pc:spChg>
      </pc:sldChg>
      <pc:sldChg chg="addSp delSp modSp new mod ord modClrScheme chgLayout">
        <pc:chgData name="Jon Rosdahl" userId="2820f357-2dd4-4127-8713-e0bfde0fd756" providerId="ADAL" clId="{355C5578-1B36-49DE-AA1E-C30A211C51AF}" dt="2022-03-15T03:47:01.985" v="480"/>
        <pc:sldMkLst>
          <pc:docMk/>
          <pc:sldMk cId="1404493311" sldId="347"/>
        </pc:sldMkLst>
        <pc:spChg chg="del">
          <ac:chgData name="Jon Rosdahl" userId="2820f357-2dd4-4127-8713-e0bfde0fd756" providerId="ADAL" clId="{355C5578-1B36-49DE-AA1E-C30A211C51AF}" dt="2022-03-12T17:34:22.724" v="4" actId="700"/>
          <ac:spMkLst>
            <pc:docMk/>
            <pc:sldMk cId="1404493311" sldId="347"/>
            <ac:spMk id="2" creationId="{779D9AF4-6A65-4341-9B2C-5E2FB3286098}"/>
          </ac:spMkLst>
        </pc:spChg>
        <pc:spChg chg="del">
          <ac:chgData name="Jon Rosdahl" userId="2820f357-2dd4-4127-8713-e0bfde0fd756" providerId="ADAL" clId="{355C5578-1B36-49DE-AA1E-C30A211C51AF}" dt="2022-03-12T17:34:22.724" v="4" actId="700"/>
          <ac:spMkLst>
            <pc:docMk/>
            <pc:sldMk cId="1404493311" sldId="347"/>
            <ac:spMk id="3" creationId="{77322E64-40B7-4B47-A01D-F5743D23526D}"/>
          </ac:spMkLst>
        </pc:spChg>
        <pc:spChg chg="mod ord">
          <ac:chgData name="Jon Rosdahl" userId="2820f357-2dd4-4127-8713-e0bfde0fd756" providerId="ADAL" clId="{355C5578-1B36-49DE-AA1E-C30A211C51AF}" dt="2022-03-12T17:34:22.724" v="4" actId="700"/>
          <ac:spMkLst>
            <pc:docMk/>
            <pc:sldMk cId="1404493311" sldId="347"/>
            <ac:spMk id="4" creationId="{B3F68505-ED79-47F3-8F5A-DFF4AC97EFBC}"/>
          </ac:spMkLst>
        </pc:spChg>
        <pc:spChg chg="mod ord">
          <ac:chgData name="Jon Rosdahl" userId="2820f357-2dd4-4127-8713-e0bfde0fd756" providerId="ADAL" clId="{355C5578-1B36-49DE-AA1E-C30A211C51AF}" dt="2022-03-12T17:34:22.724" v="4" actId="700"/>
          <ac:spMkLst>
            <pc:docMk/>
            <pc:sldMk cId="1404493311" sldId="347"/>
            <ac:spMk id="5" creationId="{02C87F26-37E5-4939-82F2-C3E8775C0281}"/>
          </ac:spMkLst>
        </pc:spChg>
        <pc:spChg chg="mod ord">
          <ac:chgData name="Jon Rosdahl" userId="2820f357-2dd4-4127-8713-e0bfde0fd756" providerId="ADAL" clId="{355C5578-1B36-49DE-AA1E-C30A211C51AF}" dt="2022-03-12T17:34:22.724" v="4" actId="700"/>
          <ac:spMkLst>
            <pc:docMk/>
            <pc:sldMk cId="1404493311" sldId="347"/>
            <ac:spMk id="6" creationId="{9C7FDA63-0265-438B-ABA9-C91C6EC26495}"/>
          </ac:spMkLst>
        </pc:spChg>
        <pc:picChg chg="add mod">
          <ac:chgData name="Jon Rosdahl" userId="2820f357-2dd4-4127-8713-e0bfde0fd756" providerId="ADAL" clId="{355C5578-1B36-49DE-AA1E-C30A211C51AF}" dt="2022-03-12T17:34:54.858" v="7" actId="962"/>
          <ac:picMkLst>
            <pc:docMk/>
            <pc:sldMk cId="1404493311" sldId="347"/>
            <ac:picMk id="8" creationId="{3AFC35B3-AD78-4402-A88B-A0ABBC1C7823}"/>
          </ac:picMkLst>
        </pc:picChg>
      </pc:sldChg>
      <pc:sldChg chg="addSp delSp modSp new mod modClrScheme chgLayout">
        <pc:chgData name="Jon Rosdahl" userId="2820f357-2dd4-4127-8713-e0bfde0fd756" providerId="ADAL" clId="{355C5578-1B36-49DE-AA1E-C30A211C51AF}" dt="2022-03-15T03:33:28.092" v="248" actId="20577"/>
        <pc:sldMkLst>
          <pc:docMk/>
          <pc:sldMk cId="4047295227" sldId="348"/>
        </pc:sldMkLst>
        <pc:spChg chg="mod ord">
          <ac:chgData name="Jon Rosdahl" userId="2820f357-2dd4-4127-8713-e0bfde0fd756" providerId="ADAL" clId="{355C5578-1B36-49DE-AA1E-C30A211C51AF}" dt="2022-03-15T03:33:28.092" v="248" actId="20577"/>
          <ac:spMkLst>
            <pc:docMk/>
            <pc:sldMk cId="4047295227" sldId="348"/>
            <ac:spMk id="2" creationId="{13D9545A-3CB6-47F0-9D70-71B1C3FC6F76}"/>
          </ac:spMkLst>
        </pc:spChg>
        <pc:spChg chg="del">
          <ac:chgData name="Jon Rosdahl" userId="2820f357-2dd4-4127-8713-e0bfde0fd756" providerId="ADAL" clId="{355C5578-1B36-49DE-AA1E-C30A211C51AF}" dt="2022-03-15T03:32:03.940" v="233" actId="478"/>
          <ac:spMkLst>
            <pc:docMk/>
            <pc:sldMk cId="4047295227" sldId="348"/>
            <ac:spMk id="3" creationId="{01E09E55-29AE-4B94-9AA0-26C844EE278B}"/>
          </ac:spMkLst>
        </pc:spChg>
        <pc:spChg chg="mod ord">
          <ac:chgData name="Jon Rosdahl" userId="2820f357-2dd4-4127-8713-e0bfde0fd756" providerId="ADAL" clId="{355C5578-1B36-49DE-AA1E-C30A211C51AF}" dt="2022-03-15T03:32:15.041" v="235"/>
          <ac:spMkLst>
            <pc:docMk/>
            <pc:sldMk cId="4047295227" sldId="348"/>
            <ac:spMk id="4" creationId="{66E02D0D-E5A7-4B1E-B5B3-EAE7A4E5553F}"/>
          </ac:spMkLst>
        </pc:spChg>
        <pc:spChg chg="mod ord">
          <ac:chgData name="Jon Rosdahl" userId="2820f357-2dd4-4127-8713-e0bfde0fd756" providerId="ADAL" clId="{355C5578-1B36-49DE-AA1E-C30A211C51AF}" dt="2022-03-15T03:32:15.041" v="235"/>
          <ac:spMkLst>
            <pc:docMk/>
            <pc:sldMk cId="4047295227" sldId="348"/>
            <ac:spMk id="5" creationId="{2DD6078B-DBDA-4889-94F1-6E94654FE417}"/>
          </ac:spMkLst>
        </pc:spChg>
        <pc:spChg chg="mod ord">
          <ac:chgData name="Jon Rosdahl" userId="2820f357-2dd4-4127-8713-e0bfde0fd756" providerId="ADAL" clId="{355C5578-1B36-49DE-AA1E-C30A211C51AF}" dt="2022-03-15T03:32:15.041" v="235"/>
          <ac:spMkLst>
            <pc:docMk/>
            <pc:sldMk cId="4047295227" sldId="348"/>
            <ac:spMk id="6" creationId="{6324E086-4ADE-4F6A-9A30-053B8040EDEC}"/>
          </ac:spMkLst>
        </pc:spChg>
        <pc:spChg chg="add del mod">
          <ac:chgData name="Jon Rosdahl" userId="2820f357-2dd4-4127-8713-e0bfde0fd756" providerId="ADAL" clId="{355C5578-1B36-49DE-AA1E-C30A211C51AF}" dt="2022-03-15T03:32:15.041" v="235"/>
          <ac:spMkLst>
            <pc:docMk/>
            <pc:sldMk cId="4047295227" sldId="348"/>
            <ac:spMk id="7" creationId="{0D8F82E9-7C72-46F3-AF1E-48601C2E4A5F}"/>
          </ac:spMkLst>
        </pc:spChg>
        <pc:spChg chg="add del mod">
          <ac:chgData name="Jon Rosdahl" userId="2820f357-2dd4-4127-8713-e0bfde0fd756" providerId="ADAL" clId="{355C5578-1B36-49DE-AA1E-C30A211C51AF}" dt="2022-03-15T03:32:15.041" v="235"/>
          <ac:spMkLst>
            <pc:docMk/>
            <pc:sldMk cId="4047295227" sldId="348"/>
            <ac:spMk id="8" creationId="{884A5353-DB53-4878-8372-BF12AE3B854B}"/>
          </ac:spMkLst>
        </pc:spChg>
        <pc:spChg chg="add del mod">
          <ac:chgData name="Jon Rosdahl" userId="2820f357-2dd4-4127-8713-e0bfde0fd756" providerId="ADAL" clId="{355C5578-1B36-49DE-AA1E-C30A211C51AF}" dt="2022-03-15T03:32:15.041" v="235"/>
          <ac:spMkLst>
            <pc:docMk/>
            <pc:sldMk cId="4047295227" sldId="348"/>
            <ac:spMk id="9" creationId="{570EA4DB-CCC9-49B1-B5D3-E3F280A9D5D6}"/>
          </ac:spMkLst>
        </pc:spChg>
        <pc:spChg chg="add del mod">
          <ac:chgData name="Jon Rosdahl" userId="2820f357-2dd4-4127-8713-e0bfde0fd756" providerId="ADAL" clId="{355C5578-1B36-49DE-AA1E-C30A211C51AF}" dt="2022-03-15T03:32:15.041" v="235"/>
          <ac:spMkLst>
            <pc:docMk/>
            <pc:sldMk cId="4047295227" sldId="348"/>
            <ac:spMk id="10" creationId="{4B748609-7297-4AE1-9F97-BF10ABAD7484}"/>
          </ac:spMkLst>
        </pc:spChg>
        <pc:picChg chg="add del mod">
          <ac:chgData name="Jon Rosdahl" userId="2820f357-2dd4-4127-8713-e0bfde0fd756" providerId="ADAL" clId="{355C5578-1B36-49DE-AA1E-C30A211C51AF}" dt="2022-03-15T03:33:11.586" v="241" actId="478"/>
          <ac:picMkLst>
            <pc:docMk/>
            <pc:sldMk cId="4047295227" sldId="348"/>
            <ac:picMk id="12" creationId="{887470C3-B9B8-4BAC-83A2-43972A39713D}"/>
          </ac:picMkLst>
        </pc:picChg>
        <pc:picChg chg="add">
          <ac:chgData name="Jon Rosdahl" userId="2820f357-2dd4-4127-8713-e0bfde0fd756" providerId="ADAL" clId="{355C5578-1B36-49DE-AA1E-C30A211C51AF}" dt="2022-03-15T03:33:13.745" v="242" actId="22"/>
          <ac:picMkLst>
            <pc:docMk/>
            <pc:sldMk cId="4047295227" sldId="348"/>
            <ac:picMk id="14" creationId="{E7D9152C-3570-4D2B-8A29-C92F63171792}"/>
          </ac:picMkLst>
        </pc:picChg>
      </pc:sldChg>
      <pc:sldChg chg="addSp delSp modSp new mod">
        <pc:chgData name="Jon Rosdahl" userId="2820f357-2dd4-4127-8713-e0bfde0fd756" providerId="ADAL" clId="{355C5578-1B36-49DE-AA1E-C30A211C51AF}" dt="2022-03-15T04:51:08.469" v="801" actId="478"/>
        <pc:sldMkLst>
          <pc:docMk/>
          <pc:sldMk cId="2365477091" sldId="349"/>
        </pc:sldMkLst>
        <pc:spChg chg="mod">
          <ac:chgData name="Jon Rosdahl" userId="2820f357-2dd4-4127-8713-e0bfde0fd756" providerId="ADAL" clId="{355C5578-1B36-49DE-AA1E-C30A211C51AF}" dt="2022-03-15T03:47:52.980" v="506" actId="20577"/>
          <ac:spMkLst>
            <pc:docMk/>
            <pc:sldMk cId="2365477091" sldId="349"/>
            <ac:spMk id="2" creationId="{76D3C1B4-9348-4E54-B7D1-0F6608AA58E5}"/>
          </ac:spMkLst>
        </pc:spChg>
        <pc:spChg chg="del mod">
          <ac:chgData name="Jon Rosdahl" userId="2820f357-2dd4-4127-8713-e0bfde0fd756" providerId="ADAL" clId="{355C5578-1B36-49DE-AA1E-C30A211C51AF}" dt="2022-03-15T04:51:04.808" v="799" actId="478"/>
          <ac:spMkLst>
            <pc:docMk/>
            <pc:sldMk cId="2365477091" sldId="349"/>
            <ac:spMk id="3" creationId="{01E415D2-A9AC-42B7-A643-7E5FC3AA97DF}"/>
          </ac:spMkLst>
        </pc:spChg>
        <pc:spChg chg="add del mod">
          <ac:chgData name="Jon Rosdahl" userId="2820f357-2dd4-4127-8713-e0bfde0fd756" providerId="ADAL" clId="{355C5578-1B36-49DE-AA1E-C30A211C51AF}" dt="2022-03-15T04:51:06.980" v="800" actId="478"/>
          <ac:spMkLst>
            <pc:docMk/>
            <pc:sldMk cId="2365477091" sldId="349"/>
            <ac:spMk id="10" creationId="{0A0E54E1-8F74-47FE-9E9B-BB53AF589966}"/>
          </ac:spMkLst>
        </pc:spChg>
        <pc:picChg chg="add del mod">
          <ac:chgData name="Jon Rosdahl" userId="2820f357-2dd4-4127-8713-e0bfde0fd756" providerId="ADAL" clId="{355C5578-1B36-49DE-AA1E-C30A211C51AF}" dt="2022-03-15T04:51:08.469" v="801" actId="478"/>
          <ac:picMkLst>
            <pc:docMk/>
            <pc:sldMk cId="2365477091" sldId="349"/>
            <ac:picMk id="8" creationId="{5AB03E7A-9FC7-441B-882A-F9D37CBAFA9E}"/>
          </ac:picMkLst>
        </pc:picChg>
      </pc:sldChg>
      <pc:sldChg chg="modSp new mod">
        <pc:chgData name="Jon Rosdahl" userId="2820f357-2dd4-4127-8713-e0bfde0fd756" providerId="ADAL" clId="{355C5578-1B36-49DE-AA1E-C30A211C51AF}" dt="2022-03-15T11:58:23.993" v="817" actId="20577"/>
        <pc:sldMkLst>
          <pc:docMk/>
          <pc:sldMk cId="625358968" sldId="350"/>
        </pc:sldMkLst>
        <pc:spChg chg="mod">
          <ac:chgData name="Jon Rosdahl" userId="2820f357-2dd4-4127-8713-e0bfde0fd756" providerId="ADAL" clId="{355C5578-1B36-49DE-AA1E-C30A211C51AF}" dt="2022-03-15T11:58:23.993" v="817" actId="20577"/>
          <ac:spMkLst>
            <pc:docMk/>
            <pc:sldMk cId="625358968" sldId="350"/>
            <ac:spMk id="2" creationId="{C0A99454-F4B3-4E3E-B07D-0CFE899C3351}"/>
          </ac:spMkLst>
        </pc:spChg>
      </pc:sldChg>
    </pc:docChg>
  </pc:docChgLst>
  <pc:docChgLst>
    <pc:chgData name="Jon Rosdahl" userId="2820f357-2dd4-4127-8713-e0bfde0fd756" providerId="ADAL" clId="{40CFCABF-F973-4CEF-947A-57056926B66C}"/>
    <pc:docChg chg="modSld modMainMaster">
      <pc:chgData name="Jon Rosdahl" userId="2820f357-2dd4-4127-8713-e0bfde0fd756" providerId="ADAL" clId="{40CFCABF-F973-4CEF-947A-57056926B66C}" dt="2022-02-05T16:23:11.777" v="21" actId="20577"/>
      <pc:docMkLst>
        <pc:docMk/>
      </pc:docMkLst>
      <pc:sldChg chg="modSp mod">
        <pc:chgData name="Jon Rosdahl" userId="2820f357-2dd4-4127-8713-e0bfde0fd756" providerId="ADAL" clId="{40CFCABF-F973-4CEF-947A-57056926B66C}" dt="2022-02-05T16:21:21.166" v="4" actId="20577"/>
        <pc:sldMkLst>
          <pc:docMk/>
          <pc:sldMk cId="0" sldId="256"/>
        </pc:sldMkLst>
        <pc:spChg chg="mod">
          <ac:chgData name="Jon Rosdahl" userId="2820f357-2dd4-4127-8713-e0bfde0fd756" providerId="ADAL" clId="{40CFCABF-F973-4CEF-947A-57056926B66C}" dt="2022-02-05T16:21:21.166" v="4" actId="20577"/>
          <ac:spMkLst>
            <pc:docMk/>
            <pc:sldMk cId="0" sldId="256"/>
            <ac:spMk id="3073" creationId="{00000000-0000-0000-0000-000000000000}"/>
          </ac:spMkLst>
        </pc:spChg>
      </pc:sldChg>
      <pc:sldChg chg="modSp mod">
        <pc:chgData name="Jon Rosdahl" userId="2820f357-2dd4-4127-8713-e0bfde0fd756" providerId="ADAL" clId="{40CFCABF-F973-4CEF-947A-57056926B66C}" dt="2022-02-05T16:23:11.777" v="21" actId="20577"/>
        <pc:sldMkLst>
          <pc:docMk/>
          <pc:sldMk cId="0" sldId="257"/>
        </pc:sldMkLst>
        <pc:spChg chg="mod">
          <ac:chgData name="Jon Rosdahl" userId="2820f357-2dd4-4127-8713-e0bfde0fd756" providerId="ADAL" clId="{40CFCABF-F973-4CEF-947A-57056926B66C}" dt="2022-02-05T16:23:11.777" v="21" actId="20577"/>
          <ac:spMkLst>
            <pc:docMk/>
            <pc:sldMk cId="0" sldId="257"/>
            <ac:spMk id="4098" creationId="{00000000-0000-0000-0000-000000000000}"/>
          </ac:spMkLst>
        </pc:spChg>
      </pc:sldChg>
      <pc:sldMasterChg chg="modSp mod">
        <pc:chgData name="Jon Rosdahl" userId="2820f357-2dd4-4127-8713-e0bfde0fd756" providerId="ADAL" clId="{40CFCABF-F973-4CEF-947A-57056926B66C}" dt="2022-02-05T16:22:56.519" v="10" actId="6549"/>
        <pc:sldMasterMkLst>
          <pc:docMk/>
          <pc:sldMasterMk cId="0" sldId="2147483648"/>
        </pc:sldMasterMkLst>
        <pc:spChg chg="mod">
          <ac:chgData name="Jon Rosdahl" userId="2820f357-2dd4-4127-8713-e0bfde0fd756" providerId="ADAL" clId="{40CFCABF-F973-4CEF-947A-57056926B66C}" dt="2022-02-05T16:22:56.519" v="10" actId="6549"/>
          <ac:spMkLst>
            <pc:docMk/>
            <pc:sldMasterMk cId="0" sldId="2147483648"/>
            <ac:spMk id="10" creationId="{00000000-0000-0000-0000-000000000000}"/>
          </ac:spMkLst>
        </pc:sp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Attendees per session – 2003 - 2020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c:ext xmlns:c16="http://schemas.microsoft.com/office/drawing/2014/chart" uri="{C3380CC4-5D6E-409C-BE32-E72D297353CC}">
              <c16:uniqueId val="{00000000-7930-4F6D-BD7B-97DFC80CE51E}"/>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7930-4F6D-BD7B-97DFC80CE51E}"/>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7930-4F6D-BD7B-97DFC80CE51E}"/>
            </c:ext>
          </c:extLst>
        </c:ser>
        <c:dLbls>
          <c:showLegendKey val="0"/>
          <c:showVal val="0"/>
          <c:showCatName val="0"/>
          <c:showSerName val="0"/>
          <c:showPercent val="0"/>
          <c:showBubbleSize val="0"/>
        </c:dLbls>
        <c:smooth val="0"/>
        <c:axId val="484967936"/>
        <c:axId val="484966760"/>
        <c:extLst/>
      </c:lineChart>
      <c:catAx>
        <c:axId val="484967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6760"/>
        <c:crosses val="autoZero"/>
        <c:auto val="1"/>
        <c:lblAlgn val="ctr"/>
        <c:lblOffset val="100"/>
        <c:noMultiLvlLbl val="0"/>
      </c:catAx>
      <c:valAx>
        <c:axId val="48496676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936"/>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5AA1-4D25-A10A-31D86F446B7E}"/>
            </c:ext>
          </c:extLst>
        </c:ser>
        <c:ser>
          <c:idx val="1"/>
          <c:order val="1"/>
          <c:spPr>
            <a:ln w="28575" cap="rnd">
              <a:solidFill>
                <a:schemeClr val="accent4"/>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c:ext xmlns:c16="http://schemas.microsoft.com/office/drawing/2014/chart" uri="{C3380CC4-5D6E-409C-BE32-E72D297353CC}">
              <c16:uniqueId val="{00000001-5AA1-4D25-A10A-31D86F446B7E}"/>
            </c:ext>
          </c:extLst>
        </c:ser>
        <c:ser>
          <c:idx val="2"/>
          <c:order val="2"/>
          <c:spPr>
            <a:ln w="28575" cap="rnd">
              <a:solidFill>
                <a:schemeClr val="accent6"/>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xmlns:c15="http://schemas.microsoft.com/office/drawing/2012/chart">
            <c:ext xmlns:c16="http://schemas.microsoft.com/office/drawing/2014/chart" uri="{C3380CC4-5D6E-409C-BE32-E72D297353CC}">
              <c16:uniqueId val="{00000002-5AA1-4D25-A10A-31D86F446B7E}"/>
            </c:ext>
          </c:extLst>
        </c:ser>
        <c:dLbls>
          <c:showLegendKey val="0"/>
          <c:showVal val="0"/>
          <c:showCatName val="0"/>
          <c:showSerName val="0"/>
          <c:showPercent val="0"/>
          <c:showBubbleSize val="0"/>
        </c:dLbls>
        <c:smooth val="0"/>
        <c:axId val="484967544"/>
        <c:axId val="346737336"/>
        <c:extLst/>
      </c:lineChart>
      <c:catAx>
        <c:axId val="48496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46737336"/>
        <c:crosses val="autoZero"/>
        <c:auto val="1"/>
        <c:lblAlgn val="ctr"/>
        <c:lblOffset val="100"/>
        <c:noMultiLvlLbl val="0"/>
      </c:catAx>
      <c:valAx>
        <c:axId val="3467373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4967544"/>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Cost Per Person per Session 2003-2020</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cked"/>
        <c:varyColors val="0"/>
        <c:ser>
          <c:idx val="0"/>
          <c:order val="0"/>
          <c:spPr>
            <a:ln w="28575" cap="rnd">
              <a:solidFill>
                <a:schemeClr val="accent1"/>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Summaries'!$C$2:$C$52</c:f>
              <c:numCache>
                <c:formatCode>0</c:formatCode>
                <c:ptCount val="51"/>
                <c:pt idx="0">
                  <c:v>420</c:v>
                </c:pt>
                <c:pt idx="1">
                  <c:v>561</c:v>
                </c:pt>
                <c:pt idx="2">
                  <c:v>491</c:v>
                </c:pt>
                <c:pt idx="4">
                  <c:v>650</c:v>
                </c:pt>
                <c:pt idx="5">
                  <c:v>714</c:v>
                </c:pt>
                <c:pt idx="6">
                  <c:v>802</c:v>
                </c:pt>
                <c:pt idx="7">
                  <c:v>523</c:v>
                </c:pt>
                <c:pt idx="8">
                  <c:v>759</c:v>
                </c:pt>
                <c:pt idx="9">
                  <c:v>740</c:v>
                </c:pt>
                <c:pt idx="10">
                  <c:v>564</c:v>
                </c:pt>
                <c:pt idx="11">
                  <c:v>350</c:v>
                </c:pt>
                <c:pt idx="12">
                  <c:v>478</c:v>
                </c:pt>
                <c:pt idx="13">
                  <c:v>439</c:v>
                </c:pt>
                <c:pt idx="14">
                  <c:v>361</c:v>
                </c:pt>
                <c:pt idx="15">
                  <c:v>402</c:v>
                </c:pt>
                <c:pt idx="16">
                  <c:v>379</c:v>
                </c:pt>
                <c:pt idx="17">
                  <c:v>355</c:v>
                </c:pt>
                <c:pt idx="18">
                  <c:v>344</c:v>
                </c:pt>
                <c:pt idx="19">
                  <c:v>500</c:v>
                </c:pt>
                <c:pt idx="20">
                  <c:v>428</c:v>
                </c:pt>
                <c:pt idx="21">
                  <c:v>426</c:v>
                </c:pt>
                <c:pt idx="22">
                  <c:v>384</c:v>
                </c:pt>
                <c:pt idx="23">
                  <c:v>410</c:v>
                </c:pt>
                <c:pt idx="24">
                  <c:v>351</c:v>
                </c:pt>
                <c:pt idx="25">
                  <c:v>313</c:v>
                </c:pt>
                <c:pt idx="26">
                  <c:v>359</c:v>
                </c:pt>
                <c:pt idx="27">
                  <c:v>335</c:v>
                </c:pt>
                <c:pt idx="28">
                  <c:v>314</c:v>
                </c:pt>
                <c:pt idx="29">
                  <c:v>356</c:v>
                </c:pt>
                <c:pt idx="30">
                  <c:v>337</c:v>
                </c:pt>
                <c:pt idx="31">
                  <c:v>279</c:v>
                </c:pt>
                <c:pt idx="32">
                  <c:v>426</c:v>
                </c:pt>
                <c:pt idx="33">
                  <c:v>337</c:v>
                </c:pt>
                <c:pt idx="34">
                  <c:v>341</c:v>
                </c:pt>
                <c:pt idx="35">
                  <c:v>665</c:v>
                </c:pt>
                <c:pt idx="36">
                  <c:v>357</c:v>
                </c:pt>
                <c:pt idx="37">
                  <c:v>329</c:v>
                </c:pt>
                <c:pt idx="38">
                  <c:v>698</c:v>
                </c:pt>
                <c:pt idx="39">
                  <c:v>324</c:v>
                </c:pt>
                <c:pt idx="40">
                  <c:v>367</c:v>
                </c:pt>
                <c:pt idx="41">
                  <c:v>317</c:v>
                </c:pt>
                <c:pt idx="42">
                  <c:v>215</c:v>
                </c:pt>
                <c:pt idx="43">
                  <c:v>267</c:v>
                </c:pt>
                <c:pt idx="44">
                  <c:v>312</c:v>
                </c:pt>
                <c:pt idx="45">
                  <c:v>271</c:v>
                </c:pt>
                <c:pt idx="46">
                  <c:v>283</c:v>
                </c:pt>
                <c:pt idx="47">
                  <c:v>293</c:v>
                </c:pt>
                <c:pt idx="48">
                  <c:v>293</c:v>
                </c:pt>
                <c:pt idx="49">
                  <c:v>279</c:v>
                </c:pt>
                <c:pt idx="50">
                  <c:v>335</c:v>
                </c:pt>
              </c:numCache>
            </c:numRef>
          </c:val>
          <c:smooth val="0"/>
          <c:extLst xmlns:c15="http://schemas.microsoft.com/office/drawing/2012/chart">
            <c:ext xmlns:c16="http://schemas.microsoft.com/office/drawing/2014/chart" uri="{C3380CC4-5D6E-409C-BE32-E72D297353CC}">
              <c16:uniqueId val="{00000000-F961-4E05-A686-355085BC6AE3}"/>
            </c:ext>
          </c:extLst>
        </c:ser>
        <c:ser>
          <c:idx val="1"/>
          <c:order val="1"/>
          <c:spPr>
            <a:ln w="28575" cap="rnd">
              <a:solidFill>
                <a:schemeClr val="accent2"/>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Summaries'!$D$2:$D$52</c:f>
              <c:numCache>
                <c:formatCode>_("$"* #,##0.00_);_("$"* \(#,##0.00\);_("$"* "-"??_);_(@_)</c:formatCode>
                <c:ptCount val="51"/>
                <c:pt idx="0">
                  <c:v>121932.25</c:v>
                </c:pt>
                <c:pt idx="1">
                  <c:v>153296.74</c:v>
                </c:pt>
                <c:pt idx="2">
                  <c:v>255150.97</c:v>
                </c:pt>
                <c:pt idx="4">
                  <c:v>209546.92</c:v>
                </c:pt>
                <c:pt idx="5">
                  <c:v>333936.23</c:v>
                </c:pt>
                <c:pt idx="6">
                  <c:v>305526.2</c:v>
                </c:pt>
                <c:pt idx="7">
                  <c:v>361198</c:v>
                </c:pt>
                <c:pt idx="8">
                  <c:v>286909.42</c:v>
                </c:pt>
                <c:pt idx="9">
                  <c:v>428628</c:v>
                </c:pt>
                <c:pt idx="10">
                  <c:v>293980</c:v>
                </c:pt>
                <c:pt idx="11">
                  <c:v>343772.29</c:v>
                </c:pt>
                <c:pt idx="12">
                  <c:v>281572</c:v>
                </c:pt>
                <c:pt idx="13">
                  <c:v>298230</c:v>
                </c:pt>
                <c:pt idx="14">
                  <c:v>405692.36</c:v>
                </c:pt>
                <c:pt idx="15">
                  <c:v>219898</c:v>
                </c:pt>
                <c:pt idx="16">
                  <c:v>273353</c:v>
                </c:pt>
                <c:pt idx="17">
                  <c:v>236140</c:v>
                </c:pt>
                <c:pt idx="18">
                  <c:v>244410</c:v>
                </c:pt>
                <c:pt idx="19">
                  <c:v>355102</c:v>
                </c:pt>
                <c:pt idx="20">
                  <c:v>279912</c:v>
                </c:pt>
                <c:pt idx="21">
                  <c:v>412291</c:v>
                </c:pt>
                <c:pt idx="22">
                  <c:v>286696</c:v>
                </c:pt>
                <c:pt idx="23">
                  <c:v>259350</c:v>
                </c:pt>
                <c:pt idx="24">
                  <c:v>216749</c:v>
                </c:pt>
                <c:pt idx="25">
                  <c:v>263366</c:v>
                </c:pt>
                <c:pt idx="26">
                  <c:v>225748</c:v>
                </c:pt>
                <c:pt idx="27">
                  <c:v>224795.95</c:v>
                </c:pt>
                <c:pt idx="28">
                  <c:v>201526</c:v>
                </c:pt>
                <c:pt idx="29">
                  <c:v>263053</c:v>
                </c:pt>
                <c:pt idx="30">
                  <c:v>248231.62</c:v>
                </c:pt>
                <c:pt idx="31">
                  <c:v>277621</c:v>
                </c:pt>
                <c:pt idx="32">
                  <c:v>304970.65000000002</c:v>
                </c:pt>
                <c:pt idx="33">
                  <c:v>251517.86</c:v>
                </c:pt>
                <c:pt idx="34">
                  <c:v>335951</c:v>
                </c:pt>
                <c:pt idx="35">
                  <c:v>247992.96000000002</c:v>
                </c:pt>
                <c:pt idx="36">
                  <c:v>237678.17</c:v>
                </c:pt>
                <c:pt idx="37">
                  <c:v>299052.08</c:v>
                </c:pt>
                <c:pt idx="38">
                  <c:v>287857.06</c:v>
                </c:pt>
                <c:pt idx="39">
                  <c:v>254025.75</c:v>
                </c:pt>
                <c:pt idx="40">
                  <c:v>272324.25</c:v>
                </c:pt>
                <c:pt idx="41">
                  <c:v>241508</c:v>
                </c:pt>
                <c:pt idx="42">
                  <c:v>213433.4</c:v>
                </c:pt>
                <c:pt idx="43">
                  <c:v>234680.67</c:v>
                </c:pt>
                <c:pt idx="44">
                  <c:v>266866.2</c:v>
                </c:pt>
                <c:pt idx="45">
                  <c:v>276894.63</c:v>
                </c:pt>
                <c:pt idx="46">
                  <c:v>252417.55</c:v>
                </c:pt>
                <c:pt idx="47">
                  <c:v>248365.14</c:v>
                </c:pt>
                <c:pt idx="48">
                  <c:v>274045.83</c:v>
                </c:pt>
                <c:pt idx="49">
                  <c:v>274795.67</c:v>
                </c:pt>
                <c:pt idx="50">
                  <c:v>312563.93</c:v>
                </c:pt>
              </c:numCache>
            </c:numRef>
          </c:val>
          <c:smooth val="0"/>
          <c:extLst xmlns:c15="http://schemas.microsoft.com/office/drawing/2012/chart">
            <c:ext xmlns:c16="http://schemas.microsoft.com/office/drawing/2014/chart" uri="{C3380CC4-5D6E-409C-BE32-E72D297353CC}">
              <c16:uniqueId val="{00000001-F961-4E05-A686-355085BC6AE3}"/>
            </c:ext>
          </c:extLst>
        </c:ser>
        <c:ser>
          <c:idx val="2"/>
          <c:order val="2"/>
          <c:spPr>
            <a:ln w="28575" cap="rnd">
              <a:solidFill>
                <a:schemeClr val="accent3"/>
              </a:solidFill>
              <a:round/>
            </a:ln>
            <a:effectLst/>
          </c:spPr>
          <c:marker>
            <c:symbol val="none"/>
          </c:marker>
          <c:cat>
            <c:strRef>
              <c:f>'Treasury Summaries'!$B$2:$B$52</c:f>
              <c:strCache>
                <c:ptCount val="51"/>
                <c:pt idx="0">
                  <c:v>2003-01</c:v>
                </c:pt>
                <c:pt idx="1">
                  <c:v>2003-05</c:v>
                </c:pt>
                <c:pt idx="2">
                  <c:v>2003-09</c:v>
                </c:pt>
                <c:pt idx="3">
                  <c:v>2004-01</c:v>
                </c:pt>
                <c:pt idx="4">
                  <c:v>2004-05</c:v>
                </c:pt>
                <c:pt idx="5">
                  <c:v>2004-09</c:v>
                </c:pt>
                <c:pt idx="6">
                  <c:v>2005-01</c:v>
                </c:pt>
                <c:pt idx="7">
                  <c:v>2005-05</c:v>
                </c:pt>
                <c:pt idx="8">
                  <c:v>2005-09</c:v>
                </c:pt>
                <c:pt idx="9">
                  <c:v>2006-01</c:v>
                </c:pt>
                <c:pt idx="10">
                  <c:v>2006-05</c:v>
                </c:pt>
                <c:pt idx="11">
                  <c:v>2006-09</c:v>
                </c:pt>
                <c:pt idx="12">
                  <c:v>2007-05</c:v>
                </c:pt>
                <c:pt idx="13">
                  <c:v>2007-09</c:v>
                </c:pt>
                <c:pt idx="14">
                  <c:v>2008-01</c:v>
                </c:pt>
                <c:pt idx="15">
                  <c:v>2008-05</c:v>
                </c:pt>
                <c:pt idx="16">
                  <c:v>2008-09</c:v>
                </c:pt>
                <c:pt idx="17">
                  <c:v>2009-01</c:v>
                </c:pt>
                <c:pt idx="18">
                  <c:v>2009-05</c:v>
                </c:pt>
                <c:pt idx="19">
                  <c:v>2009-09</c:v>
                </c:pt>
                <c:pt idx="20">
                  <c:v>2010-01</c:v>
                </c:pt>
                <c:pt idx="21">
                  <c:v>2010-05</c:v>
                </c:pt>
                <c:pt idx="22">
                  <c:v>2010-09</c:v>
                </c:pt>
                <c:pt idx="23">
                  <c:v>2011-01</c:v>
                </c:pt>
                <c:pt idx="24">
                  <c:v>2011-05</c:v>
                </c:pt>
                <c:pt idx="25">
                  <c:v>2011-09</c:v>
                </c:pt>
                <c:pt idx="26">
                  <c:v>2012-01</c:v>
                </c:pt>
                <c:pt idx="27">
                  <c:v>2012-05</c:v>
                </c:pt>
                <c:pt idx="28">
                  <c:v>2012-09</c:v>
                </c:pt>
                <c:pt idx="29">
                  <c:v>2013-01</c:v>
                </c:pt>
                <c:pt idx="30">
                  <c:v>2013-05</c:v>
                </c:pt>
                <c:pt idx="31">
                  <c:v>2013-09</c:v>
                </c:pt>
                <c:pt idx="32">
                  <c:v>2014-01</c:v>
                </c:pt>
                <c:pt idx="33">
                  <c:v>2014-05</c:v>
                </c:pt>
                <c:pt idx="34">
                  <c:v>2014-09</c:v>
                </c:pt>
                <c:pt idx="35">
                  <c:v>2015-01</c:v>
                </c:pt>
                <c:pt idx="36">
                  <c:v>2015-05</c:v>
                </c:pt>
                <c:pt idx="37">
                  <c:v>2015-09</c:v>
                </c:pt>
                <c:pt idx="38">
                  <c:v>2016-01</c:v>
                </c:pt>
                <c:pt idx="39">
                  <c:v>2016-05</c:v>
                </c:pt>
                <c:pt idx="40">
                  <c:v>2016-09</c:v>
                </c:pt>
                <c:pt idx="41">
                  <c:v>2017-01</c:v>
                </c:pt>
                <c:pt idx="42">
                  <c:v>2017-05</c:v>
                </c:pt>
                <c:pt idx="43">
                  <c:v>2017-09</c:v>
                </c:pt>
                <c:pt idx="44">
                  <c:v>2018-01</c:v>
                </c:pt>
                <c:pt idx="45">
                  <c:v>2018-05</c:v>
                </c:pt>
                <c:pt idx="46">
                  <c:v>2018-09</c:v>
                </c:pt>
                <c:pt idx="47">
                  <c:v>2019-01</c:v>
                </c:pt>
                <c:pt idx="48">
                  <c:v>2019-05</c:v>
                </c:pt>
                <c:pt idx="49">
                  <c:v>2019-09</c:v>
                </c:pt>
                <c:pt idx="50">
                  <c:v>2020-01</c:v>
                </c:pt>
              </c:strCache>
            </c:strRef>
          </c:cat>
          <c:val>
            <c:numRef>
              <c:f>'Treasury Summaries'!$E$2:$E$52</c:f>
              <c:numCache>
                <c:formatCode>_("$"* #,##0.00_);_("$"* \(#,##0.00\);_("$"* "-"??_);_(@_)</c:formatCode>
                <c:ptCount val="51"/>
                <c:pt idx="0">
                  <c:v>290.31488095238097</c:v>
                </c:pt>
                <c:pt idx="1">
                  <c:v>273.25622103386809</c:v>
                </c:pt>
                <c:pt idx="2">
                  <c:v>519.65574338085537</c:v>
                </c:pt>
                <c:pt idx="4">
                  <c:v>322.37987692307695</c:v>
                </c:pt>
                <c:pt idx="5">
                  <c:v>467.69780112044816</c:v>
                </c:pt>
                <c:pt idx="6">
                  <c:v>380.95536159600999</c:v>
                </c:pt>
                <c:pt idx="7">
                  <c:v>690.62715105162522</c:v>
                </c:pt>
                <c:pt idx="8">
                  <c:v>378.00977602108037</c:v>
                </c:pt>
                <c:pt idx="9">
                  <c:v>579.22702702702702</c:v>
                </c:pt>
                <c:pt idx="10">
                  <c:v>521.24113475177307</c:v>
                </c:pt>
                <c:pt idx="11">
                  <c:v>982.20654285714284</c:v>
                </c:pt>
                <c:pt idx="12">
                  <c:v>589.06276150627616</c:v>
                </c:pt>
                <c:pt idx="13">
                  <c:v>679.33940774487473</c:v>
                </c:pt>
                <c:pt idx="14">
                  <c:v>1123.8015512465374</c:v>
                </c:pt>
                <c:pt idx="15">
                  <c:v>547.00995024875624</c:v>
                </c:pt>
                <c:pt idx="16">
                  <c:v>721.24802110817939</c:v>
                </c:pt>
                <c:pt idx="17">
                  <c:v>665.18309859154931</c:v>
                </c:pt>
                <c:pt idx="18">
                  <c:v>710.49418604651157</c:v>
                </c:pt>
                <c:pt idx="19">
                  <c:v>710.20399999999995</c:v>
                </c:pt>
                <c:pt idx="20">
                  <c:v>654</c:v>
                </c:pt>
                <c:pt idx="21">
                  <c:v>967.81924882629107</c:v>
                </c:pt>
                <c:pt idx="22">
                  <c:v>746.60416666666663</c:v>
                </c:pt>
                <c:pt idx="23">
                  <c:v>632.56097560975604</c:v>
                </c:pt>
                <c:pt idx="24">
                  <c:v>617.51851851851848</c:v>
                </c:pt>
                <c:pt idx="25">
                  <c:v>841.42492012779553</c:v>
                </c:pt>
                <c:pt idx="26">
                  <c:v>628.82451253481895</c:v>
                </c:pt>
                <c:pt idx="27">
                  <c:v>671.03268656716421</c:v>
                </c:pt>
                <c:pt idx="28">
                  <c:v>641.80254777070058</c:v>
                </c:pt>
                <c:pt idx="29">
                  <c:v>738.91292134831463</c:v>
                </c:pt>
                <c:pt idx="30">
                  <c:v>736.59234421364988</c:v>
                </c:pt>
                <c:pt idx="31">
                  <c:v>995.05734767025092</c:v>
                </c:pt>
                <c:pt idx="32">
                  <c:v>715.89354460093898</c:v>
                </c:pt>
                <c:pt idx="33">
                  <c:v>746.34379821958453</c:v>
                </c:pt>
                <c:pt idx="34">
                  <c:v>985.19354838709683</c:v>
                </c:pt>
                <c:pt idx="35">
                  <c:v>372.92174436090227</c:v>
                </c:pt>
                <c:pt idx="36">
                  <c:v>665.76518207282913</c:v>
                </c:pt>
                <c:pt idx="37">
                  <c:v>908.97288753799398</c:v>
                </c:pt>
                <c:pt idx="38">
                  <c:v>412.402664756447</c:v>
                </c:pt>
                <c:pt idx="39">
                  <c:v>784.03009259259261</c:v>
                </c:pt>
                <c:pt idx="40">
                  <c:v>742.02792915531336</c:v>
                </c:pt>
                <c:pt idx="41">
                  <c:v>761.85488958990538</c:v>
                </c:pt>
                <c:pt idx="42">
                  <c:v>992.71348837209302</c:v>
                </c:pt>
                <c:pt idx="43">
                  <c:v>878.95382022471915</c:v>
                </c:pt>
                <c:pt idx="44">
                  <c:v>855.34038461538466</c:v>
                </c:pt>
                <c:pt idx="45">
                  <c:v>1021.7514022140222</c:v>
                </c:pt>
                <c:pt idx="46">
                  <c:v>891.93480565371021</c:v>
                </c:pt>
                <c:pt idx="47">
                  <c:v>847.66259385665535</c:v>
                </c:pt>
                <c:pt idx="48">
                  <c:v>935.31000000000006</c:v>
                </c:pt>
                <c:pt idx="49">
                  <c:v>984.93071684587812</c:v>
                </c:pt>
                <c:pt idx="50">
                  <c:v>933.02665671641785</c:v>
                </c:pt>
              </c:numCache>
            </c:numRef>
          </c:val>
          <c:smooth val="0"/>
          <c:extLst>
            <c:ext xmlns:c16="http://schemas.microsoft.com/office/drawing/2014/chart" uri="{C3380CC4-5D6E-409C-BE32-E72D297353CC}">
              <c16:uniqueId val="{00000002-F961-4E05-A686-355085BC6AE3}"/>
            </c:ext>
          </c:extLst>
        </c:ser>
        <c:dLbls>
          <c:showLegendKey val="0"/>
          <c:showVal val="0"/>
          <c:showCatName val="0"/>
          <c:showSerName val="0"/>
          <c:showPercent val="0"/>
          <c:showBubbleSize val="0"/>
        </c:dLbls>
        <c:smooth val="0"/>
        <c:axId val="486672912"/>
        <c:axId val="486673304"/>
        <c:extLst/>
      </c:lineChart>
      <c:catAx>
        <c:axId val="486672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3304"/>
        <c:crosses val="autoZero"/>
        <c:auto val="1"/>
        <c:lblAlgn val="ctr"/>
        <c:lblOffset val="100"/>
        <c:noMultiLvlLbl val="0"/>
      </c:catAx>
      <c:valAx>
        <c:axId val="486673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86672912"/>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 EC-22/0031r0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 EC-22/0031r0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2022</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EC-22/0031r0</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 EC-22/0031r0</a:t>
            </a:r>
            <a:endParaRPr lang="en-US" dirty="0"/>
          </a:p>
        </p:txBody>
      </p:sp>
      <p:sp>
        <p:nvSpPr>
          <p:cNvPr id="5" name="Date Placeholder 4"/>
          <p:cNvSpPr>
            <a:spLocks noGrp="1"/>
          </p:cNvSpPr>
          <p:nvPr>
            <p:ph type="dt" idx="11"/>
          </p:nvPr>
        </p:nvSpPr>
        <p:spPr/>
        <p:txBody>
          <a:bodyPr/>
          <a:lstStyle/>
          <a:p>
            <a:pPr>
              <a:defRPr/>
            </a:pPr>
            <a:r>
              <a:rPr lang="en-US"/>
              <a:t>March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23</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marL="0" marR="0" lvl="0" indent="0" algn="r"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marL="0" marR="0" lvl="0" indent="0" algn="l" defTabSz="93345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2017 Atlanta had a cancellation credit – the $733.50 loss is without the cancellation credit</a:t>
            </a: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19221298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EC-22/0031r0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110158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 EC-22/0031r0</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Ben Rolfe (BCA); 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Without the Irvine Cancellation fee paid, we would have been -$7,593.96. (shortfall).</a:t>
            </a:r>
          </a:p>
          <a:p>
            <a:endParaRPr lang="en-US" dirty="0"/>
          </a:p>
        </p:txBody>
      </p:sp>
      <p:sp>
        <p:nvSpPr>
          <p:cNvPr id="4" name="Header Placeholder 3"/>
          <p:cNvSpPr>
            <a:spLocks noGrp="1"/>
          </p:cNvSpPr>
          <p:nvPr>
            <p:ph type="hdr"/>
          </p:nvPr>
        </p:nvSpPr>
        <p:spPr/>
        <p:txBody>
          <a:bodyPr/>
          <a:lstStyle/>
          <a:p>
            <a:r>
              <a:rPr lang="en-US"/>
              <a:t>doc.: IEEE 802 EC-22/0031r0</a:t>
            </a:r>
          </a:p>
        </p:txBody>
      </p:sp>
      <p:sp>
        <p:nvSpPr>
          <p:cNvPr id="5" name="Date Placeholder 4"/>
          <p:cNvSpPr>
            <a:spLocks noGrp="1"/>
          </p:cNvSpPr>
          <p:nvPr>
            <p:ph type="dt"/>
          </p:nvPr>
        </p:nvSpPr>
        <p:spPr/>
        <p:txBody>
          <a:bodyPr/>
          <a:lstStyle/>
          <a:p>
            <a:r>
              <a:rPr lang="en-US"/>
              <a:t>March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505211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2020: </a:t>
            </a:r>
          </a:p>
          <a:p>
            <a:r>
              <a:rPr lang="en-US" dirty="0"/>
              <a:t>	SLIKSVN Inv # F20200053 – Subversion for $138.07</a:t>
            </a:r>
          </a:p>
          <a:p>
            <a:r>
              <a:rPr lang="en-US" dirty="0"/>
              <a:t>	Post office – Stamps/envelopes - $16.50</a:t>
            </a:r>
          </a:p>
          <a:p>
            <a:r>
              <a:rPr lang="en-US" dirty="0"/>
              <a:t>2020-05 – Warsaw Poland – Session Cancelled- $35 is wire transfer shortage – still payable to MTG-Events.</a:t>
            </a:r>
            <a:br>
              <a:rPr lang="en-US" dirty="0"/>
            </a:br>
            <a:r>
              <a:rPr lang="en-US" dirty="0" err="1"/>
              <a:t>Misc</a:t>
            </a:r>
            <a:r>
              <a:rPr lang="en-US" dirty="0"/>
              <a:t> Expenses Finance Fees are the Authorize.net monthly charges that have no meeting to be applied to.</a:t>
            </a:r>
          </a:p>
          <a:p>
            <a:r>
              <a:rPr lang="en-US" dirty="0"/>
              <a:t>Audit fee for 2019 $5030.76 included in 4.12 in 2020 – </a:t>
            </a:r>
            <a:r>
              <a:rPr lang="en-US" dirty="0" err="1"/>
              <a:t>Misc</a:t>
            </a:r>
            <a:br>
              <a:rPr lang="en-US" dirty="0"/>
            </a:br>
            <a:r>
              <a:rPr lang="en-US" dirty="0"/>
              <a:t>All expenses/income for 2020 included.</a:t>
            </a:r>
          </a:p>
        </p:txBody>
      </p:sp>
      <p:sp>
        <p:nvSpPr>
          <p:cNvPr id="4" name="Header Placeholder 3"/>
          <p:cNvSpPr>
            <a:spLocks noGrp="1"/>
          </p:cNvSpPr>
          <p:nvPr>
            <p:ph type="hdr"/>
          </p:nvPr>
        </p:nvSpPr>
        <p:spPr/>
        <p:txBody>
          <a:bodyPr/>
          <a:lstStyle/>
          <a:p>
            <a:r>
              <a:rPr lang="en-US"/>
              <a:t>doc.: IEEE 802 EC-22/0031r0</a:t>
            </a:r>
          </a:p>
        </p:txBody>
      </p:sp>
      <p:sp>
        <p:nvSpPr>
          <p:cNvPr id="5" name="Date Placeholder 4"/>
          <p:cNvSpPr>
            <a:spLocks noGrp="1"/>
          </p:cNvSpPr>
          <p:nvPr>
            <p:ph type="dt"/>
          </p:nvPr>
        </p:nvSpPr>
        <p:spPr/>
        <p:txBody>
          <a:bodyPr/>
          <a:lstStyle/>
          <a:p>
            <a:r>
              <a:rPr lang="en-US"/>
              <a:t>March 2022</a:t>
            </a:r>
          </a:p>
        </p:txBody>
      </p:sp>
      <p:sp>
        <p:nvSpPr>
          <p:cNvPr id="6" name="Footer Placeholder 5"/>
          <p:cNvSpPr>
            <a:spLocks noGrp="1"/>
          </p:cNvSpPr>
          <p:nvPr>
            <p:ph type="ftr"/>
          </p:nvPr>
        </p:nvSpPr>
        <p:spPr/>
        <p:txBody>
          <a:bodyPr/>
          <a:lstStyle/>
          <a:p>
            <a:r>
              <a:rPr lang="en-US"/>
              <a:t>Ben Rolfe (BCA); 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690105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err="1"/>
              <a:t>Misc</a:t>
            </a:r>
            <a:r>
              <a:rPr lang="en-US" dirty="0"/>
              <a:t> Expenses for 2019: </a:t>
            </a:r>
            <a:r>
              <a:rPr lang="en-US" dirty="0" err="1"/>
              <a:t>SlikSVN</a:t>
            </a:r>
            <a:r>
              <a:rPr lang="en-US" dirty="0"/>
              <a:t> Invoice # F20190061 – Subversion for $139.42</a:t>
            </a:r>
          </a:p>
        </p:txBody>
      </p:sp>
      <p:sp>
        <p:nvSpPr>
          <p:cNvPr id="4" name="Header Placeholder 3"/>
          <p:cNvSpPr>
            <a:spLocks noGrp="1"/>
          </p:cNvSpPr>
          <p:nvPr>
            <p:ph type="hd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doc.: IEEE 802 EC-22/0031r0</a:t>
            </a:r>
          </a:p>
        </p:txBody>
      </p:sp>
      <p:sp>
        <p:nvSpPr>
          <p:cNvPr id="5" name="Date Placeholder 4"/>
          <p:cNvSpPr>
            <a:spLocks noGrp="1"/>
          </p:cNvSpPr>
          <p:nvPr>
            <p:ph type="dt"/>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a:ln>
                  <a:noFill/>
                </a:ln>
                <a:solidFill>
                  <a:srgbClr val="000000"/>
                </a:solidFill>
                <a:effectLst/>
                <a:uLnTx/>
                <a:uFillTx/>
                <a:latin typeface="Times New Roman" pitchFamily="16" charset="0"/>
                <a:ea typeface="MS Gothic" charset="-128"/>
              </a:rPr>
              <a:t>March 2022</a:t>
            </a:r>
          </a:p>
        </p:txBody>
      </p:sp>
      <p:sp>
        <p:nvSpPr>
          <p:cNvPr id="6" name="Footer Placeholder 5"/>
          <p:cNvSpPr>
            <a:spLocks noGrp="1"/>
          </p:cNvSpPr>
          <p:nvPr>
            <p:ph type="ftr"/>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7" name="Slide Number Placeholder 6"/>
          <p:cNvSpPr>
            <a:spLocks noGrp="1"/>
          </p:cNvSpPr>
          <p:nvPr>
            <p:ph type="sldNum"/>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3907841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r>
              <a:rPr lang="en-US" dirty="0"/>
              <a:t>The 2018 </a:t>
            </a:r>
            <a:r>
              <a:rPr lang="en-US" dirty="0" err="1"/>
              <a:t>Misc</a:t>
            </a:r>
            <a:r>
              <a:rPr lang="en-US" dirty="0"/>
              <a:t> 4.18 Expense = SLIK SVN Invoice #F20180126 - Depository for 802.11 Tools.  And a box of envelops.</a:t>
            </a:r>
          </a:p>
          <a:p>
            <a:endParaRPr lang="en-US" dirty="0"/>
          </a:p>
        </p:txBody>
      </p:sp>
      <p:sp>
        <p:nvSpPr>
          <p:cNvPr id="4" name="Header Placeholder 3"/>
          <p:cNvSpPr>
            <a:spLocks noGrp="1"/>
          </p:cNvSpPr>
          <p:nvPr>
            <p:ph type="hdr" idx="10"/>
          </p:nvPr>
        </p:nvSpPr>
        <p:spPr/>
        <p:txBody>
          <a:bodyPr/>
          <a:lstStyle/>
          <a:p>
            <a:pPr>
              <a:defRPr/>
            </a:pPr>
            <a:r>
              <a:rPr lang="en-US"/>
              <a:t>doc.: IEEE 802 EC-22/0031r0</a:t>
            </a:r>
            <a:endParaRPr lang="en-US" dirty="0"/>
          </a:p>
        </p:txBody>
      </p:sp>
      <p:sp>
        <p:nvSpPr>
          <p:cNvPr id="5" name="Date Placeholder 4"/>
          <p:cNvSpPr>
            <a:spLocks noGrp="1"/>
          </p:cNvSpPr>
          <p:nvPr>
            <p:ph type="dt" idx="11"/>
          </p:nvPr>
        </p:nvSpPr>
        <p:spPr/>
        <p:txBody>
          <a:bodyPr/>
          <a:lstStyle/>
          <a:p>
            <a:pPr>
              <a:defRPr/>
            </a:pPr>
            <a:r>
              <a:rPr lang="en-US"/>
              <a:t>March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19</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 EC-22/0031r0</a:t>
            </a:r>
            <a:endParaRPr lang="en-US" dirty="0"/>
          </a:p>
        </p:txBody>
      </p:sp>
      <p:sp>
        <p:nvSpPr>
          <p:cNvPr id="5" name="Date Placeholder 4"/>
          <p:cNvSpPr>
            <a:spLocks noGrp="1"/>
          </p:cNvSpPr>
          <p:nvPr>
            <p:ph type="dt" idx="11"/>
          </p:nvPr>
        </p:nvSpPr>
        <p:spPr/>
        <p:txBody>
          <a:bodyPr/>
          <a:lstStyle/>
          <a:p>
            <a:pPr>
              <a:defRPr/>
            </a:pPr>
            <a:r>
              <a:rPr lang="en-US"/>
              <a:t>March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20</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2016 – Line item 4.10 – 802 Sponsored Interim, balance of funds ($</a:t>
            </a:r>
            <a:r>
              <a:rPr lang="en-US" sz="1200" b="0" i="0" u="none" strike="noStrike" dirty="0">
                <a:solidFill>
                  <a:srgbClr val="000000"/>
                </a:solidFill>
                <a:effectLst/>
                <a:latin typeface="Arial" panose="020B0604020202020204" pitchFamily="34" charset="0"/>
              </a:rPr>
              <a:t>99,214.06)</a:t>
            </a:r>
            <a:r>
              <a:rPr lang="en-US" dirty="0"/>
              <a:t> returned to 802 Treasury for 802 Interim.</a:t>
            </a:r>
          </a:p>
        </p:txBody>
      </p:sp>
      <p:sp>
        <p:nvSpPr>
          <p:cNvPr id="4" name="Header Placeholder 3"/>
          <p:cNvSpPr>
            <a:spLocks noGrp="1"/>
          </p:cNvSpPr>
          <p:nvPr>
            <p:ph type="hdr" idx="10"/>
          </p:nvPr>
        </p:nvSpPr>
        <p:spPr/>
        <p:txBody>
          <a:bodyPr/>
          <a:lstStyle/>
          <a:p>
            <a:pPr>
              <a:defRPr/>
            </a:pPr>
            <a:r>
              <a:rPr lang="en-US"/>
              <a:t>doc.: IEEE 802 EC-22/0031r0</a:t>
            </a:r>
            <a:endParaRPr lang="en-US" dirty="0"/>
          </a:p>
        </p:txBody>
      </p:sp>
      <p:sp>
        <p:nvSpPr>
          <p:cNvPr id="5" name="Date Placeholder 4"/>
          <p:cNvSpPr>
            <a:spLocks noGrp="1"/>
          </p:cNvSpPr>
          <p:nvPr>
            <p:ph type="dt" idx="11"/>
          </p:nvPr>
        </p:nvSpPr>
        <p:spPr/>
        <p:txBody>
          <a:bodyPr/>
          <a:lstStyle/>
          <a:p>
            <a:pPr>
              <a:defRPr/>
            </a:pPr>
            <a:r>
              <a:rPr lang="en-US"/>
              <a:t>March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21</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a:t>
            </a:r>
            <a:r>
              <a:rPr lang="en-US" sz="1200" b="0" i="0" u="none" strike="noStrike" dirty="0">
                <a:solidFill>
                  <a:srgbClr val="000000"/>
                </a:solidFill>
                <a:effectLst/>
                <a:latin typeface="Arial" panose="020B0604020202020204" pitchFamily="34" charset="0"/>
              </a:rPr>
              <a:t>$185,196) </a:t>
            </a:r>
            <a:r>
              <a:rPr lang="en-US" dirty="0"/>
              <a:t>to 802 Treasury for 802 Interim</a:t>
            </a:r>
            <a:br>
              <a:rPr lang="en-US" dirty="0"/>
            </a:br>
            <a:r>
              <a:rPr lang="en-US" dirty="0"/>
              <a:t>Site Survey - </a:t>
            </a:r>
          </a:p>
        </p:txBody>
      </p:sp>
      <p:sp>
        <p:nvSpPr>
          <p:cNvPr id="4" name="Header Placeholder 3"/>
          <p:cNvSpPr>
            <a:spLocks noGrp="1"/>
          </p:cNvSpPr>
          <p:nvPr>
            <p:ph type="hdr" idx="10"/>
          </p:nvPr>
        </p:nvSpPr>
        <p:spPr/>
        <p:txBody>
          <a:bodyPr/>
          <a:lstStyle/>
          <a:p>
            <a:pPr>
              <a:defRPr/>
            </a:pPr>
            <a:r>
              <a:rPr lang="en-US"/>
              <a:t>doc.: IEEE 802 EC-22/0031r0</a:t>
            </a:r>
            <a:endParaRPr lang="en-US" dirty="0"/>
          </a:p>
        </p:txBody>
      </p:sp>
      <p:sp>
        <p:nvSpPr>
          <p:cNvPr id="5" name="Date Placeholder 4"/>
          <p:cNvSpPr>
            <a:spLocks noGrp="1"/>
          </p:cNvSpPr>
          <p:nvPr>
            <p:ph type="dt" idx="11"/>
          </p:nvPr>
        </p:nvSpPr>
        <p:spPr/>
        <p:txBody>
          <a:bodyPr/>
          <a:lstStyle/>
          <a:p>
            <a:pPr>
              <a:defRPr/>
            </a:pPr>
            <a:r>
              <a:rPr lang="en-US"/>
              <a:t>March 2022</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22</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2" name="Rectangle 3"/>
          <p:cNvSpPr>
            <a:spLocks noGrp="1" noChangeArrowheads="1"/>
          </p:cNvSpPr>
          <p:nvPr>
            <p:ph type="dt" idx="15"/>
          </p:nvPr>
        </p:nvSpPr>
        <p:spPr bwMode="auto">
          <a:xfrm>
            <a:off x="685800" y="304800"/>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Ben Rolfe (BCA);   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Ben Rolfe (BCA);   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Ben Rolfe (BCA);   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Ben Rolfe (BCA);   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791382" y="3256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5041876" y="6475413"/>
            <a:ext cx="3500462" cy="18466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1044581"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Treasurer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EC-22/0031</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1915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Wireless Treasurer Report March 2022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2022-03-15</a:t>
            </a:r>
          </a:p>
        </p:txBody>
      </p:sp>
      <p:graphicFrame>
        <p:nvGraphicFramePr>
          <p:cNvPr id="3075" name="Object 3"/>
          <p:cNvGraphicFramePr>
            <a:graphicFrameLocks noChangeAspect="1"/>
          </p:cNvGraphicFramePr>
          <p:nvPr>
            <p:extLst>
              <p:ext uri="{D42A27DB-BD31-4B8C-83A1-F6EECF244321}">
                <p14:modId xmlns:p14="http://schemas.microsoft.com/office/powerpoint/2010/main" val="4156709124"/>
              </p:ext>
            </p:extLst>
          </p:nvPr>
        </p:nvGraphicFramePr>
        <p:xfrm>
          <a:off x="528627" y="2320925"/>
          <a:ext cx="7929574" cy="2578100"/>
        </p:xfrm>
        <a:graphic>
          <a:graphicData uri="http://schemas.openxmlformats.org/presentationml/2006/ole">
            <mc:AlternateContent xmlns:mc="http://schemas.openxmlformats.org/markup-compatibility/2006">
              <mc:Choice xmlns:v="urn:schemas-microsoft-com:vml" Requires="v">
                <p:oleObj name="Document" r:id="rId3" imgW="8248712" imgH="2657440" progId="Word.Document.8">
                  <p:embed/>
                </p:oleObj>
              </mc:Choice>
              <mc:Fallback>
                <p:oleObj name="Document" r:id="rId3" imgW="8248712" imgH="2657440" progId="Word.Document.8">
                  <p:embed/>
                  <p:pic>
                    <p:nvPicPr>
                      <p:cNvPr id="3075" name="Object 3"/>
                      <p:cNvPicPr>
                        <a:picLocks noChangeAspect="1" noChangeArrowheads="1"/>
                      </p:cNvPicPr>
                      <p:nvPr/>
                    </p:nvPicPr>
                    <p:blipFill>
                      <a:blip r:embed="rId4"/>
                      <a:srcRect/>
                      <a:stretch>
                        <a:fillRect/>
                      </a:stretch>
                    </p:blipFill>
                    <p:spPr bwMode="auto">
                      <a:xfrm>
                        <a:off x="528627" y="2320925"/>
                        <a:ext cx="7929574" cy="2578100"/>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p:txBody>
          <a:bodyPr/>
          <a:lstStyle/>
          <a:p>
            <a:r>
              <a:rPr lang="en-US" dirty="0"/>
              <a:t>Deadbeat Consequences</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685800" y="1751013"/>
            <a:ext cx="7770813" cy="4573587"/>
          </a:xfrm>
        </p:spPr>
        <p:txBody>
          <a:bodyPr/>
          <a:lstStyle/>
          <a:p>
            <a:pPr marL="457200" indent="-457200">
              <a:buAutoNum type="arabicPeriod"/>
            </a:pPr>
            <a:r>
              <a:rPr lang="en-US" dirty="0"/>
              <a:t>No participation credit will be granted for said session.</a:t>
            </a:r>
          </a:p>
          <a:p>
            <a:pPr marL="457200" indent="-457200">
              <a:buAutoNum type="arabicPeriod"/>
            </a:pPr>
            <a:r>
              <a:rPr lang="en-US" dirty="0"/>
              <a:t>Any participation credit acquired before said session toward membership in any IEEE 802 LMSC group is revoked.</a:t>
            </a:r>
          </a:p>
          <a:p>
            <a:pPr marL="457200" indent="-457200">
              <a:buAutoNum type="arabicPeriod"/>
            </a:pPr>
            <a:r>
              <a:rPr lang="en-US" dirty="0"/>
              <a:t>Membership in any IEEE 802 LMSC group is terminated.</a:t>
            </a:r>
          </a:p>
          <a:p>
            <a:pPr marL="457200" indent="-457200">
              <a:buAutoNum type="arabicPeriod"/>
            </a:pPr>
            <a:r>
              <a:rPr lang="en-US"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2D4215D-9417-4CA8-92C9-5150EB8862E4}"/>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AFD73180-C9F7-49DE-A948-4AF175CA6C7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42181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493DF-5931-44B3-9102-D927DB1FF867}"/>
              </a:ext>
            </a:extLst>
          </p:cNvPr>
          <p:cNvSpPr>
            <a:spLocks noGrp="1"/>
          </p:cNvSpPr>
          <p:nvPr>
            <p:ph type="title"/>
          </p:nvPr>
        </p:nvSpPr>
        <p:spPr/>
        <p:txBody>
          <a:bodyPr/>
          <a:lstStyle/>
          <a:p>
            <a:r>
              <a:rPr lang="en-US" dirty="0"/>
              <a:t>Future Interim Meeting Fees</a:t>
            </a:r>
          </a:p>
        </p:txBody>
      </p:sp>
      <p:sp>
        <p:nvSpPr>
          <p:cNvPr id="3" name="Content Placeholder 2">
            <a:extLst>
              <a:ext uri="{FF2B5EF4-FFF2-40B4-BE49-F238E27FC236}">
                <a16:creationId xmlns:a16="http://schemas.microsoft.com/office/drawing/2014/main" id="{95F91827-7AAC-4AFD-A7F6-3D94D02BB401}"/>
              </a:ext>
            </a:extLst>
          </p:cNvPr>
          <p:cNvSpPr>
            <a:spLocks noGrp="1"/>
          </p:cNvSpPr>
          <p:nvPr>
            <p:ph idx="1"/>
          </p:nvPr>
        </p:nvSpPr>
        <p:spPr>
          <a:xfrm>
            <a:off x="685800" y="1600201"/>
            <a:ext cx="7770813" cy="4875212"/>
          </a:xfrm>
        </p:spPr>
        <p:txBody>
          <a:bodyPr/>
          <a:lstStyle/>
          <a:p>
            <a:r>
              <a:rPr lang="en-US" dirty="0"/>
              <a:t>IEEE 802 Plenary Session meeting fees are set by the IEEE 802 Executive Committee </a:t>
            </a:r>
          </a:p>
          <a:p>
            <a:pPr lvl="1"/>
            <a:r>
              <a:rPr lang="en-US" dirty="0"/>
              <a:t>– Currently it is set at $400/600/800.</a:t>
            </a:r>
          </a:p>
          <a:p>
            <a:pPr lvl="1"/>
            <a:r>
              <a:rPr lang="en-US" dirty="0"/>
              <a:t>-- Meeting fees will need to increase to cover mixed mode expenses</a:t>
            </a:r>
          </a:p>
          <a:p>
            <a:pPr lvl="1"/>
            <a:endParaRPr lang="en-US" sz="1000" dirty="0"/>
          </a:p>
          <a:p>
            <a:r>
              <a:rPr lang="en-US" dirty="0"/>
              <a:t>IEEE 802 Wireless Interim Session fees are set to balance actual costs to zero over 2 years.</a:t>
            </a:r>
          </a:p>
          <a:p>
            <a:endParaRPr lang="en-US" sz="1000" dirty="0"/>
          </a:p>
          <a:p>
            <a:r>
              <a:rPr lang="en-US" dirty="0"/>
              <a:t>Expectations for May and Sept 2022 – </a:t>
            </a:r>
          </a:p>
          <a:p>
            <a:pPr lvl="1"/>
            <a:r>
              <a:rPr lang="en-US" dirty="0"/>
              <a:t>$850/$1,100/$1,350 in person  (+$300 not in hotel)</a:t>
            </a:r>
          </a:p>
          <a:p>
            <a:pPr lvl="1"/>
            <a:r>
              <a:rPr lang="en-US" dirty="0"/>
              <a:t>$950/$1,200/$1450 Mixed Mode</a:t>
            </a:r>
          </a:p>
          <a:p>
            <a:pPr lvl="1"/>
            <a:r>
              <a:rPr lang="en-US" dirty="0"/>
              <a:t>$400/600/800 Electronic</a:t>
            </a:r>
          </a:p>
          <a:p>
            <a:endParaRPr lang="en-US" dirty="0"/>
          </a:p>
        </p:txBody>
      </p:sp>
      <p:sp>
        <p:nvSpPr>
          <p:cNvPr id="4" name="Slide Number Placeholder 3">
            <a:extLst>
              <a:ext uri="{FF2B5EF4-FFF2-40B4-BE49-F238E27FC236}">
                <a16:creationId xmlns:a16="http://schemas.microsoft.com/office/drawing/2014/main" id="{4F50E021-1E26-4F3A-947B-35C1269A082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0D0B86E3-7481-455A-BBEE-880ECE5F00C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4941976-E4F2-43E6-9FDD-8B4D25BC9F3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03298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3C1B4-9348-4E54-B7D1-0F6608AA58E5}"/>
              </a:ext>
            </a:extLst>
          </p:cNvPr>
          <p:cNvSpPr>
            <a:spLocks noGrp="1"/>
          </p:cNvSpPr>
          <p:nvPr>
            <p:ph type="title"/>
          </p:nvPr>
        </p:nvSpPr>
        <p:spPr/>
        <p:txBody>
          <a:bodyPr/>
          <a:lstStyle/>
          <a:p>
            <a:r>
              <a:rPr lang="en-US" dirty="0"/>
              <a:t>Budget for May 2022</a:t>
            </a:r>
          </a:p>
        </p:txBody>
      </p:sp>
      <p:sp>
        <p:nvSpPr>
          <p:cNvPr id="4" name="Slide Number Placeholder 3">
            <a:extLst>
              <a:ext uri="{FF2B5EF4-FFF2-40B4-BE49-F238E27FC236}">
                <a16:creationId xmlns:a16="http://schemas.microsoft.com/office/drawing/2014/main" id="{4DA3763C-0F5D-4922-9AA1-2F5AE1C6FD6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BA5DA94-4A2A-425B-AA1D-4F10DFEEF32B}"/>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50742D02-9054-4B45-9DBA-EA4B9130C29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5477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99454-F4B3-4E3E-B07D-0CFE899C3351}"/>
              </a:ext>
            </a:extLst>
          </p:cNvPr>
          <p:cNvSpPr>
            <a:spLocks noGrp="1"/>
          </p:cNvSpPr>
          <p:nvPr>
            <p:ph type="title"/>
          </p:nvPr>
        </p:nvSpPr>
        <p:spPr/>
        <p:txBody>
          <a:bodyPr/>
          <a:lstStyle/>
          <a:p>
            <a:r>
              <a:rPr lang="en-US" dirty="0"/>
              <a:t>Budget for Sept</a:t>
            </a:r>
          </a:p>
        </p:txBody>
      </p:sp>
      <p:sp>
        <p:nvSpPr>
          <p:cNvPr id="3" name="Content Placeholder 2">
            <a:extLst>
              <a:ext uri="{FF2B5EF4-FFF2-40B4-BE49-F238E27FC236}">
                <a16:creationId xmlns:a16="http://schemas.microsoft.com/office/drawing/2014/main" id="{90871E06-01EA-407A-81C7-A54A01893A9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89EAE80-C94B-4D89-8C14-86A91A8D2CC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071BC7D-94F3-495A-A15D-F4CD36E3526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B2B0CBA9-F4B4-47B8-B966-3AAE3E945C2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25358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CBC503-D770-4C55-8980-DBCC36A4BA6A}"/>
              </a:ext>
            </a:extLst>
          </p:cNvPr>
          <p:cNvSpPr>
            <a:spLocks noGrp="1"/>
          </p:cNvSpPr>
          <p:nvPr>
            <p:ph type="dt" idx="10"/>
          </p:nvPr>
        </p:nvSpPr>
        <p:spPr/>
        <p:txBody>
          <a:bodyPr/>
          <a:lstStyle/>
          <a:p>
            <a:r>
              <a:rPr lang="en-US"/>
              <a:t>March 2022</a:t>
            </a:r>
            <a:endParaRPr lang="en-GB"/>
          </a:p>
        </p:txBody>
      </p:sp>
      <p:sp>
        <p:nvSpPr>
          <p:cNvPr id="3" name="Footer Placeholder 2">
            <a:extLst>
              <a:ext uri="{FF2B5EF4-FFF2-40B4-BE49-F238E27FC236}">
                <a16:creationId xmlns:a16="http://schemas.microsoft.com/office/drawing/2014/main" id="{DA8AAD37-99A3-4903-AEF1-AF39E30DCF39}"/>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F19C930C-E97B-4A64-BAB5-5575B7FEFF72}"/>
              </a:ext>
            </a:extLst>
          </p:cNvPr>
          <p:cNvSpPr>
            <a:spLocks noGrp="1"/>
          </p:cNvSpPr>
          <p:nvPr>
            <p:ph type="sldNum" idx="12"/>
          </p:nvPr>
        </p:nvSpPr>
        <p:spPr/>
        <p:txBody>
          <a:bodyPr/>
          <a:lstStyle/>
          <a:p>
            <a:r>
              <a:rPr lang="en-GB"/>
              <a:t>Slide </a:t>
            </a:r>
            <a:fld id="{F5D8E26B-7BCF-4D25-9C89-0168A6618F18}" type="slidenum">
              <a:rPr lang="en-GB" smtClean="0"/>
              <a:pPr/>
              <a:t>14</a:t>
            </a:fld>
            <a:endParaRPr lang="en-GB"/>
          </a:p>
        </p:txBody>
      </p:sp>
      <p:graphicFrame>
        <p:nvGraphicFramePr>
          <p:cNvPr id="6" name="Table 5">
            <a:extLst>
              <a:ext uri="{FF2B5EF4-FFF2-40B4-BE49-F238E27FC236}">
                <a16:creationId xmlns:a16="http://schemas.microsoft.com/office/drawing/2014/main" id="{FFACD07F-4F89-4B13-8793-142F001678CB}"/>
              </a:ext>
            </a:extLst>
          </p:cNvPr>
          <p:cNvGraphicFramePr>
            <a:graphicFrameLocks noGrp="1"/>
          </p:cNvGraphicFramePr>
          <p:nvPr>
            <p:extLst>
              <p:ext uri="{D42A27DB-BD31-4B8C-83A1-F6EECF244321}">
                <p14:modId xmlns:p14="http://schemas.microsoft.com/office/powerpoint/2010/main" val="1104678809"/>
              </p:ext>
            </p:extLst>
          </p:nvPr>
        </p:nvGraphicFramePr>
        <p:xfrm>
          <a:off x="914401" y="762000"/>
          <a:ext cx="7627938" cy="5486398"/>
        </p:xfrm>
        <a:graphic>
          <a:graphicData uri="http://schemas.openxmlformats.org/drawingml/2006/table">
            <a:tbl>
              <a:tblPr/>
              <a:tblGrid>
                <a:gridCol w="2236086">
                  <a:extLst>
                    <a:ext uri="{9D8B030D-6E8A-4147-A177-3AD203B41FA5}">
                      <a16:colId xmlns:a16="http://schemas.microsoft.com/office/drawing/2014/main" val="2609577541"/>
                    </a:ext>
                  </a:extLst>
                </a:gridCol>
                <a:gridCol w="278513">
                  <a:extLst>
                    <a:ext uri="{9D8B030D-6E8A-4147-A177-3AD203B41FA5}">
                      <a16:colId xmlns:a16="http://schemas.microsoft.com/office/drawing/2014/main" val="1362287985"/>
                    </a:ext>
                  </a:extLst>
                </a:gridCol>
                <a:gridCol w="914400">
                  <a:extLst>
                    <a:ext uri="{9D8B030D-6E8A-4147-A177-3AD203B41FA5}">
                      <a16:colId xmlns:a16="http://schemas.microsoft.com/office/drawing/2014/main" val="2297634258"/>
                    </a:ext>
                  </a:extLst>
                </a:gridCol>
                <a:gridCol w="1295400">
                  <a:extLst>
                    <a:ext uri="{9D8B030D-6E8A-4147-A177-3AD203B41FA5}">
                      <a16:colId xmlns:a16="http://schemas.microsoft.com/office/drawing/2014/main" val="1336949653"/>
                    </a:ext>
                  </a:extLst>
                </a:gridCol>
                <a:gridCol w="1371600">
                  <a:extLst>
                    <a:ext uri="{9D8B030D-6E8A-4147-A177-3AD203B41FA5}">
                      <a16:colId xmlns:a16="http://schemas.microsoft.com/office/drawing/2014/main" val="2228910613"/>
                    </a:ext>
                  </a:extLst>
                </a:gridCol>
                <a:gridCol w="1531939">
                  <a:extLst>
                    <a:ext uri="{9D8B030D-6E8A-4147-A177-3AD203B41FA5}">
                      <a16:colId xmlns:a16="http://schemas.microsoft.com/office/drawing/2014/main" val="2142725968"/>
                    </a:ext>
                  </a:extLst>
                </a:gridCol>
              </a:tblGrid>
              <a:tr h="447339">
                <a:tc gridSpan="6">
                  <a:txBody>
                    <a:bodyPr/>
                    <a:lstStyle/>
                    <a:p>
                      <a:pPr algn="ctr" fontAlgn="b"/>
                      <a:r>
                        <a:rPr lang="en-US" sz="1800" b="1" i="0" u="none" strike="noStrike" dirty="0">
                          <a:effectLst/>
                          <a:latin typeface="Arial" panose="020B0604020202020204" pitchFamily="34" charset="0"/>
                        </a:rPr>
                        <a:t>2021 Meeting Income Statement – 2/28/2021</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46224498"/>
                  </a:ext>
                </a:extLst>
              </a:tr>
              <a:tr h="779236">
                <a:tc gridSpan="2">
                  <a:txBody>
                    <a:bodyPr/>
                    <a:lstStyle/>
                    <a:p>
                      <a:pPr algn="l" fontAlgn="b"/>
                      <a:r>
                        <a:rPr lang="en-US" sz="16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2021 Misc</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 </a:t>
                      </a:r>
                      <a:r>
                        <a:rPr lang="en-US" sz="1600" b="1" i="0" u="none" strike="noStrike" dirty="0" err="1">
                          <a:effectLst/>
                          <a:latin typeface="Arial" panose="020B0604020202020204" pitchFamily="34" charset="0"/>
                        </a:rPr>
                        <a:t>Misc</a:t>
                      </a:r>
                      <a:endParaRPr lang="en-US" sz="16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2021-01 </a:t>
                      </a:r>
                    </a:p>
                    <a:p>
                      <a:pPr algn="r" fontAlgn="b"/>
                      <a:r>
                        <a:rPr lang="en-US" sz="1600" b="1" i="0" u="none" strike="noStrike" dirty="0">
                          <a:effectLst/>
                          <a:latin typeface="Arial" panose="020B0604020202020204" pitchFamily="34" charset="0"/>
                        </a:rPr>
                        <a:t>Irvine, CA</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2021-09 Waikoloa, HI</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161965854"/>
                  </a:ext>
                </a:extLst>
              </a:tr>
              <a:tr h="389618">
                <a:tc gridSpan="2">
                  <a:txBody>
                    <a:bodyPr/>
                    <a:lstStyle/>
                    <a:p>
                      <a:pPr algn="l" fontAlgn="b"/>
                      <a:r>
                        <a:rPr lang="en-US" sz="16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hMerge="1">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804380122"/>
                  </a:ext>
                </a:extLst>
              </a:tr>
              <a:tr h="389618">
                <a:tc gridSpan="3">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hMerge="1">
                  <a:txBody>
                    <a:bodyPr/>
                    <a:lstStyle/>
                    <a:p>
                      <a:endParaRPr lang="en-US"/>
                    </a:p>
                  </a:txBody>
                  <a:tcPr/>
                </a:tc>
                <a:tc hMerge="1">
                  <a:txBody>
                    <a:bodyPr/>
                    <a:lstStyle/>
                    <a:p>
                      <a:pPr algn="l"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9145840"/>
                  </a:ext>
                </a:extLst>
              </a:tr>
              <a:tr h="389618">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08113164"/>
                  </a:ext>
                </a:extLst>
              </a:tr>
              <a:tr h="779236">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$256.32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860062584"/>
                  </a:ext>
                </a:extLst>
              </a:tr>
              <a:tr h="389618">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059696262"/>
                  </a:ext>
                </a:extLst>
              </a:tr>
              <a:tr h="389618">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gridSpan="2">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169524893"/>
                  </a:ext>
                </a:extLst>
              </a:tr>
              <a:tr h="75326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gridSpan="2">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hMerge="1">
                  <a:txBody>
                    <a:bodyPr/>
                    <a:lstStyle/>
                    <a:p>
                      <a:pPr algn="r" fontAlgn="ctr"/>
                      <a:endParaRPr lang="en-US" sz="16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24501942"/>
                  </a:ext>
                </a:extLst>
              </a:tr>
              <a:tr h="389618">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gridSpan="2">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$25,000.00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15993720"/>
                  </a:ext>
                </a:extLst>
              </a:tr>
              <a:tr h="389618">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gridSpan="2">
                  <a:txBody>
                    <a:bodyPr/>
                    <a:lstStyle/>
                    <a:p>
                      <a:pPr algn="r" fontAlgn="ctr"/>
                      <a:r>
                        <a:rPr lang="en-US" sz="1600" b="1" i="0" u="none" strike="noStrike">
                          <a:solidFill>
                            <a:srgbClr val="000000"/>
                          </a:solidFill>
                          <a:effectLst/>
                          <a:latin typeface="Arial" panose="020B0604020202020204" pitchFamily="34" charset="0"/>
                        </a:rPr>
                        <a:t>$256.32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($24,743.68)</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306084862"/>
                  </a:ext>
                </a:extLst>
              </a:tr>
            </a:tbl>
          </a:graphicData>
        </a:graphic>
      </p:graphicFrame>
    </p:spTree>
    <p:extLst>
      <p:ext uri="{BB962C8B-B14F-4D97-AF65-F5344CB8AC3E}">
        <p14:creationId xmlns:p14="http://schemas.microsoft.com/office/powerpoint/2010/main" val="4119905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06D9BB-1234-487B-BDC0-7963716E6D12}"/>
              </a:ext>
            </a:extLst>
          </p:cNvPr>
          <p:cNvSpPr>
            <a:spLocks noGrp="1"/>
          </p:cNvSpPr>
          <p:nvPr>
            <p:ph type="dt" idx="10"/>
          </p:nvPr>
        </p:nvSpPr>
        <p:spPr/>
        <p:txBody>
          <a:bodyPr/>
          <a:lstStyle/>
          <a:p>
            <a:r>
              <a:rPr lang="en-US"/>
              <a:t>March 2022</a:t>
            </a:r>
            <a:endParaRPr lang="en-GB"/>
          </a:p>
        </p:txBody>
      </p:sp>
      <p:sp>
        <p:nvSpPr>
          <p:cNvPr id="3" name="Footer Placeholder 2">
            <a:extLst>
              <a:ext uri="{FF2B5EF4-FFF2-40B4-BE49-F238E27FC236}">
                <a16:creationId xmlns:a16="http://schemas.microsoft.com/office/drawing/2014/main" id="{F6BBA632-8629-43F9-940D-0F3FAFB40AA8}"/>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24B13D75-2484-4B2E-8BEC-19838DBFAD92}"/>
              </a:ext>
            </a:extLst>
          </p:cNvPr>
          <p:cNvSpPr>
            <a:spLocks noGrp="1"/>
          </p:cNvSpPr>
          <p:nvPr>
            <p:ph type="sldNum" idx="12"/>
          </p:nvPr>
        </p:nvSpPr>
        <p:spPr/>
        <p:txBody>
          <a:bodyPr/>
          <a:lstStyle/>
          <a:p>
            <a:r>
              <a:rPr lang="en-GB"/>
              <a:t>Slide </a:t>
            </a:r>
            <a:fld id="{F5D8E26B-7BCF-4D25-9C89-0168A6618F18}" type="slidenum">
              <a:rPr lang="en-GB" smtClean="0"/>
              <a:pPr/>
              <a:t>15</a:t>
            </a:fld>
            <a:endParaRPr lang="en-GB"/>
          </a:p>
        </p:txBody>
      </p:sp>
      <p:graphicFrame>
        <p:nvGraphicFramePr>
          <p:cNvPr id="6" name="Table 5">
            <a:extLst>
              <a:ext uri="{FF2B5EF4-FFF2-40B4-BE49-F238E27FC236}">
                <a16:creationId xmlns:a16="http://schemas.microsoft.com/office/drawing/2014/main" id="{55D95E57-24F9-42B3-A582-63A89624FCCB}"/>
              </a:ext>
            </a:extLst>
          </p:cNvPr>
          <p:cNvGraphicFramePr>
            <a:graphicFrameLocks noGrp="1"/>
          </p:cNvGraphicFramePr>
          <p:nvPr>
            <p:extLst>
              <p:ext uri="{D42A27DB-BD31-4B8C-83A1-F6EECF244321}">
                <p14:modId xmlns:p14="http://schemas.microsoft.com/office/powerpoint/2010/main" val="882295747"/>
              </p:ext>
            </p:extLst>
          </p:nvPr>
        </p:nvGraphicFramePr>
        <p:xfrm>
          <a:off x="601663" y="1066800"/>
          <a:ext cx="7940677" cy="5432347"/>
        </p:xfrm>
        <a:graphic>
          <a:graphicData uri="http://schemas.openxmlformats.org/drawingml/2006/table">
            <a:tbl>
              <a:tblPr/>
              <a:tblGrid>
                <a:gridCol w="2695352">
                  <a:extLst>
                    <a:ext uri="{9D8B030D-6E8A-4147-A177-3AD203B41FA5}">
                      <a16:colId xmlns:a16="http://schemas.microsoft.com/office/drawing/2014/main" val="2239339551"/>
                    </a:ext>
                  </a:extLst>
                </a:gridCol>
                <a:gridCol w="1372391">
                  <a:extLst>
                    <a:ext uri="{9D8B030D-6E8A-4147-A177-3AD203B41FA5}">
                      <a16:colId xmlns:a16="http://schemas.microsoft.com/office/drawing/2014/main" val="47642178"/>
                    </a:ext>
                  </a:extLst>
                </a:gridCol>
                <a:gridCol w="1290978">
                  <a:extLst>
                    <a:ext uri="{9D8B030D-6E8A-4147-A177-3AD203B41FA5}">
                      <a16:colId xmlns:a16="http://schemas.microsoft.com/office/drawing/2014/main" val="4114483017"/>
                    </a:ext>
                  </a:extLst>
                </a:gridCol>
                <a:gridCol w="1290978">
                  <a:extLst>
                    <a:ext uri="{9D8B030D-6E8A-4147-A177-3AD203B41FA5}">
                      <a16:colId xmlns:a16="http://schemas.microsoft.com/office/drawing/2014/main" val="3237337703"/>
                    </a:ext>
                  </a:extLst>
                </a:gridCol>
                <a:gridCol w="1290978">
                  <a:extLst>
                    <a:ext uri="{9D8B030D-6E8A-4147-A177-3AD203B41FA5}">
                      <a16:colId xmlns:a16="http://schemas.microsoft.com/office/drawing/2014/main" val="4195573057"/>
                    </a:ext>
                  </a:extLst>
                </a:gridCol>
              </a:tblGrid>
              <a:tr h="423395">
                <a:tc gridSpan="5">
                  <a:txBody>
                    <a:bodyPr/>
                    <a:lstStyle/>
                    <a:p>
                      <a:pPr algn="ctr" fontAlgn="b"/>
                      <a:r>
                        <a:rPr lang="en-US" sz="1600" b="1" i="0" u="none" strike="noStrike" dirty="0">
                          <a:effectLst/>
                          <a:latin typeface="Arial" panose="020B0604020202020204" pitchFamily="34" charset="0"/>
                        </a:rPr>
                        <a:t>2022 Meeting Income Statement – 2/28/2021</a:t>
                      </a:r>
                    </a:p>
                  </a:txBody>
                  <a:tcPr marL="8533" marR="8533" marT="853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90195892"/>
                  </a:ext>
                </a:extLst>
              </a:tr>
              <a:tr h="1270186">
                <a:tc>
                  <a:txBody>
                    <a:bodyPr/>
                    <a:lstStyle/>
                    <a:p>
                      <a:pPr algn="l" fontAlgn="b"/>
                      <a:r>
                        <a:rPr lang="en-US" sz="1600" b="1" i="0" u="none" strike="noStrike">
                          <a:effectLst/>
                          <a:latin typeface="Arial" panose="020B0604020202020204" pitchFamily="34" charset="0"/>
                        </a:rPr>
                        <a:t>Financial Row</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2022-01 Irvine,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CA</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2022-05 Warsaw, Poland</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2022-09 Waikoloa, HI</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064086792"/>
                  </a:ext>
                </a:extLst>
              </a:tr>
              <a:tr h="423395">
                <a:tc>
                  <a:txBody>
                    <a:bodyPr/>
                    <a:lstStyle/>
                    <a:p>
                      <a:pPr algn="l" fontAlgn="b"/>
                      <a:r>
                        <a:rPr lang="en-US" sz="1600" b="1" i="0" u="none" strike="noStrike">
                          <a:effectLst/>
                          <a:latin typeface="Arial" panose="020B0604020202020204" pitchFamily="34" charset="0"/>
                        </a:rPr>
                        <a:t> </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3" marR="8533" marT="8533" marB="0" anchor="b">
                    <a:lnL>
                      <a:noFill/>
                    </a:lnL>
                    <a:lnR>
                      <a:noFill/>
                    </a:lnR>
                    <a:lnT>
                      <a:noFill/>
                    </a:lnT>
                    <a:lnB>
                      <a:noFill/>
                    </a:lnB>
                    <a:solidFill>
                      <a:srgbClr val="D0D0D0"/>
                    </a:solidFill>
                  </a:tcPr>
                </a:tc>
                <a:extLst>
                  <a:ext uri="{0D108BD9-81ED-4DB2-BD59-A6C34878D82A}">
                    <a16:rowId xmlns:a16="http://schemas.microsoft.com/office/drawing/2014/main" val="2516460532"/>
                  </a:ext>
                </a:extLst>
              </a:tr>
              <a:tr h="599198">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28792102"/>
                  </a:ext>
                </a:extLst>
              </a:tr>
              <a:tr h="423395">
                <a:tc>
                  <a:txBody>
                    <a:bodyPr/>
                    <a:lstStyle/>
                    <a:p>
                      <a:pPr algn="l" fontAlgn="b"/>
                      <a:r>
                        <a:rPr lang="en-US" sz="1600" b="1" i="0" u="none" strike="noStrike">
                          <a:solidFill>
                            <a:srgbClr val="000000"/>
                          </a:solidFill>
                          <a:effectLst/>
                          <a:latin typeface="Arial" panose="020B0604020202020204" pitchFamily="34" charset="0"/>
                        </a:rPr>
                        <a:t>Total - Income</a:t>
                      </a:r>
                    </a:p>
                  </a:txBody>
                  <a:tcPr marL="76798" marR="8533" marT="853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3476192"/>
                  </a:ext>
                </a:extLst>
              </a:tr>
              <a:tr h="423395">
                <a:tc>
                  <a:txBody>
                    <a:bodyPr/>
                    <a:lstStyle/>
                    <a:p>
                      <a:pPr algn="l" fontAlgn="b"/>
                      <a:r>
                        <a:rPr lang="en-US" sz="1600" b="1" i="0" u="none" strike="noStrike">
                          <a:solidFill>
                            <a:srgbClr val="000000"/>
                          </a:solidFill>
                          <a:effectLst/>
                          <a:latin typeface="Arial" panose="020B0604020202020204" pitchFamily="34" charset="0"/>
                        </a:rPr>
                        <a:t>Expense</a:t>
                      </a:r>
                    </a:p>
                  </a:txBody>
                  <a:tcPr marL="76798" marR="8533" marT="8533"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8533" marR="8533" marT="8533" marB="0" anchor="ctr">
                    <a:lnL>
                      <a:noFill/>
                    </a:lnL>
                    <a:lnR>
                      <a:noFill/>
                    </a:lnR>
                    <a:lnT>
                      <a:noFill/>
                    </a:lnT>
                    <a:lnB>
                      <a:noFill/>
                    </a:lnB>
                  </a:tcPr>
                </a:tc>
                <a:extLst>
                  <a:ext uri="{0D108BD9-81ED-4DB2-BD59-A6C34878D82A}">
                    <a16:rowId xmlns:a16="http://schemas.microsoft.com/office/drawing/2014/main" val="2994333956"/>
                  </a:ext>
                </a:extLst>
              </a:tr>
              <a:tr h="423395">
                <a:tc>
                  <a:txBody>
                    <a:bodyPr/>
                    <a:lstStyle/>
                    <a:p>
                      <a:pPr algn="l" fontAlgn="b"/>
                      <a:r>
                        <a:rPr lang="en-US" sz="1600" b="0" i="0" u="none" strike="noStrike">
                          <a:solidFill>
                            <a:srgbClr val="000000"/>
                          </a:solidFill>
                          <a:effectLst/>
                          <a:latin typeface="Arial" panose="020B0604020202020204" pitchFamily="34" charset="0"/>
                        </a:rPr>
                        <a:t>4.111 - Deposit</a:t>
                      </a:r>
                    </a:p>
                  </a:txBody>
                  <a:tcPr marL="153596" marR="8533" marT="8533"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$67,324.30 </a:t>
                      </a:r>
                    </a:p>
                  </a:txBody>
                  <a:tcPr marL="8533" marR="8533" marT="8533" marB="0" anchor="ctr">
                    <a:lnL>
                      <a:noFill/>
                    </a:lnL>
                    <a:lnR>
                      <a:noFill/>
                    </a:lnR>
                    <a:lnT>
                      <a:noFill/>
                    </a:lnT>
                    <a:lnB>
                      <a:noFill/>
                    </a:lnB>
                  </a:tcPr>
                </a:tc>
                <a:extLst>
                  <a:ext uri="{0D108BD9-81ED-4DB2-BD59-A6C34878D82A}">
                    <a16:rowId xmlns:a16="http://schemas.microsoft.com/office/drawing/2014/main" val="81907102"/>
                  </a:ext>
                </a:extLst>
              </a:tr>
              <a:tr h="423395">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53596" marR="8533" marT="853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$12,500.00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$25,000.00 </a:t>
                      </a:r>
                    </a:p>
                  </a:txBody>
                  <a:tcPr marL="8533" marR="8533" marT="853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656612994"/>
                  </a:ext>
                </a:extLst>
              </a:tr>
              <a:tr h="423395">
                <a:tc>
                  <a:txBody>
                    <a:bodyPr/>
                    <a:lstStyle/>
                    <a:p>
                      <a:pPr algn="l" fontAlgn="b"/>
                      <a:r>
                        <a:rPr lang="en-US" sz="1600" b="1" i="0" u="none" strike="noStrike">
                          <a:solidFill>
                            <a:srgbClr val="000000"/>
                          </a:solidFill>
                          <a:effectLst/>
                          <a:latin typeface="Arial" panose="020B0604020202020204" pitchFamily="34" charset="0"/>
                        </a:rPr>
                        <a:t>Total - Expense</a:t>
                      </a:r>
                    </a:p>
                  </a:txBody>
                  <a:tcPr marL="76798" marR="8533" marT="853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$67,324.30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$12,500.00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$92,324.30 </a:t>
                      </a:r>
                    </a:p>
                  </a:txBody>
                  <a:tcPr marL="8533" marR="8533" marT="853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575794057"/>
                  </a:ext>
                </a:extLst>
              </a:tr>
              <a:tr h="599198">
                <a:tc>
                  <a:txBody>
                    <a:bodyPr/>
                    <a:lstStyle/>
                    <a:p>
                      <a:pPr algn="l" fontAlgn="ctr"/>
                      <a:r>
                        <a:rPr lang="en-US" sz="1600" b="1" i="0" u="none" strike="noStrike">
                          <a:solidFill>
                            <a:srgbClr val="000000"/>
                          </a:solidFill>
                          <a:effectLst/>
                          <a:latin typeface="Arial" panose="020B0604020202020204" pitchFamily="34" charset="0"/>
                        </a:rPr>
                        <a:t>Net Income</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($67,324.30)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($12,500.00)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($92,324.30)</a:t>
                      </a:r>
                    </a:p>
                  </a:txBody>
                  <a:tcPr marL="8533" marR="8533" marT="853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265228909"/>
                  </a:ext>
                </a:extLst>
              </a:tr>
            </a:tbl>
          </a:graphicData>
        </a:graphic>
      </p:graphicFrame>
    </p:spTree>
    <p:extLst>
      <p:ext uri="{BB962C8B-B14F-4D97-AF65-F5344CB8AC3E}">
        <p14:creationId xmlns:p14="http://schemas.microsoft.com/office/powerpoint/2010/main" val="4189982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r>
              <a:rPr lang="en-US"/>
              <a:t>March 2022</a:t>
            </a:r>
            <a:endParaRPr lang="en-GB"/>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graphicFrame>
        <p:nvGraphicFramePr>
          <p:cNvPr id="9" name="Table 8">
            <a:extLst>
              <a:ext uri="{FF2B5EF4-FFF2-40B4-BE49-F238E27FC236}">
                <a16:creationId xmlns:a16="http://schemas.microsoft.com/office/drawing/2014/main" id="{C32C1CED-DCCF-4413-8B8F-6B5CF9270F06}"/>
              </a:ext>
            </a:extLst>
          </p:cNvPr>
          <p:cNvGraphicFramePr>
            <a:graphicFrameLocks noGrp="1"/>
          </p:cNvGraphicFramePr>
          <p:nvPr>
            <p:extLst>
              <p:ext uri="{D42A27DB-BD31-4B8C-83A1-F6EECF244321}">
                <p14:modId xmlns:p14="http://schemas.microsoft.com/office/powerpoint/2010/main" val="3308943161"/>
              </p:ext>
            </p:extLst>
          </p:nvPr>
        </p:nvGraphicFramePr>
        <p:xfrm>
          <a:off x="685800" y="685800"/>
          <a:ext cx="8001002" cy="5638800"/>
        </p:xfrm>
        <a:graphic>
          <a:graphicData uri="http://schemas.openxmlformats.org/drawingml/2006/table">
            <a:tbl>
              <a:tblPr/>
              <a:tblGrid>
                <a:gridCol w="1725018">
                  <a:extLst>
                    <a:ext uri="{9D8B030D-6E8A-4147-A177-3AD203B41FA5}">
                      <a16:colId xmlns:a16="http://schemas.microsoft.com/office/drawing/2014/main" val="278635492"/>
                    </a:ext>
                  </a:extLst>
                </a:gridCol>
                <a:gridCol w="645129">
                  <a:extLst>
                    <a:ext uri="{9D8B030D-6E8A-4147-A177-3AD203B41FA5}">
                      <a16:colId xmlns:a16="http://schemas.microsoft.com/office/drawing/2014/main" val="3878286660"/>
                    </a:ext>
                  </a:extLst>
                </a:gridCol>
                <a:gridCol w="731030">
                  <a:extLst>
                    <a:ext uri="{9D8B030D-6E8A-4147-A177-3AD203B41FA5}">
                      <a16:colId xmlns:a16="http://schemas.microsoft.com/office/drawing/2014/main" val="1246345947"/>
                    </a:ext>
                  </a:extLst>
                </a:gridCol>
                <a:gridCol w="673178">
                  <a:extLst>
                    <a:ext uri="{9D8B030D-6E8A-4147-A177-3AD203B41FA5}">
                      <a16:colId xmlns:a16="http://schemas.microsoft.com/office/drawing/2014/main" val="1848736744"/>
                    </a:ext>
                  </a:extLst>
                </a:gridCol>
                <a:gridCol w="715252">
                  <a:extLst>
                    <a:ext uri="{9D8B030D-6E8A-4147-A177-3AD203B41FA5}">
                      <a16:colId xmlns:a16="http://schemas.microsoft.com/office/drawing/2014/main" val="3395511591"/>
                    </a:ext>
                  </a:extLst>
                </a:gridCol>
                <a:gridCol w="688955">
                  <a:extLst>
                    <a:ext uri="{9D8B030D-6E8A-4147-A177-3AD203B41FA5}">
                      <a16:colId xmlns:a16="http://schemas.microsoft.com/office/drawing/2014/main" val="3438958087"/>
                    </a:ext>
                  </a:extLst>
                </a:gridCol>
                <a:gridCol w="680190">
                  <a:extLst>
                    <a:ext uri="{9D8B030D-6E8A-4147-A177-3AD203B41FA5}">
                      <a16:colId xmlns:a16="http://schemas.microsoft.com/office/drawing/2014/main" val="3556889772"/>
                    </a:ext>
                  </a:extLst>
                </a:gridCol>
                <a:gridCol w="687203">
                  <a:extLst>
                    <a:ext uri="{9D8B030D-6E8A-4147-A177-3AD203B41FA5}">
                      <a16:colId xmlns:a16="http://schemas.microsoft.com/office/drawing/2014/main" val="1101948637"/>
                    </a:ext>
                  </a:extLst>
                </a:gridCol>
                <a:gridCol w="687203">
                  <a:extLst>
                    <a:ext uri="{9D8B030D-6E8A-4147-A177-3AD203B41FA5}">
                      <a16:colId xmlns:a16="http://schemas.microsoft.com/office/drawing/2014/main" val="1202639278"/>
                    </a:ext>
                  </a:extLst>
                </a:gridCol>
                <a:gridCol w="767844">
                  <a:extLst>
                    <a:ext uri="{9D8B030D-6E8A-4147-A177-3AD203B41FA5}">
                      <a16:colId xmlns:a16="http://schemas.microsoft.com/office/drawing/2014/main" val="4244125000"/>
                    </a:ext>
                  </a:extLst>
                </a:gridCol>
              </a:tblGrid>
              <a:tr h="233981">
                <a:tc gridSpan="10">
                  <a:txBody>
                    <a:bodyPr/>
                    <a:lstStyle/>
                    <a:p>
                      <a:pPr algn="ctr" fontAlgn="b"/>
                      <a:r>
                        <a:rPr lang="en-US" sz="1400" b="1" i="0" u="none" strike="noStrike" dirty="0">
                          <a:effectLst/>
                          <a:latin typeface="Arial" panose="020B0604020202020204" pitchFamily="34" charset="0"/>
                        </a:rPr>
                        <a:t>2020 Actual Income Statement</a:t>
                      </a:r>
                    </a:p>
                  </a:txBody>
                  <a:tcPr marL="5108" marR="5108" marT="5108"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98056003"/>
                  </a:ext>
                </a:extLst>
              </a:tr>
              <a:tr h="678444">
                <a:tc>
                  <a:txBody>
                    <a:bodyPr/>
                    <a:lstStyle/>
                    <a:p>
                      <a:pPr algn="l" fontAlgn="b"/>
                      <a:r>
                        <a:rPr lang="en-US" sz="1050" b="1" i="0" u="none" strike="noStrike" dirty="0">
                          <a:effectLst/>
                          <a:latin typeface="Arial" panose="020B0604020202020204" pitchFamily="34" charset="0"/>
                        </a:rPr>
                        <a:t>Financial Row</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2020 - Misc</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2020-09 - Atlanta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2021-09 Waikoloa, HI</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2022-01 Irvine, CA</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2022-05 Warsaw, Poland</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Total</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169280712"/>
                  </a:ext>
                </a:extLst>
              </a:tr>
              <a:tr h="231694">
                <a:tc>
                  <a:txBody>
                    <a:bodyPr/>
                    <a:lstStyle/>
                    <a:p>
                      <a:pPr algn="l" fontAlgn="b"/>
                      <a:r>
                        <a:rPr lang="en-US" sz="1050" b="1" i="0" u="none" strike="noStrike" dirty="0">
                          <a:effectLst/>
                          <a:latin typeface="Arial" panose="020B0604020202020204" pitchFamily="34" charset="0"/>
                        </a:rPr>
                        <a:t> </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tc>
                  <a:txBody>
                    <a:bodyPr/>
                    <a:lstStyle/>
                    <a:p>
                      <a:pPr algn="r" fontAlgn="b"/>
                      <a:r>
                        <a:rPr lang="en-US" sz="900" b="1" i="0" u="none" strike="noStrike">
                          <a:effectLst/>
                          <a:latin typeface="Arial" panose="020B0604020202020204" pitchFamily="34" charset="0"/>
                        </a:rPr>
                        <a:t>Amount</a:t>
                      </a:r>
                    </a:p>
                  </a:txBody>
                  <a:tcPr marL="5108" marR="5108" marT="5108" marB="0" anchor="b">
                    <a:lnL>
                      <a:noFill/>
                    </a:lnL>
                    <a:lnR>
                      <a:noFill/>
                    </a:lnR>
                    <a:lnT>
                      <a:noFill/>
                    </a:lnT>
                    <a:lnB>
                      <a:noFill/>
                    </a:lnB>
                    <a:solidFill>
                      <a:srgbClr val="D0D0D0"/>
                    </a:solidFill>
                  </a:tcPr>
                </a:tc>
                <a:extLst>
                  <a:ext uri="{0D108BD9-81ED-4DB2-BD59-A6C34878D82A}">
                    <a16:rowId xmlns:a16="http://schemas.microsoft.com/office/drawing/2014/main" val="3721015361"/>
                  </a:ext>
                </a:extLst>
              </a:tr>
              <a:tr h="231694">
                <a:tc>
                  <a:txBody>
                    <a:bodyPr/>
                    <a:lstStyle/>
                    <a:p>
                      <a:pPr algn="l" fontAlgn="ctr"/>
                      <a:r>
                        <a:rPr lang="en-US" sz="1050" b="1" i="0" u="none" strike="noStrike" dirty="0">
                          <a:solidFill>
                            <a:srgbClr val="000000"/>
                          </a:solidFill>
                          <a:effectLst/>
                          <a:latin typeface="Arial" panose="020B0604020202020204" pitchFamily="34" charset="0"/>
                        </a:rPr>
                        <a:t>Ordinary Income/Expense</a:t>
                      </a: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068622572"/>
                  </a:ext>
                </a:extLst>
              </a:tr>
              <a:tr h="231694">
                <a:tc>
                  <a:txBody>
                    <a:bodyPr/>
                    <a:lstStyle/>
                    <a:p>
                      <a:pPr algn="l" fontAlgn="b"/>
                      <a:r>
                        <a:rPr lang="en-US" sz="1050" b="1" i="0" u="none" strike="noStrike" dirty="0">
                          <a:solidFill>
                            <a:srgbClr val="000000"/>
                          </a:solidFill>
                          <a:effectLst/>
                          <a:latin typeface="Arial" panose="020B0604020202020204" pitchFamily="34" charset="0"/>
                        </a:rPr>
                        <a:t>Income</a:t>
                      </a:r>
                    </a:p>
                  </a:txBody>
                  <a:tcPr marL="45971" marR="5108" marT="5108" marB="0" anchor="b">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a:noFill/>
                    </a:lnT>
                    <a:lnB>
                      <a:noFill/>
                    </a:lnB>
                  </a:tcPr>
                </a:tc>
                <a:extLst>
                  <a:ext uri="{0D108BD9-81ED-4DB2-BD59-A6C34878D82A}">
                    <a16:rowId xmlns:a16="http://schemas.microsoft.com/office/drawing/2014/main" val="3945415258"/>
                  </a:ext>
                </a:extLst>
              </a:tr>
              <a:tr h="231694">
                <a:tc>
                  <a:txBody>
                    <a:bodyPr/>
                    <a:lstStyle/>
                    <a:p>
                      <a:pPr algn="l" fontAlgn="b"/>
                      <a:r>
                        <a:rPr lang="en-US" sz="1050" b="0" i="0" u="none" strike="noStrike" dirty="0">
                          <a:solidFill>
                            <a:srgbClr val="000000"/>
                          </a:solidFill>
                          <a:effectLst/>
                          <a:latin typeface="Arial" panose="020B0604020202020204" pitchFamily="34" charset="0"/>
                        </a:rPr>
                        <a:t>2.11 - Registrations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$275,800.00 </a:t>
                      </a:r>
                    </a:p>
                  </a:txBody>
                  <a:tcPr marL="5108" marR="5108" marT="5108" marB="0" anchor="ctr">
                    <a:lnL>
                      <a:noFill/>
                    </a:lnL>
                    <a:lnR>
                      <a:noFill/>
                    </a:lnR>
                    <a:lnT>
                      <a:noFill/>
                    </a:lnT>
                    <a:lnB>
                      <a:noFill/>
                    </a:lnB>
                  </a:tcPr>
                </a:tc>
                <a:extLst>
                  <a:ext uri="{0D108BD9-81ED-4DB2-BD59-A6C34878D82A}">
                    <a16:rowId xmlns:a16="http://schemas.microsoft.com/office/drawing/2014/main" val="2623195697"/>
                  </a:ext>
                </a:extLst>
              </a:tr>
              <a:tr h="231694">
                <a:tc>
                  <a:txBody>
                    <a:bodyPr/>
                    <a:lstStyle/>
                    <a:p>
                      <a:pPr algn="l" fontAlgn="b"/>
                      <a:r>
                        <a:rPr lang="en-US" sz="1050" b="0" i="0" u="none" strike="noStrike" dirty="0">
                          <a:solidFill>
                            <a:srgbClr val="000000"/>
                          </a:solidFill>
                          <a:effectLst/>
                          <a:latin typeface="Arial" panose="020B0604020202020204" pitchFamily="34" charset="0"/>
                        </a:rPr>
                        <a:t>2.12 - Hotel Commissions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$33,123.40 </a:t>
                      </a:r>
                    </a:p>
                  </a:txBody>
                  <a:tcPr marL="5108" marR="5108" marT="5108" marB="0" anchor="ctr">
                    <a:lnL>
                      <a:noFill/>
                    </a:lnL>
                    <a:lnR>
                      <a:noFill/>
                    </a:lnR>
                    <a:lnT>
                      <a:noFill/>
                    </a:lnT>
                    <a:lnB>
                      <a:noFill/>
                    </a:lnB>
                  </a:tcPr>
                </a:tc>
                <a:extLst>
                  <a:ext uri="{0D108BD9-81ED-4DB2-BD59-A6C34878D82A}">
                    <a16:rowId xmlns:a16="http://schemas.microsoft.com/office/drawing/2014/main" val="1332552125"/>
                  </a:ext>
                </a:extLst>
              </a:tr>
              <a:tr h="455070">
                <a:tc>
                  <a:txBody>
                    <a:bodyPr/>
                    <a:lstStyle/>
                    <a:p>
                      <a:pPr algn="l" fontAlgn="b"/>
                      <a:r>
                        <a:rPr lang="en-US" sz="1050" b="0" i="0" u="none" strike="noStrike" dirty="0">
                          <a:solidFill>
                            <a:srgbClr val="000000"/>
                          </a:solidFill>
                          <a:effectLst/>
                          <a:latin typeface="Arial" panose="020B0604020202020204" pitchFamily="34" charset="0"/>
                        </a:rPr>
                        <a:t>3.40 - IEEE CB Account Interest</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$3,824.93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68354105"/>
                  </a:ext>
                </a:extLst>
              </a:tr>
              <a:tr h="231694">
                <a:tc>
                  <a:txBody>
                    <a:bodyPr/>
                    <a:lstStyle/>
                    <a:p>
                      <a:pPr algn="l" fontAlgn="b"/>
                      <a:r>
                        <a:rPr lang="en-US" sz="1050" b="1" i="0" u="none" strike="noStrike" dirty="0">
                          <a:solidFill>
                            <a:srgbClr val="000000"/>
                          </a:solidFill>
                          <a:effectLst/>
                          <a:latin typeface="Arial" panose="020B0604020202020204" pitchFamily="34" charset="0"/>
                        </a:rPr>
                        <a:t>Total - Income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$3,824.93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$308,923.40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$312,748.33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822343186"/>
                  </a:ext>
                </a:extLst>
              </a:tr>
              <a:tr h="231694">
                <a:tc>
                  <a:txBody>
                    <a:bodyPr/>
                    <a:lstStyle/>
                    <a:p>
                      <a:pPr algn="l" fontAlgn="b"/>
                      <a:r>
                        <a:rPr lang="en-US" sz="1050" b="1" i="0" u="none" strike="noStrike" dirty="0">
                          <a:solidFill>
                            <a:srgbClr val="000000"/>
                          </a:solidFill>
                          <a:effectLst/>
                          <a:latin typeface="Arial" panose="020B0604020202020204" pitchFamily="34" charset="0"/>
                        </a:rPr>
                        <a:t>Expense</a:t>
                      </a:r>
                    </a:p>
                  </a:txBody>
                  <a:tcPr marL="45971" marR="5108" marT="5108"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900" b="1" i="0" u="none" strike="noStrike">
                        <a:solidFill>
                          <a:srgbClr val="000000"/>
                        </a:solidFill>
                        <a:effectLst/>
                        <a:latin typeface="Arial" panose="020B0604020202020204" pitchFamily="34" charset="0"/>
                      </a:endParaRP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33823365"/>
                  </a:ext>
                </a:extLst>
              </a:tr>
              <a:tr h="231694">
                <a:tc>
                  <a:txBody>
                    <a:bodyPr/>
                    <a:lstStyle/>
                    <a:p>
                      <a:pPr algn="l" fontAlgn="b"/>
                      <a:r>
                        <a:rPr lang="en-US" sz="1050" b="0" i="0" u="none" strike="noStrike" dirty="0">
                          <a:solidFill>
                            <a:srgbClr val="000000"/>
                          </a:solidFill>
                          <a:effectLst/>
                          <a:latin typeface="Arial" panose="020B0604020202020204" pitchFamily="34" charset="0"/>
                        </a:rPr>
                        <a:t>4.111 - Deposit</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($35.00)</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$67,324.30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$67,289.30 </a:t>
                      </a:r>
                    </a:p>
                  </a:txBody>
                  <a:tcPr marL="5108" marR="5108" marT="5108" marB="0" anchor="ctr">
                    <a:lnL>
                      <a:noFill/>
                    </a:lnL>
                    <a:lnR>
                      <a:noFill/>
                    </a:lnR>
                    <a:lnT>
                      <a:noFill/>
                    </a:lnT>
                    <a:lnB>
                      <a:noFill/>
                    </a:lnB>
                  </a:tcPr>
                </a:tc>
                <a:extLst>
                  <a:ext uri="{0D108BD9-81ED-4DB2-BD59-A6C34878D82A}">
                    <a16:rowId xmlns:a16="http://schemas.microsoft.com/office/drawing/2014/main" val="3872072548"/>
                  </a:ext>
                </a:extLst>
              </a:tr>
              <a:tr h="231694">
                <a:tc>
                  <a:txBody>
                    <a:bodyPr/>
                    <a:lstStyle/>
                    <a:p>
                      <a:pPr algn="l" fontAlgn="b"/>
                      <a:r>
                        <a:rPr lang="en-US" sz="1050" b="0" i="0" u="none" strike="noStrike" dirty="0">
                          <a:solidFill>
                            <a:srgbClr val="000000"/>
                          </a:solidFill>
                          <a:effectLst/>
                          <a:latin typeface="Arial" panose="020B0604020202020204" pitchFamily="34" charset="0"/>
                        </a:rPr>
                        <a:t>4.113 - Venue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$29,524.67 </a:t>
                      </a:r>
                    </a:p>
                  </a:txBody>
                  <a:tcPr marL="5108" marR="5108" marT="5108" marB="0" anchor="ctr">
                    <a:lnL>
                      <a:noFill/>
                    </a:lnL>
                    <a:lnR>
                      <a:noFill/>
                    </a:lnR>
                    <a:lnT>
                      <a:noFill/>
                    </a:lnT>
                    <a:lnB>
                      <a:noFill/>
                    </a:lnB>
                  </a:tcPr>
                </a:tc>
                <a:extLst>
                  <a:ext uri="{0D108BD9-81ED-4DB2-BD59-A6C34878D82A}">
                    <a16:rowId xmlns:a16="http://schemas.microsoft.com/office/drawing/2014/main" val="3998886151"/>
                  </a:ext>
                </a:extLst>
              </a:tr>
              <a:tr h="231694">
                <a:tc>
                  <a:txBody>
                    <a:bodyPr/>
                    <a:lstStyle/>
                    <a:p>
                      <a:pPr algn="l" fontAlgn="b"/>
                      <a:r>
                        <a:rPr lang="en-US" sz="1050" b="0" i="0" u="none" strike="noStrike" dirty="0">
                          <a:solidFill>
                            <a:srgbClr val="000000"/>
                          </a:solidFill>
                          <a:effectLst/>
                          <a:latin typeface="Arial" panose="020B0604020202020204" pitchFamily="34" charset="0"/>
                        </a:rPr>
                        <a:t>4.12 - Financial Fees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$5,120.76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$12,625.78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$17,746.54 </a:t>
                      </a:r>
                    </a:p>
                  </a:txBody>
                  <a:tcPr marL="5108" marR="5108" marT="5108" marB="0" anchor="ctr">
                    <a:lnL>
                      <a:noFill/>
                    </a:lnL>
                    <a:lnR>
                      <a:noFill/>
                    </a:lnR>
                    <a:lnT>
                      <a:noFill/>
                    </a:lnT>
                    <a:lnB>
                      <a:noFill/>
                    </a:lnB>
                  </a:tcPr>
                </a:tc>
                <a:extLst>
                  <a:ext uri="{0D108BD9-81ED-4DB2-BD59-A6C34878D82A}">
                    <a16:rowId xmlns:a16="http://schemas.microsoft.com/office/drawing/2014/main" val="4149671278"/>
                  </a:ext>
                </a:extLst>
              </a:tr>
              <a:tr h="231694">
                <a:tc>
                  <a:txBody>
                    <a:bodyPr/>
                    <a:lstStyle/>
                    <a:p>
                      <a:pPr algn="l" fontAlgn="b"/>
                      <a:r>
                        <a:rPr lang="en-US" sz="1050" b="0" i="0" u="none" strike="noStrike" dirty="0">
                          <a:solidFill>
                            <a:srgbClr val="000000"/>
                          </a:solidFill>
                          <a:effectLst/>
                          <a:latin typeface="Arial" panose="020B0604020202020204" pitchFamily="34" charset="0"/>
                        </a:rPr>
                        <a:t>4.13 - Meeting  Planner</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$52,702.30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$6,785.00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$25,000.00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$12,500.00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$121,987.30 </a:t>
                      </a:r>
                    </a:p>
                  </a:txBody>
                  <a:tcPr marL="5108" marR="5108" marT="5108" marB="0" anchor="ctr">
                    <a:lnL>
                      <a:noFill/>
                    </a:lnL>
                    <a:lnR>
                      <a:noFill/>
                    </a:lnR>
                    <a:lnT>
                      <a:noFill/>
                    </a:lnT>
                    <a:lnB>
                      <a:noFill/>
                    </a:lnB>
                  </a:tcPr>
                </a:tc>
                <a:extLst>
                  <a:ext uri="{0D108BD9-81ED-4DB2-BD59-A6C34878D82A}">
                    <a16:rowId xmlns:a16="http://schemas.microsoft.com/office/drawing/2014/main" val="3539797031"/>
                  </a:ext>
                </a:extLst>
              </a:tr>
              <a:tr h="231694">
                <a:tc>
                  <a:txBody>
                    <a:bodyPr/>
                    <a:lstStyle/>
                    <a:p>
                      <a:pPr algn="l" fontAlgn="b"/>
                      <a:r>
                        <a:rPr lang="en-US" sz="1050" b="0" i="0" u="none" strike="noStrike" dirty="0">
                          <a:solidFill>
                            <a:srgbClr val="000000"/>
                          </a:solidFill>
                          <a:effectLst/>
                          <a:latin typeface="Arial" panose="020B0604020202020204" pitchFamily="34" charset="0"/>
                        </a:rPr>
                        <a:t>4.14 - Food &amp; Beverage</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$145,643.01 </a:t>
                      </a:r>
                    </a:p>
                  </a:txBody>
                  <a:tcPr marL="5108" marR="5108" marT="5108" marB="0" anchor="ctr">
                    <a:lnL>
                      <a:noFill/>
                    </a:lnL>
                    <a:lnR>
                      <a:noFill/>
                    </a:lnR>
                    <a:lnT>
                      <a:noFill/>
                    </a:lnT>
                    <a:lnB>
                      <a:noFill/>
                    </a:lnB>
                  </a:tcPr>
                </a:tc>
                <a:extLst>
                  <a:ext uri="{0D108BD9-81ED-4DB2-BD59-A6C34878D82A}">
                    <a16:rowId xmlns:a16="http://schemas.microsoft.com/office/drawing/2014/main" val="4269418961"/>
                  </a:ext>
                </a:extLst>
              </a:tr>
              <a:tr h="231694">
                <a:tc>
                  <a:txBody>
                    <a:bodyPr/>
                    <a:lstStyle/>
                    <a:p>
                      <a:pPr algn="l" fontAlgn="b"/>
                      <a:r>
                        <a:rPr lang="en-US" sz="1050" b="0" i="0" u="none" strike="noStrike" dirty="0">
                          <a:solidFill>
                            <a:srgbClr val="000000"/>
                          </a:solidFill>
                          <a:effectLst/>
                          <a:latin typeface="Arial" panose="020B0604020202020204" pitchFamily="34" charset="0"/>
                        </a:rPr>
                        <a:t>4.15 - Network Services</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$40,444.57 </a:t>
                      </a:r>
                    </a:p>
                  </a:txBody>
                  <a:tcPr marL="5108" marR="5108" marT="5108" marB="0" anchor="ctr">
                    <a:lnL>
                      <a:noFill/>
                    </a:lnL>
                    <a:lnR>
                      <a:noFill/>
                    </a:lnR>
                    <a:lnT>
                      <a:noFill/>
                    </a:lnT>
                    <a:lnB>
                      <a:noFill/>
                    </a:lnB>
                  </a:tcPr>
                </a:tc>
                <a:extLst>
                  <a:ext uri="{0D108BD9-81ED-4DB2-BD59-A6C34878D82A}">
                    <a16:rowId xmlns:a16="http://schemas.microsoft.com/office/drawing/2014/main" val="3180791441"/>
                  </a:ext>
                </a:extLst>
              </a:tr>
              <a:tr h="231694">
                <a:tc>
                  <a:txBody>
                    <a:bodyPr/>
                    <a:lstStyle/>
                    <a:p>
                      <a:pPr algn="l" fontAlgn="b"/>
                      <a:r>
                        <a:rPr lang="en-US" sz="1050" b="0" i="0" u="none" strike="noStrike" dirty="0">
                          <a:solidFill>
                            <a:srgbClr val="000000"/>
                          </a:solidFill>
                          <a:effectLst/>
                          <a:latin typeface="Arial" panose="020B0604020202020204" pitchFamily="34" charset="0"/>
                        </a:rPr>
                        <a:t>4.16 - Social</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$24,201.67 </a:t>
                      </a:r>
                    </a:p>
                  </a:txBody>
                  <a:tcPr marL="5108" marR="5108" marT="5108" marB="0" anchor="ctr">
                    <a:lnL>
                      <a:noFill/>
                    </a:lnL>
                    <a:lnR>
                      <a:noFill/>
                    </a:lnR>
                    <a:lnT>
                      <a:noFill/>
                    </a:lnT>
                    <a:lnB>
                      <a:noFill/>
                    </a:lnB>
                  </a:tcPr>
                </a:tc>
                <a:extLst>
                  <a:ext uri="{0D108BD9-81ED-4DB2-BD59-A6C34878D82A}">
                    <a16:rowId xmlns:a16="http://schemas.microsoft.com/office/drawing/2014/main" val="3041363225"/>
                  </a:ext>
                </a:extLst>
              </a:tr>
              <a:tr h="231694">
                <a:tc>
                  <a:txBody>
                    <a:bodyPr/>
                    <a:lstStyle/>
                    <a:p>
                      <a:pPr algn="l" fontAlgn="b"/>
                      <a:r>
                        <a:rPr lang="en-US" sz="1050" b="0" i="0" u="none" strike="noStrike" dirty="0">
                          <a:solidFill>
                            <a:srgbClr val="000000"/>
                          </a:solidFill>
                          <a:effectLst/>
                          <a:latin typeface="Arial" panose="020B0604020202020204" pitchFamily="34" charset="0"/>
                        </a:rPr>
                        <a:t>4.17 - Shipping</a:t>
                      </a:r>
                    </a:p>
                  </a:txBody>
                  <a:tcPr marL="91942" marR="5108" marT="5108" marB="0" anchor="b">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a:noFill/>
                    </a:lnB>
                  </a:tcPr>
                </a:tc>
                <a:tc>
                  <a:txBody>
                    <a:bodyPr/>
                    <a:lstStyle/>
                    <a:p>
                      <a:pPr algn="r" fontAlgn="ctr"/>
                      <a:r>
                        <a:rPr lang="en-US" sz="900" b="0" i="0" u="none" strike="noStrike">
                          <a:solidFill>
                            <a:srgbClr val="000000"/>
                          </a:solidFill>
                          <a:effectLst/>
                          <a:latin typeface="Arial" panose="020B0604020202020204" pitchFamily="34" charset="0"/>
                        </a:rPr>
                        <a:t>$1,867.30 </a:t>
                      </a:r>
                    </a:p>
                  </a:txBody>
                  <a:tcPr marL="5108" marR="5108" marT="5108" marB="0" anchor="ctr">
                    <a:lnL>
                      <a:noFill/>
                    </a:lnL>
                    <a:lnR>
                      <a:noFill/>
                    </a:lnR>
                    <a:lnT>
                      <a:noFill/>
                    </a:lnT>
                    <a:lnB>
                      <a:noFill/>
                    </a:lnB>
                  </a:tcPr>
                </a:tc>
                <a:extLst>
                  <a:ext uri="{0D108BD9-81ED-4DB2-BD59-A6C34878D82A}">
                    <a16:rowId xmlns:a16="http://schemas.microsoft.com/office/drawing/2014/main" val="3786978825"/>
                  </a:ext>
                </a:extLst>
              </a:tr>
              <a:tr h="231694">
                <a:tc>
                  <a:txBody>
                    <a:bodyPr/>
                    <a:lstStyle/>
                    <a:p>
                      <a:pPr algn="l" fontAlgn="b"/>
                      <a:r>
                        <a:rPr lang="en-US" sz="1050" b="0" i="0" u="none" strike="noStrike" dirty="0">
                          <a:solidFill>
                            <a:srgbClr val="000000"/>
                          </a:solidFill>
                          <a:effectLst/>
                          <a:latin typeface="Arial" panose="020B0604020202020204" pitchFamily="34" charset="0"/>
                        </a:rPr>
                        <a:t>4.18 - </a:t>
                      </a:r>
                      <a:r>
                        <a:rPr lang="en-US" sz="1050" b="0" i="0" u="none" strike="noStrike" dirty="0" err="1">
                          <a:solidFill>
                            <a:srgbClr val="000000"/>
                          </a:solidFill>
                          <a:effectLst/>
                          <a:latin typeface="Arial" panose="020B0604020202020204" pitchFamily="34" charset="0"/>
                        </a:rPr>
                        <a:t>Misc</a:t>
                      </a:r>
                      <a:r>
                        <a:rPr lang="en-US" sz="1050" b="0" i="0" u="none" strike="noStrike" dirty="0">
                          <a:solidFill>
                            <a:srgbClr val="000000"/>
                          </a:solidFill>
                          <a:effectLst/>
                          <a:latin typeface="Arial" panose="020B0604020202020204" pitchFamily="34" charset="0"/>
                        </a:rPr>
                        <a:t> Expense</a:t>
                      </a:r>
                    </a:p>
                  </a:txBody>
                  <a:tcPr marL="91942" marR="5108" marT="5108"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$154.57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$5,562.28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$0.00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900" b="0" i="0" u="none" strike="noStrike">
                          <a:solidFill>
                            <a:srgbClr val="000000"/>
                          </a:solidFill>
                          <a:effectLst/>
                          <a:latin typeface="Arial" panose="020B0604020202020204" pitchFamily="34" charset="0"/>
                        </a:rPr>
                        <a:t>$5,716.85 </a:t>
                      </a:r>
                    </a:p>
                  </a:txBody>
                  <a:tcPr marL="5108" marR="5108" marT="5108"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501210582"/>
                  </a:ext>
                </a:extLst>
              </a:tr>
              <a:tr h="231694">
                <a:tc>
                  <a:txBody>
                    <a:bodyPr/>
                    <a:lstStyle/>
                    <a:p>
                      <a:pPr algn="l" fontAlgn="b"/>
                      <a:r>
                        <a:rPr lang="en-US" sz="1050" b="1" i="0" u="none" strike="noStrike" dirty="0">
                          <a:solidFill>
                            <a:srgbClr val="000000"/>
                          </a:solidFill>
                          <a:effectLst/>
                          <a:latin typeface="Arial" panose="020B0604020202020204" pitchFamily="34" charset="0"/>
                        </a:rPr>
                        <a:t>Total - Expense</a:t>
                      </a:r>
                    </a:p>
                  </a:txBody>
                  <a:tcPr marL="45971" marR="5108" marT="5108"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$5,275.33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$312,571.58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$6,750.00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$25,000.00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$12,500.00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$67,324.30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900" b="1" i="0" u="none" strike="noStrike">
                          <a:solidFill>
                            <a:srgbClr val="000000"/>
                          </a:solidFill>
                          <a:effectLst/>
                          <a:latin typeface="Arial" panose="020B0604020202020204" pitchFamily="34" charset="0"/>
                        </a:rPr>
                        <a:t>$454,421.21 </a:t>
                      </a:r>
                    </a:p>
                  </a:txBody>
                  <a:tcPr marL="5108" marR="5108" marT="5108"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68131239"/>
                  </a:ext>
                </a:extLst>
              </a:tr>
              <a:tr h="332507">
                <a:tc>
                  <a:txBody>
                    <a:bodyPr/>
                    <a:lstStyle/>
                    <a:p>
                      <a:pPr algn="l" fontAlgn="ctr"/>
                      <a:r>
                        <a:rPr lang="en-US" sz="1050" b="1" i="0" u="none" strike="noStrike" dirty="0">
                          <a:solidFill>
                            <a:srgbClr val="000000"/>
                          </a:solidFill>
                          <a:effectLst/>
                          <a:latin typeface="Arial" panose="020B0604020202020204" pitchFamily="34" charset="0"/>
                        </a:rPr>
                        <a:t>Net Income</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($1,450.40)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($3,648.18)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($6,750.00)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($25,000.00)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($12,500.00)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a:solidFill>
                            <a:srgbClr val="000000"/>
                          </a:solidFill>
                          <a:effectLst/>
                          <a:latin typeface="Arial" panose="020B0604020202020204" pitchFamily="34" charset="0"/>
                        </a:rPr>
                        <a:t>($67,324.30)</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900" b="1" i="0" u="none" strike="noStrike" dirty="0">
                          <a:solidFill>
                            <a:srgbClr val="000000"/>
                          </a:solidFill>
                          <a:effectLst/>
                          <a:latin typeface="Arial" panose="020B0604020202020204" pitchFamily="34" charset="0"/>
                        </a:rPr>
                        <a:t>($141,672.88)</a:t>
                      </a:r>
                    </a:p>
                  </a:txBody>
                  <a:tcPr marL="5108" marR="5108" marT="5108"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627930104"/>
                  </a:ext>
                </a:extLst>
              </a:tr>
            </a:tbl>
          </a:graphicData>
        </a:graphic>
      </p:graphicFrame>
    </p:spTree>
    <p:extLst>
      <p:ext uri="{BB962C8B-B14F-4D97-AF65-F5344CB8AC3E}">
        <p14:creationId xmlns:p14="http://schemas.microsoft.com/office/powerpoint/2010/main" val="1102668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01B3F1-F5D3-4C40-98CE-D61D6644B5AE}"/>
              </a:ext>
            </a:extLst>
          </p:cNvPr>
          <p:cNvSpPr>
            <a:spLocks noGrp="1"/>
          </p:cNvSpPr>
          <p:nvPr>
            <p:ph type="dt" idx="10"/>
          </p:nvPr>
        </p:nvSpPr>
        <p:spPr/>
        <p:txBody>
          <a:bodyPr/>
          <a:lstStyle/>
          <a:p>
            <a:r>
              <a:rPr lang="en-US"/>
              <a:t>March 2022</a:t>
            </a:r>
            <a:endParaRPr lang="en-GB"/>
          </a:p>
        </p:txBody>
      </p:sp>
      <p:sp>
        <p:nvSpPr>
          <p:cNvPr id="3" name="Footer Placeholder 2">
            <a:extLst>
              <a:ext uri="{FF2B5EF4-FFF2-40B4-BE49-F238E27FC236}">
                <a16:creationId xmlns:a16="http://schemas.microsoft.com/office/drawing/2014/main" id="{581A80A1-F1C4-466C-A720-7A5A7149D282}"/>
              </a:ext>
            </a:extLst>
          </p:cNvPr>
          <p:cNvSpPr>
            <a:spLocks noGrp="1"/>
          </p:cNvSpPr>
          <p:nvPr>
            <p:ph type="ftr" idx="11"/>
          </p:nvPr>
        </p:nvSpPr>
        <p:spPr/>
        <p:txBody>
          <a:bodyPr/>
          <a:lstStyle/>
          <a:p>
            <a:r>
              <a:rPr lang="en-GB"/>
              <a:t>Ben Rolfe (BCA);   Jon Rosdahl (Qualcomm)</a:t>
            </a:r>
          </a:p>
        </p:txBody>
      </p:sp>
      <p:sp>
        <p:nvSpPr>
          <p:cNvPr id="4" name="Slide Number Placeholder 3">
            <a:extLst>
              <a:ext uri="{FF2B5EF4-FFF2-40B4-BE49-F238E27FC236}">
                <a16:creationId xmlns:a16="http://schemas.microsoft.com/office/drawing/2014/main" id="{37F5646B-A695-4E33-806C-87666C641FA3}"/>
              </a:ext>
            </a:extLst>
          </p:cNvPr>
          <p:cNvSpPr>
            <a:spLocks noGrp="1"/>
          </p:cNvSpPr>
          <p:nvPr>
            <p:ph type="sldNum" idx="12"/>
          </p:nvPr>
        </p:nvSpPr>
        <p:spPr/>
        <p:txBody>
          <a:bodyPr/>
          <a:lstStyle/>
          <a:p>
            <a:r>
              <a:rPr lang="en-GB"/>
              <a:t>Slide </a:t>
            </a:r>
            <a:fld id="{F5D8E26B-7BCF-4D25-9C89-0168A6618F18}" type="slidenum">
              <a:rPr lang="en-GB" smtClean="0"/>
              <a:pPr/>
              <a:t>17</a:t>
            </a:fld>
            <a:endParaRPr lang="en-GB"/>
          </a:p>
        </p:txBody>
      </p:sp>
      <p:graphicFrame>
        <p:nvGraphicFramePr>
          <p:cNvPr id="6" name="Table 5">
            <a:extLst>
              <a:ext uri="{FF2B5EF4-FFF2-40B4-BE49-F238E27FC236}">
                <a16:creationId xmlns:a16="http://schemas.microsoft.com/office/drawing/2014/main" id="{77C9F551-04F2-4E6E-98DE-7F8C3113623E}"/>
              </a:ext>
            </a:extLst>
          </p:cNvPr>
          <p:cNvGraphicFramePr>
            <a:graphicFrameLocks noGrp="1"/>
          </p:cNvGraphicFramePr>
          <p:nvPr>
            <p:extLst>
              <p:ext uri="{D42A27DB-BD31-4B8C-83A1-F6EECF244321}">
                <p14:modId xmlns:p14="http://schemas.microsoft.com/office/powerpoint/2010/main" val="3852417688"/>
              </p:ext>
            </p:extLst>
          </p:nvPr>
        </p:nvGraphicFramePr>
        <p:xfrm>
          <a:off x="776691" y="600704"/>
          <a:ext cx="7590618" cy="5794982"/>
        </p:xfrm>
        <a:graphic>
          <a:graphicData uri="http://schemas.openxmlformats.org/drawingml/2006/table">
            <a:tbl>
              <a:tblPr/>
              <a:tblGrid>
                <a:gridCol w="2450912">
                  <a:extLst>
                    <a:ext uri="{9D8B030D-6E8A-4147-A177-3AD203B41FA5}">
                      <a16:colId xmlns:a16="http://schemas.microsoft.com/office/drawing/2014/main" val="421224674"/>
                    </a:ext>
                  </a:extLst>
                </a:gridCol>
                <a:gridCol w="951531">
                  <a:extLst>
                    <a:ext uri="{9D8B030D-6E8A-4147-A177-3AD203B41FA5}">
                      <a16:colId xmlns:a16="http://schemas.microsoft.com/office/drawing/2014/main" val="3670892867"/>
                    </a:ext>
                  </a:extLst>
                </a:gridCol>
                <a:gridCol w="835375">
                  <a:extLst>
                    <a:ext uri="{9D8B030D-6E8A-4147-A177-3AD203B41FA5}">
                      <a16:colId xmlns:a16="http://schemas.microsoft.com/office/drawing/2014/main" val="3084349711"/>
                    </a:ext>
                  </a:extLst>
                </a:gridCol>
                <a:gridCol w="914400">
                  <a:extLst>
                    <a:ext uri="{9D8B030D-6E8A-4147-A177-3AD203B41FA5}">
                      <a16:colId xmlns:a16="http://schemas.microsoft.com/office/drawing/2014/main" val="3860263744"/>
                    </a:ext>
                  </a:extLst>
                </a:gridCol>
                <a:gridCol w="914400">
                  <a:extLst>
                    <a:ext uri="{9D8B030D-6E8A-4147-A177-3AD203B41FA5}">
                      <a16:colId xmlns:a16="http://schemas.microsoft.com/office/drawing/2014/main" val="3007173022"/>
                    </a:ext>
                  </a:extLst>
                </a:gridCol>
                <a:gridCol w="1524000">
                  <a:extLst>
                    <a:ext uri="{9D8B030D-6E8A-4147-A177-3AD203B41FA5}">
                      <a16:colId xmlns:a16="http://schemas.microsoft.com/office/drawing/2014/main" val="2293088861"/>
                    </a:ext>
                  </a:extLst>
                </a:gridCol>
              </a:tblGrid>
              <a:tr h="257229">
                <a:tc gridSpan="6">
                  <a:txBody>
                    <a:bodyPr/>
                    <a:lstStyle/>
                    <a:p>
                      <a:pPr algn="ctr" fontAlgn="b"/>
                      <a:r>
                        <a:rPr lang="en-US" sz="1600" b="1" i="0" u="none" strike="noStrike" dirty="0">
                          <a:effectLst/>
                          <a:latin typeface="Arial" panose="020B0604020202020204" pitchFamily="34" charset="0"/>
                        </a:rPr>
                        <a:t>2020 Meeting Income Statement</a:t>
                      </a:r>
                    </a:p>
                  </a:txBody>
                  <a:tcPr marL="6624" marR="6624" marT="662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164942493"/>
                  </a:ext>
                </a:extLst>
              </a:tr>
              <a:tr h="755149">
                <a:tc>
                  <a:txBody>
                    <a:bodyPr/>
                    <a:lstStyle/>
                    <a:p>
                      <a:pPr algn="l" fontAlgn="b"/>
                      <a:r>
                        <a:rPr lang="en-US" sz="1100" b="1" i="0" u="none" strike="noStrike">
                          <a:effectLst/>
                          <a:latin typeface="Arial" panose="020B0604020202020204" pitchFamily="34" charset="0"/>
                        </a:rPr>
                        <a:t>Financial Row</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2020 - Misc</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2020-01 Irvine, CA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2020-05 Warsaw, Poland</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2020-09 - Atlanta</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1631284063"/>
                  </a:ext>
                </a:extLst>
              </a:tr>
              <a:tr h="251716">
                <a:tc>
                  <a:txBody>
                    <a:bodyPr/>
                    <a:lstStyle/>
                    <a:p>
                      <a:pPr algn="l" fontAlgn="b"/>
                      <a:r>
                        <a:rPr lang="en-US" sz="1100" b="1" i="0" u="none" strike="noStrike">
                          <a:effectLst/>
                          <a:latin typeface="Arial" panose="020B0604020202020204" pitchFamily="34" charset="0"/>
                        </a:rPr>
                        <a:t> </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6624" marR="6624" marT="6624" marB="0" anchor="b">
                    <a:lnL>
                      <a:noFill/>
                    </a:lnL>
                    <a:lnR>
                      <a:noFill/>
                    </a:lnR>
                    <a:lnT>
                      <a:noFill/>
                    </a:lnT>
                    <a:lnB>
                      <a:noFill/>
                    </a:lnB>
                    <a:solidFill>
                      <a:srgbClr val="D0D0D0"/>
                    </a:solidFill>
                  </a:tcPr>
                </a:tc>
                <a:extLst>
                  <a:ext uri="{0D108BD9-81ED-4DB2-BD59-A6C34878D82A}">
                    <a16:rowId xmlns:a16="http://schemas.microsoft.com/office/drawing/2014/main" val="2019978174"/>
                  </a:ext>
                </a:extLst>
              </a:tr>
              <a:tr h="251716">
                <a:tc>
                  <a:txBody>
                    <a:bodyPr/>
                    <a:lstStyle/>
                    <a:p>
                      <a:pPr algn="l" fontAlgn="ctr"/>
                      <a:r>
                        <a:rPr lang="en-US" sz="1100" b="1" i="0" u="none" strike="noStrike">
                          <a:solidFill>
                            <a:srgbClr val="000000"/>
                          </a:solidFill>
                          <a:effectLst/>
                          <a:latin typeface="Arial" panose="020B0604020202020204" pitchFamily="34" charset="0"/>
                        </a:rPr>
                        <a:t>Ordinary Income/Expense</a:t>
                      </a: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2925357023"/>
                  </a:ext>
                </a:extLst>
              </a:tr>
              <a:tr h="251716">
                <a:tc>
                  <a:txBody>
                    <a:bodyPr/>
                    <a:lstStyle/>
                    <a:p>
                      <a:pPr algn="l" fontAlgn="b"/>
                      <a:r>
                        <a:rPr lang="en-US" sz="1100" b="1" i="0" u="none" strike="noStrike">
                          <a:solidFill>
                            <a:srgbClr val="000000"/>
                          </a:solidFill>
                          <a:effectLst/>
                          <a:latin typeface="Arial" panose="020B0604020202020204" pitchFamily="34" charset="0"/>
                        </a:rPr>
                        <a:t>Income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819616897"/>
                  </a:ext>
                </a:extLst>
              </a:tr>
              <a:tr h="25171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$275,800.00 </a:t>
                      </a:r>
                    </a:p>
                  </a:txBody>
                  <a:tcPr marL="6624" marR="6624" marT="6624" marB="0" anchor="ctr">
                    <a:lnL>
                      <a:noFill/>
                    </a:lnL>
                    <a:lnR>
                      <a:noFill/>
                    </a:lnR>
                    <a:lnT>
                      <a:noFill/>
                    </a:lnT>
                    <a:lnB>
                      <a:noFill/>
                    </a:lnB>
                  </a:tcPr>
                </a:tc>
                <a:extLst>
                  <a:ext uri="{0D108BD9-81ED-4DB2-BD59-A6C34878D82A}">
                    <a16:rowId xmlns:a16="http://schemas.microsoft.com/office/drawing/2014/main" val="2834509452"/>
                  </a:ext>
                </a:extLst>
              </a:tr>
              <a:tr h="25171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$33,123.40 </a:t>
                      </a:r>
                    </a:p>
                  </a:txBody>
                  <a:tcPr marL="6624" marR="6624" marT="6624" marB="0" anchor="ctr">
                    <a:lnL>
                      <a:noFill/>
                    </a:lnL>
                    <a:lnR>
                      <a:noFill/>
                    </a:lnR>
                    <a:lnT>
                      <a:noFill/>
                    </a:lnT>
                    <a:lnB>
                      <a:noFill/>
                    </a:lnB>
                  </a:tcPr>
                </a:tc>
                <a:extLst>
                  <a:ext uri="{0D108BD9-81ED-4DB2-BD59-A6C34878D82A}">
                    <a16:rowId xmlns:a16="http://schemas.microsoft.com/office/drawing/2014/main" val="1077889820"/>
                  </a:ext>
                </a:extLst>
              </a:tr>
              <a:tr h="251716">
                <a:tc>
                  <a:txBody>
                    <a:bodyPr/>
                    <a:lstStyle/>
                    <a:p>
                      <a:pPr algn="l" fontAlgn="b"/>
                      <a:r>
                        <a:rPr lang="en-US" sz="1100" b="0" i="0" u="none" strike="noStrike">
                          <a:solidFill>
                            <a:srgbClr val="000000"/>
                          </a:solidFill>
                          <a:effectLst/>
                          <a:latin typeface="Arial" panose="020B0604020202020204" pitchFamily="34" charset="0"/>
                        </a:rPr>
                        <a:t>3.40 - IEEE CB Account Interest</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$3,824.93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617980407"/>
                  </a:ext>
                </a:extLst>
              </a:tr>
              <a:tr h="251716">
                <a:tc>
                  <a:txBody>
                    <a:bodyPr/>
                    <a:lstStyle/>
                    <a:p>
                      <a:pPr algn="l" fontAlgn="b"/>
                      <a:r>
                        <a:rPr lang="en-US" sz="1100" b="1" i="0" u="none" strike="noStrike">
                          <a:solidFill>
                            <a:srgbClr val="000000"/>
                          </a:solidFill>
                          <a:effectLst/>
                          <a:latin typeface="Arial" panose="020B0604020202020204" pitchFamily="34" charset="0"/>
                        </a:rPr>
                        <a:t>Total - Income</a:t>
                      </a:r>
                    </a:p>
                  </a:txBody>
                  <a:tcPr marL="59612" marR="6624" marT="662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$3,824.93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$308,923.40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$312,748.33 </a:t>
                      </a:r>
                    </a:p>
                  </a:txBody>
                  <a:tcPr marL="6624" marR="6624" marT="662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364226931"/>
                  </a:ext>
                </a:extLst>
              </a:tr>
              <a:tr h="251716">
                <a:tc>
                  <a:txBody>
                    <a:bodyPr/>
                    <a:lstStyle/>
                    <a:p>
                      <a:pPr algn="l" fontAlgn="b"/>
                      <a:r>
                        <a:rPr lang="en-US" sz="1100" b="1" i="0" u="none" strike="noStrike">
                          <a:solidFill>
                            <a:srgbClr val="000000"/>
                          </a:solidFill>
                          <a:effectLst/>
                          <a:latin typeface="Arial" panose="020B0604020202020204" pitchFamily="34" charset="0"/>
                        </a:rPr>
                        <a:t>Expense</a:t>
                      </a:r>
                    </a:p>
                  </a:txBody>
                  <a:tcPr marL="59612" marR="6624" marT="662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6624" marR="6624" marT="6624" marB="0" anchor="ctr">
                    <a:lnL>
                      <a:noFill/>
                    </a:lnL>
                    <a:lnR>
                      <a:noFill/>
                    </a:lnR>
                    <a:lnT>
                      <a:noFill/>
                    </a:lnT>
                    <a:lnB>
                      <a:noFill/>
                    </a:lnB>
                  </a:tcPr>
                </a:tc>
                <a:extLst>
                  <a:ext uri="{0D108BD9-81ED-4DB2-BD59-A6C34878D82A}">
                    <a16:rowId xmlns:a16="http://schemas.microsoft.com/office/drawing/2014/main" val="3114298540"/>
                  </a:ext>
                </a:extLst>
              </a:tr>
              <a:tr h="251716">
                <a:tc>
                  <a:txBody>
                    <a:bodyPr/>
                    <a:lstStyle/>
                    <a:p>
                      <a:pPr algn="l" fontAlgn="b"/>
                      <a:r>
                        <a:rPr lang="en-US" sz="1100" b="0" i="0" u="none" strike="noStrike">
                          <a:solidFill>
                            <a:srgbClr val="000000"/>
                          </a:solidFill>
                          <a:effectLst/>
                          <a:latin typeface="Arial" panose="020B0604020202020204" pitchFamily="34" charset="0"/>
                        </a:rPr>
                        <a:t>4.111 - Deposit</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($35.00)</a:t>
                      </a:r>
                    </a:p>
                  </a:txBody>
                  <a:tcPr marL="6624" marR="6624" marT="6624" marB="0" anchor="ctr">
                    <a:lnL>
                      <a:noFill/>
                    </a:lnL>
                    <a:lnR>
                      <a:noFill/>
                    </a:lnR>
                    <a:lnT>
                      <a:noFill/>
                    </a:lnT>
                    <a:lnB>
                      <a:noFill/>
                    </a:lnB>
                  </a:tcPr>
                </a:tc>
                <a:extLst>
                  <a:ext uri="{0D108BD9-81ED-4DB2-BD59-A6C34878D82A}">
                    <a16:rowId xmlns:a16="http://schemas.microsoft.com/office/drawing/2014/main" val="2226964725"/>
                  </a:ext>
                </a:extLst>
              </a:tr>
              <a:tr h="251716">
                <a:tc>
                  <a:txBody>
                    <a:bodyPr/>
                    <a:lstStyle/>
                    <a:p>
                      <a:pPr algn="l" fontAlgn="b"/>
                      <a:r>
                        <a:rPr lang="en-US" sz="1100" b="0" i="0" u="none" strike="noStrike">
                          <a:solidFill>
                            <a:srgbClr val="000000"/>
                          </a:solidFill>
                          <a:effectLst/>
                          <a:latin typeface="Arial" panose="020B0604020202020204" pitchFamily="34" charset="0"/>
                        </a:rPr>
                        <a:t>4.113 - Venue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$29,524.67 </a:t>
                      </a:r>
                    </a:p>
                  </a:txBody>
                  <a:tcPr marL="6624" marR="6624" marT="6624" marB="0" anchor="ctr">
                    <a:lnL>
                      <a:noFill/>
                    </a:lnL>
                    <a:lnR>
                      <a:noFill/>
                    </a:lnR>
                    <a:lnT>
                      <a:noFill/>
                    </a:lnT>
                    <a:lnB>
                      <a:noFill/>
                    </a:lnB>
                  </a:tcPr>
                </a:tc>
                <a:extLst>
                  <a:ext uri="{0D108BD9-81ED-4DB2-BD59-A6C34878D82A}">
                    <a16:rowId xmlns:a16="http://schemas.microsoft.com/office/drawing/2014/main" val="2324379317"/>
                  </a:ext>
                </a:extLst>
              </a:tr>
              <a:tr h="25171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$5,120.76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$12,625.78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$17,746.54 </a:t>
                      </a:r>
                    </a:p>
                  </a:txBody>
                  <a:tcPr marL="6624" marR="6624" marT="6624" marB="0" anchor="ctr">
                    <a:lnL>
                      <a:noFill/>
                    </a:lnL>
                    <a:lnR>
                      <a:noFill/>
                    </a:lnR>
                    <a:lnT>
                      <a:noFill/>
                    </a:lnT>
                    <a:lnB>
                      <a:noFill/>
                    </a:lnB>
                  </a:tcPr>
                </a:tc>
                <a:extLst>
                  <a:ext uri="{0D108BD9-81ED-4DB2-BD59-A6C34878D82A}">
                    <a16:rowId xmlns:a16="http://schemas.microsoft.com/office/drawing/2014/main" val="2816241032"/>
                  </a:ext>
                </a:extLst>
              </a:tr>
              <a:tr h="25171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$52,702.30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$6,785.00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$25,000.00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$84,487.30 </a:t>
                      </a:r>
                    </a:p>
                  </a:txBody>
                  <a:tcPr marL="6624" marR="6624" marT="6624" marB="0" anchor="ctr">
                    <a:lnL>
                      <a:noFill/>
                    </a:lnL>
                    <a:lnR>
                      <a:noFill/>
                    </a:lnR>
                    <a:lnT>
                      <a:noFill/>
                    </a:lnT>
                    <a:lnB>
                      <a:noFill/>
                    </a:lnB>
                  </a:tcPr>
                </a:tc>
                <a:extLst>
                  <a:ext uri="{0D108BD9-81ED-4DB2-BD59-A6C34878D82A}">
                    <a16:rowId xmlns:a16="http://schemas.microsoft.com/office/drawing/2014/main" val="1542053364"/>
                  </a:ext>
                </a:extLst>
              </a:tr>
              <a:tr h="25171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$145,643.01 </a:t>
                      </a:r>
                    </a:p>
                  </a:txBody>
                  <a:tcPr marL="6624" marR="6624" marT="6624" marB="0" anchor="ctr">
                    <a:lnL>
                      <a:noFill/>
                    </a:lnL>
                    <a:lnR>
                      <a:noFill/>
                    </a:lnR>
                    <a:lnT>
                      <a:noFill/>
                    </a:lnT>
                    <a:lnB>
                      <a:noFill/>
                    </a:lnB>
                  </a:tcPr>
                </a:tc>
                <a:extLst>
                  <a:ext uri="{0D108BD9-81ED-4DB2-BD59-A6C34878D82A}">
                    <a16:rowId xmlns:a16="http://schemas.microsoft.com/office/drawing/2014/main" val="4218282504"/>
                  </a:ext>
                </a:extLst>
              </a:tr>
              <a:tr h="25171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$40,444.57 </a:t>
                      </a:r>
                    </a:p>
                  </a:txBody>
                  <a:tcPr marL="6624" marR="6624" marT="6624" marB="0" anchor="ctr">
                    <a:lnL>
                      <a:noFill/>
                    </a:lnL>
                    <a:lnR>
                      <a:noFill/>
                    </a:lnR>
                    <a:lnT>
                      <a:noFill/>
                    </a:lnT>
                    <a:lnB>
                      <a:noFill/>
                    </a:lnB>
                  </a:tcPr>
                </a:tc>
                <a:extLst>
                  <a:ext uri="{0D108BD9-81ED-4DB2-BD59-A6C34878D82A}">
                    <a16:rowId xmlns:a16="http://schemas.microsoft.com/office/drawing/2014/main" val="1471763625"/>
                  </a:ext>
                </a:extLst>
              </a:tr>
              <a:tr h="251716">
                <a:tc>
                  <a:txBody>
                    <a:bodyPr/>
                    <a:lstStyle/>
                    <a:p>
                      <a:pPr algn="l" fontAlgn="b"/>
                      <a:r>
                        <a:rPr lang="en-US" sz="1100" b="0" i="0" u="none" strike="noStrike">
                          <a:solidFill>
                            <a:srgbClr val="000000"/>
                          </a:solidFill>
                          <a:effectLst/>
                          <a:latin typeface="Arial" panose="020B0604020202020204" pitchFamily="34" charset="0"/>
                        </a:rPr>
                        <a:t>4.16 - Social</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$24,201.67 </a:t>
                      </a:r>
                    </a:p>
                  </a:txBody>
                  <a:tcPr marL="6624" marR="6624" marT="6624" marB="0" anchor="ctr">
                    <a:lnL>
                      <a:noFill/>
                    </a:lnL>
                    <a:lnR>
                      <a:noFill/>
                    </a:lnR>
                    <a:lnT>
                      <a:noFill/>
                    </a:lnT>
                    <a:lnB>
                      <a:noFill/>
                    </a:lnB>
                  </a:tcPr>
                </a:tc>
                <a:extLst>
                  <a:ext uri="{0D108BD9-81ED-4DB2-BD59-A6C34878D82A}">
                    <a16:rowId xmlns:a16="http://schemas.microsoft.com/office/drawing/2014/main" val="2791358355"/>
                  </a:ext>
                </a:extLst>
              </a:tr>
              <a:tr h="251716">
                <a:tc>
                  <a:txBody>
                    <a:bodyPr/>
                    <a:lstStyle/>
                    <a:p>
                      <a:pPr algn="l" fontAlgn="b"/>
                      <a:r>
                        <a:rPr lang="en-US" sz="1100" b="0" i="0" u="none" strike="noStrike">
                          <a:solidFill>
                            <a:srgbClr val="000000"/>
                          </a:solidFill>
                          <a:effectLst/>
                          <a:latin typeface="Arial" panose="020B0604020202020204" pitchFamily="34" charset="0"/>
                        </a:rPr>
                        <a:t>4.17 - Shipping</a:t>
                      </a:r>
                    </a:p>
                  </a:txBody>
                  <a:tcPr marL="119224" marR="6624" marT="6624" marB="0" anchor="b">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$1,867.30 </a:t>
                      </a:r>
                    </a:p>
                  </a:txBody>
                  <a:tcPr marL="6624" marR="6624" marT="6624" marB="0" anchor="ctr">
                    <a:lnL>
                      <a:noFill/>
                    </a:lnL>
                    <a:lnR>
                      <a:noFill/>
                    </a:lnR>
                    <a:lnT>
                      <a:noFill/>
                    </a:lnT>
                    <a:lnB>
                      <a:noFill/>
                    </a:lnB>
                  </a:tcPr>
                </a:tc>
                <a:extLst>
                  <a:ext uri="{0D108BD9-81ED-4DB2-BD59-A6C34878D82A}">
                    <a16:rowId xmlns:a16="http://schemas.microsoft.com/office/drawing/2014/main" val="3583960386"/>
                  </a:ext>
                </a:extLst>
              </a:tr>
              <a:tr h="25171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19224" marR="6624" marT="662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$154.57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$5,562.28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$5,716.85 </a:t>
                      </a:r>
                    </a:p>
                  </a:txBody>
                  <a:tcPr marL="6624" marR="6624" marT="662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482161461"/>
                  </a:ext>
                </a:extLst>
              </a:tr>
              <a:tr h="251716">
                <a:tc>
                  <a:txBody>
                    <a:bodyPr/>
                    <a:lstStyle/>
                    <a:p>
                      <a:pPr algn="l" fontAlgn="b"/>
                      <a:r>
                        <a:rPr lang="en-US" sz="1100" b="1" i="0" u="none" strike="noStrike">
                          <a:solidFill>
                            <a:srgbClr val="000000"/>
                          </a:solidFill>
                          <a:effectLst/>
                          <a:latin typeface="Arial" panose="020B0604020202020204" pitchFamily="34" charset="0"/>
                        </a:rPr>
                        <a:t>Total - Expense</a:t>
                      </a:r>
                    </a:p>
                  </a:txBody>
                  <a:tcPr marL="59612" marR="6624" marT="662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$5,275.33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$312,571.58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$6,750.00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$25,000.00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$349,596.91 </a:t>
                      </a:r>
                    </a:p>
                  </a:txBody>
                  <a:tcPr marL="6624" marR="6624" marT="662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14905503"/>
                  </a:ext>
                </a:extLst>
              </a:tr>
              <a:tr h="251716">
                <a:tc>
                  <a:txBody>
                    <a:bodyPr/>
                    <a:lstStyle/>
                    <a:p>
                      <a:pPr algn="l" fontAlgn="ctr"/>
                      <a:r>
                        <a:rPr lang="en-US" sz="1100" b="1" i="0" u="none" strike="noStrike">
                          <a:solidFill>
                            <a:srgbClr val="000000"/>
                          </a:solidFill>
                          <a:effectLst/>
                          <a:latin typeface="Arial" panose="020B0604020202020204" pitchFamily="34" charset="0"/>
                        </a:rPr>
                        <a:t>Net Income</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($1,450.40)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($3,648.18)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($6,750.00)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panose="020B0604020202020204" pitchFamily="34" charset="0"/>
                        </a:rPr>
                        <a:t>($25,000.00)</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panose="020B0604020202020204" pitchFamily="34" charset="0"/>
                        </a:rPr>
                        <a:t>($36,848.58)</a:t>
                      </a:r>
                    </a:p>
                  </a:txBody>
                  <a:tcPr marL="6624" marR="6624" marT="662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937988879"/>
                  </a:ext>
                </a:extLst>
              </a:tr>
            </a:tbl>
          </a:graphicData>
        </a:graphic>
      </p:graphicFrame>
    </p:spTree>
    <p:extLst>
      <p:ext uri="{BB962C8B-B14F-4D97-AF65-F5344CB8AC3E}">
        <p14:creationId xmlns:p14="http://schemas.microsoft.com/office/powerpoint/2010/main" val="2771412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70DCE-BEB0-49A3-BA69-6F21A2F428DF}"/>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59F169E7-1A4C-46AE-9291-A92FCAB83324}"/>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7F3C80A-030E-493E-8D5B-D2967E9E3C91}"/>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18</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7" name="Table 6">
            <a:extLst>
              <a:ext uri="{FF2B5EF4-FFF2-40B4-BE49-F238E27FC236}">
                <a16:creationId xmlns:a16="http://schemas.microsoft.com/office/drawing/2014/main" id="{43F20A31-67D9-425E-9512-E204D4DB7121}"/>
              </a:ext>
            </a:extLst>
          </p:cNvPr>
          <p:cNvGraphicFramePr>
            <a:graphicFrameLocks noGrp="1"/>
          </p:cNvGraphicFramePr>
          <p:nvPr>
            <p:extLst>
              <p:ext uri="{D42A27DB-BD31-4B8C-83A1-F6EECF244321}">
                <p14:modId xmlns:p14="http://schemas.microsoft.com/office/powerpoint/2010/main" val="1516658461"/>
              </p:ext>
            </p:extLst>
          </p:nvPr>
        </p:nvGraphicFramePr>
        <p:xfrm>
          <a:off x="506412" y="606425"/>
          <a:ext cx="8180387" cy="5731351"/>
        </p:xfrm>
        <a:graphic>
          <a:graphicData uri="http://schemas.openxmlformats.org/drawingml/2006/table">
            <a:tbl>
              <a:tblPr/>
              <a:tblGrid>
                <a:gridCol w="2539813">
                  <a:extLst>
                    <a:ext uri="{9D8B030D-6E8A-4147-A177-3AD203B41FA5}">
                      <a16:colId xmlns:a16="http://schemas.microsoft.com/office/drawing/2014/main" val="259374201"/>
                    </a:ext>
                  </a:extLst>
                </a:gridCol>
                <a:gridCol w="863503">
                  <a:extLst>
                    <a:ext uri="{9D8B030D-6E8A-4147-A177-3AD203B41FA5}">
                      <a16:colId xmlns:a16="http://schemas.microsoft.com/office/drawing/2014/main" val="2052533747"/>
                    </a:ext>
                  </a:extLst>
                </a:gridCol>
                <a:gridCol w="1020504">
                  <a:extLst>
                    <a:ext uri="{9D8B030D-6E8A-4147-A177-3AD203B41FA5}">
                      <a16:colId xmlns:a16="http://schemas.microsoft.com/office/drawing/2014/main" val="108197420"/>
                    </a:ext>
                  </a:extLst>
                </a:gridCol>
                <a:gridCol w="1020504">
                  <a:extLst>
                    <a:ext uri="{9D8B030D-6E8A-4147-A177-3AD203B41FA5}">
                      <a16:colId xmlns:a16="http://schemas.microsoft.com/office/drawing/2014/main" val="3191241072"/>
                    </a:ext>
                  </a:extLst>
                </a:gridCol>
                <a:gridCol w="863503">
                  <a:extLst>
                    <a:ext uri="{9D8B030D-6E8A-4147-A177-3AD203B41FA5}">
                      <a16:colId xmlns:a16="http://schemas.microsoft.com/office/drawing/2014/main" val="811527288"/>
                    </a:ext>
                  </a:extLst>
                </a:gridCol>
                <a:gridCol w="863503">
                  <a:extLst>
                    <a:ext uri="{9D8B030D-6E8A-4147-A177-3AD203B41FA5}">
                      <a16:colId xmlns:a16="http://schemas.microsoft.com/office/drawing/2014/main" val="1504028930"/>
                    </a:ext>
                  </a:extLst>
                </a:gridCol>
                <a:gridCol w="1009057">
                  <a:extLst>
                    <a:ext uri="{9D8B030D-6E8A-4147-A177-3AD203B41FA5}">
                      <a16:colId xmlns:a16="http://schemas.microsoft.com/office/drawing/2014/main" val="871327453"/>
                    </a:ext>
                  </a:extLst>
                </a:gridCol>
              </a:tblGrid>
              <a:tr h="322447">
                <a:tc gridSpan="7">
                  <a:txBody>
                    <a:bodyPr/>
                    <a:lstStyle/>
                    <a:p>
                      <a:pPr algn="ctr" fontAlgn="b"/>
                      <a:r>
                        <a:rPr lang="en-US" sz="1800" b="1" i="0" u="none" strike="noStrike" dirty="0">
                          <a:effectLst/>
                          <a:latin typeface="Arial" panose="020B0604020202020204" pitchFamily="34" charset="0"/>
                        </a:rPr>
                        <a:t>2019 Meeting Income Statement</a:t>
                      </a:r>
                    </a:p>
                  </a:txBody>
                  <a:tcPr marL="6600" marR="6600" marT="660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80483631"/>
                  </a:ext>
                </a:extLst>
              </a:tr>
              <a:tr h="499273">
                <a:tc>
                  <a:txBody>
                    <a:bodyPr/>
                    <a:lstStyle/>
                    <a:p>
                      <a:pPr algn="l" fontAlgn="b"/>
                      <a:r>
                        <a:rPr lang="en-US" sz="1400" b="1" i="0" u="none" strike="noStrike" dirty="0">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 Misc.</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St. Louis, MO</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2019-05 Atlanta, </a:t>
                      </a:r>
                    </a:p>
                    <a:p>
                      <a:pPr algn="r" fontAlgn="b"/>
                      <a:r>
                        <a:rPr lang="en-US" sz="1400" b="1" i="0" u="none" strike="noStrike" dirty="0">
                          <a:effectLst/>
                          <a:latin typeface="Arial" panose="020B0604020202020204" pitchFamily="34" charset="0"/>
                        </a:rPr>
                        <a:t>GA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2019-07 Vienna</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2019-09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Hanoi, Vietnam</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3075997528"/>
                  </a:ext>
                </a:extLst>
              </a:tr>
              <a:tr h="250568">
                <a:tc>
                  <a:txBody>
                    <a:bodyPr/>
                    <a:lstStyle/>
                    <a:p>
                      <a:pPr algn="l" fontAlgn="b"/>
                      <a:r>
                        <a:rPr lang="en-US" sz="1400" b="1" i="0" u="none" strike="noStrike">
                          <a:effectLst/>
                          <a:latin typeface="Arial" panose="020B0604020202020204" pitchFamily="34" charset="0"/>
                        </a:rPr>
                        <a:t> </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600" marR="6600" marT="6600" marB="0" anchor="b">
                    <a:lnL>
                      <a:noFill/>
                    </a:lnL>
                    <a:lnR>
                      <a:noFill/>
                    </a:lnR>
                    <a:lnT>
                      <a:noFill/>
                    </a:lnT>
                    <a:lnB>
                      <a:noFill/>
                    </a:lnB>
                    <a:solidFill>
                      <a:srgbClr val="D0D0D0"/>
                    </a:solidFill>
                  </a:tcPr>
                </a:tc>
                <a:extLst>
                  <a:ext uri="{0D108BD9-81ED-4DB2-BD59-A6C34878D82A}">
                    <a16:rowId xmlns:a16="http://schemas.microsoft.com/office/drawing/2014/main" val="2679366624"/>
                  </a:ext>
                </a:extLst>
              </a:tr>
              <a:tr h="231408">
                <a:tc>
                  <a:txBody>
                    <a:bodyPr/>
                    <a:lstStyle/>
                    <a:p>
                      <a:pPr algn="l" fontAlgn="b"/>
                      <a:r>
                        <a:rPr lang="en-US" sz="1400" b="1" i="0" u="none" strike="noStrike" dirty="0">
                          <a:solidFill>
                            <a:srgbClr val="000000"/>
                          </a:solidFill>
                          <a:effectLst/>
                          <a:latin typeface="Arial" panose="020B0604020202020204" pitchFamily="34" charset="0"/>
                        </a:rPr>
                        <a:t>Income</a:t>
                      </a:r>
                    </a:p>
                  </a:txBody>
                  <a:tcPr marL="59403" marR="6600" marT="6600"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557833736"/>
                  </a:ext>
                </a:extLst>
              </a:tr>
              <a:tr h="250568">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18806" marR="6600" marT="6600" marB="0" anchor="b">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$10,000.00 </a:t>
                      </a:r>
                    </a:p>
                  </a:txBody>
                  <a:tcPr marL="6600" marR="6600" marT="6600" marB="0" anchor="ctr">
                    <a:lnL>
                      <a:noFill/>
                    </a:lnL>
                    <a:lnR>
                      <a:noFill/>
                    </a:lnR>
                    <a:lnT>
                      <a:noFill/>
                    </a:lnT>
                    <a:lnB>
                      <a:noFill/>
                    </a:lnB>
                  </a:tcPr>
                </a:tc>
                <a:extLst>
                  <a:ext uri="{0D108BD9-81ED-4DB2-BD59-A6C34878D82A}">
                    <a16:rowId xmlns:a16="http://schemas.microsoft.com/office/drawing/2014/main" val="1165059969"/>
                  </a:ext>
                </a:extLst>
              </a:tr>
              <a:tr h="250568">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$208,450.00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$222,385.00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$7,700.00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$258,450.00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$696,985.00 </a:t>
                      </a:r>
                    </a:p>
                  </a:txBody>
                  <a:tcPr marL="6600" marR="6600" marT="6600" marB="0" anchor="ctr">
                    <a:lnL>
                      <a:noFill/>
                    </a:lnL>
                    <a:lnR>
                      <a:noFill/>
                    </a:lnR>
                    <a:lnT>
                      <a:noFill/>
                    </a:lnT>
                    <a:lnB>
                      <a:noFill/>
                    </a:lnB>
                  </a:tcPr>
                </a:tc>
                <a:extLst>
                  <a:ext uri="{0D108BD9-81ED-4DB2-BD59-A6C34878D82A}">
                    <a16:rowId xmlns:a16="http://schemas.microsoft.com/office/drawing/2014/main" val="2272893807"/>
                  </a:ext>
                </a:extLst>
              </a:tr>
              <a:tr h="250568">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$26,248.01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$33,410.00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$14,577.21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$74,235.22 </a:t>
                      </a:r>
                    </a:p>
                  </a:txBody>
                  <a:tcPr marL="6600" marR="6600" marT="6600" marB="0" anchor="ctr">
                    <a:lnL>
                      <a:noFill/>
                    </a:lnL>
                    <a:lnR>
                      <a:noFill/>
                    </a:lnR>
                    <a:lnT>
                      <a:noFill/>
                    </a:lnT>
                    <a:lnB>
                      <a:noFill/>
                    </a:lnB>
                  </a:tcPr>
                </a:tc>
                <a:extLst>
                  <a:ext uri="{0D108BD9-81ED-4DB2-BD59-A6C34878D82A}">
                    <a16:rowId xmlns:a16="http://schemas.microsoft.com/office/drawing/2014/main" val="1091696381"/>
                  </a:ext>
                </a:extLst>
              </a:tr>
              <a:tr h="250568">
                <a:tc>
                  <a:txBody>
                    <a:bodyPr/>
                    <a:lstStyle/>
                    <a:p>
                      <a:pPr algn="l" fontAlgn="b"/>
                      <a:r>
                        <a:rPr lang="en-US" sz="1400" b="0" i="0" u="none" strike="noStrike" dirty="0">
                          <a:solidFill>
                            <a:srgbClr val="000000"/>
                          </a:solidFill>
                          <a:effectLst/>
                          <a:latin typeface="Arial" panose="020B0604020202020204" pitchFamily="34" charset="0"/>
                        </a:rPr>
                        <a:t>3.40 - IEEE CB Interest</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$7,289.88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3155330"/>
                  </a:ext>
                </a:extLst>
              </a:tr>
              <a:tr h="250568">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59403" marR="6600" marT="6600"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$7,289.88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$234,698.01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$255,795.00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$17,700.00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$273,027.21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$788,510.10 </a:t>
                      </a:r>
                    </a:p>
                  </a:txBody>
                  <a:tcPr marL="6600" marR="6600" marT="6600"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67675439"/>
                  </a:ext>
                </a:extLst>
              </a:tr>
              <a:tr h="271160">
                <a:tc>
                  <a:txBody>
                    <a:bodyPr/>
                    <a:lstStyle/>
                    <a:p>
                      <a:pPr algn="l" fontAlgn="b"/>
                      <a:r>
                        <a:rPr lang="en-US" sz="1400" b="1" i="0" u="none" strike="noStrike" dirty="0">
                          <a:solidFill>
                            <a:srgbClr val="000000"/>
                          </a:solidFill>
                          <a:effectLst/>
                          <a:latin typeface="Arial" panose="020B0604020202020204" pitchFamily="34" charset="0"/>
                        </a:rPr>
                        <a:t>Expense</a:t>
                      </a:r>
                    </a:p>
                  </a:txBody>
                  <a:tcPr marL="59403" marR="6600" marT="6600"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600" marR="6600" marT="6600"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600" marR="6600" marT="6600" marB="0" anchor="ctr">
                    <a:lnL>
                      <a:noFill/>
                    </a:lnL>
                    <a:lnR>
                      <a:noFill/>
                    </a:lnR>
                    <a:lnT>
                      <a:noFill/>
                    </a:lnT>
                    <a:lnB>
                      <a:noFill/>
                    </a:lnB>
                  </a:tcPr>
                </a:tc>
                <a:extLst>
                  <a:ext uri="{0D108BD9-81ED-4DB2-BD59-A6C34878D82A}">
                    <a16:rowId xmlns:a16="http://schemas.microsoft.com/office/drawing/2014/main" val="4156042333"/>
                  </a:ext>
                </a:extLst>
              </a:tr>
              <a:tr h="250568">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$1,946.63 </a:t>
                      </a:r>
                    </a:p>
                  </a:txBody>
                  <a:tcPr marL="6600" marR="6600" marT="6600" marB="0" anchor="ctr">
                    <a:lnL>
                      <a:noFill/>
                    </a:lnL>
                    <a:lnR>
                      <a:noFill/>
                    </a:lnR>
                    <a:lnT>
                      <a:noFill/>
                    </a:lnT>
                    <a:lnB>
                      <a:noFill/>
                    </a:lnB>
                  </a:tcPr>
                </a:tc>
                <a:extLst>
                  <a:ext uri="{0D108BD9-81ED-4DB2-BD59-A6C34878D82A}">
                    <a16:rowId xmlns:a16="http://schemas.microsoft.com/office/drawing/2014/main" val="1060519945"/>
                  </a:ext>
                </a:extLst>
              </a:tr>
              <a:tr h="250568">
                <a:tc>
                  <a:txBody>
                    <a:bodyPr/>
                    <a:lstStyle/>
                    <a:p>
                      <a:pPr algn="l" fontAlgn="b"/>
                      <a:r>
                        <a:rPr lang="en-US" sz="1400" b="0" i="0" u="none" strike="noStrike">
                          <a:solidFill>
                            <a:srgbClr val="000000"/>
                          </a:solidFill>
                          <a:effectLst/>
                          <a:latin typeface="Arial" panose="020B0604020202020204" pitchFamily="34" charset="0"/>
                        </a:rPr>
                        <a:t>4.113 - Venue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$14,948.26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$19,656.77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$19,610.58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$76,430.88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$130,646.49 </a:t>
                      </a:r>
                    </a:p>
                  </a:txBody>
                  <a:tcPr marL="6600" marR="6600" marT="6600" marB="0" anchor="ctr">
                    <a:lnL>
                      <a:noFill/>
                    </a:lnL>
                    <a:lnR>
                      <a:noFill/>
                    </a:lnR>
                    <a:lnT>
                      <a:noFill/>
                    </a:lnT>
                    <a:lnB>
                      <a:noFill/>
                    </a:lnB>
                  </a:tcPr>
                </a:tc>
                <a:extLst>
                  <a:ext uri="{0D108BD9-81ED-4DB2-BD59-A6C34878D82A}">
                    <a16:rowId xmlns:a16="http://schemas.microsoft.com/office/drawing/2014/main" val="4155213949"/>
                  </a:ext>
                </a:extLst>
              </a:tr>
              <a:tr h="250568">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$4,790.64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$9,460.17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$10,101.84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$1,313.52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$9,315.05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$34,981.22 </a:t>
                      </a:r>
                    </a:p>
                  </a:txBody>
                  <a:tcPr marL="6600" marR="6600" marT="6600" marB="0" anchor="ctr">
                    <a:lnL>
                      <a:noFill/>
                    </a:lnL>
                    <a:lnR>
                      <a:noFill/>
                    </a:lnR>
                    <a:lnT>
                      <a:noFill/>
                    </a:lnT>
                    <a:lnB>
                      <a:noFill/>
                    </a:lnB>
                  </a:tcPr>
                </a:tc>
                <a:extLst>
                  <a:ext uri="{0D108BD9-81ED-4DB2-BD59-A6C34878D82A}">
                    <a16:rowId xmlns:a16="http://schemas.microsoft.com/office/drawing/2014/main" val="2757383805"/>
                  </a:ext>
                </a:extLst>
              </a:tr>
              <a:tr h="250568">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$50,816.66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$52,729.03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$39,655.83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$146,201.52 </a:t>
                      </a:r>
                    </a:p>
                  </a:txBody>
                  <a:tcPr marL="6600" marR="6600" marT="6600" marB="0" anchor="ctr">
                    <a:lnL>
                      <a:noFill/>
                    </a:lnL>
                    <a:lnR>
                      <a:noFill/>
                    </a:lnR>
                    <a:lnT>
                      <a:noFill/>
                    </a:lnT>
                    <a:lnB>
                      <a:noFill/>
                    </a:lnB>
                  </a:tcPr>
                </a:tc>
                <a:extLst>
                  <a:ext uri="{0D108BD9-81ED-4DB2-BD59-A6C34878D82A}">
                    <a16:rowId xmlns:a16="http://schemas.microsoft.com/office/drawing/2014/main" val="3666517826"/>
                  </a:ext>
                </a:extLst>
              </a:tr>
              <a:tr h="250568">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$109,819.77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$121,097.42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$61,677.00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$292,594.19 </a:t>
                      </a:r>
                    </a:p>
                  </a:txBody>
                  <a:tcPr marL="6600" marR="6600" marT="6600" marB="0" anchor="ctr">
                    <a:lnL>
                      <a:noFill/>
                    </a:lnL>
                    <a:lnR>
                      <a:noFill/>
                    </a:lnR>
                    <a:lnT>
                      <a:noFill/>
                    </a:lnT>
                    <a:lnB>
                      <a:noFill/>
                    </a:lnB>
                  </a:tcPr>
                </a:tc>
                <a:extLst>
                  <a:ext uri="{0D108BD9-81ED-4DB2-BD59-A6C34878D82A}">
                    <a16:rowId xmlns:a16="http://schemas.microsoft.com/office/drawing/2014/main" val="1850898157"/>
                  </a:ext>
                </a:extLst>
              </a:tr>
              <a:tr h="250568">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$34,765.03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$38,060.46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$46,446.41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$119,271.90 </a:t>
                      </a:r>
                    </a:p>
                  </a:txBody>
                  <a:tcPr marL="6600" marR="6600" marT="6600" marB="0" anchor="ctr">
                    <a:lnL>
                      <a:noFill/>
                    </a:lnL>
                    <a:lnR>
                      <a:noFill/>
                    </a:lnR>
                    <a:lnT>
                      <a:noFill/>
                    </a:lnT>
                    <a:lnB>
                      <a:noFill/>
                    </a:lnB>
                  </a:tcPr>
                </a:tc>
                <a:extLst>
                  <a:ext uri="{0D108BD9-81ED-4DB2-BD59-A6C34878D82A}">
                    <a16:rowId xmlns:a16="http://schemas.microsoft.com/office/drawing/2014/main" val="694255914"/>
                  </a:ext>
                </a:extLst>
              </a:tr>
              <a:tr h="250568">
                <a:tc>
                  <a:txBody>
                    <a:bodyPr/>
                    <a:lstStyle/>
                    <a:p>
                      <a:pPr algn="l" fontAlgn="b"/>
                      <a:r>
                        <a:rPr lang="en-US" sz="1400" b="0" i="0" u="none" strike="noStrike">
                          <a:solidFill>
                            <a:srgbClr val="000000"/>
                          </a:solidFill>
                          <a:effectLst/>
                          <a:latin typeface="Arial" panose="020B0604020202020204" pitchFamily="34" charset="0"/>
                        </a:rPr>
                        <a:t>4.16 - Social</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$20,398.05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$23,958.20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$34,875.00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$79,231.25 </a:t>
                      </a:r>
                    </a:p>
                  </a:txBody>
                  <a:tcPr marL="6600" marR="6600" marT="6600" marB="0" anchor="ctr">
                    <a:lnL>
                      <a:noFill/>
                    </a:lnL>
                    <a:lnR>
                      <a:noFill/>
                    </a:lnR>
                    <a:lnT>
                      <a:noFill/>
                    </a:lnT>
                    <a:lnB>
                      <a:noFill/>
                    </a:lnB>
                  </a:tcPr>
                </a:tc>
                <a:extLst>
                  <a:ext uri="{0D108BD9-81ED-4DB2-BD59-A6C34878D82A}">
                    <a16:rowId xmlns:a16="http://schemas.microsoft.com/office/drawing/2014/main" val="4143023082"/>
                  </a:ext>
                </a:extLst>
              </a:tr>
              <a:tr h="250568">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18806" marR="6600" marT="6600"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$2,261.37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$2,953.27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6600" marR="6600" marT="6600"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$5,214.64 </a:t>
                      </a:r>
                    </a:p>
                  </a:txBody>
                  <a:tcPr marL="6600" marR="6600" marT="6600" marB="0" anchor="ctr">
                    <a:lnL>
                      <a:noFill/>
                    </a:lnL>
                    <a:lnR>
                      <a:noFill/>
                    </a:lnR>
                    <a:lnT>
                      <a:noFill/>
                    </a:lnT>
                    <a:lnB>
                      <a:noFill/>
                    </a:lnB>
                  </a:tcPr>
                </a:tc>
                <a:extLst>
                  <a:ext uri="{0D108BD9-81ED-4DB2-BD59-A6C34878D82A}">
                    <a16:rowId xmlns:a16="http://schemas.microsoft.com/office/drawing/2014/main" val="1924229076"/>
                  </a:ext>
                </a:extLst>
              </a:tr>
              <a:tr h="250568">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18806" marR="6600" marT="660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$139.42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$3,949.20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$5,488.84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$350.00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$6,395.50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$16,322.96 </a:t>
                      </a:r>
                    </a:p>
                  </a:txBody>
                  <a:tcPr marL="6600" marR="6600" marT="6600"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88486148"/>
                  </a:ext>
                </a:extLst>
              </a:tr>
              <a:tr h="250568">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59403" marR="6600" marT="660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$4,930.06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$248,365.14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$274,045.83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$24,274.10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$274,795.67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$826,410.80 </a:t>
                      </a:r>
                    </a:p>
                  </a:txBody>
                  <a:tcPr marL="6600" marR="6600" marT="660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251296431"/>
                  </a:ext>
                </a:extLst>
              </a:tr>
              <a:tr h="250568">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$2,359.82 </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($13,667.13)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($18,250.83)</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($6,574.10)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($1,768.46)</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($37,900.70)</a:t>
                      </a:r>
                    </a:p>
                  </a:txBody>
                  <a:tcPr marL="6600" marR="6600" marT="6600"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208877110"/>
                  </a:ext>
                </a:extLst>
              </a:tr>
            </a:tbl>
          </a:graphicData>
        </a:graphic>
      </p:graphicFrame>
    </p:spTree>
    <p:extLst>
      <p:ext uri="{BB962C8B-B14F-4D97-AF65-F5344CB8AC3E}">
        <p14:creationId xmlns:p14="http://schemas.microsoft.com/office/powerpoint/2010/main" val="4013104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19</a:t>
            </a:fld>
            <a:endParaRPr lang="en-GB"/>
          </a:p>
        </p:txBody>
      </p:sp>
      <p:graphicFrame>
        <p:nvGraphicFramePr>
          <p:cNvPr id="5" name="Table 4">
            <a:extLst>
              <a:ext uri="{FF2B5EF4-FFF2-40B4-BE49-F238E27FC236}">
                <a16:creationId xmlns:a16="http://schemas.microsoft.com/office/drawing/2014/main" id="{0C2FB405-DCEC-4165-B20B-FA38141C236B}"/>
              </a:ext>
            </a:extLst>
          </p:cNvPr>
          <p:cNvGraphicFramePr>
            <a:graphicFrameLocks noGrp="1"/>
          </p:cNvGraphicFramePr>
          <p:nvPr>
            <p:extLst>
              <p:ext uri="{D42A27DB-BD31-4B8C-83A1-F6EECF244321}">
                <p14:modId xmlns:p14="http://schemas.microsoft.com/office/powerpoint/2010/main" val="1964214499"/>
              </p:ext>
            </p:extLst>
          </p:nvPr>
        </p:nvGraphicFramePr>
        <p:xfrm>
          <a:off x="696915" y="606426"/>
          <a:ext cx="7837486" cy="5699989"/>
        </p:xfrm>
        <a:graphic>
          <a:graphicData uri="http://schemas.openxmlformats.org/drawingml/2006/table">
            <a:tbl>
              <a:tblPr/>
              <a:tblGrid>
                <a:gridCol w="2274885">
                  <a:extLst>
                    <a:ext uri="{9D8B030D-6E8A-4147-A177-3AD203B41FA5}">
                      <a16:colId xmlns:a16="http://schemas.microsoft.com/office/drawing/2014/main" val="2555257619"/>
                    </a:ext>
                  </a:extLst>
                </a:gridCol>
                <a:gridCol w="990600">
                  <a:extLst>
                    <a:ext uri="{9D8B030D-6E8A-4147-A177-3AD203B41FA5}">
                      <a16:colId xmlns:a16="http://schemas.microsoft.com/office/drawing/2014/main" val="949304152"/>
                    </a:ext>
                  </a:extLst>
                </a:gridCol>
                <a:gridCol w="1143000">
                  <a:extLst>
                    <a:ext uri="{9D8B030D-6E8A-4147-A177-3AD203B41FA5}">
                      <a16:colId xmlns:a16="http://schemas.microsoft.com/office/drawing/2014/main" val="2066330799"/>
                    </a:ext>
                  </a:extLst>
                </a:gridCol>
                <a:gridCol w="1066800">
                  <a:extLst>
                    <a:ext uri="{9D8B030D-6E8A-4147-A177-3AD203B41FA5}">
                      <a16:colId xmlns:a16="http://schemas.microsoft.com/office/drawing/2014/main" val="2969622173"/>
                    </a:ext>
                  </a:extLst>
                </a:gridCol>
                <a:gridCol w="1200151">
                  <a:extLst>
                    <a:ext uri="{9D8B030D-6E8A-4147-A177-3AD203B41FA5}">
                      <a16:colId xmlns:a16="http://schemas.microsoft.com/office/drawing/2014/main" val="1339246078"/>
                    </a:ext>
                  </a:extLst>
                </a:gridCol>
                <a:gridCol w="1162050">
                  <a:extLst>
                    <a:ext uri="{9D8B030D-6E8A-4147-A177-3AD203B41FA5}">
                      <a16:colId xmlns:a16="http://schemas.microsoft.com/office/drawing/2014/main" val="1277787227"/>
                    </a:ext>
                  </a:extLst>
                </a:gridCol>
              </a:tblGrid>
              <a:tr h="345527">
                <a:tc gridSpan="6">
                  <a:txBody>
                    <a:bodyPr/>
                    <a:lstStyle/>
                    <a:p>
                      <a:pPr algn="ctr" fontAlgn="b"/>
                      <a:r>
                        <a:rPr lang="en-US" sz="1800" b="1" i="0" u="none" strike="noStrike" dirty="0">
                          <a:effectLst/>
                          <a:latin typeface="Arial" panose="020B0604020202020204" pitchFamily="34" charset="0"/>
                        </a:rPr>
                        <a:t>2018 Meeting Income Statement</a:t>
                      </a:r>
                    </a:p>
                  </a:txBody>
                  <a:tcPr marL="6954" marR="6954" marT="695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0441824"/>
                  </a:ext>
                </a:extLst>
              </a:tr>
              <a:tr h="664617">
                <a:tc>
                  <a:txBody>
                    <a:bodyPr/>
                    <a:lstStyle/>
                    <a:p>
                      <a:pPr algn="l" fontAlgn="b"/>
                      <a:r>
                        <a:rPr lang="en-US" sz="1200" b="1" i="0" u="none" strike="noStrike" dirty="0">
                          <a:effectLst/>
                          <a:latin typeface="Arial" panose="020B0604020202020204" pitchFamily="34" charset="0"/>
                        </a:rPr>
                        <a:t> </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2018-01</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Irvine, CA</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 Poland</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2018-09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Waikoloa, HI</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1630568107"/>
                  </a:ext>
                </a:extLst>
              </a:tr>
              <a:tr h="280167">
                <a:tc>
                  <a:txBody>
                    <a:bodyPr/>
                    <a:lstStyle/>
                    <a:p>
                      <a:pPr algn="l" fontAlgn="ctr"/>
                      <a:endParaRPr lang="en-US" sz="1200" b="1" i="0" u="none" strike="noStrike" kern="1200" dirty="0">
                        <a:solidFill>
                          <a:schemeClr val="tx1"/>
                        </a:solidFill>
                        <a:effectLst/>
                        <a:latin typeface="Arial" panose="020B0604020202020204" pitchFamily="34" charset="0"/>
                        <a:ea typeface="+mn-ea"/>
                        <a:cs typeface="+mn-cs"/>
                      </a:endParaRPr>
                    </a:p>
                  </a:txBody>
                  <a:tcPr marL="6954" marR="6954" marT="6954" marB="0" anchor="ctr">
                    <a:lnL>
                      <a:noFill/>
                    </a:lnL>
                    <a:lnR>
                      <a:noFill/>
                    </a:lnR>
                    <a:lnT>
                      <a:noFill/>
                    </a:lnT>
                    <a:lnB>
                      <a:noFill/>
                    </a:lnB>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954" marR="6954" marT="6954" marB="0" anchor="b">
                    <a:lnL>
                      <a:noFill/>
                    </a:lnL>
                    <a:lnR>
                      <a:noFill/>
                    </a:lnR>
                    <a:lnT>
                      <a:noFill/>
                    </a:lnT>
                    <a:lnB>
                      <a:noFill/>
                    </a:lnB>
                    <a:solidFill>
                      <a:srgbClr val="D0D0D0"/>
                    </a:solidFill>
                  </a:tcPr>
                </a:tc>
                <a:extLst>
                  <a:ext uri="{0D108BD9-81ED-4DB2-BD59-A6C34878D82A}">
                    <a16:rowId xmlns:a16="http://schemas.microsoft.com/office/drawing/2014/main" val="3201929425"/>
                  </a:ext>
                </a:extLst>
              </a:tr>
              <a:tr h="278462">
                <a:tc>
                  <a:txBody>
                    <a:bodyPr/>
                    <a:lstStyle/>
                    <a:p>
                      <a:pPr algn="l" fontAlgn="b"/>
                      <a:r>
                        <a:rPr lang="en-US" sz="1200" b="1" i="0" u="none" strike="noStrike" dirty="0">
                          <a:solidFill>
                            <a:srgbClr val="000000"/>
                          </a:solidFill>
                          <a:effectLst/>
                          <a:latin typeface="Arial" panose="020B0604020202020204" pitchFamily="34" charset="0"/>
                        </a:rPr>
                        <a:t>Income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1761072185"/>
                  </a:ext>
                </a:extLst>
              </a:tr>
              <a:tr h="265849">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$9,692.47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$271,975.00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$715,168.47 </a:t>
                      </a:r>
                    </a:p>
                  </a:txBody>
                  <a:tcPr marL="6954" marR="6954" marT="6954" marB="0" anchor="ctr">
                    <a:lnL>
                      <a:noFill/>
                    </a:lnL>
                    <a:lnR>
                      <a:noFill/>
                    </a:lnR>
                    <a:lnT>
                      <a:noFill/>
                    </a:lnT>
                    <a:lnB>
                      <a:noFill/>
                    </a:lnB>
                  </a:tcPr>
                </a:tc>
                <a:extLst>
                  <a:ext uri="{0D108BD9-81ED-4DB2-BD59-A6C34878D82A}">
                    <a16:rowId xmlns:a16="http://schemas.microsoft.com/office/drawing/2014/main" val="637222127"/>
                  </a:ext>
                </a:extLst>
              </a:tr>
              <a:tr h="265849">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$75,509.05 </a:t>
                      </a:r>
                    </a:p>
                  </a:txBody>
                  <a:tcPr marL="6954" marR="6954" marT="6954" marB="0" anchor="ctr">
                    <a:lnL>
                      <a:noFill/>
                    </a:lnL>
                    <a:lnR>
                      <a:noFill/>
                    </a:lnR>
                    <a:lnT>
                      <a:noFill/>
                    </a:lnT>
                    <a:lnB>
                      <a:noFill/>
                    </a:lnB>
                  </a:tcPr>
                </a:tc>
                <a:extLst>
                  <a:ext uri="{0D108BD9-81ED-4DB2-BD59-A6C34878D82A}">
                    <a16:rowId xmlns:a16="http://schemas.microsoft.com/office/drawing/2014/main" val="1701046827"/>
                  </a:ext>
                </a:extLst>
              </a:tr>
              <a:tr h="264903">
                <a:tc>
                  <a:txBody>
                    <a:bodyPr/>
                    <a:lstStyle/>
                    <a:p>
                      <a:pPr algn="l" fontAlgn="b"/>
                      <a:r>
                        <a:rPr lang="en-US" sz="1400" b="0" i="0" u="none" strike="noStrike" dirty="0">
                          <a:solidFill>
                            <a:srgbClr val="000000"/>
                          </a:solidFill>
                          <a:effectLst/>
                          <a:latin typeface="Arial" panose="020B0604020202020204" pitchFamily="34" charset="0"/>
                        </a:rPr>
                        <a:t>3.40 - IEEE CB Interest</a:t>
                      </a:r>
                      <a:endParaRPr lang="en-US" sz="1200" b="0" i="0" u="none" strike="noStrike" dirty="0">
                        <a:solidFill>
                          <a:srgbClr val="000000"/>
                        </a:solidFill>
                        <a:effectLst/>
                        <a:latin typeface="Arial" panose="020B0604020202020204" pitchFamily="34" charset="0"/>
                      </a:endParaRP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$5,558.51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28181090"/>
                  </a:ext>
                </a:extLst>
              </a:tr>
              <a:tr h="228600">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2588" marR="6954" marT="695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$15,250.98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$796,236.03 </a:t>
                      </a:r>
                    </a:p>
                  </a:txBody>
                  <a:tcPr marL="6954" marR="6954" marT="695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926979420"/>
                  </a:ext>
                </a:extLst>
              </a:tr>
              <a:tr h="304800">
                <a:tc>
                  <a:txBody>
                    <a:bodyPr/>
                    <a:lstStyle/>
                    <a:p>
                      <a:pPr algn="l" fontAlgn="b"/>
                      <a:r>
                        <a:rPr lang="en-US" sz="1400" b="1" i="0" u="none" strike="noStrike" dirty="0">
                          <a:solidFill>
                            <a:srgbClr val="000000"/>
                          </a:solidFill>
                          <a:effectLst/>
                          <a:latin typeface="Arial" panose="020B0604020202020204" pitchFamily="34" charset="0"/>
                        </a:rPr>
                        <a:t>Expense</a:t>
                      </a:r>
                    </a:p>
                  </a:txBody>
                  <a:tcPr marL="62588" marR="6954" marT="695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954" marR="6954" marT="695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954" marR="6954" marT="6954" marB="0" anchor="ctr">
                    <a:lnL>
                      <a:noFill/>
                    </a:lnL>
                    <a:lnR>
                      <a:noFill/>
                    </a:lnR>
                    <a:lnT>
                      <a:noFill/>
                    </a:lnT>
                    <a:lnB>
                      <a:noFill/>
                    </a:lnB>
                  </a:tcPr>
                </a:tc>
                <a:extLst>
                  <a:ext uri="{0D108BD9-81ED-4DB2-BD59-A6C34878D82A}">
                    <a16:rowId xmlns:a16="http://schemas.microsoft.com/office/drawing/2014/main" val="228613903"/>
                  </a:ext>
                </a:extLst>
              </a:tr>
              <a:tr h="278462">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5177" marR="6954" marT="695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$21,998.13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$116,791.39 </a:t>
                      </a:r>
                    </a:p>
                  </a:txBody>
                  <a:tcPr marL="6954" marR="6954" marT="6954" marB="0" anchor="ctr">
                    <a:lnL>
                      <a:noFill/>
                    </a:lnL>
                    <a:lnR>
                      <a:noFill/>
                    </a:lnR>
                    <a:lnT>
                      <a:noFill/>
                    </a:lnT>
                    <a:lnB>
                      <a:noFill/>
                    </a:lnB>
                  </a:tcPr>
                </a:tc>
                <a:extLst>
                  <a:ext uri="{0D108BD9-81ED-4DB2-BD59-A6C34878D82A}">
                    <a16:rowId xmlns:a16="http://schemas.microsoft.com/office/drawing/2014/main" val="3085617682"/>
                  </a:ext>
                </a:extLst>
              </a:tr>
              <a:tr h="278462">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$9,582.23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$34,030.78 </a:t>
                      </a:r>
                    </a:p>
                  </a:txBody>
                  <a:tcPr marL="6954" marR="6954" marT="6954" marB="0" anchor="ctr">
                    <a:lnL>
                      <a:noFill/>
                    </a:lnL>
                    <a:lnR>
                      <a:noFill/>
                    </a:lnR>
                    <a:lnT>
                      <a:noFill/>
                    </a:lnT>
                    <a:lnB>
                      <a:noFill/>
                    </a:lnB>
                  </a:tcPr>
                </a:tc>
                <a:extLst>
                  <a:ext uri="{0D108BD9-81ED-4DB2-BD59-A6C34878D82A}">
                    <a16:rowId xmlns:a16="http://schemas.microsoft.com/office/drawing/2014/main" val="1984523729"/>
                  </a:ext>
                </a:extLst>
              </a:tr>
              <a:tr h="278462">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$126,232.26 </a:t>
                      </a:r>
                    </a:p>
                  </a:txBody>
                  <a:tcPr marL="6954" marR="6954" marT="6954" marB="0" anchor="ctr">
                    <a:lnL>
                      <a:noFill/>
                    </a:lnL>
                    <a:lnR>
                      <a:noFill/>
                    </a:lnR>
                    <a:lnT>
                      <a:noFill/>
                    </a:lnT>
                    <a:lnB>
                      <a:noFill/>
                    </a:lnB>
                  </a:tcPr>
                </a:tc>
                <a:extLst>
                  <a:ext uri="{0D108BD9-81ED-4DB2-BD59-A6C34878D82A}">
                    <a16:rowId xmlns:a16="http://schemas.microsoft.com/office/drawing/2014/main" val="2535608436"/>
                  </a:ext>
                </a:extLst>
              </a:tr>
              <a:tr h="278462">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$113,654.62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$305,467.45 </a:t>
                      </a:r>
                    </a:p>
                  </a:txBody>
                  <a:tcPr marL="6954" marR="6954" marT="6954" marB="0" anchor="ctr">
                    <a:lnL>
                      <a:noFill/>
                    </a:lnL>
                    <a:lnR>
                      <a:noFill/>
                    </a:lnR>
                    <a:lnT>
                      <a:noFill/>
                    </a:lnT>
                    <a:lnB>
                      <a:noFill/>
                    </a:lnB>
                  </a:tcPr>
                </a:tc>
                <a:extLst>
                  <a:ext uri="{0D108BD9-81ED-4DB2-BD59-A6C34878D82A}">
                    <a16:rowId xmlns:a16="http://schemas.microsoft.com/office/drawing/2014/main" val="1882962380"/>
                  </a:ext>
                </a:extLst>
              </a:tr>
              <a:tr h="278462">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$117,066.79 </a:t>
                      </a:r>
                    </a:p>
                  </a:txBody>
                  <a:tcPr marL="6954" marR="6954" marT="6954" marB="0" anchor="ctr">
                    <a:lnL>
                      <a:noFill/>
                    </a:lnL>
                    <a:lnR>
                      <a:noFill/>
                    </a:lnR>
                    <a:lnT>
                      <a:noFill/>
                    </a:lnT>
                    <a:lnB>
                      <a:noFill/>
                    </a:lnB>
                  </a:tcPr>
                </a:tc>
                <a:extLst>
                  <a:ext uri="{0D108BD9-81ED-4DB2-BD59-A6C34878D82A}">
                    <a16:rowId xmlns:a16="http://schemas.microsoft.com/office/drawing/2014/main" val="2225249004"/>
                  </a:ext>
                </a:extLst>
              </a:tr>
              <a:tr h="278462">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$67,299.20 </a:t>
                      </a:r>
                    </a:p>
                  </a:txBody>
                  <a:tcPr marL="6954" marR="6954" marT="6954" marB="0" anchor="ctr">
                    <a:lnL>
                      <a:noFill/>
                    </a:lnL>
                    <a:lnR>
                      <a:noFill/>
                    </a:lnR>
                    <a:lnT>
                      <a:noFill/>
                    </a:lnT>
                    <a:lnB>
                      <a:noFill/>
                    </a:lnB>
                  </a:tcPr>
                </a:tc>
                <a:extLst>
                  <a:ext uri="{0D108BD9-81ED-4DB2-BD59-A6C34878D82A}">
                    <a16:rowId xmlns:a16="http://schemas.microsoft.com/office/drawing/2014/main" val="154367777"/>
                  </a:ext>
                </a:extLst>
              </a:tr>
              <a:tr h="278462">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5177" marR="6954" marT="695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954" marR="6954" marT="695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954" marR="6954" marT="695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$10,920.33 </a:t>
                      </a:r>
                    </a:p>
                  </a:txBody>
                  <a:tcPr marL="6954" marR="6954" marT="6954" marB="0" anchor="ctr">
                    <a:lnL>
                      <a:noFill/>
                    </a:lnL>
                    <a:lnR>
                      <a:noFill/>
                    </a:lnR>
                    <a:lnT>
                      <a:noFill/>
                    </a:lnT>
                    <a:lnB>
                      <a:noFill/>
                    </a:lnB>
                  </a:tcPr>
                </a:tc>
                <a:extLst>
                  <a:ext uri="{0D108BD9-81ED-4DB2-BD59-A6C34878D82A}">
                    <a16:rowId xmlns:a16="http://schemas.microsoft.com/office/drawing/2014/main" val="2020633589"/>
                  </a:ext>
                </a:extLst>
              </a:tr>
              <a:tr h="278462">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5177" marR="6954" marT="695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$21,708.55 </a:t>
                      </a:r>
                    </a:p>
                  </a:txBody>
                  <a:tcPr marL="6954" marR="6954" marT="695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933351672"/>
                  </a:ext>
                </a:extLst>
              </a:tr>
              <a:tr h="265849">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2588" marR="6954" marT="695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$252,417.55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$799,516.75 </a:t>
                      </a:r>
                    </a:p>
                  </a:txBody>
                  <a:tcPr marL="6954" marR="6954" marT="695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585181588"/>
                  </a:ext>
                </a:extLst>
              </a:tr>
              <a:tr h="307670">
                <a:tc>
                  <a:txBody>
                    <a:bodyPr/>
                    <a:lstStyle/>
                    <a:p>
                      <a:pPr algn="l" fontAlgn="ctr"/>
                      <a:r>
                        <a:rPr lang="en-US" sz="1400" b="1" i="0" u="none" strike="noStrike" dirty="0">
                          <a:solidFill>
                            <a:srgbClr val="000000"/>
                          </a:solidFill>
                          <a:effectLst/>
                          <a:latin typeface="Arial" panose="020B0604020202020204" pitchFamily="34" charset="0"/>
                        </a:rPr>
                        <a:t>Net Income</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$11,912.61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($18,419.07)</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($3,280.72)</a:t>
                      </a:r>
                    </a:p>
                  </a:txBody>
                  <a:tcPr marL="6954" marR="6954" marT="695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887623554"/>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Ben Rolfe (BCA);   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file contains the March 2022 Wireless Treasurer report for the Joint IEEE 802.11/.15 Wireless funds.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20</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875250720"/>
              </p:ext>
            </p:extLst>
          </p:nvPr>
        </p:nvGraphicFramePr>
        <p:xfrm>
          <a:off x="457200" y="557032"/>
          <a:ext cx="8229600" cy="5714862"/>
        </p:xfrm>
        <a:graphic>
          <a:graphicData uri="http://schemas.openxmlformats.org/drawingml/2006/table">
            <a:tbl>
              <a:tblPr/>
              <a:tblGrid>
                <a:gridCol w="2819400">
                  <a:extLst>
                    <a:ext uri="{9D8B030D-6E8A-4147-A177-3AD203B41FA5}">
                      <a16:colId xmlns:a16="http://schemas.microsoft.com/office/drawing/2014/main" val="1756851896"/>
                    </a:ext>
                  </a:extLst>
                </a:gridCol>
                <a:gridCol w="838200">
                  <a:extLst>
                    <a:ext uri="{9D8B030D-6E8A-4147-A177-3AD203B41FA5}">
                      <a16:colId xmlns:a16="http://schemas.microsoft.com/office/drawing/2014/main" val="1290645799"/>
                    </a:ext>
                  </a:extLst>
                </a:gridCol>
                <a:gridCol w="1143000">
                  <a:extLst>
                    <a:ext uri="{9D8B030D-6E8A-4147-A177-3AD203B41FA5}">
                      <a16:colId xmlns:a16="http://schemas.microsoft.com/office/drawing/2014/main" val="1635933446"/>
                    </a:ext>
                  </a:extLst>
                </a:gridCol>
                <a:gridCol w="1182595">
                  <a:extLst>
                    <a:ext uri="{9D8B030D-6E8A-4147-A177-3AD203B41FA5}">
                      <a16:colId xmlns:a16="http://schemas.microsoft.com/office/drawing/2014/main" val="3051318727"/>
                    </a:ext>
                  </a:extLst>
                </a:gridCol>
                <a:gridCol w="1039107">
                  <a:extLst>
                    <a:ext uri="{9D8B030D-6E8A-4147-A177-3AD203B41FA5}">
                      <a16:colId xmlns:a16="http://schemas.microsoft.com/office/drawing/2014/main" val="3332776343"/>
                    </a:ext>
                  </a:extLst>
                </a:gridCol>
                <a:gridCol w="1207298">
                  <a:extLst>
                    <a:ext uri="{9D8B030D-6E8A-4147-A177-3AD203B41FA5}">
                      <a16:colId xmlns:a16="http://schemas.microsoft.com/office/drawing/2014/main" val="758425882"/>
                    </a:ext>
                  </a:extLst>
                </a:gridCol>
              </a:tblGrid>
              <a:tr h="412564">
                <a:tc gridSpan="6">
                  <a:txBody>
                    <a:bodyPr/>
                    <a:lstStyle/>
                    <a:p>
                      <a:pPr algn="ctr" fontAlgn="b"/>
                      <a:r>
                        <a:rPr lang="en-US" sz="1800" b="1" i="0" u="none" strike="noStrike" dirty="0">
                          <a:effectLst/>
                          <a:latin typeface="Arial" panose="020B0604020202020204" pitchFamily="34" charset="0"/>
                        </a:rPr>
                        <a:t>2017 Meeting Income Statement</a:t>
                      </a:r>
                    </a:p>
                  </a:txBody>
                  <a:tcPr marL="7144" marR="7144" marT="714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579995">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 Misc.</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2017-01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Atlanta, GA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2017-05 </a:t>
                      </a:r>
                      <a:br>
                        <a:rPr lang="en-US" sz="1200" b="1" i="0" u="none" strike="noStrike" dirty="0">
                          <a:effectLst/>
                          <a:latin typeface="Arial" panose="020B0604020202020204" pitchFamily="34" charset="0"/>
                        </a:rPr>
                      </a:br>
                      <a:r>
                        <a:rPr lang="en-US" sz="1200" b="1" i="0" u="none" strike="noStrike" dirty="0">
                          <a:effectLst/>
                          <a:latin typeface="Arial" panose="020B0604020202020204" pitchFamily="34" charset="0"/>
                        </a:rPr>
                        <a:t>Daejeon, Korea</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2017-09 </a:t>
                      </a:r>
                      <a:br>
                        <a:rPr lang="en-US" sz="1200" b="1" i="0" u="none" strike="noStrike">
                          <a:effectLst/>
                          <a:latin typeface="Arial" panose="020B0604020202020204" pitchFamily="34" charset="0"/>
                        </a:rPr>
                      </a:br>
                      <a:r>
                        <a:rPr lang="en-US" sz="1200" b="1" i="0" u="none" strike="noStrike">
                          <a:effectLst/>
                          <a:latin typeface="Arial" panose="020B0604020202020204" pitchFamily="34" charset="0"/>
                        </a:rPr>
                        <a:t>Waikoloa, HI</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7853">
                <a:tc>
                  <a:txBody>
                    <a:bodyPr/>
                    <a:lstStyle/>
                    <a:p>
                      <a:pPr algn="l" fontAlgn="b"/>
                      <a:r>
                        <a:rPr lang="en-US" sz="1200" b="1" i="0" u="none" strike="noStrike">
                          <a:effectLst/>
                          <a:latin typeface="Arial" panose="020B0604020202020204" pitchFamily="34" charset="0"/>
                        </a:rPr>
                        <a:t> </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7144" marR="7144" marT="7144"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01344">
                <a:tc>
                  <a:txBody>
                    <a:bodyPr/>
                    <a:lstStyle/>
                    <a:p>
                      <a:pPr algn="l" fontAlgn="b"/>
                      <a:r>
                        <a:rPr lang="en-US" sz="1400" b="1" i="0" u="none" strike="noStrike" dirty="0">
                          <a:solidFill>
                            <a:srgbClr val="000000"/>
                          </a:solidFill>
                          <a:effectLst/>
                          <a:latin typeface="Arial" panose="020B0604020202020204" pitchFamily="34" charset="0"/>
                        </a:rPr>
                        <a:t>Income</a:t>
                      </a:r>
                    </a:p>
                  </a:txBody>
                  <a:tcPr marL="64294" marR="7144" marT="7144"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1397233571"/>
                  </a:ext>
                </a:extLst>
              </a:tr>
              <a:tr h="230345">
                <a:tc>
                  <a:txBody>
                    <a:bodyPr/>
                    <a:lstStyle/>
                    <a:p>
                      <a:pPr algn="l" fontAlgn="b"/>
                      <a:r>
                        <a:rPr lang="en-US" sz="1400" b="0" i="0" u="none" strike="noStrike" dirty="0">
                          <a:solidFill>
                            <a:srgbClr val="000000"/>
                          </a:solidFill>
                          <a:effectLst/>
                          <a:latin typeface="Arial" panose="020B0604020202020204" pitchFamily="34" charset="0"/>
                        </a:rPr>
                        <a:t>1.20 - Received from Corp.</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7144" marR="7144" marT="7144" marB="0" anchor="ctr">
                    <a:lnL>
                      <a:noFill/>
                    </a:lnL>
                    <a:lnR>
                      <a:noFill/>
                    </a:lnR>
                    <a:lnT>
                      <a:noFill/>
                    </a:lnT>
                    <a:lnB>
                      <a:noFill/>
                    </a:lnB>
                  </a:tcPr>
                </a:tc>
                <a:extLst>
                  <a:ext uri="{0D108BD9-81ED-4DB2-BD59-A6C34878D82A}">
                    <a16:rowId xmlns:a16="http://schemas.microsoft.com/office/drawing/2014/main" val="2744181228"/>
                  </a:ext>
                </a:extLst>
              </a:tr>
              <a:tr h="257853">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$216,701.00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$200,600.00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$188,650.00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7144" marR="7144" marT="7144" marB="0" anchor="ctr">
                    <a:lnL>
                      <a:noFill/>
                    </a:lnL>
                    <a:lnR>
                      <a:noFill/>
                    </a:lnR>
                    <a:lnT>
                      <a:noFill/>
                    </a:lnT>
                    <a:lnB>
                      <a:noFill/>
                    </a:lnB>
                  </a:tcPr>
                </a:tc>
                <a:extLst>
                  <a:ext uri="{0D108BD9-81ED-4DB2-BD59-A6C34878D82A}">
                    <a16:rowId xmlns:a16="http://schemas.microsoft.com/office/drawing/2014/main" val="1061421170"/>
                  </a:ext>
                </a:extLst>
              </a:tr>
              <a:tr h="257853">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$25,987.40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$27,626.46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7144" marR="7144" marT="7144" marB="0" anchor="ctr">
                    <a:lnL>
                      <a:noFill/>
                    </a:lnL>
                    <a:lnR>
                      <a:noFill/>
                    </a:lnR>
                    <a:lnT>
                      <a:noFill/>
                    </a:lnT>
                    <a:lnB>
                      <a:noFill/>
                    </a:lnB>
                  </a:tcPr>
                </a:tc>
                <a:extLst>
                  <a:ext uri="{0D108BD9-81ED-4DB2-BD59-A6C34878D82A}">
                    <a16:rowId xmlns:a16="http://schemas.microsoft.com/office/drawing/2014/main" val="2216279670"/>
                  </a:ext>
                </a:extLst>
              </a:tr>
              <a:tr h="257853">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$2,678.78 </a:t>
                      </a:r>
                    </a:p>
                  </a:txBody>
                  <a:tcPr marL="7144" marR="7144" marT="7144" marB="0" anchor="ctr">
                    <a:lnL>
                      <a:noFill/>
                    </a:lnL>
                    <a:lnR>
                      <a:noFill/>
                    </a:lnR>
                    <a:lnT>
                      <a:noFill/>
                    </a:lnT>
                    <a:lnB>
                      <a:noFill/>
                    </a:lnB>
                  </a:tcPr>
                </a:tc>
                <a:extLst>
                  <a:ext uri="{0D108BD9-81ED-4DB2-BD59-A6C34878D82A}">
                    <a16:rowId xmlns:a16="http://schemas.microsoft.com/office/drawing/2014/main" val="367320589"/>
                  </a:ext>
                </a:extLst>
              </a:tr>
              <a:tr h="257853">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06143">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64294" marR="7144" marT="7144"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$216,276.46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$762,553.64 </a:t>
                      </a:r>
                    </a:p>
                  </a:txBody>
                  <a:tcPr marL="7144" marR="7144" marT="7144"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176890">
                <a:tc>
                  <a:txBody>
                    <a:bodyPr/>
                    <a:lstStyle/>
                    <a:p>
                      <a:pPr algn="l" fontAlgn="b"/>
                      <a:r>
                        <a:rPr lang="en-US" sz="1400" b="1" i="0" u="none" strike="noStrike" dirty="0">
                          <a:solidFill>
                            <a:srgbClr val="000000"/>
                          </a:solidFill>
                          <a:effectLst/>
                          <a:latin typeface="Arial" panose="020B0604020202020204" pitchFamily="34" charset="0"/>
                        </a:rPr>
                        <a:t>Expense</a:t>
                      </a:r>
                    </a:p>
                  </a:txBody>
                  <a:tcPr marL="64294" marR="7144" marT="7144"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7144" marR="7144" marT="7144"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7144" marR="7144" marT="7144" marB="0" anchor="ctr">
                    <a:lnL>
                      <a:noFill/>
                    </a:lnL>
                    <a:lnR>
                      <a:noFill/>
                    </a:lnR>
                    <a:lnT>
                      <a:noFill/>
                    </a:lnT>
                    <a:lnB>
                      <a:noFill/>
                    </a:lnB>
                  </a:tcPr>
                </a:tc>
                <a:extLst>
                  <a:ext uri="{0D108BD9-81ED-4DB2-BD59-A6C34878D82A}">
                    <a16:rowId xmlns:a16="http://schemas.microsoft.com/office/drawing/2014/main" val="41646160"/>
                  </a:ext>
                </a:extLst>
              </a:tr>
              <a:tr h="257853">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$15,630.90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$20,899.57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7144" marR="7144" marT="7144" marB="0" anchor="ctr">
                    <a:lnL>
                      <a:noFill/>
                    </a:lnL>
                    <a:lnR>
                      <a:noFill/>
                    </a:lnR>
                    <a:lnT>
                      <a:noFill/>
                    </a:lnT>
                    <a:lnB>
                      <a:noFill/>
                    </a:lnB>
                  </a:tcPr>
                </a:tc>
                <a:extLst>
                  <a:ext uri="{0D108BD9-81ED-4DB2-BD59-A6C34878D82A}">
                    <a16:rowId xmlns:a16="http://schemas.microsoft.com/office/drawing/2014/main" val="2661976300"/>
                  </a:ext>
                </a:extLst>
              </a:tr>
              <a:tr h="257853">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28588" marR="7144" marT="7144"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$8,828.25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$28,560.45 </a:t>
                      </a:r>
                    </a:p>
                  </a:txBody>
                  <a:tcPr marL="7144" marR="7144" marT="7144" marB="0" anchor="ctr">
                    <a:lnL>
                      <a:noFill/>
                    </a:lnL>
                    <a:lnR>
                      <a:noFill/>
                    </a:lnR>
                    <a:lnT>
                      <a:noFill/>
                    </a:lnT>
                    <a:lnB>
                      <a:noFill/>
                    </a:lnB>
                  </a:tcPr>
                </a:tc>
                <a:extLst>
                  <a:ext uri="{0D108BD9-81ED-4DB2-BD59-A6C34878D82A}">
                    <a16:rowId xmlns:a16="http://schemas.microsoft.com/office/drawing/2014/main" val="3226426966"/>
                  </a:ext>
                </a:extLst>
              </a:tr>
              <a:tr h="257853">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$140,223.66 </a:t>
                      </a:r>
                    </a:p>
                  </a:txBody>
                  <a:tcPr marL="7144" marR="7144" marT="7144" marB="0" anchor="ctr">
                    <a:lnL>
                      <a:noFill/>
                    </a:lnL>
                    <a:lnR>
                      <a:noFill/>
                    </a:lnR>
                    <a:lnT>
                      <a:noFill/>
                    </a:lnT>
                    <a:lnB>
                      <a:noFill/>
                    </a:lnB>
                  </a:tcPr>
                </a:tc>
                <a:extLst>
                  <a:ext uri="{0D108BD9-81ED-4DB2-BD59-A6C34878D82A}">
                    <a16:rowId xmlns:a16="http://schemas.microsoft.com/office/drawing/2014/main" val="1599969978"/>
                  </a:ext>
                </a:extLst>
              </a:tr>
              <a:tr h="257853">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$92,152.42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$249,410.53 </a:t>
                      </a:r>
                    </a:p>
                  </a:txBody>
                  <a:tcPr marL="7144" marR="7144" marT="7144" marB="0" anchor="ctr">
                    <a:lnL>
                      <a:noFill/>
                    </a:lnL>
                    <a:lnR>
                      <a:noFill/>
                    </a:lnR>
                    <a:lnT>
                      <a:noFill/>
                    </a:lnT>
                    <a:lnB>
                      <a:noFill/>
                    </a:lnB>
                  </a:tcPr>
                </a:tc>
                <a:extLst>
                  <a:ext uri="{0D108BD9-81ED-4DB2-BD59-A6C34878D82A}">
                    <a16:rowId xmlns:a16="http://schemas.microsoft.com/office/drawing/2014/main" val="4240747773"/>
                  </a:ext>
                </a:extLst>
              </a:tr>
              <a:tr h="257853">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$101,380.27 </a:t>
                      </a:r>
                    </a:p>
                  </a:txBody>
                  <a:tcPr marL="7144" marR="7144" marT="7144" marB="0" anchor="ctr">
                    <a:lnL>
                      <a:noFill/>
                    </a:lnL>
                    <a:lnR>
                      <a:noFill/>
                    </a:lnR>
                    <a:lnT>
                      <a:noFill/>
                    </a:lnT>
                    <a:lnB>
                      <a:noFill/>
                    </a:lnB>
                  </a:tcPr>
                </a:tc>
                <a:extLst>
                  <a:ext uri="{0D108BD9-81ED-4DB2-BD59-A6C34878D82A}">
                    <a16:rowId xmlns:a16="http://schemas.microsoft.com/office/drawing/2014/main" val="862471044"/>
                  </a:ext>
                </a:extLst>
              </a:tr>
              <a:tr h="257853">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$61,652.40 </a:t>
                      </a:r>
                    </a:p>
                  </a:txBody>
                  <a:tcPr marL="7144" marR="7144" marT="7144" marB="0" anchor="ctr">
                    <a:lnL>
                      <a:noFill/>
                    </a:lnL>
                    <a:lnR>
                      <a:noFill/>
                    </a:lnR>
                    <a:lnT>
                      <a:noFill/>
                    </a:lnT>
                    <a:lnB>
                      <a:noFill/>
                    </a:lnB>
                  </a:tcPr>
                </a:tc>
                <a:extLst>
                  <a:ext uri="{0D108BD9-81ED-4DB2-BD59-A6C34878D82A}">
                    <a16:rowId xmlns:a16="http://schemas.microsoft.com/office/drawing/2014/main" val="1889979785"/>
                  </a:ext>
                </a:extLst>
              </a:tr>
              <a:tr h="257853">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28588" marR="7144" marT="7144"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7144" marR="7144" marT="714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7144" marR="7144" marT="714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$17,632.44 </a:t>
                      </a:r>
                    </a:p>
                  </a:txBody>
                  <a:tcPr marL="7144" marR="7144" marT="7144" marB="0" anchor="ctr">
                    <a:lnL>
                      <a:noFill/>
                    </a:lnL>
                    <a:lnR>
                      <a:noFill/>
                    </a:lnR>
                    <a:lnT>
                      <a:noFill/>
                    </a:lnT>
                    <a:lnB>
                      <a:noFill/>
                    </a:lnB>
                  </a:tcPr>
                </a:tc>
                <a:extLst>
                  <a:ext uri="{0D108BD9-81ED-4DB2-BD59-A6C34878D82A}">
                    <a16:rowId xmlns:a16="http://schemas.microsoft.com/office/drawing/2014/main" val="3482631193"/>
                  </a:ext>
                </a:extLst>
              </a:tr>
              <a:tr h="257853">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28588" marR="7144" marT="71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$9,608.33 </a:t>
                      </a:r>
                    </a:p>
                  </a:txBody>
                  <a:tcPr marL="7144" marR="7144" marT="714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16911">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64294" marR="7144" marT="71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$80.33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$241,508.00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$213,433.40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$234,680.67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$689,702.40 </a:t>
                      </a:r>
                    </a:p>
                  </a:txBody>
                  <a:tcPr marL="7144" marR="7144" marT="71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7853">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$70,990.40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$17,666.60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($18,404.21)</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7144" marR="7144" marT="714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21</a:t>
            </a:fld>
            <a:endParaRPr lang="en-GB"/>
          </a:p>
        </p:txBody>
      </p:sp>
      <p:sp>
        <p:nvSpPr>
          <p:cNvPr id="5" name="TextBox 4"/>
          <p:cNvSpPr txBox="1"/>
          <p:nvPr/>
        </p:nvSpPr>
        <p:spPr>
          <a:xfrm>
            <a:off x="1714500" y="1309264"/>
            <a:ext cx="5835254" cy="369332"/>
          </a:xfrm>
          <a:prstGeom prst="rect">
            <a:avLst/>
          </a:prstGeom>
          <a:noFill/>
        </p:spPr>
        <p:txBody>
          <a:bodyPr wrap="square" rtlCol="0">
            <a:spAutoFit/>
          </a:bodyPr>
          <a:lstStyle/>
          <a:p>
            <a:pPr algn="ctr"/>
            <a:r>
              <a:rPr lang="en-US" sz="1800"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012898040"/>
              </p:ext>
            </p:extLst>
          </p:nvPr>
        </p:nvGraphicFramePr>
        <p:xfrm>
          <a:off x="696912" y="1068090"/>
          <a:ext cx="7845425" cy="5256500"/>
        </p:xfrm>
        <a:graphic>
          <a:graphicData uri="http://schemas.openxmlformats.org/drawingml/2006/table">
            <a:tbl>
              <a:tblPr/>
              <a:tblGrid>
                <a:gridCol w="2322246">
                  <a:extLst>
                    <a:ext uri="{9D8B030D-6E8A-4147-A177-3AD203B41FA5}">
                      <a16:colId xmlns:a16="http://schemas.microsoft.com/office/drawing/2014/main" val="72951079"/>
                    </a:ext>
                  </a:extLst>
                </a:gridCol>
                <a:gridCol w="801568">
                  <a:extLst>
                    <a:ext uri="{9D8B030D-6E8A-4147-A177-3AD203B41FA5}">
                      <a16:colId xmlns:a16="http://schemas.microsoft.com/office/drawing/2014/main" val="779621269"/>
                    </a:ext>
                  </a:extLst>
                </a:gridCol>
                <a:gridCol w="1110968">
                  <a:extLst>
                    <a:ext uri="{9D8B030D-6E8A-4147-A177-3AD203B41FA5}">
                      <a16:colId xmlns:a16="http://schemas.microsoft.com/office/drawing/2014/main" val="1774276530"/>
                    </a:ext>
                  </a:extLst>
                </a:gridCol>
                <a:gridCol w="1323174">
                  <a:extLst>
                    <a:ext uri="{9D8B030D-6E8A-4147-A177-3AD203B41FA5}">
                      <a16:colId xmlns:a16="http://schemas.microsoft.com/office/drawing/2014/main" val="2672037831"/>
                    </a:ext>
                  </a:extLst>
                </a:gridCol>
                <a:gridCol w="1323174">
                  <a:extLst>
                    <a:ext uri="{9D8B030D-6E8A-4147-A177-3AD203B41FA5}">
                      <a16:colId xmlns:a16="http://schemas.microsoft.com/office/drawing/2014/main" val="1414050561"/>
                    </a:ext>
                  </a:extLst>
                </a:gridCol>
                <a:gridCol w="964295">
                  <a:extLst>
                    <a:ext uri="{9D8B030D-6E8A-4147-A177-3AD203B41FA5}">
                      <a16:colId xmlns:a16="http://schemas.microsoft.com/office/drawing/2014/main" val="1167857142"/>
                    </a:ext>
                  </a:extLst>
                </a:gridCol>
              </a:tblGrid>
              <a:tr h="226610">
                <a:tc rowSpan="2">
                  <a:txBody>
                    <a:bodyPr/>
                    <a:lstStyle/>
                    <a:p>
                      <a:pPr algn="l" fontAlgn="b"/>
                      <a:r>
                        <a:rPr lang="en-US" sz="1200" b="0" i="0" u="none" strike="noStrike" dirty="0">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2016</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6073" marR="6073" marT="6073"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6610">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6073" marR="6073" marT="6073"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6610">
                <a:tc>
                  <a:txBody>
                    <a:bodyPr/>
                    <a:lstStyle/>
                    <a:p>
                      <a:pPr algn="l" rtl="0" fontAlgn="b"/>
                      <a:r>
                        <a:rPr lang="en-US" sz="1200" b="1" i="0" u="none" strike="noStrike">
                          <a:solidFill>
                            <a:srgbClr val="000000"/>
                          </a:solidFill>
                          <a:effectLst/>
                          <a:latin typeface="Arial" panose="020B0604020202020204" pitchFamily="34" charset="0"/>
                        </a:rPr>
                        <a:t> </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6073" marR="6073" marT="6073"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6610">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6073" marR="6073" marT="6073"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6073" marR="6073" marT="6073" marB="0" anchor="ctr">
                    <a:lnL>
                      <a:noFill/>
                    </a:lnL>
                    <a:lnR>
                      <a:noFill/>
                    </a:lnR>
                    <a:lnT>
                      <a:noFill/>
                    </a:lnT>
                    <a:lnB>
                      <a:noFill/>
                    </a:lnB>
                  </a:tcPr>
                </a:tc>
                <a:extLst>
                  <a:ext uri="{0D108BD9-81ED-4DB2-BD59-A6C34878D82A}">
                    <a16:rowId xmlns:a16="http://schemas.microsoft.com/office/drawing/2014/main" val="1590076998"/>
                  </a:ext>
                </a:extLst>
              </a:tr>
              <a:tr h="226610">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6073" marR="6073" marT="6073" marB="0" anchor="ctr">
                    <a:lnL>
                      <a:noFill/>
                    </a:lnL>
                    <a:lnR>
                      <a:noFill/>
                    </a:lnR>
                    <a:lnT>
                      <a:noFill/>
                    </a:lnT>
                    <a:lnB>
                      <a:noFill/>
                    </a:lnB>
                  </a:tcPr>
                </a:tc>
                <a:extLst>
                  <a:ext uri="{0D108BD9-81ED-4DB2-BD59-A6C34878D82A}">
                    <a16:rowId xmlns:a16="http://schemas.microsoft.com/office/drawing/2014/main" val="729846747"/>
                  </a:ext>
                </a:extLst>
              </a:tr>
              <a:tr h="226610">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6073" marR="6073" marT="6073" marB="0" anchor="ctr">
                    <a:lnL>
                      <a:noFill/>
                    </a:lnL>
                    <a:lnR>
                      <a:noFill/>
                    </a:lnR>
                    <a:lnT>
                      <a:noFill/>
                    </a:lnT>
                    <a:lnB>
                      <a:noFill/>
                    </a:lnB>
                  </a:tcPr>
                </a:tc>
                <a:extLst>
                  <a:ext uri="{0D108BD9-81ED-4DB2-BD59-A6C34878D82A}">
                    <a16:rowId xmlns:a16="http://schemas.microsoft.com/office/drawing/2014/main" val="3830599152"/>
                  </a:ext>
                </a:extLst>
              </a:tr>
              <a:tr h="226610">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6073" marR="6073" marT="6073" marB="0" anchor="ctr">
                    <a:lnL>
                      <a:noFill/>
                    </a:lnL>
                    <a:lnR>
                      <a:noFill/>
                    </a:lnR>
                    <a:lnT>
                      <a:noFill/>
                    </a:lnT>
                    <a:lnB>
                      <a:noFill/>
                    </a:lnB>
                  </a:tcPr>
                </a:tc>
                <a:extLst>
                  <a:ext uri="{0D108BD9-81ED-4DB2-BD59-A6C34878D82A}">
                    <a16:rowId xmlns:a16="http://schemas.microsoft.com/office/drawing/2014/main" val="2769917166"/>
                  </a:ext>
                </a:extLst>
              </a:tr>
              <a:tr h="226610">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6610">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80565">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6073" marR="6073" marT="607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6073" marR="6073" marT="6073"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443735">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6073" marR="6073" marT="6073"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6073" marR="6073" marT="6073" marB="0" anchor="ctr">
                    <a:lnL>
                      <a:noFill/>
                    </a:lnL>
                    <a:lnR>
                      <a:noFill/>
                    </a:lnR>
                    <a:lnT>
                      <a:noFill/>
                    </a:lnT>
                    <a:lnB>
                      <a:noFill/>
                    </a:lnB>
                  </a:tcPr>
                </a:tc>
                <a:extLst>
                  <a:ext uri="{0D108BD9-81ED-4DB2-BD59-A6C34878D82A}">
                    <a16:rowId xmlns:a16="http://schemas.microsoft.com/office/drawing/2014/main" val="2742079485"/>
                  </a:ext>
                </a:extLst>
              </a:tr>
              <a:tr h="226610">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6073" marR="6073" marT="6073" marB="0" anchor="ctr">
                    <a:lnL>
                      <a:noFill/>
                    </a:lnL>
                    <a:lnR>
                      <a:noFill/>
                    </a:lnR>
                    <a:lnT>
                      <a:noFill/>
                    </a:lnT>
                    <a:lnB>
                      <a:noFill/>
                    </a:lnB>
                  </a:tcPr>
                </a:tc>
                <a:extLst>
                  <a:ext uri="{0D108BD9-81ED-4DB2-BD59-A6C34878D82A}">
                    <a16:rowId xmlns:a16="http://schemas.microsoft.com/office/drawing/2014/main" val="167010166"/>
                  </a:ext>
                </a:extLst>
              </a:tr>
              <a:tr h="226610">
                <a:tc>
                  <a:txBody>
                    <a:bodyPr/>
                    <a:lstStyle/>
                    <a:p>
                      <a:pPr algn="l" rtl="0" fontAlgn="b"/>
                      <a:r>
                        <a:rPr lang="en-US" sz="1200" b="0" i="0" u="none" strike="noStrike">
                          <a:solidFill>
                            <a:srgbClr val="000000"/>
                          </a:solidFill>
                          <a:effectLst/>
                          <a:latin typeface="Arial" panose="020B0604020202020204" pitchFamily="34" charset="0"/>
                        </a:rPr>
                        <a:t>4.113 - Venue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$17,958.96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6073" marR="6073" marT="6073" marB="0" anchor="ctr">
                    <a:lnL>
                      <a:noFill/>
                    </a:lnL>
                    <a:lnR>
                      <a:noFill/>
                    </a:lnR>
                    <a:lnT>
                      <a:noFill/>
                    </a:lnT>
                    <a:lnB>
                      <a:noFill/>
                    </a:lnB>
                  </a:tcPr>
                </a:tc>
                <a:extLst>
                  <a:ext uri="{0D108BD9-81ED-4DB2-BD59-A6C34878D82A}">
                    <a16:rowId xmlns:a16="http://schemas.microsoft.com/office/drawing/2014/main" val="281666294"/>
                  </a:ext>
                </a:extLst>
              </a:tr>
              <a:tr h="226610">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6073" marR="6073" marT="6073" marB="0" anchor="ctr">
                    <a:lnL>
                      <a:noFill/>
                    </a:lnL>
                    <a:lnR>
                      <a:noFill/>
                    </a:lnR>
                    <a:lnT>
                      <a:noFill/>
                    </a:lnT>
                    <a:lnB>
                      <a:noFill/>
                    </a:lnB>
                  </a:tcPr>
                </a:tc>
                <a:extLst>
                  <a:ext uri="{0D108BD9-81ED-4DB2-BD59-A6C34878D82A}">
                    <a16:rowId xmlns:a16="http://schemas.microsoft.com/office/drawing/2014/main" val="1013765849"/>
                  </a:ext>
                </a:extLst>
              </a:tr>
              <a:tr h="226610">
                <a:tc>
                  <a:txBody>
                    <a:bodyPr/>
                    <a:lstStyle/>
                    <a:p>
                      <a:pPr algn="l" rtl="0" fontAlgn="b"/>
                      <a:r>
                        <a:rPr lang="en-US" sz="1200" b="0" i="0" u="none" strike="noStrike" dirty="0">
                          <a:solidFill>
                            <a:srgbClr val="000000"/>
                          </a:solidFill>
                          <a:effectLst/>
                          <a:latin typeface="Arial" panose="020B0604020202020204" pitchFamily="34" charset="0"/>
                        </a:rPr>
                        <a:t>4.13 - Meeting  Planner</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6073" marR="6073" marT="6073" marB="0" anchor="ctr">
                    <a:lnL>
                      <a:noFill/>
                    </a:lnL>
                    <a:lnR>
                      <a:noFill/>
                    </a:lnR>
                    <a:lnT>
                      <a:noFill/>
                    </a:lnT>
                    <a:lnB>
                      <a:noFill/>
                    </a:lnB>
                  </a:tcPr>
                </a:tc>
                <a:extLst>
                  <a:ext uri="{0D108BD9-81ED-4DB2-BD59-A6C34878D82A}">
                    <a16:rowId xmlns:a16="http://schemas.microsoft.com/office/drawing/2014/main" val="337497635"/>
                  </a:ext>
                </a:extLst>
              </a:tr>
              <a:tr h="226610">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6073" marR="6073" marT="6073" marB="0" anchor="ctr">
                    <a:lnL>
                      <a:noFill/>
                    </a:lnL>
                    <a:lnR>
                      <a:noFill/>
                    </a:lnR>
                    <a:lnT>
                      <a:noFill/>
                    </a:lnT>
                    <a:lnB>
                      <a:noFill/>
                    </a:lnB>
                  </a:tcPr>
                </a:tc>
                <a:extLst>
                  <a:ext uri="{0D108BD9-81ED-4DB2-BD59-A6C34878D82A}">
                    <a16:rowId xmlns:a16="http://schemas.microsoft.com/office/drawing/2014/main" val="541582414"/>
                  </a:ext>
                </a:extLst>
              </a:tr>
              <a:tr h="226610">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6073" marR="6073" marT="6073" marB="0" anchor="ctr">
                    <a:lnL>
                      <a:noFill/>
                    </a:lnL>
                    <a:lnR>
                      <a:noFill/>
                    </a:lnR>
                    <a:lnT>
                      <a:noFill/>
                    </a:lnT>
                    <a:lnB>
                      <a:noFill/>
                    </a:lnB>
                  </a:tcPr>
                </a:tc>
                <a:extLst>
                  <a:ext uri="{0D108BD9-81ED-4DB2-BD59-A6C34878D82A}">
                    <a16:rowId xmlns:a16="http://schemas.microsoft.com/office/drawing/2014/main" val="1869544507"/>
                  </a:ext>
                </a:extLst>
              </a:tr>
              <a:tr h="226610">
                <a:tc>
                  <a:txBody>
                    <a:bodyPr/>
                    <a:lstStyle/>
                    <a:p>
                      <a:pPr algn="l" rtl="0" fontAlgn="b"/>
                      <a:r>
                        <a:rPr lang="en-US" sz="1200" b="0" i="0" u="none" strike="noStrike">
                          <a:solidFill>
                            <a:srgbClr val="000000"/>
                          </a:solidFill>
                          <a:effectLst/>
                          <a:latin typeface="Arial" panose="020B0604020202020204" pitchFamily="34" charset="0"/>
                        </a:rPr>
                        <a:t>4.16 - Social</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6073" marR="6073" marT="6073" marB="0" anchor="ctr">
                    <a:lnL>
                      <a:noFill/>
                    </a:lnL>
                    <a:lnR>
                      <a:noFill/>
                    </a:lnR>
                    <a:lnT>
                      <a:noFill/>
                    </a:lnT>
                    <a:lnB>
                      <a:noFill/>
                    </a:lnB>
                  </a:tcPr>
                </a:tc>
                <a:extLst>
                  <a:ext uri="{0D108BD9-81ED-4DB2-BD59-A6C34878D82A}">
                    <a16:rowId xmlns:a16="http://schemas.microsoft.com/office/drawing/2014/main" val="2863507536"/>
                  </a:ext>
                </a:extLst>
              </a:tr>
              <a:tr h="226610">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6073" marR="6073" marT="6073"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6073" marR="6073" marT="6073"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6073" marR="6073" marT="6073" marB="0" anchor="ctr">
                    <a:lnL>
                      <a:noFill/>
                    </a:lnL>
                    <a:lnR>
                      <a:noFill/>
                    </a:lnR>
                    <a:lnT>
                      <a:noFill/>
                    </a:lnT>
                    <a:lnB>
                      <a:noFill/>
                    </a:lnB>
                  </a:tcPr>
                </a:tc>
                <a:extLst>
                  <a:ext uri="{0D108BD9-81ED-4DB2-BD59-A6C34878D82A}">
                    <a16:rowId xmlns:a16="http://schemas.microsoft.com/office/drawing/2014/main" val="731877893"/>
                  </a:ext>
                </a:extLst>
              </a:tr>
              <a:tr h="226610">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6073" marR="6073" marT="607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6073" marR="6073" marT="6073"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6610">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6073" marR="6073" marT="607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6073" marR="6073" marT="607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6610">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$1,627.11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6073" marR="6073" marT="607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
        <p:nvSpPr>
          <p:cNvPr id="7" name="TextBox 6">
            <a:extLst>
              <a:ext uri="{FF2B5EF4-FFF2-40B4-BE49-F238E27FC236}">
                <a16:creationId xmlns:a16="http://schemas.microsoft.com/office/drawing/2014/main" id="{75F78941-6E88-4465-A26E-47D436A32EBE}"/>
              </a:ext>
            </a:extLst>
          </p:cNvPr>
          <p:cNvSpPr txBox="1"/>
          <p:nvPr/>
        </p:nvSpPr>
        <p:spPr>
          <a:xfrm>
            <a:off x="2553447" y="591058"/>
            <a:ext cx="4648994" cy="461665"/>
          </a:xfrm>
          <a:prstGeom prst="rect">
            <a:avLst/>
          </a:prstGeom>
          <a:noFill/>
        </p:spPr>
        <p:txBody>
          <a:bodyPr wrap="square" rtlCol="0">
            <a:spAutoFit/>
          </a:bodyPr>
          <a:lstStyle/>
          <a:p>
            <a:pPr algn="ctr"/>
            <a:r>
              <a:rPr lang="en-US" dirty="0">
                <a:solidFill>
                  <a:schemeClr val="tx1"/>
                </a:solidFill>
              </a:rPr>
              <a:t>2016 Meeting Income Statement</a:t>
            </a:r>
          </a:p>
        </p:txBody>
      </p:sp>
    </p:spTree>
    <p:extLst>
      <p:ext uri="{BB962C8B-B14F-4D97-AF65-F5344CB8AC3E}">
        <p14:creationId xmlns:p14="http://schemas.microsoft.com/office/powerpoint/2010/main" val="1702860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March 2022</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22</a:t>
            </a:fld>
            <a:endParaRPr lang="en-GB"/>
          </a:p>
        </p:txBody>
      </p:sp>
      <p:sp>
        <p:nvSpPr>
          <p:cNvPr id="6" name="TextBox 5"/>
          <p:cNvSpPr txBox="1"/>
          <p:nvPr/>
        </p:nvSpPr>
        <p:spPr>
          <a:xfrm>
            <a:off x="3226594" y="1309264"/>
            <a:ext cx="3143250" cy="323165"/>
          </a:xfrm>
          <a:prstGeom prst="rect">
            <a:avLst/>
          </a:prstGeom>
          <a:noFill/>
        </p:spPr>
        <p:txBody>
          <a:bodyPr wrap="square" rtlCol="0">
            <a:spAutoFit/>
          </a:bodyPr>
          <a:lstStyle/>
          <a:p>
            <a:r>
              <a:rPr lang="en-US" sz="1500"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79785316"/>
              </p:ext>
            </p:extLst>
          </p:nvPr>
        </p:nvGraphicFramePr>
        <p:xfrm>
          <a:off x="609600" y="990599"/>
          <a:ext cx="7932737" cy="5484808"/>
        </p:xfrm>
        <a:graphic>
          <a:graphicData uri="http://schemas.openxmlformats.org/drawingml/2006/table">
            <a:tbl>
              <a:tblPr/>
              <a:tblGrid>
                <a:gridCol w="1797606">
                  <a:extLst>
                    <a:ext uri="{9D8B030D-6E8A-4147-A177-3AD203B41FA5}">
                      <a16:colId xmlns:a16="http://schemas.microsoft.com/office/drawing/2014/main" val="1017605872"/>
                    </a:ext>
                  </a:extLst>
                </a:gridCol>
                <a:gridCol w="786555">
                  <a:extLst>
                    <a:ext uri="{9D8B030D-6E8A-4147-A177-3AD203B41FA5}">
                      <a16:colId xmlns:a16="http://schemas.microsoft.com/office/drawing/2014/main" val="3915726091"/>
                    </a:ext>
                  </a:extLst>
                </a:gridCol>
                <a:gridCol w="891436">
                  <a:extLst>
                    <a:ext uri="{9D8B030D-6E8A-4147-A177-3AD203B41FA5}">
                      <a16:colId xmlns:a16="http://schemas.microsoft.com/office/drawing/2014/main" val="2370362875"/>
                    </a:ext>
                  </a:extLst>
                </a:gridCol>
                <a:gridCol w="917641">
                  <a:extLst>
                    <a:ext uri="{9D8B030D-6E8A-4147-A177-3AD203B41FA5}">
                      <a16:colId xmlns:a16="http://schemas.microsoft.com/office/drawing/2014/main" val="1128969494"/>
                    </a:ext>
                  </a:extLst>
                </a:gridCol>
                <a:gridCol w="827453">
                  <a:extLst>
                    <a:ext uri="{9D8B030D-6E8A-4147-A177-3AD203B41FA5}">
                      <a16:colId xmlns:a16="http://schemas.microsoft.com/office/drawing/2014/main" val="2622098525"/>
                    </a:ext>
                  </a:extLst>
                </a:gridCol>
                <a:gridCol w="981622">
                  <a:extLst>
                    <a:ext uri="{9D8B030D-6E8A-4147-A177-3AD203B41FA5}">
                      <a16:colId xmlns:a16="http://schemas.microsoft.com/office/drawing/2014/main" val="3169467728"/>
                    </a:ext>
                  </a:extLst>
                </a:gridCol>
                <a:gridCol w="713405">
                  <a:extLst>
                    <a:ext uri="{9D8B030D-6E8A-4147-A177-3AD203B41FA5}">
                      <a16:colId xmlns:a16="http://schemas.microsoft.com/office/drawing/2014/main" val="501320270"/>
                    </a:ext>
                  </a:extLst>
                </a:gridCol>
                <a:gridCol w="1017019">
                  <a:extLst>
                    <a:ext uri="{9D8B030D-6E8A-4147-A177-3AD203B41FA5}">
                      <a16:colId xmlns:a16="http://schemas.microsoft.com/office/drawing/2014/main" val="4232365989"/>
                    </a:ext>
                  </a:extLst>
                </a:gridCol>
              </a:tblGrid>
              <a:tr h="220649">
                <a:tc rowSpan="2">
                  <a:txBody>
                    <a:bodyPr/>
                    <a:lstStyle/>
                    <a:p>
                      <a:pPr algn="l" fontAlgn="b"/>
                      <a:r>
                        <a:rPr lang="en-US" sz="1100" b="0"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2015-01</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5371" marR="5371" marT="537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34447">
                <a:tc vMerge="1">
                  <a:txBody>
                    <a:bodyPr/>
                    <a:lstStyle/>
                    <a:p>
                      <a:endParaRPr lang="en-US"/>
                    </a:p>
                  </a:txBody>
                  <a:tcPr/>
                </a:tc>
                <a:tc>
                  <a:txBody>
                    <a:bodyPr/>
                    <a:lstStyle/>
                    <a:p>
                      <a:pPr algn="r" rtl="0" fontAlgn="b"/>
                      <a:r>
                        <a:rPr lang="en-US" sz="1200" b="1" i="0" u="none" strike="noStrike" dirty="0">
                          <a:solidFill>
                            <a:srgbClr val="000000"/>
                          </a:solidFill>
                          <a:effectLst/>
                          <a:latin typeface="Arial" panose="020B0604020202020204" pitchFamily="34" charset="0"/>
                        </a:rPr>
                        <a:t>Misc.</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Atlanta, </a:t>
                      </a:r>
                    </a:p>
                    <a:p>
                      <a:pPr algn="r" rtl="0" fontAlgn="b"/>
                      <a:r>
                        <a:rPr lang="en-US" sz="1200" b="1" i="0" u="none" strike="noStrike" dirty="0">
                          <a:solidFill>
                            <a:srgbClr val="000000"/>
                          </a:solidFill>
                          <a:effectLst/>
                          <a:latin typeface="Arial" panose="020B0604020202020204" pitchFamily="34" charset="0"/>
                        </a:rPr>
                        <a:t>GA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Vancouver, Canada</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Waikoloa,</a:t>
                      </a:r>
                    </a:p>
                    <a:p>
                      <a:pPr algn="r" rtl="0" fontAlgn="b"/>
                      <a:r>
                        <a:rPr lang="en-US" sz="1200" b="1" i="0" u="none" strike="noStrike" dirty="0">
                          <a:solidFill>
                            <a:srgbClr val="000000"/>
                          </a:solidFill>
                          <a:effectLst/>
                          <a:latin typeface="Arial" panose="020B0604020202020204" pitchFamily="34" charset="0"/>
                        </a:rPr>
                        <a:t> HI</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Bangkok, Thailand</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 Dallas, TX</a:t>
                      </a:r>
                    </a:p>
                  </a:txBody>
                  <a:tcPr marL="5371" marR="5371" marT="537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220649">
                <a:tc>
                  <a:txBody>
                    <a:bodyPr/>
                    <a:lstStyle/>
                    <a:p>
                      <a:pPr algn="l" rtl="0" fontAlgn="b"/>
                      <a:r>
                        <a:rPr lang="en-US" sz="1100" b="1" i="0" u="none" strike="noStrike">
                          <a:solidFill>
                            <a:srgbClr val="000000"/>
                          </a:solidFill>
                          <a:effectLst/>
                          <a:latin typeface="Arial" panose="020B0604020202020204" pitchFamily="34" charset="0"/>
                        </a:rPr>
                        <a:t> </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tc>
                  <a:txBody>
                    <a:bodyPr/>
                    <a:lstStyle/>
                    <a:p>
                      <a:pPr algn="r" rtl="0" fontAlgn="b"/>
                      <a:r>
                        <a:rPr lang="en-US" sz="1200" b="1" i="0" u="none" strike="noStrike" dirty="0">
                          <a:solidFill>
                            <a:srgbClr val="000000"/>
                          </a:solidFill>
                          <a:effectLst/>
                          <a:latin typeface="Arial" panose="020B0604020202020204" pitchFamily="34" charset="0"/>
                        </a:rPr>
                        <a:t>Amount</a:t>
                      </a:r>
                    </a:p>
                  </a:txBody>
                  <a:tcPr marL="5371" marR="5371" marT="537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20649">
                <a:tc>
                  <a:txBody>
                    <a:bodyPr/>
                    <a:lstStyle/>
                    <a:p>
                      <a:pPr algn="l" rtl="0" fontAlgn="b"/>
                      <a:r>
                        <a:rPr lang="en-US" sz="1200" b="1" i="0" u="none" strike="noStrike" dirty="0">
                          <a:solidFill>
                            <a:srgbClr val="000000"/>
                          </a:solidFill>
                          <a:effectLst/>
                          <a:latin typeface="Arial" panose="020B0604020202020204" pitchFamily="34" charset="0"/>
                        </a:rPr>
                        <a:t>Income</a:t>
                      </a:r>
                    </a:p>
                  </a:txBody>
                  <a:tcPr marL="5371" marR="5371" marT="5371" marB="0" anchor="b">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tc>
                  <a:txBody>
                    <a:bodyPr/>
                    <a:lstStyle/>
                    <a:p>
                      <a:pPr algn="r" fontAlgn="ctr"/>
                      <a:endParaRPr lang="en-US" sz="1100" b="0" i="0" u="none" strike="noStrike">
                        <a:solidFill>
                          <a:srgbClr val="000000"/>
                        </a:solidFill>
                        <a:effectLst/>
                        <a:latin typeface="Arial" panose="020B0604020202020204" pitchFamily="34" charset="0"/>
                      </a:endParaRPr>
                    </a:p>
                  </a:txBody>
                  <a:tcPr marL="5371" marR="5371" marT="5371" marB="0" anchor="ctr">
                    <a:lnL>
                      <a:noFill/>
                    </a:lnL>
                    <a:lnR>
                      <a:noFill/>
                    </a:lnR>
                    <a:lnT>
                      <a:noFill/>
                    </a:lnT>
                    <a:lnB>
                      <a:noFill/>
                    </a:lnB>
                  </a:tcPr>
                </a:tc>
                <a:extLst>
                  <a:ext uri="{0D108BD9-81ED-4DB2-BD59-A6C34878D82A}">
                    <a16:rowId xmlns:a16="http://schemas.microsoft.com/office/drawing/2014/main" val="1648052300"/>
                  </a:ext>
                </a:extLst>
              </a:tr>
              <a:tr h="417946">
                <a:tc>
                  <a:txBody>
                    <a:bodyPr/>
                    <a:lstStyle/>
                    <a:p>
                      <a:pPr algn="l" rtl="0" fontAlgn="b"/>
                      <a:r>
                        <a:rPr lang="en-US" sz="1200" b="0" i="0" u="none" strike="noStrike" dirty="0">
                          <a:solidFill>
                            <a:srgbClr val="000000"/>
                          </a:solidFill>
                          <a:effectLst/>
                          <a:latin typeface="Arial" panose="020B0604020202020204" pitchFamily="34" charset="0"/>
                        </a:rPr>
                        <a:t>1.30 - Received from Foundations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$7,754.00 </a:t>
                      </a:r>
                    </a:p>
                  </a:txBody>
                  <a:tcPr marL="5371" marR="5371" marT="5371" marB="0" anchor="ctr">
                    <a:lnL>
                      <a:noFill/>
                    </a:lnL>
                    <a:lnR>
                      <a:noFill/>
                    </a:lnR>
                    <a:lnT>
                      <a:noFill/>
                    </a:lnT>
                    <a:lnB>
                      <a:noFill/>
                    </a:lnB>
                  </a:tcPr>
                </a:tc>
                <a:extLst>
                  <a:ext uri="{0D108BD9-81ED-4DB2-BD59-A6C34878D82A}">
                    <a16:rowId xmlns:a16="http://schemas.microsoft.com/office/drawing/2014/main" val="3918498171"/>
                  </a:ext>
                </a:extLst>
              </a:tr>
              <a:tr h="222605">
                <a:tc>
                  <a:txBody>
                    <a:bodyPr/>
                    <a:lstStyle/>
                    <a:p>
                      <a:pPr algn="l" rtl="0" fontAlgn="b"/>
                      <a:r>
                        <a:rPr lang="en-US" sz="1200" b="0" i="0" u="none" strike="noStrike" dirty="0">
                          <a:solidFill>
                            <a:srgbClr val="000000"/>
                          </a:solidFill>
                          <a:effectLst/>
                          <a:latin typeface="Arial" panose="020B0604020202020204" pitchFamily="34" charset="0"/>
                        </a:rPr>
                        <a:t>2.11 - Registrations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$377,350.00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$243,250.00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$309,400.00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$930,000.00 </a:t>
                      </a:r>
                    </a:p>
                  </a:txBody>
                  <a:tcPr marL="5371" marR="5371" marT="5371" marB="0" anchor="ctr">
                    <a:lnL>
                      <a:noFill/>
                    </a:lnL>
                    <a:lnR>
                      <a:noFill/>
                    </a:lnR>
                    <a:lnT>
                      <a:noFill/>
                    </a:lnT>
                    <a:lnB>
                      <a:noFill/>
                    </a:lnB>
                  </a:tcPr>
                </a:tc>
                <a:extLst>
                  <a:ext uri="{0D108BD9-81ED-4DB2-BD59-A6C34878D82A}">
                    <a16:rowId xmlns:a16="http://schemas.microsoft.com/office/drawing/2014/main" val="1661431509"/>
                  </a:ext>
                </a:extLst>
              </a:tr>
              <a:tr h="196903">
                <a:tc>
                  <a:txBody>
                    <a:bodyPr/>
                    <a:lstStyle/>
                    <a:p>
                      <a:pPr algn="l" rtl="0" fontAlgn="b"/>
                      <a:r>
                        <a:rPr lang="en-US" sz="1200" b="0" i="0" u="none" strike="noStrike" dirty="0">
                          <a:solidFill>
                            <a:srgbClr val="000000"/>
                          </a:solidFill>
                          <a:effectLst/>
                          <a:latin typeface="Arial" panose="020B0604020202020204" pitchFamily="34" charset="0"/>
                        </a:rPr>
                        <a:t>2.12 - Hotel Commissions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$55,839.56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$9,095.10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$64,934.66 </a:t>
                      </a:r>
                    </a:p>
                  </a:txBody>
                  <a:tcPr marL="5371" marR="5371" marT="5371" marB="0" anchor="ctr">
                    <a:lnL>
                      <a:noFill/>
                    </a:lnL>
                    <a:lnR>
                      <a:noFill/>
                    </a:lnR>
                    <a:lnT>
                      <a:noFill/>
                    </a:lnT>
                    <a:lnB>
                      <a:noFill/>
                    </a:lnB>
                  </a:tcPr>
                </a:tc>
                <a:extLst>
                  <a:ext uri="{0D108BD9-81ED-4DB2-BD59-A6C34878D82A}">
                    <a16:rowId xmlns:a16="http://schemas.microsoft.com/office/drawing/2014/main" val="1304348876"/>
                  </a:ext>
                </a:extLst>
              </a:tr>
              <a:tr h="220649">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a:noFill/>
                    </a:lnB>
                  </a:tcPr>
                </a:tc>
                <a:extLst>
                  <a:ext uri="{0D108BD9-81ED-4DB2-BD59-A6C34878D82A}">
                    <a16:rowId xmlns:a16="http://schemas.microsoft.com/office/drawing/2014/main" val="964073806"/>
                  </a:ext>
                </a:extLst>
              </a:tr>
              <a:tr h="223940">
                <a:tc>
                  <a:txBody>
                    <a:bodyPr/>
                    <a:lstStyle/>
                    <a:p>
                      <a:pPr algn="l" rtl="0" fontAlgn="b"/>
                      <a:r>
                        <a:rPr lang="en-US" sz="1200" b="1" i="0" u="none" strike="noStrike" dirty="0">
                          <a:solidFill>
                            <a:srgbClr val="000000"/>
                          </a:solidFill>
                          <a:effectLst/>
                          <a:latin typeface="Arial" panose="020B0604020202020204" pitchFamily="34" charset="0"/>
                        </a:rPr>
                        <a:t>Total - Income</a:t>
                      </a:r>
                    </a:p>
                  </a:txBody>
                  <a:tcPr marL="5371" marR="5371" marT="537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$974.56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$433,189.56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$252,345.10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$317,154.00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$1,003,663.22 </a:t>
                      </a:r>
                    </a:p>
                  </a:txBody>
                  <a:tcPr marL="5371" marR="5371" marT="537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37934">
                <a:tc>
                  <a:txBody>
                    <a:bodyPr/>
                    <a:lstStyle/>
                    <a:p>
                      <a:pPr algn="l" rtl="0" fontAlgn="b"/>
                      <a:r>
                        <a:rPr lang="en-US" sz="1200" b="1" i="0" u="none" strike="noStrike">
                          <a:solidFill>
                            <a:srgbClr val="000000"/>
                          </a:solidFill>
                          <a:effectLst/>
                          <a:latin typeface="Arial" panose="020B0604020202020204" pitchFamily="34" charset="0"/>
                        </a:rPr>
                        <a:t>Expense</a:t>
                      </a:r>
                    </a:p>
                  </a:txBody>
                  <a:tcPr marL="5371" marR="5371" marT="537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0" i="0" u="none" strike="noStrike">
                          <a:solidFill>
                            <a:srgbClr val="000000"/>
                          </a:solidFill>
                          <a:effectLst/>
                          <a:latin typeface="Arial" panose="020B0604020202020204" pitchFamily="34" charset="0"/>
                        </a:rPr>
                        <a:t>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4.10 - Meetings Expense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$185,196.00 </a:t>
                      </a:r>
                    </a:p>
                  </a:txBody>
                  <a:tcPr marL="5371" marR="5371" marT="5371" marB="0" anchor="ctr">
                    <a:lnL>
                      <a:noFill/>
                    </a:lnL>
                    <a:lnR>
                      <a:noFill/>
                    </a:lnR>
                    <a:lnT>
                      <a:noFill/>
                    </a:lnT>
                    <a:lnB>
                      <a:noFill/>
                    </a:lnB>
                  </a:tcPr>
                </a:tc>
                <a:extLst>
                  <a:ext uri="{0D108BD9-81ED-4DB2-BD59-A6C34878D82A}">
                    <a16:rowId xmlns:a16="http://schemas.microsoft.com/office/drawing/2014/main" val="8816918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$1,867.43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$1,209.08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$3,076.51 </a:t>
                      </a:r>
                    </a:p>
                  </a:txBody>
                  <a:tcPr marL="5371" marR="5371" marT="5371" marB="0" anchor="ctr">
                    <a:lnL>
                      <a:noFill/>
                    </a:lnL>
                    <a:lnR>
                      <a:noFill/>
                    </a:lnR>
                    <a:lnT>
                      <a:noFill/>
                    </a:lnT>
                    <a:lnB>
                      <a:noFill/>
                    </a:lnB>
                  </a:tcPr>
                </a:tc>
                <a:extLst>
                  <a:ext uri="{0D108BD9-81ED-4DB2-BD59-A6C34878D82A}">
                    <a16:rowId xmlns:a16="http://schemas.microsoft.com/office/drawing/2014/main" val="1846800265"/>
                  </a:ext>
                </a:extLst>
              </a:tr>
              <a:tr h="220649">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extLst>
                  <a:ext uri="{0D108BD9-81ED-4DB2-BD59-A6C34878D82A}">
                    <a16:rowId xmlns:a16="http://schemas.microsoft.com/office/drawing/2014/main" val="898043236"/>
                  </a:ext>
                </a:extLst>
              </a:tr>
              <a:tr h="220649">
                <a:tc>
                  <a:txBody>
                    <a:bodyPr/>
                    <a:lstStyle/>
                    <a:p>
                      <a:pPr algn="l" rtl="0" fontAlgn="b"/>
                      <a:r>
                        <a:rPr lang="en-US" sz="1200" b="0" i="0" u="none" strike="noStrike">
                          <a:solidFill>
                            <a:srgbClr val="000000"/>
                          </a:solidFill>
                          <a:effectLst/>
                          <a:latin typeface="Arial" panose="020B0604020202020204" pitchFamily="34" charset="0"/>
                        </a:rPr>
                        <a:t>4.113 - Venue</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$54,999.48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$9,389.30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$84,001.00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$148,389.78 </a:t>
                      </a:r>
                    </a:p>
                  </a:txBody>
                  <a:tcPr marL="5371" marR="5371" marT="5371" marB="0" anchor="ctr">
                    <a:lnL>
                      <a:noFill/>
                    </a:lnL>
                    <a:lnR>
                      <a:noFill/>
                    </a:lnR>
                    <a:lnT>
                      <a:noFill/>
                    </a:lnT>
                    <a:lnB>
                      <a:noFill/>
                    </a:lnB>
                  </a:tcPr>
                </a:tc>
                <a:extLst>
                  <a:ext uri="{0D108BD9-81ED-4DB2-BD59-A6C34878D82A}">
                    <a16:rowId xmlns:a16="http://schemas.microsoft.com/office/drawing/2014/main" val="2957935931"/>
                  </a:ext>
                </a:extLst>
              </a:tr>
              <a:tr h="220649">
                <a:tc>
                  <a:txBody>
                    <a:bodyPr/>
                    <a:lstStyle/>
                    <a:p>
                      <a:pPr algn="l" rtl="0" fontAlgn="b"/>
                      <a:r>
                        <a:rPr lang="en-US" sz="1200" b="0" i="0" u="none" strike="noStrike" dirty="0">
                          <a:solidFill>
                            <a:srgbClr val="000000"/>
                          </a:solidFill>
                          <a:effectLst/>
                          <a:latin typeface="Arial" panose="020B0604020202020204" pitchFamily="34" charset="0"/>
                        </a:rPr>
                        <a:t>4.12 - Financial Fees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$27,600.51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$17,398.04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$22,450.00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$67,448.55 </a:t>
                      </a:r>
                    </a:p>
                  </a:txBody>
                  <a:tcPr marL="5371" marR="5371" marT="5371" marB="0" anchor="ctr">
                    <a:lnL>
                      <a:noFill/>
                    </a:lnL>
                    <a:lnR>
                      <a:noFill/>
                    </a:lnR>
                    <a:lnT>
                      <a:noFill/>
                    </a:lnT>
                    <a:lnB>
                      <a:noFill/>
                    </a:lnB>
                  </a:tcPr>
                </a:tc>
                <a:extLst>
                  <a:ext uri="{0D108BD9-81ED-4DB2-BD59-A6C34878D82A}">
                    <a16:rowId xmlns:a16="http://schemas.microsoft.com/office/drawing/2014/main" val="1736870500"/>
                  </a:ext>
                </a:extLst>
              </a:tr>
              <a:tr h="220649">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$75,058.66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$52,270.74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$48,725.00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$176,054.40 </a:t>
                      </a:r>
                    </a:p>
                  </a:txBody>
                  <a:tcPr marL="5371" marR="5371" marT="5371" marB="0" anchor="ctr">
                    <a:lnL>
                      <a:noFill/>
                    </a:lnL>
                    <a:lnR>
                      <a:noFill/>
                    </a:lnR>
                    <a:lnT>
                      <a:noFill/>
                    </a:lnT>
                    <a:lnB>
                      <a:noFill/>
                    </a:lnB>
                  </a:tcPr>
                </a:tc>
                <a:extLst>
                  <a:ext uri="{0D108BD9-81ED-4DB2-BD59-A6C34878D82A}">
                    <a16:rowId xmlns:a16="http://schemas.microsoft.com/office/drawing/2014/main" val="456977707"/>
                  </a:ext>
                </a:extLst>
              </a:tr>
              <a:tr h="220649">
                <a:tc>
                  <a:txBody>
                    <a:bodyPr/>
                    <a:lstStyle/>
                    <a:p>
                      <a:pPr algn="l" rtl="0" fontAlgn="b"/>
                      <a:r>
                        <a:rPr lang="en-US" sz="1200" b="0" i="0" u="none" strike="noStrike" dirty="0">
                          <a:solidFill>
                            <a:srgbClr val="000000"/>
                          </a:solidFill>
                          <a:effectLst/>
                          <a:latin typeface="Arial" panose="020B0604020202020204" pitchFamily="34" charset="0"/>
                        </a:rPr>
                        <a:t>4.14 - Food &amp; Beverage</a:t>
                      </a:r>
                    </a:p>
                  </a:txBody>
                  <a:tcPr marL="5371" marR="5371" marT="5371"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$81,373.75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$93,491.26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$914.99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$83,405.00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$270.29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$259,455.29 </a:t>
                      </a:r>
                    </a:p>
                  </a:txBody>
                  <a:tcPr marL="5371" marR="5371" marT="5371" marB="0" anchor="ctr">
                    <a:lnL>
                      <a:noFill/>
                    </a:lnL>
                    <a:lnR>
                      <a:noFill/>
                    </a:lnR>
                    <a:lnT>
                      <a:noFill/>
                    </a:lnT>
                    <a:lnB>
                      <a:noFill/>
                    </a:lnB>
                  </a:tcPr>
                </a:tc>
                <a:extLst>
                  <a:ext uri="{0D108BD9-81ED-4DB2-BD59-A6C34878D82A}">
                    <a16:rowId xmlns:a16="http://schemas.microsoft.com/office/drawing/2014/main" val="461134780"/>
                  </a:ext>
                </a:extLst>
              </a:tr>
              <a:tr h="220649">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$50,873.54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$53,986.00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$104,859.54 </a:t>
                      </a:r>
                    </a:p>
                  </a:txBody>
                  <a:tcPr marL="5371" marR="5371" marT="5371" marB="0" anchor="ctr">
                    <a:lnL>
                      <a:noFill/>
                    </a:lnL>
                    <a:lnR>
                      <a:noFill/>
                    </a:lnR>
                    <a:lnT>
                      <a:noFill/>
                    </a:lnT>
                    <a:lnB>
                      <a:noFill/>
                    </a:lnB>
                  </a:tcPr>
                </a:tc>
                <a:extLst>
                  <a:ext uri="{0D108BD9-81ED-4DB2-BD59-A6C34878D82A}">
                    <a16:rowId xmlns:a16="http://schemas.microsoft.com/office/drawing/2014/main" val="294988599"/>
                  </a:ext>
                </a:extLst>
              </a:tr>
              <a:tr h="220649">
                <a:tc>
                  <a:txBody>
                    <a:bodyPr/>
                    <a:lstStyle/>
                    <a:p>
                      <a:pPr algn="l" rtl="0" fontAlgn="b"/>
                      <a:r>
                        <a:rPr lang="en-US" sz="1200" b="0" i="0" u="none" strike="noStrike">
                          <a:solidFill>
                            <a:srgbClr val="000000"/>
                          </a:solidFill>
                          <a:effectLst/>
                          <a:latin typeface="Arial" panose="020B0604020202020204" pitchFamily="34" charset="0"/>
                        </a:rPr>
                        <a:t>4.16 - Social</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$9,015.95 </a:t>
                      </a:r>
                    </a:p>
                  </a:txBody>
                  <a:tcPr marL="5371" marR="5371" marT="5371" marB="0" anchor="ctr">
                    <a:lnL>
                      <a:noFill/>
                    </a:lnL>
                    <a:lnR>
                      <a:noFill/>
                    </a:lnR>
                    <a:lnT>
                      <a:noFill/>
                    </a:lnT>
                    <a:lnB>
                      <a:noFill/>
                    </a:lnB>
                  </a:tcPr>
                </a:tc>
                <a:extLst>
                  <a:ext uri="{0D108BD9-81ED-4DB2-BD59-A6C34878D82A}">
                    <a16:rowId xmlns:a16="http://schemas.microsoft.com/office/drawing/2014/main" val="2172559918"/>
                  </a:ext>
                </a:extLst>
              </a:tr>
              <a:tr h="220649">
                <a:tc>
                  <a:txBody>
                    <a:bodyPr/>
                    <a:lstStyle/>
                    <a:p>
                      <a:pPr algn="l" rtl="0" fontAlgn="b"/>
                      <a:r>
                        <a:rPr lang="en-US" sz="1200" b="0" i="0" u="none" strike="noStrike" dirty="0">
                          <a:solidFill>
                            <a:srgbClr val="000000"/>
                          </a:solidFill>
                          <a:effectLst/>
                          <a:latin typeface="Arial" panose="020B0604020202020204" pitchFamily="34" charset="0"/>
                        </a:rPr>
                        <a:t>4.17 - Shipping</a:t>
                      </a:r>
                    </a:p>
                  </a:txBody>
                  <a:tcPr marL="5371" marR="5371" marT="5371" marB="0" anchor="b">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$1,511.30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$4,418.54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a:noFill/>
                    </a:lnB>
                  </a:tcPr>
                </a:tc>
                <a:tc>
                  <a:txBody>
                    <a:bodyPr/>
                    <a:lstStyle/>
                    <a:p>
                      <a:pPr algn="r" rtl="0" fontAlgn="ctr"/>
                      <a:r>
                        <a:rPr lang="en-US" sz="1100" b="0" i="0" u="none" strike="noStrike">
                          <a:solidFill>
                            <a:srgbClr val="000000"/>
                          </a:solidFill>
                          <a:effectLst/>
                          <a:latin typeface="Arial" panose="020B0604020202020204" pitchFamily="34" charset="0"/>
                        </a:rPr>
                        <a:t>$5,929.84 </a:t>
                      </a:r>
                    </a:p>
                  </a:txBody>
                  <a:tcPr marL="5371" marR="5371" marT="5371" marB="0" anchor="ctr">
                    <a:lnL>
                      <a:noFill/>
                    </a:lnL>
                    <a:lnR>
                      <a:noFill/>
                    </a:lnR>
                    <a:lnT>
                      <a:noFill/>
                    </a:lnT>
                    <a:lnB>
                      <a:noFill/>
                    </a:lnB>
                  </a:tcPr>
                </a:tc>
                <a:extLst>
                  <a:ext uri="{0D108BD9-81ED-4DB2-BD59-A6C34878D82A}">
                    <a16:rowId xmlns:a16="http://schemas.microsoft.com/office/drawing/2014/main" val="993392329"/>
                  </a:ext>
                </a:extLst>
              </a:tr>
              <a:tr h="220649">
                <a:tc>
                  <a:txBody>
                    <a:bodyPr/>
                    <a:lstStyle/>
                    <a:p>
                      <a:pPr algn="l" rtl="0" fontAlgn="b"/>
                      <a:r>
                        <a:rPr lang="en-US" sz="1200" b="0" i="0" u="none" strike="noStrike" dirty="0">
                          <a:solidFill>
                            <a:srgbClr val="000000"/>
                          </a:solidFill>
                          <a:effectLst/>
                          <a:latin typeface="Arial" panose="020B0604020202020204" pitchFamily="34" charset="0"/>
                        </a:rPr>
                        <a:t>4.18 - </a:t>
                      </a:r>
                      <a:r>
                        <a:rPr lang="en-US" sz="1200" b="0" i="0" u="none" strike="noStrike" dirty="0" err="1">
                          <a:solidFill>
                            <a:srgbClr val="000000"/>
                          </a:solidFill>
                          <a:effectLst/>
                          <a:latin typeface="Arial" panose="020B0604020202020204" pitchFamily="34" charset="0"/>
                        </a:rPr>
                        <a:t>Misc</a:t>
                      </a:r>
                      <a:r>
                        <a:rPr lang="en-US" sz="1200" b="0" i="0" u="none" strike="noStrike" dirty="0">
                          <a:solidFill>
                            <a:srgbClr val="000000"/>
                          </a:solidFill>
                          <a:effectLst/>
                          <a:latin typeface="Arial" panose="020B0604020202020204" pitchFamily="34" charset="0"/>
                        </a:rPr>
                        <a:t> Expense</a:t>
                      </a:r>
                    </a:p>
                  </a:txBody>
                  <a:tcPr marL="5371" marR="5371" marT="537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$7,449.26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$820.80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$2,959.02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$5,276.00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$0.00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a:solidFill>
                            <a:srgbClr val="000000"/>
                          </a:solidFill>
                          <a:effectLst/>
                          <a:latin typeface="Arial" panose="020B0604020202020204" pitchFamily="34" charset="0"/>
                        </a:rPr>
                        <a:t>$16,505.08 </a:t>
                      </a:r>
                    </a:p>
                  </a:txBody>
                  <a:tcPr marL="5371" marR="5371" marT="537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220649">
                <a:tc>
                  <a:txBody>
                    <a:bodyPr/>
                    <a:lstStyle/>
                    <a:p>
                      <a:pPr algn="l" rtl="0" fontAlgn="b"/>
                      <a:r>
                        <a:rPr lang="en-US" sz="1200" b="1" i="0" u="none" strike="noStrike" dirty="0">
                          <a:solidFill>
                            <a:srgbClr val="000000"/>
                          </a:solidFill>
                          <a:effectLst/>
                          <a:latin typeface="Arial" panose="020B0604020202020204" pitchFamily="34" charset="0"/>
                        </a:rPr>
                        <a:t>Total - Expense</a:t>
                      </a:r>
                    </a:p>
                  </a:txBody>
                  <a:tcPr marL="5371" marR="5371" marT="537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$1,867.43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$433,188.96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$237,678.17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$3,874.01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$299,052.08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$270.29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a:solidFill>
                            <a:srgbClr val="000000"/>
                          </a:solidFill>
                          <a:effectLst/>
                          <a:latin typeface="Arial" panose="020B0604020202020204" pitchFamily="34" charset="0"/>
                        </a:rPr>
                        <a:t>$975,930.94 </a:t>
                      </a:r>
                    </a:p>
                  </a:txBody>
                  <a:tcPr marL="5371" marR="5371" marT="537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220649">
                <a:tc>
                  <a:txBody>
                    <a:bodyPr/>
                    <a:lstStyle/>
                    <a:p>
                      <a:pPr algn="l" rtl="0" fontAlgn="ctr"/>
                      <a:r>
                        <a:rPr lang="en-US" sz="1200" b="1" i="0" u="none" strike="noStrike" dirty="0">
                          <a:solidFill>
                            <a:srgbClr val="000000"/>
                          </a:solidFill>
                          <a:effectLst/>
                          <a:latin typeface="Arial" panose="020B0604020202020204" pitchFamily="34" charset="0"/>
                        </a:rPr>
                        <a:t>Net  Income</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($892.87)</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$0.60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$14,666.93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($270.29)</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5371" marR="5371" marT="537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
        <p:nvSpPr>
          <p:cNvPr id="5" name="TextBox 4">
            <a:extLst>
              <a:ext uri="{FF2B5EF4-FFF2-40B4-BE49-F238E27FC236}">
                <a16:creationId xmlns:a16="http://schemas.microsoft.com/office/drawing/2014/main" id="{80E32A4B-FEE0-4B4B-9A6D-693E1211FC26}"/>
              </a:ext>
            </a:extLst>
          </p:cNvPr>
          <p:cNvSpPr txBox="1"/>
          <p:nvPr/>
        </p:nvSpPr>
        <p:spPr>
          <a:xfrm>
            <a:off x="2284809" y="567680"/>
            <a:ext cx="4648994" cy="461665"/>
          </a:xfrm>
          <a:prstGeom prst="rect">
            <a:avLst/>
          </a:prstGeom>
          <a:noFill/>
        </p:spPr>
        <p:txBody>
          <a:bodyPr wrap="square" rtlCol="0">
            <a:spAutoFit/>
          </a:bodyPr>
          <a:lstStyle/>
          <a:p>
            <a:pPr algn="ctr"/>
            <a:r>
              <a:rPr lang="en-US" dirty="0">
                <a:solidFill>
                  <a:schemeClr val="tx1"/>
                </a:solidFill>
              </a:rPr>
              <a:t>2015 Meeting Income Statement</a:t>
            </a:r>
          </a:p>
        </p:txBody>
      </p:sp>
    </p:spTree>
    <p:extLst>
      <p:ext uri="{BB962C8B-B14F-4D97-AF65-F5344CB8AC3E}">
        <p14:creationId xmlns:p14="http://schemas.microsoft.com/office/powerpoint/2010/main" val="7322483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March 2022</a:t>
            </a:r>
            <a:endParaRPr lang="en-GB" dirty="0"/>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23</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25871"/>
              </p:ext>
            </p:extLst>
          </p:nvPr>
        </p:nvGraphicFramePr>
        <p:xfrm>
          <a:off x="696912" y="606425"/>
          <a:ext cx="7845425" cy="5825495"/>
        </p:xfrm>
        <a:graphic>
          <a:graphicData uri="http://schemas.openxmlformats.org/drawingml/2006/table">
            <a:tbl>
              <a:tblPr/>
              <a:tblGrid>
                <a:gridCol w="2546878">
                  <a:extLst>
                    <a:ext uri="{9D8B030D-6E8A-4147-A177-3AD203B41FA5}">
                      <a16:colId xmlns:a16="http://schemas.microsoft.com/office/drawing/2014/main" val="20000"/>
                    </a:ext>
                  </a:extLst>
                </a:gridCol>
                <a:gridCol w="983007">
                  <a:extLst>
                    <a:ext uri="{9D8B030D-6E8A-4147-A177-3AD203B41FA5}">
                      <a16:colId xmlns:a16="http://schemas.microsoft.com/office/drawing/2014/main" val="20001"/>
                    </a:ext>
                  </a:extLst>
                </a:gridCol>
                <a:gridCol w="1072369">
                  <a:extLst>
                    <a:ext uri="{9D8B030D-6E8A-4147-A177-3AD203B41FA5}">
                      <a16:colId xmlns:a16="http://schemas.microsoft.com/office/drawing/2014/main" val="20002"/>
                    </a:ext>
                  </a:extLst>
                </a:gridCol>
                <a:gridCol w="1027687">
                  <a:extLst>
                    <a:ext uri="{9D8B030D-6E8A-4147-A177-3AD203B41FA5}">
                      <a16:colId xmlns:a16="http://schemas.microsoft.com/office/drawing/2014/main" val="20003"/>
                    </a:ext>
                  </a:extLst>
                </a:gridCol>
                <a:gridCol w="1176626">
                  <a:extLst>
                    <a:ext uri="{9D8B030D-6E8A-4147-A177-3AD203B41FA5}">
                      <a16:colId xmlns:a16="http://schemas.microsoft.com/office/drawing/2014/main" val="20004"/>
                    </a:ext>
                  </a:extLst>
                </a:gridCol>
                <a:gridCol w="1038858">
                  <a:extLst>
                    <a:ext uri="{9D8B030D-6E8A-4147-A177-3AD203B41FA5}">
                      <a16:colId xmlns:a16="http://schemas.microsoft.com/office/drawing/2014/main" val="20005"/>
                    </a:ext>
                  </a:extLst>
                </a:gridCol>
              </a:tblGrid>
              <a:tr h="384175">
                <a:tc gridSpan="6">
                  <a:txBody>
                    <a:bodyPr/>
                    <a:lstStyle/>
                    <a:p>
                      <a:pPr algn="ctr" fontAlgn="b"/>
                      <a:r>
                        <a:rPr lang="en-US" sz="2000" kern="1200" dirty="0">
                          <a:solidFill>
                            <a:schemeClr val="tx1"/>
                          </a:solidFill>
                          <a:latin typeface="Times New Roman" pitchFamily="18" charset="0"/>
                          <a:ea typeface="MS Gothic"/>
                          <a:cs typeface="MS Gothic"/>
                        </a:rPr>
                        <a:t>2014 Meeting Income Statement</a:t>
                      </a:r>
                    </a:p>
                  </a:txBody>
                  <a:tcPr marL="6401" marR="6401" marT="6401"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713054">
                <a:tc>
                  <a:txBody>
                    <a:bodyPr/>
                    <a:lstStyle/>
                    <a:p>
                      <a:pPr algn="l" fontAlgn="b"/>
                      <a:endParaRPr lang="en-US" sz="1400" b="1" i="0" u="none" strike="noStrike" dirty="0">
                        <a:effectLst/>
                        <a:latin typeface="Arial" panose="020B0604020202020204" pitchFamily="34" charset="0"/>
                      </a:endParaRPr>
                    </a:p>
                  </a:txBody>
                  <a:tcPr marL="6401" marR="6401" marT="6401" marB="0" anchor="b">
                    <a:lnL>
                      <a:noFill/>
                    </a:lnL>
                    <a:lnR>
                      <a:noFill/>
                    </a:lnR>
                    <a:lnT>
                      <a:noFill/>
                    </a:lnT>
                    <a:lnB>
                      <a:noFill/>
                    </a:lnB>
                    <a:solidFill>
                      <a:srgbClr val="D0D0D0"/>
                    </a:solidFill>
                  </a:tcPr>
                </a:tc>
                <a:tc>
                  <a:txBody>
                    <a:bodyPr/>
                    <a:lstStyle/>
                    <a:p>
                      <a:pPr algn="ctr" rtl="0" fontAlgn="b"/>
                      <a:r>
                        <a:rPr lang="en-US" sz="1400" b="1" i="0" u="none" strike="noStrike" dirty="0">
                          <a:solidFill>
                            <a:srgbClr val="000000"/>
                          </a:solidFill>
                          <a:effectLst/>
                          <a:latin typeface="Arial" panose="020B0604020202020204" pitchFamily="34" charset="0"/>
                        </a:rPr>
                        <a:t>CB Interest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Century City, CA</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2014-05 Waikoloa, HI</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2014-09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Athens, Greece</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28600">
                <a:tc>
                  <a:txBody>
                    <a:bodyPr/>
                    <a:lstStyle/>
                    <a:p>
                      <a:pPr algn="l" fontAlgn="b"/>
                      <a:r>
                        <a:rPr lang="en-US" sz="1400" b="1" i="0" u="none" strike="noStrike" dirty="0">
                          <a:effectLst/>
                          <a:latin typeface="Arial" panose="020B0604020202020204" pitchFamily="34" charset="0"/>
                        </a:rPr>
                        <a:t> </a:t>
                      </a:r>
                    </a:p>
                  </a:txBody>
                  <a:tcPr marL="6401" marR="6401" marT="6401" marB="0" anchor="b">
                    <a:lnL>
                      <a:noFill/>
                    </a:lnL>
                    <a:lnR>
                      <a:noFill/>
                    </a:lnR>
                    <a:lnT>
                      <a:noFill/>
                    </a:lnT>
                    <a:lnB>
                      <a:noFill/>
                    </a:lnB>
                    <a:solidFill>
                      <a:srgbClr val="D0D0D0"/>
                    </a:solidFill>
                  </a:tcPr>
                </a:tc>
                <a:tc>
                  <a:txBody>
                    <a:bodyPr/>
                    <a:lstStyle/>
                    <a:p>
                      <a:pPr algn="r" rtl="0" fontAlgn="ctr"/>
                      <a:r>
                        <a:rPr lang="en-US" sz="1400" b="1" i="0" u="none" strike="noStrike" dirty="0">
                          <a:solidFill>
                            <a:srgbClr val="000000"/>
                          </a:solidFill>
                          <a:effectLst/>
                          <a:latin typeface="Arial" panose="020B0604020202020204" pitchFamily="34" charset="0"/>
                        </a:rPr>
                        <a:t>Amount</a:t>
                      </a:r>
                    </a:p>
                  </a:txBody>
                  <a:tcPr marL="6401" marR="6401" marT="6401" marB="0" anchor="ctr">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6401" marR="6401" marT="6401"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55464">
                <a:tc>
                  <a:txBody>
                    <a:bodyPr/>
                    <a:lstStyle/>
                    <a:p>
                      <a:pPr algn="l" fontAlgn="b"/>
                      <a:r>
                        <a:rPr lang="en-US" sz="1600" b="1" i="0" u="none" strike="noStrike" dirty="0">
                          <a:solidFill>
                            <a:srgbClr val="000000"/>
                          </a:solidFill>
                          <a:effectLst/>
                          <a:latin typeface="Arial" panose="020B0604020202020204" pitchFamily="34" charset="0"/>
                        </a:rPr>
                        <a:t>Income</a:t>
                      </a:r>
                    </a:p>
                  </a:txBody>
                  <a:tcPr marL="57602" marR="6401" marT="6401"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6401" marR="6401" marT="6401" marB="0" anchor="ctr">
                    <a:lnL>
                      <a:noFill/>
                    </a:lnL>
                    <a:lnR>
                      <a:noFill/>
                    </a:lnR>
                    <a:lnT>
                      <a:noFill/>
                    </a:lnT>
                    <a:lnB>
                      <a:noFill/>
                    </a:lnB>
                  </a:tcPr>
                </a:tc>
                <a:extLst>
                  <a:ext uri="{0D108BD9-81ED-4DB2-BD59-A6C34878D82A}">
                    <a16:rowId xmlns:a16="http://schemas.microsoft.com/office/drawing/2014/main" val="10004"/>
                  </a:ext>
                </a:extLst>
              </a:tr>
              <a:tr h="251488">
                <a:tc>
                  <a:txBody>
                    <a:bodyPr/>
                    <a:lstStyle/>
                    <a:p>
                      <a:pPr algn="l" fontAlgn="b"/>
                      <a:r>
                        <a:rPr lang="en-US" sz="1600" b="0" i="0" u="none" strike="noStrike" dirty="0">
                          <a:solidFill>
                            <a:srgbClr val="000000"/>
                          </a:solidFill>
                          <a:effectLst/>
                          <a:latin typeface="Arial" panose="020B0604020202020204" pitchFamily="34" charset="0"/>
                        </a:rPr>
                        <a:t>2.11 - Registrations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$294,150.00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$257,800.00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6401" marR="6401" marT="6401" marB="0" anchor="ctr">
                    <a:lnL>
                      <a:noFill/>
                    </a:lnL>
                    <a:lnR>
                      <a:noFill/>
                    </a:lnR>
                    <a:lnT>
                      <a:noFill/>
                    </a:lnT>
                    <a:lnB>
                      <a:noFill/>
                    </a:lnB>
                  </a:tcPr>
                </a:tc>
                <a:extLst>
                  <a:ext uri="{0D108BD9-81ED-4DB2-BD59-A6C34878D82A}">
                    <a16:rowId xmlns:a16="http://schemas.microsoft.com/office/drawing/2014/main" val="10005"/>
                  </a:ext>
                </a:extLst>
              </a:tr>
              <a:tr h="251488">
                <a:tc>
                  <a:txBody>
                    <a:bodyPr/>
                    <a:lstStyle/>
                    <a:p>
                      <a:pPr algn="l" fontAlgn="b"/>
                      <a:r>
                        <a:rPr lang="en-US" sz="1600" b="0" i="0" u="none" strike="noStrike" dirty="0">
                          <a:solidFill>
                            <a:srgbClr val="000000"/>
                          </a:solidFill>
                          <a:effectLst/>
                          <a:latin typeface="Arial" panose="020B0604020202020204" pitchFamily="34" charset="0"/>
                        </a:rPr>
                        <a:t>2.12 - Hotel Commissions</a:t>
                      </a:r>
                    </a:p>
                  </a:txBody>
                  <a:tcPr marL="115204" marR="6401" marT="6401"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$7,666.92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6401" marR="6401" marT="6401" marB="0" anchor="ctr">
                    <a:lnL>
                      <a:noFill/>
                    </a:lnL>
                    <a:lnR>
                      <a:noFill/>
                    </a:lnR>
                    <a:lnT>
                      <a:noFill/>
                    </a:lnT>
                    <a:lnB>
                      <a:noFill/>
                    </a:lnB>
                  </a:tcPr>
                </a:tc>
                <a:extLst>
                  <a:ext uri="{0D108BD9-81ED-4DB2-BD59-A6C34878D82A}">
                    <a16:rowId xmlns:a16="http://schemas.microsoft.com/office/drawing/2014/main" val="10006"/>
                  </a:ext>
                </a:extLst>
              </a:tr>
              <a:tr h="281106">
                <a:tc>
                  <a:txBody>
                    <a:bodyPr/>
                    <a:lstStyle/>
                    <a:p>
                      <a:pPr algn="l" fontAlgn="b"/>
                      <a:r>
                        <a:rPr lang="en-US" sz="1600" b="0" i="0" u="none" strike="noStrike" dirty="0">
                          <a:solidFill>
                            <a:srgbClr val="000000"/>
                          </a:solidFill>
                          <a:effectLst/>
                          <a:latin typeface="Arial" panose="020B0604020202020204" pitchFamily="34" charset="0"/>
                        </a:rPr>
                        <a:t>3.40 - IEEE CB Interest</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28600">
                <a:tc>
                  <a:txBody>
                    <a:bodyPr/>
                    <a:lstStyle/>
                    <a:p>
                      <a:pPr algn="l" fontAlgn="b"/>
                      <a:r>
                        <a:rPr lang="en-US" sz="1600" b="1" i="0" u="none" strike="noStrike" dirty="0">
                          <a:solidFill>
                            <a:srgbClr val="000000"/>
                          </a:solidFill>
                          <a:effectLst/>
                          <a:latin typeface="Arial" panose="020B0604020202020204" pitchFamily="34" charset="0"/>
                        </a:rPr>
                        <a:t>Total - Income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$906,304.10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435559">
                <a:tc>
                  <a:txBody>
                    <a:bodyPr/>
                    <a:lstStyle/>
                    <a:p>
                      <a:pPr algn="l" fontAlgn="b"/>
                      <a:r>
                        <a:rPr lang="en-US" sz="1600" b="1" i="0" u="none" strike="noStrike" dirty="0">
                          <a:solidFill>
                            <a:srgbClr val="000000"/>
                          </a:solidFill>
                          <a:effectLst/>
                          <a:latin typeface="Arial" panose="020B0604020202020204" pitchFamily="34" charset="0"/>
                        </a:rPr>
                        <a:t>Expense</a:t>
                      </a:r>
                    </a:p>
                  </a:txBody>
                  <a:tcPr marL="57602" marR="6401" marT="640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6401" marR="6401" marT="6401"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51488">
                <a:tc>
                  <a:txBody>
                    <a:bodyPr/>
                    <a:lstStyle/>
                    <a:p>
                      <a:pPr algn="l" fontAlgn="b"/>
                      <a:r>
                        <a:rPr lang="en-US" sz="1600" b="0" i="0" u="none" strike="noStrike" dirty="0">
                          <a:solidFill>
                            <a:srgbClr val="000000"/>
                          </a:solidFill>
                          <a:effectLst/>
                          <a:latin typeface="Arial" panose="020B0604020202020204" pitchFamily="34" charset="0"/>
                        </a:rPr>
                        <a:t>4.110 - Site Survey</a:t>
                      </a:r>
                    </a:p>
                  </a:txBody>
                  <a:tcPr marL="115204" marR="6401" marT="6401"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$2,339.14 </a:t>
                      </a:r>
                    </a:p>
                  </a:txBody>
                  <a:tcPr marL="6401" marR="6401" marT="6401" marB="0" anchor="ctr">
                    <a:lnL>
                      <a:noFill/>
                    </a:lnL>
                    <a:lnR>
                      <a:noFill/>
                    </a:lnR>
                    <a:lnT>
                      <a:noFill/>
                    </a:lnT>
                    <a:lnB>
                      <a:noFill/>
                    </a:lnB>
                  </a:tcPr>
                </a:tc>
                <a:extLst>
                  <a:ext uri="{0D108BD9-81ED-4DB2-BD59-A6C34878D82A}">
                    <a16:rowId xmlns:a16="http://schemas.microsoft.com/office/drawing/2014/main" val="10010"/>
                  </a:ext>
                </a:extLst>
              </a:tr>
              <a:tr h="251488">
                <a:tc>
                  <a:txBody>
                    <a:bodyPr/>
                    <a:lstStyle/>
                    <a:p>
                      <a:pPr algn="l" fontAlgn="b"/>
                      <a:r>
                        <a:rPr lang="en-US" sz="1600" b="0" i="0" u="none" strike="noStrike" dirty="0">
                          <a:solidFill>
                            <a:srgbClr val="000000"/>
                          </a:solidFill>
                          <a:effectLst/>
                          <a:latin typeface="Arial" panose="020B0604020202020204" pitchFamily="34" charset="0"/>
                        </a:rPr>
                        <a:t>4.113 - Venue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6401" marR="6401" marT="6401" marB="0" anchor="ctr">
                    <a:lnL>
                      <a:noFill/>
                    </a:lnL>
                    <a:lnR>
                      <a:noFill/>
                    </a:lnR>
                    <a:lnT>
                      <a:noFill/>
                    </a:lnT>
                    <a:lnB>
                      <a:noFill/>
                    </a:lnB>
                  </a:tcPr>
                </a:tc>
                <a:extLst>
                  <a:ext uri="{0D108BD9-81ED-4DB2-BD59-A6C34878D82A}">
                    <a16:rowId xmlns:a16="http://schemas.microsoft.com/office/drawing/2014/main" val="10011"/>
                  </a:ext>
                </a:extLst>
              </a:tr>
              <a:tr h="251488">
                <a:tc>
                  <a:txBody>
                    <a:bodyPr/>
                    <a:lstStyle/>
                    <a:p>
                      <a:pPr algn="l" fontAlgn="b"/>
                      <a:r>
                        <a:rPr lang="en-US" sz="1600" b="0" i="0" u="none" strike="noStrike" dirty="0">
                          <a:solidFill>
                            <a:srgbClr val="000000"/>
                          </a:solidFill>
                          <a:effectLst/>
                          <a:latin typeface="Arial" panose="020B0604020202020204" pitchFamily="34" charset="0"/>
                        </a:rPr>
                        <a:t>4.12 - Financial Fees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$19,396.46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$25,215.85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6401" marR="6401" marT="6401" marB="0" anchor="ctr">
                    <a:lnL>
                      <a:noFill/>
                    </a:lnL>
                    <a:lnR>
                      <a:noFill/>
                    </a:lnR>
                    <a:lnT>
                      <a:noFill/>
                    </a:lnT>
                    <a:lnB>
                      <a:noFill/>
                    </a:lnB>
                  </a:tcPr>
                </a:tc>
                <a:extLst>
                  <a:ext uri="{0D108BD9-81ED-4DB2-BD59-A6C34878D82A}">
                    <a16:rowId xmlns:a16="http://schemas.microsoft.com/office/drawing/2014/main" val="10012"/>
                  </a:ext>
                </a:extLst>
              </a:tr>
              <a:tr h="251488">
                <a:tc>
                  <a:txBody>
                    <a:bodyPr/>
                    <a:lstStyle/>
                    <a:p>
                      <a:pPr algn="l" fontAlgn="b"/>
                      <a:r>
                        <a:rPr lang="en-US" sz="1600" b="0" i="0" u="none" strike="noStrike" dirty="0">
                          <a:solidFill>
                            <a:srgbClr val="000000"/>
                          </a:solidFill>
                          <a:effectLst/>
                          <a:latin typeface="Arial" panose="020B0604020202020204" pitchFamily="34" charset="0"/>
                        </a:rPr>
                        <a:t>4.13 - Meeting  Planner</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$50,379.00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6401" marR="6401" marT="6401" marB="0" anchor="ctr">
                    <a:lnL>
                      <a:noFill/>
                    </a:lnL>
                    <a:lnR>
                      <a:noFill/>
                    </a:lnR>
                    <a:lnT>
                      <a:noFill/>
                    </a:lnT>
                    <a:lnB>
                      <a:noFill/>
                    </a:lnB>
                  </a:tcPr>
                </a:tc>
                <a:extLst>
                  <a:ext uri="{0D108BD9-81ED-4DB2-BD59-A6C34878D82A}">
                    <a16:rowId xmlns:a16="http://schemas.microsoft.com/office/drawing/2014/main" val="10013"/>
                  </a:ext>
                </a:extLst>
              </a:tr>
              <a:tr h="251488">
                <a:tc>
                  <a:txBody>
                    <a:bodyPr/>
                    <a:lstStyle/>
                    <a:p>
                      <a:pPr algn="l" fontAlgn="b"/>
                      <a:r>
                        <a:rPr lang="en-US" sz="1600" b="0" i="0" u="none" strike="noStrike" dirty="0">
                          <a:solidFill>
                            <a:srgbClr val="000000"/>
                          </a:solidFill>
                          <a:effectLst/>
                          <a:latin typeface="Arial" panose="020B0604020202020204" pitchFamily="34" charset="0"/>
                        </a:rPr>
                        <a:t>4.14 - Food &amp; Beverage</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$125,851.00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6401" marR="6401" marT="6401" marB="0" anchor="ctr">
                    <a:lnL>
                      <a:noFill/>
                    </a:lnL>
                    <a:lnR>
                      <a:noFill/>
                    </a:lnR>
                    <a:lnT>
                      <a:noFill/>
                    </a:lnT>
                    <a:lnB>
                      <a:noFill/>
                    </a:lnB>
                  </a:tcPr>
                </a:tc>
                <a:extLst>
                  <a:ext uri="{0D108BD9-81ED-4DB2-BD59-A6C34878D82A}">
                    <a16:rowId xmlns:a16="http://schemas.microsoft.com/office/drawing/2014/main" val="10014"/>
                  </a:ext>
                </a:extLst>
              </a:tr>
              <a:tr h="251488">
                <a:tc>
                  <a:txBody>
                    <a:bodyPr/>
                    <a:lstStyle/>
                    <a:p>
                      <a:pPr algn="l" fontAlgn="b"/>
                      <a:r>
                        <a:rPr lang="en-US" sz="1600" b="0" i="0" u="none" strike="noStrike" dirty="0">
                          <a:solidFill>
                            <a:srgbClr val="000000"/>
                          </a:solidFill>
                          <a:effectLst/>
                          <a:latin typeface="Arial" panose="020B0604020202020204" pitchFamily="34" charset="0"/>
                        </a:rPr>
                        <a:t>4.15 - Network Services</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$45,592.42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6401" marR="6401" marT="6401" marB="0" anchor="ctr">
                    <a:lnL>
                      <a:noFill/>
                    </a:lnL>
                    <a:lnR>
                      <a:noFill/>
                    </a:lnR>
                    <a:lnT>
                      <a:noFill/>
                    </a:lnT>
                    <a:lnB>
                      <a:noFill/>
                    </a:lnB>
                  </a:tcPr>
                </a:tc>
                <a:extLst>
                  <a:ext uri="{0D108BD9-81ED-4DB2-BD59-A6C34878D82A}">
                    <a16:rowId xmlns:a16="http://schemas.microsoft.com/office/drawing/2014/main" val="10015"/>
                  </a:ext>
                </a:extLst>
              </a:tr>
              <a:tr h="251488">
                <a:tc>
                  <a:txBody>
                    <a:bodyPr/>
                    <a:lstStyle/>
                    <a:p>
                      <a:pPr algn="l" fontAlgn="b"/>
                      <a:r>
                        <a:rPr lang="en-US" sz="1600" b="0" i="0" u="none" strike="noStrike" dirty="0">
                          <a:solidFill>
                            <a:srgbClr val="000000"/>
                          </a:solidFill>
                          <a:effectLst/>
                          <a:latin typeface="Arial" panose="020B0604020202020204" pitchFamily="34" charset="0"/>
                        </a:rPr>
                        <a:t>4.16 - Social</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6401" marR="6401" marT="6401" marB="0" anchor="ctr">
                    <a:lnL>
                      <a:noFill/>
                    </a:lnL>
                    <a:lnR>
                      <a:noFill/>
                    </a:lnR>
                    <a:lnT>
                      <a:noFill/>
                    </a:lnT>
                    <a:lnB>
                      <a:noFill/>
                    </a:lnB>
                  </a:tcPr>
                </a:tc>
                <a:extLst>
                  <a:ext uri="{0D108BD9-81ED-4DB2-BD59-A6C34878D82A}">
                    <a16:rowId xmlns:a16="http://schemas.microsoft.com/office/drawing/2014/main" val="10016"/>
                  </a:ext>
                </a:extLst>
              </a:tr>
              <a:tr h="251488">
                <a:tc>
                  <a:txBody>
                    <a:bodyPr/>
                    <a:lstStyle/>
                    <a:p>
                      <a:pPr algn="l" fontAlgn="b"/>
                      <a:r>
                        <a:rPr lang="en-US" sz="1600" b="0" i="0" u="none" strike="noStrike" dirty="0">
                          <a:solidFill>
                            <a:srgbClr val="000000"/>
                          </a:solidFill>
                          <a:effectLst/>
                          <a:latin typeface="Arial" panose="020B0604020202020204" pitchFamily="34" charset="0"/>
                        </a:rPr>
                        <a:t>4.17 - Shipping</a:t>
                      </a:r>
                    </a:p>
                  </a:txBody>
                  <a:tcPr marL="115204" marR="6401" marT="6401"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$9,547.23 </a:t>
                      </a:r>
                    </a:p>
                  </a:txBody>
                  <a:tcPr marL="6401" marR="6401" marT="6401"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6401" marR="6401" marT="6401" marB="0" anchor="ctr">
                    <a:lnL>
                      <a:noFill/>
                    </a:lnL>
                    <a:lnR>
                      <a:noFill/>
                    </a:lnR>
                    <a:lnT>
                      <a:noFill/>
                    </a:lnT>
                    <a:lnB>
                      <a:noFill/>
                    </a:lnB>
                  </a:tcPr>
                </a:tc>
                <a:extLst>
                  <a:ext uri="{0D108BD9-81ED-4DB2-BD59-A6C34878D82A}">
                    <a16:rowId xmlns:a16="http://schemas.microsoft.com/office/drawing/2014/main" val="10017"/>
                  </a:ext>
                </a:extLst>
              </a:tr>
              <a:tr h="251488">
                <a:tc>
                  <a:txBody>
                    <a:bodyPr/>
                    <a:lstStyle/>
                    <a:p>
                      <a:pPr algn="l" fontAlgn="b"/>
                      <a:r>
                        <a:rPr lang="en-US" sz="1600" b="0" i="0" u="none" strike="noStrike" dirty="0">
                          <a:solidFill>
                            <a:srgbClr val="000000"/>
                          </a:solidFill>
                          <a:effectLst/>
                          <a:latin typeface="Arial" panose="020B0604020202020204" pitchFamily="34" charset="0"/>
                        </a:rPr>
                        <a:t>4.18 - </a:t>
                      </a:r>
                      <a:r>
                        <a:rPr lang="en-US" sz="1600" b="0" i="0" u="none" strike="noStrike" dirty="0" err="1">
                          <a:solidFill>
                            <a:srgbClr val="000000"/>
                          </a:solidFill>
                          <a:effectLst/>
                          <a:latin typeface="Arial" panose="020B0604020202020204" pitchFamily="34" charset="0"/>
                        </a:rPr>
                        <a:t>Misc</a:t>
                      </a:r>
                      <a:r>
                        <a:rPr lang="en-US" sz="1600" b="0" i="0" u="none" strike="noStrike" dirty="0">
                          <a:solidFill>
                            <a:srgbClr val="000000"/>
                          </a:solidFill>
                          <a:effectLst/>
                          <a:latin typeface="Arial" panose="020B0604020202020204" pitchFamily="34" charset="0"/>
                        </a:rPr>
                        <a:t> Expense</a:t>
                      </a:r>
                    </a:p>
                  </a:txBody>
                  <a:tcPr marL="115204" marR="6401" marT="640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$5,280.50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55464">
                <a:tc>
                  <a:txBody>
                    <a:bodyPr/>
                    <a:lstStyle/>
                    <a:p>
                      <a:pPr algn="l" fontAlgn="b"/>
                      <a:r>
                        <a:rPr lang="en-US" sz="1600" b="1" i="0" u="none" strike="noStrike" dirty="0">
                          <a:solidFill>
                            <a:srgbClr val="000000"/>
                          </a:solidFill>
                          <a:effectLst/>
                          <a:latin typeface="Arial" panose="020B0604020202020204" pitchFamily="34" charset="0"/>
                        </a:rPr>
                        <a:t>Total - Expense</a:t>
                      </a:r>
                    </a:p>
                  </a:txBody>
                  <a:tcPr marL="57602" marR="6401" marT="640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6401" marR="6401" marT="640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$335,951.00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55464">
                <a:tc>
                  <a:txBody>
                    <a:bodyPr/>
                    <a:lstStyle/>
                    <a:p>
                      <a:pPr algn="l" fontAlgn="ctr"/>
                      <a:r>
                        <a:rPr lang="en-US" sz="1600" b="1" i="0" u="none" strike="noStrike" dirty="0">
                          <a:solidFill>
                            <a:srgbClr val="000000"/>
                          </a:solidFill>
                          <a:effectLst/>
                          <a:latin typeface="Arial" panose="020B0604020202020204" pitchFamily="34" charset="0"/>
                        </a:rPr>
                        <a:t>Net Income</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6401" marR="6401" marT="640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6401" marR="6401" marT="640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2" name="Footer Placeholder 1"/>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8196" name="Rectangle 5"/>
          <p:cNvSpPr>
            <a:spLocks noGrp="1" noChangeArrowheads="1"/>
          </p:cNvSpPr>
          <p:nvPr>
            <p:ph type="sldNum" sz="quarter"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3838B4BB-A4D0-4480-9F10-787314E25A66}"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24</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8198" name="Rectangle 2"/>
          <p:cNvSpPr>
            <a:spLocks noGrp="1" noChangeArrowheads="1"/>
          </p:cNvSpPr>
          <p:nvPr>
            <p:ph type="title" idx="4294967295"/>
          </p:nvPr>
        </p:nvSpPr>
        <p:spPr>
          <a:xfrm>
            <a:off x="696912" y="678705"/>
            <a:ext cx="7845425" cy="400050"/>
          </a:xfrm>
        </p:spPr>
        <p:txBody>
          <a:bodyPr vert="horz" wrap="square" lIns="69056" tIns="34529" rIns="69056" bIns="34529" numCol="1" anchor="ctr" anchorCtr="0" compatLnSpc="1">
            <a:prstTxWarp prst="textNoShape">
              <a:avLst/>
            </a:prstTxWarp>
          </a:bodyPr>
          <a:lstStyle/>
          <a:p>
            <a:pPr eaLnBrk="1" hangingPunct="1"/>
            <a:r>
              <a:rPr lang="en-US" dirty="0"/>
              <a:t>2003 – 2019 Historical Attendance</a:t>
            </a:r>
          </a:p>
        </p:txBody>
      </p:sp>
      <p:sp>
        <p:nvSpPr>
          <p:cNvPr id="8199" name="Rectangle 3"/>
          <p:cNvSpPr>
            <a:spLocks noGrp="1" noChangeArrowheads="1"/>
          </p:cNvSpPr>
          <p:nvPr>
            <p:ph type="body" sz="half" idx="4294967295"/>
          </p:nvPr>
        </p:nvSpPr>
        <p:spPr>
          <a:xfrm>
            <a:off x="304801" y="1033954"/>
            <a:ext cx="2971799" cy="4984411"/>
          </a:xfrm>
        </p:spPr>
        <p:txBody>
          <a:bodyPr vert="horz" wrap="square" lIns="69056" tIns="34529" rIns="69056" bIns="34529" numCol="1" anchor="t" anchorCtr="0" compatLnSpc="1">
            <a:prstTxWarp prst="textNoShape">
              <a:avLst/>
            </a:prstTxWarp>
            <a:spAutoFit/>
          </a:bodyPr>
          <a:lstStyle/>
          <a:p>
            <a:pPr marL="170260" indent="-170260" defTabSz="685800">
              <a:lnSpc>
                <a:spcPct val="90000"/>
              </a:lnSpc>
              <a:tabLst>
                <a:tab pos="5529263" algn="r"/>
              </a:tabLst>
            </a:pPr>
            <a:r>
              <a:rPr lang="en-US" sz="1100" dirty="0"/>
              <a:t>2003</a:t>
            </a:r>
          </a:p>
          <a:p>
            <a:pPr marL="340519" lvl="1" indent="-84535" defTabSz="685800">
              <a:lnSpc>
                <a:spcPct val="90000"/>
              </a:lnSpc>
              <a:tabLst>
                <a:tab pos="5529263" algn="r"/>
              </a:tabLst>
            </a:pPr>
            <a:r>
              <a:rPr lang="en-US" sz="1100" dirty="0"/>
              <a:t> 420 - Ft. Lauderdale ($47,287 - $42,118)</a:t>
            </a:r>
          </a:p>
          <a:p>
            <a:pPr marL="340519" lvl="1" indent="-84535" defTabSz="685800">
              <a:lnSpc>
                <a:spcPct val="90000"/>
              </a:lnSpc>
              <a:tabLst>
                <a:tab pos="5529263" algn="r"/>
              </a:tabLst>
            </a:pPr>
            <a:r>
              <a:rPr lang="en-US" sz="1100" dirty="0"/>
              <a:t> 561 - DFW ($72,916 - $78,354)</a:t>
            </a:r>
          </a:p>
          <a:p>
            <a:pPr marL="340519" lvl="1" indent="-84535" defTabSz="685800">
              <a:lnSpc>
                <a:spcPct val="90000"/>
              </a:lnSpc>
              <a:tabLst>
                <a:tab pos="5529263" algn="r"/>
              </a:tabLst>
            </a:pPr>
            <a:r>
              <a:rPr lang="en-US" sz="1100" dirty="0"/>
              <a:t> 491 - Singapore ($22,077, -</a:t>
            </a:r>
            <a:r>
              <a:rPr lang="en-US" sz="1100" dirty="0">
                <a:solidFill>
                  <a:srgbClr val="FF0000"/>
                </a:solidFill>
              </a:rPr>
              <a:t>$32,319</a:t>
            </a:r>
            <a:r>
              <a:rPr lang="en-US" sz="1100" dirty="0"/>
              <a:t>)</a:t>
            </a:r>
          </a:p>
          <a:p>
            <a:pPr marL="170260" indent="-170260" defTabSz="685800">
              <a:lnSpc>
                <a:spcPct val="90000"/>
              </a:lnSpc>
              <a:tabLst>
                <a:tab pos="5529263" algn="r"/>
              </a:tabLst>
            </a:pPr>
            <a:r>
              <a:rPr lang="en-US" sz="1100" dirty="0"/>
              <a:t>2004</a:t>
            </a:r>
          </a:p>
          <a:p>
            <a:pPr marL="340519" lvl="1" indent="-84535" defTabSz="685800">
              <a:lnSpc>
                <a:spcPct val="90000"/>
              </a:lnSpc>
              <a:tabLst>
                <a:tab pos="5529263" algn="r"/>
              </a:tabLst>
            </a:pPr>
            <a:r>
              <a:rPr lang="en-US" sz="1100" dirty="0"/>
              <a:t> 650 - Garden Grove ( $13,250, $82,403.08)</a:t>
            </a:r>
          </a:p>
          <a:p>
            <a:pPr marL="340519" lvl="1" indent="-84535" defTabSz="685800">
              <a:lnSpc>
                <a:spcPct val="90000"/>
              </a:lnSpc>
              <a:tabLst>
                <a:tab pos="5529263" algn="r"/>
              </a:tabLst>
            </a:pPr>
            <a:r>
              <a:rPr lang="en-US" sz="1100" dirty="0"/>
              <a:t> 714 - Berlin (</a:t>
            </a:r>
            <a:r>
              <a:rPr lang="en-US" sz="1100" dirty="0">
                <a:solidFill>
                  <a:srgbClr val="FF0000"/>
                </a:solidFill>
              </a:rPr>
              <a:t>$25, 914, </a:t>
            </a:r>
            <a:r>
              <a:rPr lang="en-US" sz="1100" dirty="0"/>
              <a:t>$41,257)</a:t>
            </a:r>
          </a:p>
          <a:p>
            <a:pPr marL="170260" indent="-170260" defTabSz="685800">
              <a:lnSpc>
                <a:spcPct val="90000"/>
              </a:lnSpc>
              <a:tabLst>
                <a:tab pos="5529263" algn="r"/>
              </a:tabLst>
            </a:pPr>
            <a:r>
              <a:rPr lang="en-US" sz="1100" dirty="0"/>
              <a:t>2005</a:t>
            </a:r>
          </a:p>
          <a:p>
            <a:pPr marL="340519" lvl="1" indent="-84535" defTabSz="685800">
              <a:lnSpc>
                <a:spcPct val="90000"/>
              </a:lnSpc>
              <a:tabLst>
                <a:tab pos="5529263" algn="r"/>
              </a:tabLst>
            </a:pPr>
            <a:r>
              <a:rPr lang="en-US" sz="1100" dirty="0"/>
              <a:t> 802 - Monterey ($11,858, $63,183)</a:t>
            </a:r>
          </a:p>
          <a:p>
            <a:pPr marL="340519" lvl="1" indent="-84535" defTabSz="685800">
              <a:lnSpc>
                <a:spcPct val="90000"/>
              </a:lnSpc>
              <a:tabLst>
                <a:tab pos="5529263" algn="r"/>
              </a:tabLst>
            </a:pPr>
            <a:r>
              <a:rPr lang="en-US" sz="1100" dirty="0"/>
              <a:t> 523 - Cairns (Australia) (</a:t>
            </a:r>
            <a:r>
              <a:rPr lang="en-US" sz="1100" dirty="0">
                <a:solidFill>
                  <a:srgbClr val="FF0000"/>
                </a:solidFill>
              </a:rPr>
              <a:t>$60,750,  -$51,375</a:t>
            </a:r>
            <a:r>
              <a:rPr lang="en-US" sz="1100" dirty="0"/>
              <a:t>)</a:t>
            </a:r>
          </a:p>
          <a:p>
            <a:pPr marL="340519" lvl="1" indent="-84535" defTabSz="685800">
              <a:lnSpc>
                <a:spcPct val="90000"/>
              </a:lnSpc>
              <a:tabLst>
                <a:tab pos="5529263" algn="r"/>
              </a:tabLst>
            </a:pPr>
            <a:r>
              <a:rPr lang="en-US" sz="1100" dirty="0"/>
              <a:t> 759 - Garden Grove ($87,772,  $94,114)</a:t>
            </a:r>
          </a:p>
          <a:p>
            <a:pPr marL="170260" indent="-170260" defTabSz="685800">
              <a:lnSpc>
                <a:spcPct val="90000"/>
              </a:lnSpc>
              <a:tabLst>
                <a:tab pos="5529263" algn="r"/>
              </a:tabLst>
            </a:pPr>
            <a:r>
              <a:rPr lang="en-US" sz="1100" dirty="0"/>
              <a:t>2006</a:t>
            </a:r>
          </a:p>
          <a:p>
            <a:pPr marL="340519" lvl="1" indent="-84535" defTabSz="685800">
              <a:lnSpc>
                <a:spcPct val="90000"/>
              </a:lnSpc>
              <a:tabLst>
                <a:tab pos="5529263" algn="r"/>
              </a:tabLst>
            </a:pPr>
            <a:r>
              <a:rPr lang="en-US" sz="1100" dirty="0"/>
              <a:t> 740 - Hawaii (</a:t>
            </a:r>
            <a:r>
              <a:rPr lang="en-US" altLang="en-US" sz="1100" dirty="0">
                <a:solidFill>
                  <a:srgbClr val="FF0000"/>
                </a:solidFill>
              </a:rPr>
              <a:t>13,690, </a:t>
            </a:r>
            <a:r>
              <a:rPr lang="en-US" sz="1100" dirty="0"/>
              <a:t>$32,272)</a:t>
            </a:r>
          </a:p>
          <a:p>
            <a:pPr marL="340519" lvl="1" indent="-84535" defTabSz="685800">
              <a:lnSpc>
                <a:spcPct val="90000"/>
              </a:lnSpc>
              <a:tabLst>
                <a:tab pos="5529263" algn="r"/>
              </a:tabLst>
            </a:pPr>
            <a:r>
              <a:rPr lang="en-US" sz="1100" dirty="0"/>
              <a:t> 564 - Jacksonville (</a:t>
            </a:r>
            <a:r>
              <a:rPr lang="en-US" sz="1100" dirty="0">
                <a:solidFill>
                  <a:srgbClr val="FF0000"/>
                </a:solidFill>
              </a:rPr>
              <a:t>$450</a:t>
            </a:r>
            <a:r>
              <a:rPr lang="en-US" sz="1100" dirty="0"/>
              <a:t>,$55,163)</a:t>
            </a:r>
          </a:p>
          <a:p>
            <a:pPr marL="340519" lvl="1" indent="-84535" defTabSz="685800">
              <a:lnSpc>
                <a:spcPct val="90000"/>
              </a:lnSpc>
              <a:tabLst>
                <a:tab pos="5529263" algn="r"/>
              </a:tabLst>
            </a:pPr>
            <a:r>
              <a:rPr lang="en-US" sz="1100" dirty="0"/>
              <a:t> 350 - Melbourne (</a:t>
            </a:r>
            <a:r>
              <a:rPr lang="en-US" sz="1100" dirty="0">
                <a:solidFill>
                  <a:srgbClr val="FF0000"/>
                </a:solidFill>
              </a:rPr>
              <a:t>$38,855, -$23,184</a:t>
            </a:r>
            <a:r>
              <a:rPr lang="en-US" sz="1100" dirty="0"/>
              <a:t>)</a:t>
            </a:r>
          </a:p>
          <a:p>
            <a:pPr marL="170260" indent="-170260" defTabSz="685800">
              <a:lnSpc>
                <a:spcPct val="90000"/>
              </a:lnSpc>
              <a:tabLst>
                <a:tab pos="5529263" algn="r"/>
              </a:tabLst>
            </a:pPr>
            <a:r>
              <a:rPr lang="en-US" sz="1100" dirty="0"/>
              <a:t>2007</a:t>
            </a:r>
          </a:p>
          <a:p>
            <a:pPr marL="340519" lvl="1" indent="-84535" defTabSz="685800">
              <a:lnSpc>
                <a:spcPct val="90000"/>
              </a:lnSpc>
              <a:tabLst>
                <a:tab pos="5529263" algn="r"/>
              </a:tabLst>
            </a:pPr>
            <a:r>
              <a:rPr lang="en-US" sz="1100" dirty="0"/>
              <a:t> 478 - Montreal (</a:t>
            </a:r>
            <a:r>
              <a:rPr lang="en-US" sz="1100" dirty="0">
                <a:solidFill>
                  <a:srgbClr val="FF0000"/>
                </a:solidFill>
              </a:rPr>
              <a:t>$750, </a:t>
            </a:r>
            <a:r>
              <a:rPr lang="en-US" sz="1100" dirty="0"/>
              <a:t>$17,425)</a:t>
            </a:r>
          </a:p>
          <a:p>
            <a:pPr marL="340519" lvl="1" indent="-84535" defTabSz="685800">
              <a:lnSpc>
                <a:spcPct val="90000"/>
              </a:lnSpc>
              <a:tabLst>
                <a:tab pos="5529263" algn="r"/>
              </a:tabLst>
            </a:pPr>
            <a:r>
              <a:rPr lang="en-US" sz="1100" dirty="0"/>
              <a:t> 439 - Hawaii (</a:t>
            </a:r>
            <a:r>
              <a:rPr lang="en-US" sz="1100" dirty="0">
                <a:solidFill>
                  <a:srgbClr val="FF0000"/>
                </a:solidFill>
              </a:rPr>
              <a:t>$28,200,</a:t>
            </a:r>
            <a:r>
              <a:rPr lang="en-US" sz="1100" dirty="0"/>
              <a:t> $17,720)</a:t>
            </a:r>
          </a:p>
          <a:p>
            <a:pPr marL="170260" indent="-170260" defTabSz="685800">
              <a:lnSpc>
                <a:spcPct val="90000"/>
              </a:lnSpc>
              <a:tabLst>
                <a:tab pos="5529263" algn="r"/>
              </a:tabLst>
            </a:pPr>
            <a:r>
              <a:rPr lang="en-US" sz="1100" dirty="0"/>
              <a:t>2008</a:t>
            </a:r>
          </a:p>
          <a:p>
            <a:pPr marL="340519" lvl="1" indent="-84535" defTabSz="685800">
              <a:lnSpc>
                <a:spcPct val="90000"/>
              </a:lnSpc>
              <a:tabLst>
                <a:tab pos="5529263" algn="r"/>
              </a:tabLst>
            </a:pPr>
            <a:r>
              <a:rPr lang="en-US" sz="1100" dirty="0"/>
              <a:t>361 - Taipei (</a:t>
            </a:r>
            <a:r>
              <a:rPr lang="en-US" sz="1100" dirty="0">
                <a:solidFill>
                  <a:srgbClr val="FF0000"/>
                </a:solidFill>
              </a:rPr>
              <a:t>$126,352, -$24,636</a:t>
            </a:r>
            <a:r>
              <a:rPr lang="en-US" sz="1100" dirty="0"/>
              <a:t>)</a:t>
            </a:r>
          </a:p>
          <a:p>
            <a:pPr marL="340519" lvl="1" indent="-84535" defTabSz="685800">
              <a:lnSpc>
                <a:spcPct val="90000"/>
              </a:lnSpc>
              <a:tabLst>
                <a:tab pos="5529263" algn="r"/>
              </a:tabLst>
            </a:pPr>
            <a:r>
              <a:rPr lang="en-US" sz="1100" dirty="0"/>
              <a:t>402 - Jacksonville ($1,850, $39,459)</a:t>
            </a:r>
          </a:p>
          <a:p>
            <a:pPr marL="340519" lvl="1" indent="-84535" defTabSz="685800">
              <a:lnSpc>
                <a:spcPct val="90000"/>
              </a:lnSpc>
              <a:tabLst>
                <a:tab pos="5529263" algn="r"/>
              </a:tabLst>
            </a:pPr>
            <a:r>
              <a:rPr lang="en-US" sz="1100" dirty="0"/>
              <a:t>379 – Hawaii (</a:t>
            </a:r>
            <a:r>
              <a:rPr lang="en-US" sz="1100" dirty="0">
                <a:solidFill>
                  <a:srgbClr val="FF0000"/>
                </a:solidFill>
              </a:rPr>
              <a:t>$13,343, </a:t>
            </a:r>
            <a:r>
              <a:rPr lang="en-US" sz="1100" dirty="0"/>
              <a:t>$8,557)</a:t>
            </a:r>
          </a:p>
        </p:txBody>
      </p:sp>
      <p:sp>
        <p:nvSpPr>
          <p:cNvPr id="8200" name="Rectangle 4"/>
          <p:cNvSpPr>
            <a:spLocks noGrp="1" noChangeArrowheads="1"/>
          </p:cNvSpPr>
          <p:nvPr>
            <p:ph type="body" sz="half" idx="4294967295"/>
          </p:nvPr>
        </p:nvSpPr>
        <p:spPr>
          <a:xfrm>
            <a:off x="2831579" y="1083993"/>
            <a:ext cx="3124201" cy="4970561"/>
          </a:xfrm>
        </p:spPr>
        <p:txBody>
          <a:bodyPr vert="horz" wrap="square" lIns="69056" tIns="34529" rIns="69056" bIns="34529" numCol="1" anchor="t" anchorCtr="0" compatLnSpc="1">
            <a:prstTxWarp prst="textNoShape">
              <a:avLst/>
            </a:prstTxWarp>
          </a:bodyPr>
          <a:lstStyle/>
          <a:p>
            <a:pPr marL="137160" indent="-170260" defTabSz="685800">
              <a:spcBef>
                <a:spcPts val="0"/>
              </a:spcBef>
              <a:tabLst>
                <a:tab pos="5529263" algn="r"/>
              </a:tabLst>
            </a:pPr>
            <a:r>
              <a:rPr lang="en-US" sz="1200" dirty="0"/>
              <a:t>2009</a:t>
            </a:r>
          </a:p>
          <a:p>
            <a:pPr marL="340519" lvl="1" indent="-84535" defTabSz="685800">
              <a:lnSpc>
                <a:spcPct val="90000"/>
              </a:lnSpc>
              <a:tabLst>
                <a:tab pos="5529263" algn="r"/>
              </a:tabLst>
            </a:pPr>
            <a:r>
              <a:rPr lang="en-US" sz="1200" dirty="0"/>
              <a:t>355 – LA ($4,724, $9,835)</a:t>
            </a:r>
          </a:p>
          <a:p>
            <a:pPr marL="340519" lvl="1" indent="-84535" defTabSz="685800">
              <a:lnSpc>
                <a:spcPct val="90000"/>
              </a:lnSpc>
              <a:tabLst>
                <a:tab pos="5529263" algn="r"/>
              </a:tabLst>
            </a:pPr>
            <a:r>
              <a:rPr lang="en-US" sz="1200" dirty="0"/>
              <a:t>344 – Montreal ($8,676, $29,948)</a:t>
            </a:r>
          </a:p>
          <a:p>
            <a:pPr marL="340519" lvl="1" indent="-84535" defTabSz="685800">
              <a:lnSpc>
                <a:spcPct val="90000"/>
              </a:lnSpc>
              <a:tabLst>
                <a:tab pos="5529263" algn="r"/>
              </a:tabLst>
            </a:pPr>
            <a:r>
              <a:rPr lang="en-US" sz="1200" dirty="0"/>
              <a:t>500 – Hawaii ($16,793, $17,330)</a:t>
            </a:r>
          </a:p>
          <a:p>
            <a:pPr marL="137160" indent="-170260" defTabSz="685800">
              <a:spcBef>
                <a:spcPts val="0"/>
              </a:spcBef>
              <a:tabLst>
                <a:tab pos="5529263" algn="r"/>
              </a:tabLst>
            </a:pPr>
            <a:r>
              <a:rPr lang="en-US" sz="1200" dirty="0"/>
              <a:t>2010</a:t>
            </a:r>
          </a:p>
          <a:p>
            <a:pPr marL="437198" lvl="2" indent="-130969" defTabSz="685800">
              <a:spcBef>
                <a:spcPts val="0"/>
              </a:spcBef>
              <a:tabLst>
                <a:tab pos="5529263" algn="r"/>
              </a:tabLst>
            </a:pPr>
            <a:r>
              <a:rPr lang="en-US" sz="1200" dirty="0"/>
              <a:t>428 – LA ($9,000, $33,307)</a:t>
            </a:r>
          </a:p>
          <a:p>
            <a:pPr marL="437198" lvl="2" indent="-130969" defTabSz="685800">
              <a:spcBef>
                <a:spcPts val="0"/>
              </a:spcBef>
              <a:tabLst>
                <a:tab pos="5529263" algn="r"/>
              </a:tabLst>
            </a:pPr>
            <a:r>
              <a:rPr lang="en-US" sz="1200" dirty="0"/>
              <a:t>426 - Beijing ($0)</a:t>
            </a:r>
          </a:p>
          <a:p>
            <a:pPr marL="437198" lvl="2" indent="-130969" defTabSz="685800">
              <a:spcBef>
                <a:spcPts val="0"/>
              </a:spcBef>
              <a:tabLst>
                <a:tab pos="5529263" algn="r"/>
              </a:tabLst>
            </a:pPr>
            <a:r>
              <a:rPr lang="en-US" sz="1200" dirty="0"/>
              <a:t>384 – Hawaii ($1,161,  $316)</a:t>
            </a:r>
          </a:p>
          <a:p>
            <a:pPr marL="137160" indent="-170260" defTabSz="685800">
              <a:spcBef>
                <a:spcPts val="0"/>
              </a:spcBef>
              <a:tabLst>
                <a:tab pos="5529263" algn="r"/>
              </a:tabLst>
            </a:pPr>
            <a:r>
              <a:rPr lang="en-US" sz="1200" dirty="0"/>
              <a:t>2011</a:t>
            </a:r>
          </a:p>
          <a:p>
            <a:pPr marL="437198" lvl="2" indent="-130969" defTabSz="685800">
              <a:spcBef>
                <a:spcPts val="0"/>
              </a:spcBef>
              <a:tabLst>
                <a:tab pos="5529263" algn="r"/>
              </a:tabLst>
            </a:pPr>
            <a:r>
              <a:rPr lang="en-US" sz="1200" dirty="0"/>
              <a:t>410 – LA ($13,378, $</a:t>
            </a:r>
            <a:r>
              <a:rPr lang="en-US" altLang="en-US" sz="1200" dirty="0"/>
              <a:t> 30,810</a:t>
            </a:r>
            <a:r>
              <a:rPr lang="en-US" sz="1200" dirty="0"/>
              <a:t>)</a:t>
            </a:r>
          </a:p>
          <a:p>
            <a:pPr marL="437198" lvl="2" indent="-130969" defTabSz="685800">
              <a:spcBef>
                <a:spcPts val="0"/>
              </a:spcBef>
              <a:tabLst>
                <a:tab pos="5529263" algn="r"/>
              </a:tabLst>
            </a:pPr>
            <a:r>
              <a:rPr lang="en-US" sz="1200" dirty="0"/>
              <a:t>351 – Indian Wells (</a:t>
            </a:r>
            <a:r>
              <a:rPr lang="en-US" sz="1200" dirty="0">
                <a:solidFill>
                  <a:srgbClr val="FF0000"/>
                </a:solidFill>
              </a:rPr>
              <a:t>$9,128,</a:t>
            </a:r>
            <a:r>
              <a:rPr lang="en-US" sz="1200" dirty="0"/>
              <a:t> $20,536)</a:t>
            </a:r>
          </a:p>
          <a:p>
            <a:pPr marL="437198" lvl="2" indent="-130969" defTabSz="685800">
              <a:spcBef>
                <a:spcPts val="0"/>
              </a:spcBef>
              <a:tabLst>
                <a:tab pos="5529263" algn="r"/>
              </a:tabLst>
            </a:pPr>
            <a:r>
              <a:rPr lang="en-US" sz="1200" dirty="0"/>
              <a:t>313 – Okinawa (</a:t>
            </a:r>
            <a:r>
              <a:rPr lang="en-US" sz="1200" dirty="0">
                <a:solidFill>
                  <a:srgbClr val="FF0000"/>
                </a:solidFill>
              </a:rPr>
              <a:t>$22,669, </a:t>
            </a:r>
            <a:r>
              <a:rPr lang="en-US" sz="1200" dirty="0"/>
              <a:t>$0)</a:t>
            </a:r>
          </a:p>
          <a:p>
            <a:pPr marL="137160" indent="-170260" defTabSz="685800">
              <a:spcBef>
                <a:spcPts val="0"/>
              </a:spcBef>
              <a:tabLst>
                <a:tab pos="5529263" algn="r"/>
              </a:tabLst>
            </a:pPr>
            <a:r>
              <a:rPr lang="en-US" sz="1200" dirty="0"/>
              <a:t>2012</a:t>
            </a:r>
          </a:p>
          <a:p>
            <a:pPr marL="437198" lvl="2" indent="-130969" defTabSz="685800">
              <a:spcBef>
                <a:spcPts val="0"/>
              </a:spcBef>
              <a:tabLst>
                <a:tab pos="5529263" algn="r"/>
              </a:tabLst>
            </a:pPr>
            <a:r>
              <a:rPr lang="en-US" sz="1200" dirty="0"/>
              <a:t>359 – Jacksonville ($16,398, $30,932)</a:t>
            </a:r>
          </a:p>
          <a:p>
            <a:pPr marL="437198" lvl="2" indent="-130969" defTabSz="685800">
              <a:spcBef>
                <a:spcPts val="0"/>
              </a:spcBef>
              <a:tabLst>
                <a:tab pos="5529263" algn="r"/>
              </a:tabLst>
            </a:pPr>
            <a:r>
              <a:rPr lang="en-US" sz="1200" dirty="0"/>
              <a:t>335 – Atlanta (</a:t>
            </a:r>
            <a:r>
              <a:rPr lang="en-US" sz="1200" dirty="0">
                <a:solidFill>
                  <a:srgbClr val="FF0000"/>
                </a:solidFill>
              </a:rPr>
              <a:t>$680,</a:t>
            </a:r>
            <a:r>
              <a:rPr lang="en-US" sz="1200" dirty="0"/>
              <a:t> </a:t>
            </a:r>
            <a:r>
              <a:rPr lang="en-US" sz="1200" dirty="0">
                <a:solidFill>
                  <a:srgbClr val="FF0000"/>
                </a:solidFill>
              </a:rPr>
              <a:t> $100.35</a:t>
            </a:r>
            <a:r>
              <a:rPr lang="en-US" sz="1200" dirty="0"/>
              <a:t>)</a:t>
            </a:r>
          </a:p>
          <a:p>
            <a:pPr marL="437198" lvl="2" indent="-130969" defTabSz="685800">
              <a:spcBef>
                <a:spcPts val="0"/>
              </a:spcBef>
              <a:tabLst>
                <a:tab pos="5529263" algn="r"/>
              </a:tabLst>
            </a:pPr>
            <a:r>
              <a:rPr lang="en-US" sz="1200" dirty="0"/>
              <a:t>314 – Indian Wells (-</a:t>
            </a:r>
            <a:r>
              <a:rPr lang="en-US" sz="1200" dirty="0">
                <a:solidFill>
                  <a:srgbClr val="FF0000"/>
                </a:solidFill>
              </a:rPr>
              <a:t>$7,665, </a:t>
            </a:r>
            <a:r>
              <a:rPr lang="en-US" sz="1200" dirty="0"/>
              <a:t>$15,480) </a:t>
            </a:r>
          </a:p>
          <a:p>
            <a:pPr marL="137160" indent="-130969" defTabSz="685800">
              <a:spcBef>
                <a:spcPts val="0"/>
              </a:spcBef>
              <a:tabLst>
                <a:tab pos="5529263" algn="r"/>
              </a:tabLst>
            </a:pPr>
            <a:r>
              <a:rPr lang="en-US" sz="1200" dirty="0"/>
              <a:t>2013</a:t>
            </a:r>
          </a:p>
          <a:p>
            <a:pPr marL="437198" lvl="2" indent="-130969" defTabSz="685800">
              <a:spcBef>
                <a:spcPts val="0"/>
              </a:spcBef>
              <a:tabLst>
                <a:tab pos="5529263"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$5,857</a:t>
            </a:r>
            <a:r>
              <a:rPr lang="en-US" sz="1200" dirty="0"/>
              <a:t>)</a:t>
            </a:r>
          </a:p>
          <a:p>
            <a:pPr marL="437198" lvl="2" indent="-130969" defTabSz="685800">
              <a:spcBef>
                <a:spcPts val="0"/>
              </a:spcBef>
              <a:tabLst>
                <a:tab pos="5529263" algn="r"/>
              </a:tabLst>
            </a:pPr>
            <a:r>
              <a:rPr lang="en-US" sz="1200" dirty="0"/>
              <a:t>337 – Hawaii      (-</a:t>
            </a:r>
            <a:r>
              <a:rPr lang="en-US" sz="1200" dirty="0">
                <a:solidFill>
                  <a:srgbClr val="FF0000"/>
                </a:solidFill>
              </a:rPr>
              <a:t>$10,533, -$12,227</a:t>
            </a:r>
            <a:r>
              <a:rPr lang="en-US" sz="1200" dirty="0"/>
              <a:t>)</a:t>
            </a:r>
          </a:p>
          <a:p>
            <a:pPr marL="437198" lvl="2" indent="-130969" defTabSz="685800">
              <a:spcBef>
                <a:spcPts val="0"/>
              </a:spcBef>
              <a:tabLst>
                <a:tab pos="5529263" algn="r"/>
              </a:tabLst>
            </a:pPr>
            <a:r>
              <a:rPr lang="en-US" sz="1200" dirty="0"/>
              <a:t>279 – Nanjing     ($0, </a:t>
            </a:r>
            <a:r>
              <a:rPr lang="en-US" sz="1200" dirty="0">
                <a:solidFill>
                  <a:srgbClr val="FF0000"/>
                </a:solidFill>
              </a:rPr>
              <a:t>$7,475</a:t>
            </a:r>
            <a:r>
              <a:rPr lang="en-US" sz="1200" dirty="0"/>
              <a:t>) </a:t>
            </a:r>
          </a:p>
          <a:p>
            <a:pPr marL="137160" indent="-170260" defTabSz="685800">
              <a:spcBef>
                <a:spcPts val="0"/>
              </a:spcBef>
              <a:tabLst>
                <a:tab pos="5529263" algn="r"/>
              </a:tabLst>
            </a:pPr>
            <a:r>
              <a:rPr lang="en-US" sz="1200" dirty="0"/>
              <a:t>2014</a:t>
            </a:r>
          </a:p>
          <a:p>
            <a:pPr marL="437198" lvl="2" indent="-84535" defTabSz="685800">
              <a:spcBef>
                <a:spcPts val="0"/>
              </a:spcBef>
              <a:tabLst>
                <a:tab pos="5529263"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437198" lvl="2" indent="-84535" defTabSz="685800">
              <a:spcBef>
                <a:spcPts val="0"/>
              </a:spcBef>
              <a:tabLst>
                <a:tab pos="5529263" algn="r"/>
              </a:tabLst>
            </a:pPr>
            <a:r>
              <a:rPr lang="en-US" sz="1200" dirty="0"/>
              <a:t>337 – Waikoloa (</a:t>
            </a:r>
            <a:r>
              <a:rPr lang="en-US" sz="1200" dirty="0">
                <a:solidFill>
                  <a:schemeClr val="tx1"/>
                </a:solidFill>
              </a:rPr>
              <a:t>$8,940, </a:t>
            </a:r>
            <a:r>
              <a:rPr lang="en-US" sz="1200" dirty="0">
                <a:solidFill>
                  <a:schemeClr val="tx1"/>
                </a:solidFill>
                <a:ea typeface="MS PGothic" pitchFamily="34" charset="-128"/>
              </a:rPr>
              <a:t>$13,949</a:t>
            </a:r>
            <a:r>
              <a:rPr lang="en-US" sz="1200" dirty="0"/>
              <a:t>)</a:t>
            </a:r>
          </a:p>
          <a:p>
            <a:pPr marL="437198" lvl="2" indent="-84535" defTabSz="685800">
              <a:spcBef>
                <a:spcPts val="0"/>
              </a:spcBef>
              <a:tabLst>
                <a:tab pos="5529263" algn="r"/>
              </a:tabLst>
            </a:pPr>
            <a:r>
              <a:rPr lang="en-US" sz="1200" dirty="0"/>
              <a:t>341 – Athens (-</a:t>
            </a:r>
            <a:r>
              <a:rPr lang="en-US" sz="1200" dirty="0">
                <a:solidFill>
                  <a:srgbClr val="FF0000"/>
                </a:solidFill>
              </a:rPr>
              <a:t>$63,050, </a:t>
            </a:r>
            <a:r>
              <a:rPr lang="en-US" sz="1200" dirty="0"/>
              <a:t>$1,099)</a:t>
            </a:r>
          </a:p>
          <a:p>
            <a:pPr marL="386954" lvl="1" indent="-130969" defTabSz="685800">
              <a:lnSpc>
                <a:spcPct val="90000"/>
              </a:lnSpc>
              <a:tabLst>
                <a:tab pos="5529263" algn="r"/>
              </a:tabLst>
            </a:pPr>
            <a:endParaRPr lang="en-US" sz="1600" dirty="0"/>
          </a:p>
        </p:txBody>
      </p:sp>
      <p:sp>
        <p:nvSpPr>
          <p:cNvPr id="8201" name="Rectangle 5"/>
          <p:cNvSpPr>
            <a:spLocks noChangeArrowheads="1"/>
          </p:cNvSpPr>
          <p:nvPr/>
        </p:nvSpPr>
        <p:spPr bwMode="auto">
          <a:xfrm>
            <a:off x="7780735" y="723900"/>
            <a:ext cx="184731" cy="196208"/>
          </a:xfrm>
          <a:prstGeom prst="rect">
            <a:avLst/>
          </a:prstGeom>
          <a:noFill/>
          <a:ln w="12700">
            <a:noFill/>
            <a:miter lim="800000"/>
            <a:headEnd type="none" w="sm" len="sm"/>
            <a:tailEnd type="none" w="sm" len="sm"/>
          </a:ln>
        </p:spPr>
        <p:txBody>
          <a:bodyPr wrap="none">
            <a:spAutoFit/>
          </a:bodyPr>
          <a:lstStyle/>
          <a:p>
            <a:pPr marL="0" marR="0" lvl="0" indent="0" algn="l" defTabSz="685800"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US" sz="675" b="1" i="0" u="none" strike="noStrike" kern="1200" cap="none" spc="0" normalizeH="0" baseline="0" noProof="0">
              <a:ln>
                <a:noFill/>
              </a:ln>
              <a:solidFill>
                <a:srgbClr val="000000"/>
              </a:solidFill>
              <a:effectLst/>
              <a:uLnTx/>
              <a:uFillTx/>
              <a:latin typeface="Times New Roman" pitchFamily="16" charset="0"/>
              <a:ea typeface="MS PGothic" pitchFamily="34" charset="-128"/>
              <a:cs typeface="+mn-cs"/>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5562600" y="1187612"/>
            <a:ext cx="3276599" cy="4763325"/>
          </a:xfrm>
          <a:prstGeom prst="rect">
            <a:avLst/>
          </a:prstGeom>
          <a:noFill/>
          <a:ln w="9525">
            <a:noFill/>
            <a:round/>
            <a:headEnd/>
            <a:tailEnd/>
          </a:ln>
        </p:spPr>
        <p:txBody>
          <a:bodyPr vert="horz" wrap="square" lIns="69056" tIns="34529" rIns="69056" bIns="34529"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2015</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665 – Atlanta ($</a:t>
            </a:r>
            <a:r>
              <a:rPr kumimoji="0" lang="en-US" sz="1200" b="1" i="0" u="none" strike="noStrike" kern="0" cap="none" spc="0" normalizeH="0" baseline="0" noProof="0" dirty="0">
                <a:ln>
                  <a:noFill/>
                </a:ln>
                <a:solidFill>
                  <a:srgbClr val="000000"/>
                </a:solidFill>
                <a:effectLst/>
                <a:uLnTx/>
                <a:uFillTx/>
                <a:latin typeface="Times New Roman"/>
                <a:ea typeface="MS PGothic" pitchFamily="34" charset="-128"/>
              </a:rPr>
              <a:t>190,625,  $0</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357 – Vancouver ($6,323, $14,667)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329 – Bangkok (-</a:t>
            </a:r>
            <a:r>
              <a:rPr kumimoji="0" lang="en-US" sz="1200" b="0" i="0" u="none" strike="noStrike" kern="0" cap="none" spc="0" normalizeH="0" baseline="0" noProof="0" dirty="0">
                <a:ln>
                  <a:noFill/>
                </a:ln>
                <a:solidFill>
                  <a:srgbClr val="C00000"/>
                </a:solidFill>
                <a:effectLst/>
                <a:uLnTx/>
                <a:uFillTx/>
                <a:latin typeface="Times New Roman"/>
                <a:ea typeface="MS Gothic"/>
              </a:rPr>
              <a:t>$3,147, </a:t>
            </a:r>
            <a:r>
              <a:rPr kumimoji="0" lang="en-US" sz="1200" b="0" i="0" u="none" strike="noStrike" kern="0" cap="none" spc="0" normalizeH="0" baseline="0" noProof="0" dirty="0">
                <a:ln>
                  <a:noFill/>
                </a:ln>
                <a:solidFill>
                  <a:srgbClr val="000000"/>
                </a:solidFill>
                <a:effectLst/>
                <a:uLnTx/>
                <a:uFillTx/>
                <a:latin typeface="Times New Roman"/>
                <a:ea typeface="MS Gothic"/>
              </a:rPr>
              <a:t>$18,102)</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2016</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698 – Atlanta </a:t>
            </a:r>
            <a:r>
              <a:rPr kumimoji="0" lang="en-US" sz="1200" b="0" i="0" u="none" strike="noStrike" kern="0" cap="none" spc="0" normalizeH="0" baseline="0" noProof="0" dirty="0">
                <a:ln>
                  <a:noFill/>
                </a:ln>
                <a:solidFill>
                  <a:srgbClr val="C00000"/>
                </a:solidFill>
                <a:effectLst/>
                <a:uLnTx/>
                <a:uFillTx/>
                <a:latin typeface="Times New Roman"/>
                <a:ea typeface="MS Gothic"/>
              </a:rPr>
              <a:t>(-$33,625, </a:t>
            </a:r>
            <a:r>
              <a:rPr kumimoji="0" lang="en-US" sz="1200" b="0" i="0" u="none" strike="noStrike" kern="0" cap="none" spc="0" normalizeH="0" baseline="0" noProof="0" dirty="0">
                <a:ln>
                  <a:noFill/>
                </a:ln>
                <a:solidFill>
                  <a:srgbClr val="000000"/>
                </a:solidFill>
                <a:effectLst/>
                <a:uLnTx/>
                <a:uFillTx/>
                <a:latin typeface="Times New Roman"/>
                <a:ea typeface="MS Gothic"/>
              </a:rPr>
              <a:t>$0)</a:t>
            </a:r>
            <a:r>
              <a:rPr kumimoji="0" lang="en-US" sz="1200" b="0" i="0" u="none" strike="noStrike" kern="0" cap="none" spc="0" normalizeH="0" baseline="30000" noProof="0" dirty="0">
                <a:ln>
                  <a:noFill/>
                </a:ln>
                <a:solidFill>
                  <a:srgbClr val="000000"/>
                </a:solidFill>
                <a:effectLst/>
                <a:uLnTx/>
                <a:uFillTx/>
                <a:latin typeface="Times New Roman"/>
                <a:ea typeface="MS Gothic"/>
              </a:rPr>
              <a:t>1</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324 – Waikoloa (-</a:t>
            </a:r>
            <a:r>
              <a:rPr kumimoji="0" lang="en-US" sz="1200" b="0" i="0" u="none" strike="noStrike" kern="0" cap="none" spc="0" normalizeH="0" baseline="0" noProof="0" dirty="0">
                <a:ln>
                  <a:noFill/>
                </a:ln>
                <a:solidFill>
                  <a:srgbClr val="C00000"/>
                </a:solidFill>
                <a:effectLst/>
                <a:uLnTx/>
                <a:uFillTx/>
                <a:latin typeface="Times New Roman"/>
                <a:ea typeface="MS Gothic"/>
              </a:rPr>
              <a:t>$22,740,  </a:t>
            </a:r>
            <a:r>
              <a:rPr kumimoji="0" lang="en-US" sz="1200" b="0" i="0" u="none" strike="noStrike" kern="0" cap="none" spc="0" normalizeH="0" baseline="0" noProof="0" dirty="0">
                <a:ln>
                  <a:noFill/>
                </a:ln>
                <a:solidFill>
                  <a:srgbClr val="000000"/>
                </a:solidFill>
                <a:effectLst/>
                <a:uLnTx/>
                <a:uFillTx/>
                <a:latin typeface="Times New Roman"/>
                <a:ea typeface="MS Gothic"/>
              </a:rPr>
              <a:t>$14,253)</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Warsaw ($1,025, -</a:t>
            </a:r>
            <a:r>
              <a:rPr kumimoji="0" lang="en-US" sz="1200" b="0" i="0" u="none" strike="noStrike" kern="0" cap="none" spc="0" normalizeH="0" baseline="0" noProof="0" dirty="0">
                <a:ln>
                  <a:noFill/>
                </a:ln>
                <a:solidFill>
                  <a:srgbClr val="C00000"/>
                </a:solidFill>
                <a:effectLst/>
                <a:uLnTx/>
                <a:uFillTx/>
                <a:latin typeface="Times New Roman"/>
                <a:ea typeface="MS Gothic"/>
              </a:rPr>
              <a:t>$7,874</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200" b="1" i="0" u="none" strike="noStrike" kern="0" cap="none" spc="0" normalizeH="0" baseline="0" noProof="0" dirty="0">
                <a:ln>
                  <a:noFill/>
                </a:ln>
                <a:solidFill>
                  <a:srgbClr val="000000"/>
                </a:solidFill>
                <a:effectLst/>
                <a:uLnTx/>
                <a:uFillTx/>
                <a:latin typeface="Times New Roman"/>
                <a:ea typeface="MS Gothic"/>
              </a:rPr>
              <a:t>2017</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317 – Atlanta (-</a:t>
            </a:r>
            <a:r>
              <a:rPr kumimoji="0" lang="en-US" sz="1200" b="1" i="0" u="none" strike="noStrike" kern="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$8,268, </a:t>
            </a:r>
            <a:r>
              <a:rPr kumimoji="0" lang="en-US" sz="1200" b="0" i="0" u="none" strike="noStrike" kern="0" cap="none" spc="0" normalizeH="0" baseline="0" noProof="0" dirty="0">
                <a:ln>
                  <a:noFill/>
                </a:ln>
                <a:solidFill>
                  <a:srgbClr val="0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Tahoma" panose="020B0604030504040204" pitchFamily="34" charset="0"/>
                <a:cs typeface="Tahoma" panose="020B0604030504040204" pitchFamily="34" charset="0"/>
              </a:rPr>
              <a:t>$733.50</a:t>
            </a:r>
            <a:r>
              <a:rPr kumimoji="0" lang="en-US" sz="1200" b="0" i="0" u="none" strike="noStrike" kern="0" cap="none" spc="0" normalizeH="0" baseline="0" noProof="0" dirty="0">
                <a:ln>
                  <a:noFill/>
                </a:ln>
                <a:solidFill>
                  <a:srgbClr val="000000"/>
                </a:solidFill>
                <a:effectLst/>
                <a:uLnTx/>
                <a:uFillTx/>
                <a:latin typeface="Times New Roman"/>
                <a:ea typeface="MS Gothic"/>
              </a:rPr>
              <a:t>)</a:t>
            </a:r>
            <a:endParaRPr kumimoji="0" lang="en-US" sz="1200" b="0" i="0" u="none" strike="noStrike" kern="0" cap="none" spc="0" normalizeH="0" baseline="30000" noProof="0" dirty="0">
              <a:ln>
                <a:noFill/>
              </a:ln>
              <a:solidFill>
                <a:srgbClr val="000000"/>
              </a:solidFill>
              <a:effectLst/>
              <a:uLnTx/>
              <a:uFillTx/>
              <a:latin typeface="Times New Roman"/>
              <a:ea typeface="MS Gothic"/>
            </a:endParaRP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215 – Daejeon ($26,050.00, $</a:t>
            </a:r>
            <a:r>
              <a:rPr kumimoji="0" lang="en-US" sz="1200" b="0" i="0" u="none" strike="noStrike" kern="1200" cap="none" spc="0" normalizeH="0" baseline="0" noProof="0" dirty="0">
                <a:ln>
                  <a:noFill/>
                </a:ln>
                <a:solidFill>
                  <a:srgbClr val="000000"/>
                </a:solidFill>
                <a:effectLst/>
                <a:uLnTx/>
                <a:uFillTx/>
                <a:latin typeface="Times New Roman"/>
                <a:ea typeface="MS Gothic"/>
              </a:rPr>
              <a:t>17,666.60</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200" b="0" i="0" u="none" strike="noStrike" kern="0" cap="none" spc="0" normalizeH="0" baseline="0" noProof="0" dirty="0">
                <a:ln>
                  <a:noFill/>
                </a:ln>
                <a:solidFill>
                  <a:srgbClr val="000000"/>
                </a:solidFill>
                <a:effectLst/>
                <a:uLnTx/>
                <a:uFillTx/>
                <a:latin typeface="Times New Roman"/>
                <a:ea typeface="MS Gothic"/>
              </a:rPr>
              <a:t>267 - Waikoloa (-</a:t>
            </a:r>
            <a:r>
              <a:rPr kumimoji="0" lang="en-US" sz="1200" b="1" i="0" u="none" strike="noStrike" kern="0" cap="none" spc="0" normalizeH="0" baseline="0" noProof="0" dirty="0">
                <a:ln>
                  <a:noFill/>
                </a:ln>
                <a:solidFill>
                  <a:srgbClr val="C00000"/>
                </a:solidFill>
                <a:effectLst/>
                <a:uLnTx/>
                <a:uFillTx/>
                <a:latin typeface="Times New Roman"/>
                <a:ea typeface="MS Gothic"/>
              </a:rPr>
              <a:t>$17,750</a:t>
            </a:r>
            <a:r>
              <a:rPr kumimoji="0" lang="en-US" sz="1200" b="0" i="0" u="none" strike="noStrike" kern="0" cap="none" spc="0" normalizeH="0" baseline="0" noProof="0" dirty="0">
                <a:ln>
                  <a:noFill/>
                </a:ln>
                <a:solidFill>
                  <a:srgbClr val="FF0000"/>
                </a:solidFill>
                <a:effectLst/>
                <a:uLnTx/>
                <a:uFillTx/>
                <a:latin typeface="Times New Roman"/>
                <a:ea typeface="MS Gothic"/>
              </a:rPr>
              <a:t>, -</a:t>
            </a:r>
            <a:r>
              <a:rPr kumimoji="0" lang="en-US" sz="1200" b="1" i="0" u="none" strike="noStrike" kern="0" cap="none" spc="0" normalizeH="0" baseline="0" noProof="0" dirty="0">
                <a:ln>
                  <a:noFill/>
                </a:ln>
                <a:solidFill>
                  <a:srgbClr val="C00000"/>
                </a:solidFill>
                <a:effectLst/>
                <a:uLnTx/>
                <a:uFillTx/>
                <a:latin typeface="Times New Roman"/>
                <a:ea typeface="MS Gothic"/>
              </a:rPr>
              <a:t>$</a:t>
            </a:r>
            <a:r>
              <a:rPr kumimoji="0" lang="en-US" sz="1200" b="1" i="0" u="none" strike="noStrike" kern="1200" cap="none" spc="0" normalizeH="0" baseline="0" noProof="0" dirty="0">
                <a:ln>
                  <a:noFill/>
                </a:ln>
                <a:solidFill>
                  <a:srgbClr val="C00000"/>
                </a:solidFill>
                <a:effectLst/>
                <a:uLnTx/>
                <a:uFillTx/>
                <a:latin typeface="Times New Roman"/>
                <a:ea typeface="MS Gothic"/>
              </a:rPr>
              <a:t>18,404.21</a:t>
            </a:r>
            <a:r>
              <a:rPr kumimoji="0" lang="en-US" sz="1200" b="0" i="0" u="none" strike="noStrike" kern="0" cap="none" spc="0" normalizeH="0" baseline="0" noProof="0" dirty="0">
                <a:ln>
                  <a:noFill/>
                </a:ln>
                <a:solidFill>
                  <a:srgbClr val="000000"/>
                </a:solidFill>
                <a:effectLst/>
                <a:uLnTx/>
                <a:uFillTx/>
                <a:latin typeface="Times New Roman"/>
                <a:ea typeface="MS Gothic"/>
              </a:rPr>
              <a:t>)</a:t>
            </a:r>
          </a:p>
          <a:p>
            <a:pPr marL="40481" marR="0" lvl="0" indent="-84535" algn="l" defTabSz="685800" rtl="0" eaLnBrk="1" fontAlgn="base" latinLnBrk="0" hangingPunct="1">
              <a:lnSpc>
                <a:spcPct val="90000"/>
              </a:lnSpc>
              <a:spcBef>
                <a:spcPts val="600"/>
              </a:spcBef>
              <a:spcAft>
                <a:spcPct val="0"/>
              </a:spcAft>
              <a:buClr>
                <a:srgbClr val="000000"/>
              </a:buClr>
              <a:buSzPct val="100000"/>
              <a:buFont typeface="Times New Roman" pitchFamily="18" charset="0"/>
              <a:buNone/>
              <a:tabLst>
                <a:tab pos="5529263" algn="r"/>
              </a:tabLst>
              <a:defRPr/>
            </a:pPr>
            <a:r>
              <a:rPr kumimoji="0" lang="en-US" sz="1400" b="1" i="1" u="none" strike="noStrike" kern="0" cap="none" spc="0" normalizeH="0" baseline="0" noProof="0" dirty="0">
                <a:ln>
                  <a:noFill/>
                </a:ln>
                <a:solidFill>
                  <a:srgbClr val="000000"/>
                </a:solidFill>
                <a:effectLst/>
                <a:uLnTx/>
                <a:uFillTx/>
                <a:latin typeface="Times New Roman"/>
                <a:ea typeface="MS Gothic"/>
              </a:rPr>
              <a:t>2018</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312 – Irvine (-</a:t>
            </a:r>
            <a:r>
              <a:rPr kumimoji="0" lang="en-US" sz="1400" b="1" i="1" u="none" strike="noStrike" kern="0" cap="none" spc="0" normalizeH="0" baseline="0" noProof="0" dirty="0">
                <a:ln>
                  <a:noFill/>
                </a:ln>
                <a:solidFill>
                  <a:srgbClr val="C00000"/>
                </a:solidFill>
                <a:effectLst/>
                <a:uLnTx/>
                <a:uFillTx/>
                <a:latin typeface="Times New Roman"/>
                <a:ea typeface="MS Gothic"/>
              </a:rPr>
              <a:t>$12,380, -$</a:t>
            </a:r>
            <a:r>
              <a:rPr kumimoji="0" lang="en-US" sz="1400" b="1" i="0" u="none" strike="noStrike" kern="0" cap="none" spc="0" normalizeH="0" baseline="0" noProof="0" dirty="0">
                <a:ln>
                  <a:noFill/>
                </a:ln>
                <a:solidFill>
                  <a:srgbClr val="C00000"/>
                </a:solidFill>
                <a:effectLst/>
                <a:uLnTx/>
                <a:uFillTx/>
                <a:latin typeface="Times New Roman"/>
                <a:ea typeface="MS Gothic"/>
              </a:rPr>
              <a:t>10,435.36</a:t>
            </a:r>
            <a:r>
              <a:rPr kumimoji="0" lang="en-US" sz="1400" b="0" i="1" u="none" strike="noStrike" kern="0" cap="none" spc="0" normalizeH="0" baseline="0" noProof="0" dirty="0">
                <a:ln>
                  <a:noFill/>
                </a:ln>
                <a:solidFill>
                  <a:srgbClr val="000000"/>
                </a:solidFill>
                <a:effectLst/>
                <a:uLnTx/>
                <a:uFillTx/>
                <a:latin typeface="Times New Roman"/>
                <a:ea typeface="MS Gothic"/>
              </a:rPr>
              <a:t>)</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1" u="none" strike="noStrike" kern="0" cap="none" spc="0" normalizeH="0" baseline="0" noProof="0" dirty="0">
                <a:ln>
                  <a:noFill/>
                </a:ln>
                <a:solidFill>
                  <a:srgbClr val="000000"/>
                </a:solidFill>
                <a:effectLst/>
                <a:uLnTx/>
                <a:uFillTx/>
                <a:latin typeface="Times New Roman"/>
                <a:ea typeface="MS Gothic"/>
              </a:rPr>
              <a:t>271 – Warsaw ($</a:t>
            </a:r>
            <a:r>
              <a:rPr kumimoji="0" lang="en-US" sz="1400" b="0" i="0" u="none" strike="noStrike" kern="0" cap="none" spc="0" normalizeH="0" baseline="0" noProof="0" dirty="0">
                <a:ln>
                  <a:noFill/>
                </a:ln>
                <a:solidFill>
                  <a:srgbClr val="000000"/>
                </a:solidFill>
                <a:effectLst/>
                <a:uLnTx/>
                <a:uFillTx/>
                <a:latin typeface="Times New Roman"/>
                <a:ea typeface="MS Gothic"/>
              </a:rPr>
              <a:t>5,965.00, $13,661.10)</a:t>
            </a:r>
          </a:p>
          <a:p>
            <a:pPr marL="340519" marR="0" lvl="1" indent="-84535" algn="l" defTabSz="685800" rtl="0" eaLnBrk="1" fontAlgn="base" latinLnBrk="0" hangingPunct="1">
              <a:lnSpc>
                <a:spcPct val="90000"/>
              </a:lnSpc>
              <a:spcBef>
                <a:spcPts val="500"/>
              </a:spcBef>
              <a:spcAft>
                <a:spcPct val="0"/>
              </a:spcAft>
              <a:buClr>
                <a:srgbClr val="000000"/>
              </a:buClr>
              <a:buSzPct val="100000"/>
              <a:buFont typeface="Times New Roman" pitchFamily="18" charset="0"/>
              <a:buNone/>
              <a:tabLst>
                <a:tab pos="5529263" algn="r"/>
              </a:tabLst>
              <a:defRPr/>
            </a:pPr>
            <a:r>
              <a:rPr kumimoji="0" lang="en-US" sz="1400" b="0" i="0" u="none" strike="noStrike" kern="0" cap="none" spc="0" normalizeH="0" baseline="0" noProof="0" dirty="0">
                <a:ln>
                  <a:noFill/>
                </a:ln>
                <a:solidFill>
                  <a:srgbClr val="000000"/>
                </a:solidFill>
                <a:effectLst/>
                <a:uLnTx/>
                <a:uFillTx/>
                <a:latin typeface="Times New Roman"/>
                <a:ea typeface="MS Gothic"/>
              </a:rPr>
              <a:t>283-- Waikoloa (-</a:t>
            </a:r>
            <a:r>
              <a:rPr kumimoji="0" lang="en-US" sz="1400" b="1" i="0" u="none" strike="noStrike" kern="0" cap="none" spc="0" normalizeH="0" baseline="0" noProof="0" dirty="0">
                <a:ln>
                  <a:noFill/>
                </a:ln>
                <a:solidFill>
                  <a:srgbClr val="C00000"/>
                </a:solidFill>
                <a:effectLst/>
                <a:uLnTx/>
                <a:uFillTx/>
                <a:latin typeface="Times New Roman"/>
                <a:ea typeface="MS Gothic"/>
              </a:rPr>
              <a:t>$9,425</a:t>
            </a:r>
            <a:r>
              <a:rPr kumimoji="0" lang="en-US" sz="1400" b="0" i="0" u="none" strike="noStrike" kern="0" cap="none" spc="0" normalizeH="0" baseline="0" noProof="0" dirty="0">
                <a:ln>
                  <a:noFill/>
                </a:ln>
                <a:solidFill>
                  <a:srgbClr val="000000"/>
                </a:solidFill>
                <a:effectLst/>
                <a:uLnTx/>
                <a:uFillTx/>
                <a:latin typeface="Times New Roman"/>
                <a:ea typeface="MS Gothic"/>
              </a:rPr>
              <a:t>, -</a:t>
            </a:r>
            <a:r>
              <a:rPr kumimoji="0" lang="en-US" sz="1400" b="1" i="0" u="none" strike="noStrike" kern="0" cap="none" spc="0" normalizeH="0" baseline="0" noProof="0" dirty="0">
                <a:ln>
                  <a:noFill/>
                </a:ln>
                <a:solidFill>
                  <a:srgbClr val="C00000"/>
                </a:solidFill>
                <a:effectLst/>
                <a:uLnTx/>
                <a:uFillTx/>
                <a:latin typeface="Times New Roman"/>
                <a:ea typeface="MS Gothic"/>
              </a:rPr>
              <a:t>$18,419.07</a:t>
            </a:r>
            <a:r>
              <a:rPr kumimoji="0" lang="en-US" sz="1400" b="0" i="0" u="none" strike="noStrike" kern="0" cap="none" spc="0" normalizeH="0" baseline="0" noProof="0" dirty="0">
                <a:ln>
                  <a:noFill/>
                </a:ln>
                <a:solidFill>
                  <a:srgbClr val="000000"/>
                </a:solidFill>
                <a:effectLst/>
                <a:uLnTx/>
                <a:uFillTx/>
                <a:latin typeface="Times New Roman"/>
                <a:ea typeface="MS Gothic"/>
              </a:rPr>
              <a:t>)</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2019</a:t>
            </a: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1" i="0" u="none" strike="noStrike" kern="1200" cap="none" spc="0" normalizeH="0" baseline="0" noProof="0" dirty="0">
                <a:ln>
                  <a:noFill/>
                </a:ln>
                <a:solidFill>
                  <a:srgbClr val="000000"/>
                </a:solidFill>
                <a:effectLst/>
                <a:uLnTx/>
                <a:uFillTx/>
                <a:latin typeface="Times New Roman"/>
                <a:ea typeface="MS Gothic"/>
              </a:rPr>
              <a:t>	</a:t>
            </a:r>
            <a:r>
              <a:rPr kumimoji="0" lang="en-US" sz="1400" b="0" i="0" u="none" strike="noStrike" kern="1200" cap="none" spc="0" normalizeH="0" baseline="0" noProof="0" dirty="0">
                <a:ln>
                  <a:noFill/>
                </a:ln>
                <a:solidFill>
                  <a:srgbClr val="000000"/>
                </a:solidFill>
                <a:effectLst/>
                <a:uLnTx/>
                <a:uFillTx/>
                <a:latin typeface="Times New Roman"/>
                <a:ea typeface="MS Gothic"/>
              </a:rPr>
              <a:t>293 – St Louis (-</a:t>
            </a:r>
            <a:r>
              <a:rPr kumimoji="0" lang="en-US" sz="1400" b="1" i="0" u="none" strike="noStrike" kern="0" cap="none" spc="0" normalizeH="0" baseline="0" noProof="0" dirty="0">
                <a:ln>
                  <a:noFill/>
                </a:ln>
                <a:solidFill>
                  <a:srgbClr val="C00000"/>
                </a:solidFill>
                <a:effectLst/>
                <a:uLnTx/>
                <a:uFillTx/>
                <a:latin typeface="Times New Roman"/>
                <a:ea typeface="MS Gothic"/>
              </a:rPr>
              <a:t>$30,408, -$13,667.13)</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293 –  Atlanta (-</a:t>
            </a:r>
            <a:r>
              <a:rPr kumimoji="0" lang="en-US" sz="1400" b="1" i="0" u="none" strike="noStrike" kern="0" cap="none" spc="0" normalizeH="0" baseline="0" noProof="0" dirty="0">
                <a:ln>
                  <a:noFill/>
                </a:ln>
                <a:solidFill>
                  <a:srgbClr val="C00000"/>
                </a:solidFill>
                <a:effectLst/>
                <a:uLnTx/>
                <a:uFillTx/>
                <a:latin typeface="Times New Roman"/>
                <a:ea typeface="MS Gothic"/>
              </a:rPr>
              <a:t>$32,243, -$20,163.50)</a:t>
            </a:r>
            <a:endParaRPr kumimoji="0" lang="en-US" sz="1400" b="0" i="0" u="none" strike="noStrike" kern="1200" cap="none" spc="0" normalizeH="0" baseline="0" noProof="0" dirty="0">
              <a:ln>
                <a:noFill/>
              </a:ln>
              <a:solidFill>
                <a:srgbClr val="000000"/>
              </a:solidFill>
              <a:effectLst/>
              <a:uLnTx/>
              <a:uFillTx/>
              <a:latin typeface="Times New Roman"/>
              <a:ea typeface="MS Gothic"/>
            </a:endParaRPr>
          </a:p>
          <a:p>
            <a:pPr marL="342900" marR="0" lvl="0" indent="-342900" algn="l" defTabSz="449263"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0" lang="en-US" sz="1400" b="0" i="0" u="none" strike="noStrike" kern="1200" cap="none" spc="0" normalizeH="0" baseline="0" noProof="0" dirty="0">
                <a:ln>
                  <a:noFill/>
                </a:ln>
                <a:solidFill>
                  <a:srgbClr val="000000"/>
                </a:solidFill>
                <a:effectLst/>
                <a:uLnTx/>
                <a:uFillTx/>
                <a:latin typeface="Times New Roman"/>
                <a:ea typeface="MS Gothic"/>
              </a:rPr>
              <a:t>	279  - Hanoi ($18,847, </a:t>
            </a:r>
            <a:r>
              <a:rPr kumimoji="0" lang="en-US" sz="1400" b="1" i="0" u="none" strike="noStrike" kern="1200" cap="none" spc="0" normalizeH="0" baseline="0" noProof="0" dirty="0">
                <a:ln>
                  <a:noFill/>
                </a:ln>
                <a:solidFill>
                  <a:srgbClr val="C00000"/>
                </a:solidFill>
                <a:effectLst/>
                <a:uLnTx/>
                <a:uFillTx/>
                <a:latin typeface="Times New Roman"/>
                <a:ea typeface="MS Gothic"/>
              </a:rPr>
              <a:t>-$1,748.46</a:t>
            </a:r>
            <a:r>
              <a:rPr kumimoji="0" lang="en-US" sz="1400" b="0" i="0" u="none" strike="noStrike" kern="1200" cap="none" spc="0" normalizeH="0" baseline="0" noProof="0" dirty="0">
                <a:ln>
                  <a:noFill/>
                </a:ln>
                <a:solidFill>
                  <a:srgbClr val="000000"/>
                </a:solidFill>
                <a:effectLst/>
                <a:uLnTx/>
                <a:uFillTx/>
                <a:latin typeface="Times New Roman"/>
                <a:ea typeface="MS Gothic"/>
              </a:rPr>
              <a:t>)</a:t>
            </a:r>
            <a:endParaRPr kumimoji="0" lang="en-US" sz="1400" b="0" i="0" u="none" strike="noStrike" kern="0" cap="none" spc="0" normalizeH="0" baseline="0" noProof="0" dirty="0">
              <a:ln>
                <a:noFill/>
              </a:ln>
              <a:solidFill>
                <a:srgbClr val="000000"/>
              </a:solidFill>
              <a:effectLst/>
              <a:uLnTx/>
              <a:uFillTx/>
              <a:latin typeface="Times New Roman"/>
              <a:ea typeface="MS Gothic"/>
            </a:endParaRPr>
          </a:p>
        </p:txBody>
      </p:sp>
    </p:spTree>
    <p:extLst>
      <p:ext uri="{BB962C8B-B14F-4D97-AF65-F5344CB8AC3E}">
        <p14:creationId xmlns:p14="http://schemas.microsoft.com/office/powerpoint/2010/main" val="2203243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A6B01D-F561-4B04-8062-7424642309C7}"/>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130C70C-9103-4A35-AA61-C2820D280FC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9DAB09A-2AD7-4A6B-A3CE-8E1B597573CE}"/>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25</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BFFB4299-D4CD-4521-A34F-8E5224462F1A}"/>
              </a:ext>
            </a:extLst>
          </p:cNvPr>
          <p:cNvGraphicFramePr>
            <a:graphicFrameLocks/>
          </p:cNvGraphicFramePr>
          <p:nvPr>
            <p:extLst>
              <p:ext uri="{D42A27DB-BD31-4B8C-83A1-F6EECF244321}">
                <p14:modId xmlns:p14="http://schemas.microsoft.com/office/powerpoint/2010/main" val="1416150278"/>
              </p:ext>
            </p:extLst>
          </p:nvPr>
        </p:nvGraphicFramePr>
        <p:xfrm>
          <a:off x="685800" y="914400"/>
          <a:ext cx="7620000" cy="533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98156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7235D2-8B55-4C69-B121-910CAE229B21}"/>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46ABF342-507E-406E-9841-9D4AA0827B4D}"/>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31047578-973E-409B-803F-4EDF9D22DE49}"/>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26</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E32FF415-EB81-4A9D-99BF-9D803EC39889}"/>
              </a:ext>
            </a:extLst>
          </p:cNvPr>
          <p:cNvGraphicFramePr>
            <a:graphicFrameLocks/>
          </p:cNvGraphicFramePr>
          <p:nvPr>
            <p:extLst>
              <p:ext uri="{D42A27DB-BD31-4B8C-83A1-F6EECF244321}">
                <p14:modId xmlns:p14="http://schemas.microsoft.com/office/powerpoint/2010/main" val="1848216762"/>
              </p:ext>
            </p:extLst>
          </p:nvPr>
        </p:nvGraphicFramePr>
        <p:xfrm>
          <a:off x="791382" y="838200"/>
          <a:ext cx="7750956"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6391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CD3A4D-48D7-4992-9527-946835ECBF40}"/>
              </a:ext>
            </a:extLst>
          </p:cNvPr>
          <p:cNvSpPr>
            <a:spLocks noGrp="1"/>
          </p:cNvSpPr>
          <p:nvPr>
            <p:ph type="dt" idx="10"/>
          </p:nvPr>
        </p:nvSpPr>
        <p:spPr>
          <a:xfrm>
            <a:off x="696912" y="333375"/>
            <a:ext cx="1874823" cy="273050"/>
          </a:xfrm>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2022</a:t>
            </a:r>
            <a:endPar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F12C2045-8FE5-4482-9F52-CE44B48151CE}"/>
              </a:ext>
            </a:extLst>
          </p:cNvPr>
          <p:cNvSpPr>
            <a:spLocks noGrp="1"/>
          </p:cNvSpPr>
          <p:nvPr>
            <p:ph type="ftr" idx="11"/>
          </p:nvPr>
        </p:nvSpPr>
        <p:spPr>
          <a:xfrm>
            <a:off x="5041876" y="6475413"/>
            <a:ext cx="3500462" cy="184666"/>
          </a:xfrm>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Ben Rolfe (BCA);   Jon Rosdahl (Qualcomm)</a:t>
            </a:r>
          </a:p>
        </p:txBody>
      </p:sp>
      <p:sp>
        <p:nvSpPr>
          <p:cNvPr id="4" name="Slide Number Placeholder 3">
            <a:extLst>
              <a:ext uri="{FF2B5EF4-FFF2-40B4-BE49-F238E27FC236}">
                <a16:creationId xmlns:a16="http://schemas.microsoft.com/office/drawing/2014/main" id="{AFC4574C-1A07-4AAB-B119-F90C8F2EE51D}"/>
              </a:ext>
            </a:extLst>
          </p:cNvPr>
          <p:cNvSpPr>
            <a:spLocks noGrp="1"/>
          </p:cNvSpPr>
          <p:nvPr>
            <p:ph type="sldNum" idx="12"/>
          </p:nvPr>
        </p:nvSpPr>
        <p:spPr>
          <a:xfrm>
            <a:off x="4344988" y="6475413"/>
            <a:ext cx="528637" cy="363537"/>
          </a:xfrm>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F5D8E26B-7BCF-4D25-9C89-0168A6618F18}"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27</a:t>
            </a:fld>
            <a:endPar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endParaRPr>
          </a:p>
        </p:txBody>
      </p:sp>
      <p:graphicFrame>
        <p:nvGraphicFramePr>
          <p:cNvPr id="6" name="Chart 5">
            <a:extLst>
              <a:ext uri="{FF2B5EF4-FFF2-40B4-BE49-F238E27FC236}">
                <a16:creationId xmlns:a16="http://schemas.microsoft.com/office/drawing/2014/main" id="{38A80F92-3AD5-40FA-B50C-B9A14F769A78}"/>
              </a:ext>
            </a:extLst>
          </p:cNvPr>
          <p:cNvGraphicFramePr>
            <a:graphicFrameLocks/>
          </p:cNvGraphicFramePr>
          <p:nvPr>
            <p:extLst>
              <p:ext uri="{D42A27DB-BD31-4B8C-83A1-F6EECF244321}">
                <p14:modId xmlns:p14="http://schemas.microsoft.com/office/powerpoint/2010/main" val="3135729788"/>
              </p:ext>
            </p:extLst>
          </p:nvPr>
        </p:nvGraphicFramePr>
        <p:xfrm>
          <a:off x="696912" y="762000"/>
          <a:ext cx="7845426"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681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545A-3CB6-47F0-9D70-71B1C3FC6F76}"/>
              </a:ext>
            </a:extLst>
          </p:cNvPr>
          <p:cNvSpPr>
            <a:spLocks noGrp="1"/>
          </p:cNvSpPr>
          <p:nvPr>
            <p:ph type="title"/>
          </p:nvPr>
        </p:nvSpPr>
        <p:spPr/>
        <p:txBody>
          <a:bodyPr/>
          <a:lstStyle/>
          <a:p>
            <a:r>
              <a:rPr lang="en-US" dirty="0"/>
              <a:t>802.11/.15 Joint Account Overview 2022</a:t>
            </a:r>
          </a:p>
        </p:txBody>
      </p:sp>
      <p:sp>
        <p:nvSpPr>
          <p:cNvPr id="6" name="Date Placeholder 5">
            <a:extLst>
              <a:ext uri="{FF2B5EF4-FFF2-40B4-BE49-F238E27FC236}">
                <a16:creationId xmlns:a16="http://schemas.microsoft.com/office/drawing/2014/main" id="{6324E086-4ADE-4F6A-9A30-053B8040EDEC}"/>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2DD6078B-DBDA-4889-94F1-6E94654FE417}"/>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66E02D0D-E5A7-4B1E-B5B3-EAE7A4E5553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pic>
        <p:nvPicPr>
          <p:cNvPr id="14" name="Picture 13">
            <a:extLst>
              <a:ext uri="{FF2B5EF4-FFF2-40B4-BE49-F238E27FC236}">
                <a16:creationId xmlns:a16="http://schemas.microsoft.com/office/drawing/2014/main" id="{E7D9152C-3570-4D2B-8A29-C92F63171792}"/>
              </a:ext>
            </a:extLst>
          </p:cNvPr>
          <p:cNvPicPr>
            <a:picLocks noChangeAspect="1"/>
          </p:cNvPicPr>
          <p:nvPr/>
        </p:nvPicPr>
        <p:blipFill>
          <a:blip r:embed="rId2"/>
          <a:stretch>
            <a:fillRect/>
          </a:stretch>
        </p:blipFill>
        <p:spPr>
          <a:xfrm>
            <a:off x="0" y="2578834"/>
            <a:ext cx="9144000" cy="1700331"/>
          </a:xfrm>
          <a:prstGeom prst="rect">
            <a:avLst/>
          </a:prstGeom>
        </p:spPr>
      </p:pic>
    </p:spTree>
    <p:extLst>
      <p:ext uri="{BB962C8B-B14F-4D97-AF65-F5344CB8AC3E}">
        <p14:creationId xmlns:p14="http://schemas.microsoft.com/office/powerpoint/2010/main" val="4047295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16F13-78C6-4BE6-8A01-6EC2E6629408}"/>
              </a:ext>
            </a:extLst>
          </p:cNvPr>
          <p:cNvSpPr>
            <a:spLocks noGrp="1"/>
          </p:cNvSpPr>
          <p:nvPr>
            <p:ph type="title"/>
          </p:nvPr>
        </p:nvSpPr>
        <p:spPr/>
        <p:txBody>
          <a:bodyPr/>
          <a:lstStyle/>
          <a:p>
            <a:r>
              <a:rPr lang="en-US" dirty="0"/>
              <a:t>802.11/.15 Joint Account Overview 2021</a:t>
            </a:r>
          </a:p>
        </p:txBody>
      </p:sp>
      <p:sp>
        <p:nvSpPr>
          <p:cNvPr id="4" name="Slide Number Placeholder 3">
            <a:extLst>
              <a:ext uri="{FF2B5EF4-FFF2-40B4-BE49-F238E27FC236}">
                <a16:creationId xmlns:a16="http://schemas.microsoft.com/office/drawing/2014/main" id="{2B02A4A8-59AD-4C6A-9A7C-6A7B324A00D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6A7305D-B7DF-415B-B4C2-644CD6BBB8B7}"/>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35610CAA-2BE6-4BD9-B4A2-96DDFAA557F5}"/>
              </a:ext>
            </a:extLst>
          </p:cNvPr>
          <p:cNvSpPr>
            <a:spLocks noGrp="1"/>
          </p:cNvSpPr>
          <p:nvPr>
            <p:ph type="dt" idx="15"/>
          </p:nvPr>
        </p:nvSpPr>
        <p:spPr/>
        <p:txBody>
          <a:bodyPr/>
          <a:lstStyle/>
          <a:p>
            <a:r>
              <a:rPr lang="en-US"/>
              <a:t>March 2022</a:t>
            </a:r>
            <a:endParaRPr lang="en-GB" dirty="0"/>
          </a:p>
        </p:txBody>
      </p:sp>
      <p:pic>
        <p:nvPicPr>
          <p:cNvPr id="10" name="Picture 9">
            <a:extLst>
              <a:ext uri="{FF2B5EF4-FFF2-40B4-BE49-F238E27FC236}">
                <a16:creationId xmlns:a16="http://schemas.microsoft.com/office/drawing/2014/main" id="{F4289E6B-975F-4977-8A13-4948A3457E2A}"/>
              </a:ext>
            </a:extLst>
          </p:cNvPr>
          <p:cNvPicPr>
            <a:picLocks noChangeAspect="1"/>
          </p:cNvPicPr>
          <p:nvPr/>
        </p:nvPicPr>
        <p:blipFill>
          <a:blip r:embed="rId2"/>
          <a:stretch>
            <a:fillRect/>
          </a:stretch>
        </p:blipFill>
        <p:spPr>
          <a:xfrm>
            <a:off x="714375" y="2557462"/>
            <a:ext cx="7715250" cy="2395538"/>
          </a:xfrm>
          <a:prstGeom prst="rect">
            <a:avLst/>
          </a:prstGeom>
        </p:spPr>
      </p:pic>
    </p:spTree>
    <p:extLst>
      <p:ext uri="{BB962C8B-B14F-4D97-AF65-F5344CB8AC3E}">
        <p14:creationId xmlns:p14="http://schemas.microsoft.com/office/powerpoint/2010/main" val="417896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5B7FD-EE9C-4575-993C-2FD7B7C44965}"/>
              </a:ext>
            </a:extLst>
          </p:cNvPr>
          <p:cNvSpPr>
            <a:spLocks noGrp="1"/>
          </p:cNvSpPr>
          <p:nvPr>
            <p:ph type="title"/>
          </p:nvPr>
        </p:nvSpPr>
        <p:spPr/>
        <p:txBody>
          <a:bodyPr/>
          <a:lstStyle/>
          <a:p>
            <a:r>
              <a:rPr lang="en-US" dirty="0"/>
              <a:t>2021 Sept Registration Report</a:t>
            </a:r>
          </a:p>
        </p:txBody>
      </p:sp>
      <p:sp>
        <p:nvSpPr>
          <p:cNvPr id="4" name="Slide Number Placeholder 3">
            <a:extLst>
              <a:ext uri="{FF2B5EF4-FFF2-40B4-BE49-F238E27FC236}">
                <a16:creationId xmlns:a16="http://schemas.microsoft.com/office/drawing/2014/main" id="{4F8D0DD1-8E8A-40AB-8A1B-6A504D6F712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9EC0DD9D-EF0F-48B5-BCF5-EF9FEB85F15D}"/>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2C44AB6C-14C9-4554-8A34-E96D2BDE345A}"/>
              </a:ext>
            </a:extLst>
          </p:cNvPr>
          <p:cNvSpPr>
            <a:spLocks noGrp="1"/>
          </p:cNvSpPr>
          <p:nvPr>
            <p:ph type="dt" idx="15"/>
          </p:nvPr>
        </p:nvSpPr>
        <p:spPr/>
        <p:txBody>
          <a:bodyPr/>
          <a:lstStyle/>
          <a:p>
            <a:r>
              <a:rPr lang="en-US"/>
              <a:t>March 2022</a:t>
            </a:r>
            <a:endParaRPr lang="en-GB" dirty="0"/>
          </a:p>
        </p:txBody>
      </p:sp>
      <p:graphicFrame>
        <p:nvGraphicFramePr>
          <p:cNvPr id="7" name="Table 6">
            <a:extLst>
              <a:ext uri="{FF2B5EF4-FFF2-40B4-BE49-F238E27FC236}">
                <a16:creationId xmlns:a16="http://schemas.microsoft.com/office/drawing/2014/main" id="{CDBAB4A1-596B-4E35-8C2B-34E66A1E56A4}"/>
              </a:ext>
            </a:extLst>
          </p:cNvPr>
          <p:cNvGraphicFramePr>
            <a:graphicFrameLocks noGrp="1"/>
          </p:cNvGraphicFramePr>
          <p:nvPr>
            <p:extLst>
              <p:ext uri="{D42A27DB-BD31-4B8C-83A1-F6EECF244321}">
                <p14:modId xmlns:p14="http://schemas.microsoft.com/office/powerpoint/2010/main" val="560846469"/>
              </p:ext>
            </p:extLst>
          </p:nvPr>
        </p:nvGraphicFramePr>
        <p:xfrm>
          <a:off x="970359" y="1600200"/>
          <a:ext cx="7277894" cy="4090669"/>
        </p:xfrm>
        <a:graphic>
          <a:graphicData uri="http://schemas.openxmlformats.org/drawingml/2006/table">
            <a:tbl>
              <a:tblPr>
                <a:tableStyleId>{5C22544A-7EE6-4342-B048-85BDC9FD1C3A}</a:tableStyleId>
              </a:tblPr>
              <a:tblGrid>
                <a:gridCol w="1956423">
                  <a:extLst>
                    <a:ext uri="{9D8B030D-6E8A-4147-A177-3AD203B41FA5}">
                      <a16:colId xmlns:a16="http://schemas.microsoft.com/office/drawing/2014/main" val="3984335803"/>
                    </a:ext>
                  </a:extLst>
                </a:gridCol>
                <a:gridCol w="1359071">
                  <a:extLst>
                    <a:ext uri="{9D8B030D-6E8A-4147-A177-3AD203B41FA5}">
                      <a16:colId xmlns:a16="http://schemas.microsoft.com/office/drawing/2014/main" val="4044512881"/>
                    </a:ext>
                  </a:extLst>
                </a:gridCol>
                <a:gridCol w="2267347">
                  <a:extLst>
                    <a:ext uri="{9D8B030D-6E8A-4147-A177-3AD203B41FA5}">
                      <a16:colId xmlns:a16="http://schemas.microsoft.com/office/drawing/2014/main" val="980747001"/>
                    </a:ext>
                  </a:extLst>
                </a:gridCol>
                <a:gridCol w="1695053">
                  <a:extLst>
                    <a:ext uri="{9D8B030D-6E8A-4147-A177-3AD203B41FA5}">
                      <a16:colId xmlns:a16="http://schemas.microsoft.com/office/drawing/2014/main" val="2218177348"/>
                    </a:ext>
                  </a:extLst>
                </a:gridCol>
              </a:tblGrid>
              <a:tr h="321398">
                <a:tc>
                  <a:txBody>
                    <a:bodyPr/>
                    <a:lstStyle/>
                    <a:p>
                      <a:pPr algn="ctr" fontAlgn="ctr"/>
                      <a:r>
                        <a:rPr lang="en-US" sz="1600" u="none" strike="noStrike" dirty="0">
                          <a:effectLst/>
                          <a:latin typeface="+mn-lt"/>
                        </a:rPr>
                        <a:t>REGISTRATION TYPE</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FEE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NUMBER REGISTERED</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Total</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366751672"/>
                  </a:ext>
                </a:extLst>
              </a:tr>
              <a:tr h="372065">
                <a:tc>
                  <a:txBody>
                    <a:bodyPr/>
                    <a:lstStyle/>
                    <a:p>
                      <a:pPr algn="ctr" fontAlgn="ctr"/>
                      <a:r>
                        <a:rPr lang="en-US" sz="1600" u="none" strike="noStrike" dirty="0">
                          <a:effectLst/>
                          <a:latin typeface="+mn-lt"/>
                        </a:rPr>
                        <a:t>EARLY</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50.00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369</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$18,450.00</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2817908276"/>
                  </a:ext>
                </a:extLst>
              </a:tr>
              <a:tr h="283466">
                <a:tc>
                  <a:txBody>
                    <a:bodyPr/>
                    <a:lstStyle/>
                    <a:p>
                      <a:pPr algn="ctr" fontAlgn="ctr"/>
                      <a:r>
                        <a:rPr lang="en-US" sz="1600" u="none" strike="noStrike" dirty="0">
                          <a:effectLst/>
                          <a:latin typeface="+mn-lt"/>
                        </a:rPr>
                        <a:t>STANDARD</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75.00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63</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$4,725.00</a:t>
                      </a:r>
                      <a:endParaRPr lang="en-US" sz="1600" b="0" i="0" u="none" strike="noStrike">
                        <a:solidFill>
                          <a:srgbClr val="595959"/>
                        </a:solidFill>
                        <a:effectLst/>
                        <a:latin typeface="+mn-lt"/>
                      </a:endParaRPr>
                    </a:p>
                  </a:txBody>
                  <a:tcPr marL="9525" marR="9525" marT="9525" marB="0" anchor="ctr"/>
                </a:tc>
                <a:extLst>
                  <a:ext uri="{0D108BD9-81ED-4DB2-BD59-A6C34878D82A}">
                    <a16:rowId xmlns:a16="http://schemas.microsoft.com/office/drawing/2014/main" val="3260755554"/>
                  </a:ext>
                </a:extLst>
              </a:tr>
              <a:tr h="341653">
                <a:tc>
                  <a:txBody>
                    <a:bodyPr/>
                    <a:lstStyle/>
                    <a:p>
                      <a:pPr algn="ctr" fontAlgn="ctr"/>
                      <a:r>
                        <a:rPr lang="en-US" sz="1600" u="none" strike="noStrike" dirty="0">
                          <a:effectLst/>
                          <a:latin typeface="+mn-lt"/>
                        </a:rPr>
                        <a:t>LATE/ONSITE</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125.00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42</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$5,250.00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1046586530"/>
                  </a:ext>
                </a:extLst>
              </a:tr>
              <a:tr h="186032">
                <a:tc>
                  <a:txBody>
                    <a:bodyPr/>
                    <a:lstStyle/>
                    <a:p>
                      <a:pPr algn="ctr" fontAlgn="ctr"/>
                      <a:r>
                        <a:rPr lang="en-US" sz="1600" u="none" strike="noStrike">
                          <a:effectLst/>
                          <a:latin typeface="+mn-lt"/>
                        </a:rPr>
                        <a:t>POST EVENT</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125.00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20</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$2,500.00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2771423575"/>
                  </a:ext>
                </a:extLst>
              </a:tr>
              <a:tr h="386715">
                <a:tc>
                  <a:txBody>
                    <a:bodyPr/>
                    <a:lstStyle/>
                    <a:p>
                      <a:pPr algn="ctr" fontAlgn="ctr"/>
                      <a:r>
                        <a:rPr lang="en-US" sz="1600" u="none" strike="noStrike">
                          <a:effectLst/>
                          <a:latin typeface="+mn-lt"/>
                        </a:rPr>
                        <a:t>GUEST</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                   -   </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latin typeface="+mn-lt"/>
                        </a:rPr>
                        <a:t>0</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ctr" fontAlgn="ctr"/>
                      <a:r>
                        <a:rPr lang="en-US" sz="1600" u="none" strike="noStrike" dirty="0">
                          <a:effectLst/>
                          <a:latin typeface="+mn-lt"/>
                        </a:rPr>
                        <a:t>$0.00</a:t>
                      </a:r>
                      <a:endParaRPr lang="en-US" sz="1600" b="0" i="0" u="none" strike="noStrike" dirty="0">
                        <a:solidFill>
                          <a:srgbClr val="595959"/>
                        </a:solidFill>
                        <a:effectLst/>
                        <a:latin typeface="+mn-lt"/>
                      </a:endParaRPr>
                    </a:p>
                  </a:txBody>
                  <a:tcPr marL="9525" marR="9525" marT="9525" marB="0"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6548372"/>
                  </a:ext>
                </a:extLst>
              </a:tr>
              <a:tr h="381000">
                <a:tc>
                  <a:txBody>
                    <a:bodyPr/>
                    <a:lstStyle/>
                    <a:p>
                      <a:pPr algn="ctr" fontAlgn="ctr"/>
                      <a:r>
                        <a:rPr lang="en-US" sz="1600" u="none" strike="noStrike">
                          <a:effectLst/>
                          <a:latin typeface="+mn-lt"/>
                        </a:rPr>
                        <a:t> TOTAL PAID  </a:t>
                      </a:r>
                      <a:endParaRPr lang="en-US" sz="1600" b="0" i="0" u="none" strike="noStrike">
                        <a:solidFill>
                          <a:srgbClr val="595959"/>
                        </a:solidFill>
                        <a:effectLst/>
                        <a:latin typeface="+mn-lt"/>
                      </a:endParaRPr>
                    </a:p>
                  </a:txBody>
                  <a:tcPr marL="9525" marR="9525" marT="9525" marB="0" anchor="ctr"/>
                </a:tc>
                <a:tc>
                  <a:txBody>
                    <a:bodyPr/>
                    <a:lstStyle/>
                    <a:p>
                      <a:pPr algn="ctr" fontAlgn="ctr"/>
                      <a:endParaRPr lang="en-US" sz="1600" b="0" i="0" u="none" strike="noStrike">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600" u="none" strike="noStrike">
                          <a:effectLst/>
                          <a:latin typeface="+mn-lt"/>
                        </a:rPr>
                        <a:t>494</a:t>
                      </a:r>
                      <a:endParaRPr lang="en-US" sz="1600" b="0" i="0" u="none" strike="noStrike">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n-lt"/>
                        </a:rPr>
                        <a:t>$30,925.00</a:t>
                      </a:r>
                      <a:endParaRPr lang="en-US" sz="1600" b="0" i="0" u="none" strike="noStrike" dirty="0">
                        <a:solidFill>
                          <a:srgbClr val="595959"/>
                        </a:solidFill>
                        <a:effectLst/>
                        <a:latin typeface="+mn-lt"/>
                      </a:endParaRPr>
                    </a:p>
                  </a:txBody>
                  <a:tcPr marL="9525" marR="9525" marT="9525"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95099578"/>
                  </a:ext>
                </a:extLst>
              </a:tr>
              <a:tr h="956075">
                <a:tc>
                  <a:txBody>
                    <a:bodyPr/>
                    <a:lstStyle/>
                    <a:p>
                      <a:pPr algn="ctr" fontAlgn="ctr"/>
                      <a:r>
                        <a:rPr lang="en-US" sz="1600" u="none" strike="noStrike" dirty="0">
                          <a:effectLst/>
                          <a:latin typeface="+mn-lt"/>
                        </a:rPr>
                        <a:t>DEADBEATS</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 $           125.00 </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6</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$750.00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3468260936"/>
                  </a:ext>
                </a:extLst>
              </a:tr>
              <a:tr h="0">
                <a:tc>
                  <a:txBody>
                    <a:bodyPr/>
                    <a:lstStyle/>
                    <a:p>
                      <a:pPr algn="ctr" fontAlgn="ctr"/>
                      <a:r>
                        <a:rPr lang="en-US" sz="2000" b="1" i="0" u="none" strike="noStrike" dirty="0">
                          <a:solidFill>
                            <a:srgbClr val="595959"/>
                          </a:solidFill>
                          <a:effectLst/>
                          <a:latin typeface="+mn-lt"/>
                        </a:rPr>
                        <a:t>Total potential income</a:t>
                      </a:r>
                    </a:p>
                  </a:txBody>
                  <a:tcPr marL="9525" marR="9525" marT="9525" marB="0" anchor="ctr"/>
                </a:tc>
                <a:tc>
                  <a:txBody>
                    <a:bodyPr/>
                    <a:lstStyle/>
                    <a:p>
                      <a:pPr algn="ctr" fontAlgn="ctr"/>
                      <a:r>
                        <a:rPr lang="en-US" sz="1600" u="none" strike="noStrike" dirty="0">
                          <a:effectLst/>
                          <a:latin typeface="+mn-lt"/>
                        </a:rPr>
                        <a:t> </a:t>
                      </a:r>
                      <a:endParaRPr lang="en-US" sz="1600" b="0" i="0" u="none" strike="noStrike" dirty="0">
                        <a:solidFill>
                          <a:srgbClr val="595959"/>
                        </a:solidFill>
                        <a:effectLst/>
                        <a:latin typeface="+mn-lt"/>
                      </a:endParaRPr>
                    </a:p>
                  </a:txBody>
                  <a:tcPr marL="9525" marR="9525" marT="9525" marB="0" anchor="ctr"/>
                </a:tc>
                <a:tc>
                  <a:txBody>
                    <a:bodyPr/>
                    <a:lstStyle/>
                    <a:p>
                      <a:pPr algn="ctr" fontAlgn="ctr"/>
                      <a:r>
                        <a:rPr lang="en-US" sz="1600" u="none" strike="noStrike">
                          <a:effectLst/>
                          <a:latin typeface="+mn-lt"/>
                        </a:rPr>
                        <a:t>500</a:t>
                      </a:r>
                      <a:endParaRPr lang="en-US" sz="1600" b="0" i="0" u="none" strike="noStrike">
                        <a:solidFill>
                          <a:srgbClr val="595959"/>
                        </a:solidFill>
                        <a:effectLst/>
                        <a:latin typeface="+mn-lt"/>
                      </a:endParaRPr>
                    </a:p>
                  </a:txBody>
                  <a:tcPr marL="9525" marR="9525" marT="9525" marB="0" anchor="ctr"/>
                </a:tc>
                <a:tc>
                  <a:txBody>
                    <a:bodyPr/>
                    <a:lstStyle/>
                    <a:p>
                      <a:pPr algn="ctr" fontAlgn="ctr"/>
                      <a:r>
                        <a:rPr lang="en-US" sz="1600" u="none" strike="noStrike" dirty="0">
                          <a:effectLst/>
                          <a:latin typeface="+mn-lt"/>
                        </a:rPr>
                        <a:t>$31,675.00</a:t>
                      </a:r>
                      <a:endParaRPr lang="en-US" sz="1600" b="0" i="0" u="none" strike="noStrike" dirty="0">
                        <a:solidFill>
                          <a:srgbClr val="595959"/>
                        </a:solidFill>
                        <a:effectLst/>
                        <a:latin typeface="+mn-lt"/>
                      </a:endParaRPr>
                    </a:p>
                  </a:txBody>
                  <a:tcPr marL="9525" marR="9525" marT="9525" marB="0" anchor="ctr"/>
                </a:tc>
                <a:extLst>
                  <a:ext uri="{0D108BD9-81ED-4DB2-BD59-A6C34878D82A}">
                    <a16:rowId xmlns:a16="http://schemas.microsoft.com/office/drawing/2014/main" val="3685107573"/>
                  </a:ext>
                </a:extLst>
              </a:tr>
            </a:tbl>
          </a:graphicData>
        </a:graphic>
      </p:graphicFrame>
    </p:spTree>
    <p:extLst>
      <p:ext uri="{BB962C8B-B14F-4D97-AF65-F5344CB8AC3E}">
        <p14:creationId xmlns:p14="http://schemas.microsoft.com/office/powerpoint/2010/main" val="1237274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32EAE-4A58-4BD4-9B68-0F30EC667B80}"/>
              </a:ext>
            </a:extLst>
          </p:cNvPr>
          <p:cNvSpPr>
            <a:spLocks noGrp="1"/>
          </p:cNvSpPr>
          <p:nvPr>
            <p:ph type="title"/>
          </p:nvPr>
        </p:nvSpPr>
        <p:spPr>
          <a:xfrm>
            <a:off x="685801" y="685801"/>
            <a:ext cx="7543800" cy="581023"/>
          </a:xfrm>
        </p:spPr>
        <p:txBody>
          <a:bodyPr/>
          <a:lstStyle/>
          <a:p>
            <a:r>
              <a:rPr lang="en-US" sz="2400" dirty="0"/>
              <a:t>Income/Expense Report </a:t>
            </a:r>
            <a:br>
              <a:rPr lang="en-US" sz="2400" dirty="0"/>
            </a:br>
            <a:r>
              <a:rPr lang="en-US" sz="2400" dirty="0"/>
              <a:t>Jan 2021 to March 12021</a:t>
            </a:r>
          </a:p>
        </p:txBody>
      </p:sp>
      <p:sp>
        <p:nvSpPr>
          <p:cNvPr id="4" name="Slide Number Placeholder 3">
            <a:extLst>
              <a:ext uri="{FF2B5EF4-FFF2-40B4-BE49-F238E27FC236}">
                <a16:creationId xmlns:a16="http://schemas.microsoft.com/office/drawing/2014/main" id="{06DDD47A-AC65-46A9-8A5D-CFA7676ADD7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DA92D4F-5A16-44EB-A238-53C0C2E00BD2}"/>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0051991F-8BB8-4D59-954F-CF05098E652E}"/>
              </a:ext>
            </a:extLst>
          </p:cNvPr>
          <p:cNvSpPr>
            <a:spLocks noGrp="1"/>
          </p:cNvSpPr>
          <p:nvPr>
            <p:ph type="dt" idx="15"/>
          </p:nvPr>
        </p:nvSpPr>
        <p:spPr/>
        <p:txBody>
          <a:bodyPr/>
          <a:lstStyle/>
          <a:p>
            <a:r>
              <a:rPr lang="en-US"/>
              <a:t>March 2022</a:t>
            </a:r>
            <a:endParaRPr lang="en-GB" dirty="0"/>
          </a:p>
        </p:txBody>
      </p:sp>
      <p:graphicFrame>
        <p:nvGraphicFramePr>
          <p:cNvPr id="12" name="Content Placeholder 11">
            <a:extLst>
              <a:ext uri="{FF2B5EF4-FFF2-40B4-BE49-F238E27FC236}">
                <a16:creationId xmlns:a16="http://schemas.microsoft.com/office/drawing/2014/main" id="{CA3F1A06-AB84-4166-98A5-A06FB9CA9DB7}"/>
              </a:ext>
            </a:extLst>
          </p:cNvPr>
          <p:cNvGraphicFramePr>
            <a:graphicFrameLocks noGrp="1"/>
          </p:cNvGraphicFramePr>
          <p:nvPr>
            <p:ph idx="1"/>
            <p:extLst>
              <p:ext uri="{D42A27DB-BD31-4B8C-83A1-F6EECF244321}">
                <p14:modId xmlns:p14="http://schemas.microsoft.com/office/powerpoint/2010/main" val="3798813008"/>
              </p:ext>
            </p:extLst>
          </p:nvPr>
        </p:nvGraphicFramePr>
        <p:xfrm>
          <a:off x="1219199" y="1374774"/>
          <a:ext cx="7010401" cy="5026026"/>
        </p:xfrm>
        <a:graphic>
          <a:graphicData uri="http://schemas.openxmlformats.org/drawingml/2006/table">
            <a:tbl>
              <a:tblPr/>
              <a:tblGrid>
                <a:gridCol w="4831870">
                  <a:extLst>
                    <a:ext uri="{9D8B030D-6E8A-4147-A177-3AD203B41FA5}">
                      <a16:colId xmlns:a16="http://schemas.microsoft.com/office/drawing/2014/main" val="2753001562"/>
                    </a:ext>
                  </a:extLst>
                </a:gridCol>
                <a:gridCol w="2178531">
                  <a:extLst>
                    <a:ext uri="{9D8B030D-6E8A-4147-A177-3AD203B41FA5}">
                      <a16:colId xmlns:a16="http://schemas.microsoft.com/office/drawing/2014/main" val="213411193"/>
                    </a:ext>
                  </a:extLst>
                </a:gridCol>
              </a:tblGrid>
              <a:tr h="257481">
                <a:tc>
                  <a:txBody>
                    <a:bodyPr/>
                    <a:lstStyle/>
                    <a:p>
                      <a:pPr algn="l" fontAlgn="b"/>
                      <a:r>
                        <a:rPr lang="en-US" sz="1600" b="1" i="0" u="none" strike="noStrike" dirty="0">
                          <a:solidFill>
                            <a:srgbClr val="000000"/>
                          </a:solidFill>
                          <a:effectLst/>
                          <a:latin typeface="Calibri" panose="020F0502020204030204" pitchFamily="34" charset="0"/>
                        </a:rPr>
                        <a:t>Task Number</a:t>
                      </a:r>
                    </a:p>
                  </a:txBody>
                  <a:tcPr marL="0" marR="0" marT="0"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600" b="1" i="0" u="none" strike="noStrike">
                          <a:solidFill>
                            <a:srgbClr val="000000"/>
                          </a:solidFill>
                          <a:effectLst/>
                          <a:latin typeface="Calibri" panose="020F0502020204030204" pitchFamily="34" charset="0"/>
                        </a:rPr>
                        <a:t> Sum of Amount </a:t>
                      </a:r>
                    </a:p>
                  </a:txBody>
                  <a:tcPr marL="0" marR="0" marT="0"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031966828"/>
                  </a:ext>
                </a:extLst>
              </a:tr>
              <a:tr h="257481">
                <a:tc>
                  <a:txBody>
                    <a:bodyPr/>
                    <a:lstStyle/>
                    <a:p>
                      <a:pPr algn="l" fontAlgn="b"/>
                      <a:r>
                        <a:rPr lang="en-US" sz="1600" b="1" i="0" u="none" strike="noStrike">
                          <a:solidFill>
                            <a:srgbClr val="000000"/>
                          </a:solidFill>
                          <a:effectLst/>
                          <a:latin typeface="Calibri" panose="020F0502020204030204" pitchFamily="34" charset="0"/>
                        </a:rPr>
                        <a:t>S-50.30.100|Registrations</a:t>
                      </a:r>
                    </a:p>
                  </a:txBody>
                  <a:tcPr marL="0" marR="0" marT="0" marB="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 $         30,725.00 </a:t>
                      </a:r>
                    </a:p>
                  </a:txBody>
                  <a:tcPr marL="0" marR="0" marT="0" marB="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solidFill>
                      <a:srgbClr val="92D050"/>
                    </a:solidFill>
                  </a:tcPr>
                </a:tc>
                <a:extLst>
                  <a:ext uri="{0D108BD9-81ED-4DB2-BD59-A6C34878D82A}">
                    <a16:rowId xmlns:a16="http://schemas.microsoft.com/office/drawing/2014/main" val="1083443774"/>
                  </a:ext>
                </a:extLst>
              </a:tr>
              <a:tr h="257481">
                <a:tc>
                  <a:txBody>
                    <a:bodyPr/>
                    <a:lstStyle/>
                    <a:p>
                      <a:pPr algn="l" fontAlgn="b"/>
                      <a:r>
                        <a:rPr lang="en-US" sz="1600" b="1" i="0" u="none" strike="noStrike">
                          <a:solidFill>
                            <a:srgbClr val="000000"/>
                          </a:solidFill>
                          <a:effectLst/>
                          <a:latin typeface="Calibri" panose="020F0502020204030204" pitchFamily="34" charset="0"/>
                        </a:rPr>
                        <a:t>2021</a:t>
                      </a:r>
                    </a:p>
                  </a:txBody>
                  <a:tcPr marL="85725" marR="0" marT="0"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1600" b="1" i="0" u="none" strike="noStrike">
                          <a:solidFill>
                            <a:srgbClr val="000000"/>
                          </a:solidFill>
                          <a:effectLst/>
                          <a:latin typeface="Calibri" panose="020F0502020204030204" pitchFamily="34" charset="0"/>
                        </a:rPr>
                        <a:t> $         26,610.00 </a:t>
                      </a:r>
                    </a:p>
                  </a:txBody>
                  <a:tcPr marL="0" marR="0" marT="0"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013278600"/>
                  </a:ext>
                </a:extLst>
              </a:tr>
              <a:tr h="257481">
                <a:tc>
                  <a:txBody>
                    <a:bodyPr/>
                    <a:lstStyle/>
                    <a:p>
                      <a:pPr algn="l" fontAlgn="b"/>
                      <a:r>
                        <a:rPr lang="en-US" sz="1600" b="1" i="0" u="none" strike="noStrike">
                          <a:solidFill>
                            <a:srgbClr val="000000"/>
                          </a:solidFill>
                          <a:effectLst/>
                          <a:latin typeface="Calibri" panose="020F0502020204030204" pitchFamily="34" charset="0"/>
                        </a:rPr>
                        <a:t>2022</a:t>
                      </a:r>
                    </a:p>
                  </a:txBody>
                  <a:tcPr marL="85725" marR="0" marT="0" marB="0" anchor="b">
                    <a:lnL>
                      <a:noFill/>
                    </a:lnL>
                    <a:lnR>
                      <a:noFill/>
                    </a:lnR>
                    <a:lnT>
                      <a:noFill/>
                    </a:lnT>
                    <a:lnB>
                      <a:noFill/>
                    </a:lnB>
                  </a:tcPr>
                </a:tc>
                <a:tc>
                  <a:txBody>
                    <a:bodyPr/>
                    <a:lstStyle/>
                    <a:p>
                      <a:pPr algn="l" fontAlgn="b"/>
                      <a:r>
                        <a:rPr lang="en-US" sz="1600" b="1" i="0" u="none" strike="noStrike">
                          <a:solidFill>
                            <a:srgbClr val="000000"/>
                          </a:solidFill>
                          <a:effectLst/>
                          <a:latin typeface="Calibri" panose="020F0502020204030204" pitchFamily="34" charset="0"/>
                        </a:rPr>
                        <a:t> $            4,115.00 </a:t>
                      </a:r>
                    </a:p>
                  </a:txBody>
                  <a:tcPr marL="0" marR="0" marT="0" marB="0" anchor="b">
                    <a:lnL>
                      <a:noFill/>
                    </a:lnL>
                    <a:lnR>
                      <a:noFill/>
                    </a:lnR>
                    <a:lnT>
                      <a:noFill/>
                    </a:lnT>
                    <a:lnB>
                      <a:noFill/>
                    </a:lnB>
                  </a:tcPr>
                </a:tc>
                <a:extLst>
                  <a:ext uri="{0D108BD9-81ED-4DB2-BD59-A6C34878D82A}">
                    <a16:rowId xmlns:a16="http://schemas.microsoft.com/office/drawing/2014/main" val="1211851368"/>
                  </a:ext>
                </a:extLst>
              </a:tr>
              <a:tr h="257481">
                <a:tc>
                  <a:txBody>
                    <a:bodyPr/>
                    <a:lstStyle/>
                    <a:p>
                      <a:pPr algn="l" fontAlgn="b"/>
                      <a:r>
                        <a:rPr lang="en-US" sz="1600" b="1" i="0" u="none" strike="noStrike">
                          <a:solidFill>
                            <a:srgbClr val="000000"/>
                          </a:solidFill>
                          <a:effectLst/>
                          <a:latin typeface="Calibri" panose="020F0502020204030204" pitchFamily="34" charset="0"/>
                        </a:rPr>
                        <a:t>S-50.40.100|CB Account Int.</a:t>
                      </a:r>
                    </a:p>
                  </a:txBody>
                  <a:tcPr marL="0" marR="0" marT="0"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 $            1,506.95 </a:t>
                      </a:r>
                    </a:p>
                  </a:txBody>
                  <a:tcPr marL="0" marR="0" marT="0" marB="0" anchor="b">
                    <a:lnL>
                      <a:noFill/>
                    </a:lnL>
                    <a:lnR>
                      <a:noFill/>
                    </a:lnR>
                    <a:lnT>
                      <a:noFill/>
                    </a:lnT>
                    <a:lnB w="6350" cap="flat" cmpd="sng" algn="ctr">
                      <a:solidFill>
                        <a:srgbClr val="8EA9DB"/>
                      </a:solidFill>
                      <a:prstDash val="solid"/>
                      <a:round/>
                      <a:headEnd type="none" w="med" len="med"/>
                      <a:tailEnd type="none" w="med" len="med"/>
                    </a:lnB>
                    <a:solidFill>
                      <a:srgbClr val="92D050"/>
                    </a:solidFill>
                  </a:tcPr>
                </a:tc>
                <a:extLst>
                  <a:ext uri="{0D108BD9-81ED-4DB2-BD59-A6C34878D82A}">
                    <a16:rowId xmlns:a16="http://schemas.microsoft.com/office/drawing/2014/main" val="4122928594"/>
                  </a:ext>
                </a:extLst>
              </a:tr>
              <a:tr h="257481">
                <a:tc>
                  <a:txBody>
                    <a:bodyPr/>
                    <a:lstStyle/>
                    <a:p>
                      <a:pPr algn="l" fontAlgn="b"/>
                      <a:r>
                        <a:rPr lang="en-US" sz="1600" b="1" i="0" u="none" strike="noStrike">
                          <a:solidFill>
                            <a:srgbClr val="000000"/>
                          </a:solidFill>
                          <a:effectLst/>
                          <a:latin typeface="Calibri" panose="020F0502020204030204" pitchFamily="34" charset="0"/>
                        </a:rPr>
                        <a:t>2021</a:t>
                      </a:r>
                    </a:p>
                  </a:txBody>
                  <a:tcPr marL="85725" marR="0" marT="0"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1600" b="1" i="0" u="none" strike="noStrike">
                          <a:solidFill>
                            <a:srgbClr val="000000"/>
                          </a:solidFill>
                          <a:effectLst/>
                          <a:latin typeface="Calibri" panose="020F0502020204030204" pitchFamily="34" charset="0"/>
                        </a:rPr>
                        <a:t> $            1,213.96 </a:t>
                      </a:r>
                    </a:p>
                  </a:txBody>
                  <a:tcPr marL="0" marR="0" marT="0"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3301218508"/>
                  </a:ext>
                </a:extLst>
              </a:tr>
              <a:tr h="257481">
                <a:tc>
                  <a:txBody>
                    <a:bodyPr/>
                    <a:lstStyle/>
                    <a:p>
                      <a:pPr algn="l" fontAlgn="b"/>
                      <a:r>
                        <a:rPr lang="en-US" sz="1600" b="1" i="0" u="none" strike="noStrike">
                          <a:solidFill>
                            <a:srgbClr val="000000"/>
                          </a:solidFill>
                          <a:effectLst/>
                          <a:latin typeface="Calibri" panose="020F0502020204030204" pitchFamily="34" charset="0"/>
                        </a:rPr>
                        <a:t>2022</a:t>
                      </a:r>
                    </a:p>
                  </a:txBody>
                  <a:tcPr marL="85725" marR="0" marT="0" marB="0" anchor="b">
                    <a:lnL>
                      <a:noFill/>
                    </a:lnL>
                    <a:lnR>
                      <a:noFill/>
                    </a:lnR>
                    <a:lnT>
                      <a:noFill/>
                    </a:lnT>
                    <a:lnB>
                      <a:noFill/>
                    </a:lnB>
                  </a:tcPr>
                </a:tc>
                <a:tc>
                  <a:txBody>
                    <a:bodyPr/>
                    <a:lstStyle/>
                    <a:p>
                      <a:pPr algn="l" fontAlgn="b"/>
                      <a:r>
                        <a:rPr lang="en-US" sz="1600" b="1" i="0" u="none" strike="noStrike">
                          <a:solidFill>
                            <a:srgbClr val="000000"/>
                          </a:solidFill>
                          <a:effectLst/>
                          <a:latin typeface="Calibri" panose="020F0502020204030204" pitchFamily="34" charset="0"/>
                        </a:rPr>
                        <a:t> $               292.99 </a:t>
                      </a:r>
                    </a:p>
                  </a:txBody>
                  <a:tcPr marL="0" marR="0" marT="0" marB="0" anchor="b">
                    <a:lnL>
                      <a:noFill/>
                    </a:lnL>
                    <a:lnR>
                      <a:noFill/>
                    </a:lnR>
                    <a:lnT>
                      <a:noFill/>
                    </a:lnT>
                    <a:lnB>
                      <a:noFill/>
                    </a:lnB>
                  </a:tcPr>
                </a:tc>
                <a:extLst>
                  <a:ext uri="{0D108BD9-81ED-4DB2-BD59-A6C34878D82A}">
                    <a16:rowId xmlns:a16="http://schemas.microsoft.com/office/drawing/2014/main" val="3074891606"/>
                  </a:ext>
                </a:extLst>
              </a:tr>
              <a:tr h="257481">
                <a:tc>
                  <a:txBody>
                    <a:bodyPr/>
                    <a:lstStyle/>
                    <a:p>
                      <a:pPr algn="l" fontAlgn="b"/>
                      <a:r>
                        <a:rPr lang="en-US" sz="1600" b="1" i="0" u="none" strike="noStrike">
                          <a:solidFill>
                            <a:srgbClr val="000000"/>
                          </a:solidFill>
                          <a:effectLst/>
                          <a:latin typeface="Calibri" panose="020F0502020204030204" pitchFamily="34" charset="0"/>
                        </a:rPr>
                        <a:t>S-50.50.000|Other</a:t>
                      </a:r>
                    </a:p>
                  </a:txBody>
                  <a:tcPr marL="0" marR="0" marT="0"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 $         38,437.50 </a:t>
                      </a:r>
                    </a:p>
                  </a:txBody>
                  <a:tcPr marL="0" marR="0" marT="0" marB="0" anchor="b">
                    <a:lnL>
                      <a:noFill/>
                    </a:lnL>
                    <a:lnR>
                      <a:noFill/>
                    </a:lnR>
                    <a:lnT>
                      <a:noFill/>
                    </a:lnT>
                    <a:lnB w="6350" cap="flat" cmpd="sng" algn="ctr">
                      <a:solidFill>
                        <a:srgbClr val="8EA9DB"/>
                      </a:solidFill>
                      <a:prstDash val="solid"/>
                      <a:round/>
                      <a:headEnd type="none" w="med" len="med"/>
                      <a:tailEnd type="none" w="med" len="med"/>
                    </a:lnB>
                    <a:solidFill>
                      <a:srgbClr val="92D050"/>
                    </a:solidFill>
                  </a:tcPr>
                </a:tc>
                <a:extLst>
                  <a:ext uri="{0D108BD9-81ED-4DB2-BD59-A6C34878D82A}">
                    <a16:rowId xmlns:a16="http://schemas.microsoft.com/office/drawing/2014/main" val="3060867050"/>
                  </a:ext>
                </a:extLst>
              </a:tr>
              <a:tr h="257481">
                <a:tc>
                  <a:txBody>
                    <a:bodyPr/>
                    <a:lstStyle/>
                    <a:p>
                      <a:pPr algn="l" fontAlgn="b"/>
                      <a:r>
                        <a:rPr lang="en-US" sz="1600" b="1" i="0" u="none" strike="noStrike">
                          <a:solidFill>
                            <a:srgbClr val="000000"/>
                          </a:solidFill>
                          <a:effectLst/>
                          <a:latin typeface="Calibri" panose="020F0502020204030204" pitchFamily="34" charset="0"/>
                        </a:rPr>
                        <a:t>2021</a:t>
                      </a:r>
                    </a:p>
                  </a:txBody>
                  <a:tcPr marL="85725" marR="0" marT="0"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1600" b="1" i="0" u="none" strike="noStrike">
                          <a:solidFill>
                            <a:srgbClr val="000000"/>
                          </a:solidFill>
                          <a:effectLst/>
                          <a:latin typeface="Calibri" panose="020F0502020204030204" pitchFamily="34" charset="0"/>
                        </a:rPr>
                        <a:t> $         38,437.50 </a:t>
                      </a:r>
                    </a:p>
                  </a:txBody>
                  <a:tcPr marL="0" marR="0" marT="0"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606098761"/>
                  </a:ext>
                </a:extLst>
              </a:tr>
              <a:tr h="257481">
                <a:tc>
                  <a:txBody>
                    <a:bodyPr/>
                    <a:lstStyle/>
                    <a:p>
                      <a:pPr algn="l" fontAlgn="b"/>
                      <a:r>
                        <a:rPr lang="en-US" sz="1600" b="1" i="0" u="none" strike="noStrike">
                          <a:solidFill>
                            <a:srgbClr val="000000"/>
                          </a:solidFill>
                          <a:effectLst/>
                          <a:latin typeface="Calibri" panose="020F0502020204030204" pitchFamily="34" charset="0"/>
                        </a:rPr>
                        <a:t>S-60.10.000.130|Financial Fees</a:t>
                      </a:r>
                    </a:p>
                  </a:txBody>
                  <a:tcPr marL="0" marR="0" marT="0"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 $         (2,775.62)</a:t>
                      </a:r>
                    </a:p>
                  </a:txBody>
                  <a:tcPr marL="0" marR="0" marT="0" marB="0" anchor="b">
                    <a:lnL>
                      <a:noFill/>
                    </a:lnL>
                    <a:lnR>
                      <a:noFill/>
                    </a:lnR>
                    <a:lnT>
                      <a:noFill/>
                    </a:lnT>
                    <a:lnB w="6350" cap="flat" cmpd="sng" algn="ctr">
                      <a:solidFill>
                        <a:srgbClr val="8EA9DB"/>
                      </a:solidFill>
                      <a:prstDash val="solid"/>
                      <a:round/>
                      <a:headEnd type="none" w="med" len="med"/>
                      <a:tailEnd type="none" w="med" len="med"/>
                    </a:lnB>
                    <a:solidFill>
                      <a:srgbClr val="FF5050"/>
                    </a:solidFill>
                  </a:tcPr>
                </a:tc>
                <a:extLst>
                  <a:ext uri="{0D108BD9-81ED-4DB2-BD59-A6C34878D82A}">
                    <a16:rowId xmlns:a16="http://schemas.microsoft.com/office/drawing/2014/main" val="688058657"/>
                  </a:ext>
                </a:extLst>
              </a:tr>
              <a:tr h="257481">
                <a:tc>
                  <a:txBody>
                    <a:bodyPr/>
                    <a:lstStyle/>
                    <a:p>
                      <a:pPr algn="l" fontAlgn="b"/>
                      <a:r>
                        <a:rPr lang="en-US" sz="1600" b="1" i="0" u="none" strike="noStrike">
                          <a:solidFill>
                            <a:srgbClr val="000000"/>
                          </a:solidFill>
                          <a:effectLst/>
                          <a:latin typeface="Calibri" panose="020F0502020204030204" pitchFamily="34" charset="0"/>
                        </a:rPr>
                        <a:t>2021</a:t>
                      </a:r>
                    </a:p>
                  </a:txBody>
                  <a:tcPr marL="85725" marR="0" marT="0"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1600" b="1" i="0" u="none" strike="noStrike">
                          <a:solidFill>
                            <a:srgbClr val="000000"/>
                          </a:solidFill>
                          <a:effectLst/>
                          <a:latin typeface="Calibri" panose="020F0502020204030204" pitchFamily="34" charset="0"/>
                        </a:rPr>
                        <a:t> $         (2,416.80)</a:t>
                      </a:r>
                    </a:p>
                  </a:txBody>
                  <a:tcPr marL="0" marR="0" marT="0"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3324268737"/>
                  </a:ext>
                </a:extLst>
              </a:tr>
              <a:tr h="453165">
                <a:tc>
                  <a:txBody>
                    <a:bodyPr/>
                    <a:lstStyle/>
                    <a:p>
                      <a:pPr algn="l" fontAlgn="b"/>
                      <a:r>
                        <a:rPr lang="en-US" sz="1600" b="1" i="0" u="none" strike="noStrike">
                          <a:solidFill>
                            <a:srgbClr val="000000"/>
                          </a:solidFill>
                          <a:effectLst/>
                          <a:latin typeface="Calibri" panose="020F0502020204030204" pitchFamily="34" charset="0"/>
                        </a:rPr>
                        <a:t>2022</a:t>
                      </a:r>
                    </a:p>
                  </a:txBody>
                  <a:tcPr marL="85725" marR="0" marT="0" marB="0" anchor="b">
                    <a:lnL>
                      <a:noFill/>
                    </a:lnL>
                    <a:lnR>
                      <a:noFill/>
                    </a:lnR>
                    <a:lnT>
                      <a:noFill/>
                    </a:lnT>
                    <a:lnB>
                      <a:noFill/>
                    </a:lnB>
                  </a:tcPr>
                </a:tc>
                <a:tc>
                  <a:txBody>
                    <a:bodyPr/>
                    <a:lstStyle/>
                    <a:p>
                      <a:pPr algn="l" fontAlgn="b"/>
                      <a:r>
                        <a:rPr lang="en-US" sz="1600" b="1" i="0" u="none" strike="noStrike">
                          <a:solidFill>
                            <a:srgbClr val="000000"/>
                          </a:solidFill>
                          <a:effectLst/>
                          <a:latin typeface="Calibri" panose="020F0502020204030204" pitchFamily="34" charset="0"/>
                        </a:rPr>
                        <a:t> $             (358.82)</a:t>
                      </a:r>
                    </a:p>
                  </a:txBody>
                  <a:tcPr marL="0" marR="0" marT="0" marB="0" anchor="b">
                    <a:lnL>
                      <a:noFill/>
                    </a:lnL>
                    <a:lnR>
                      <a:noFill/>
                    </a:lnR>
                    <a:lnT>
                      <a:noFill/>
                    </a:lnT>
                    <a:lnB>
                      <a:noFill/>
                    </a:lnB>
                  </a:tcPr>
                </a:tc>
                <a:extLst>
                  <a:ext uri="{0D108BD9-81ED-4DB2-BD59-A6C34878D82A}">
                    <a16:rowId xmlns:a16="http://schemas.microsoft.com/office/drawing/2014/main" val="2395651268"/>
                  </a:ext>
                </a:extLst>
              </a:tr>
              <a:tr h="257481">
                <a:tc>
                  <a:txBody>
                    <a:bodyPr/>
                    <a:lstStyle/>
                    <a:p>
                      <a:pPr algn="l" fontAlgn="b"/>
                      <a:r>
                        <a:rPr lang="en-US" sz="1600" b="1" i="0" u="none" strike="noStrike">
                          <a:solidFill>
                            <a:srgbClr val="000000"/>
                          </a:solidFill>
                          <a:effectLst/>
                          <a:latin typeface="Calibri" panose="020F0502020204030204" pitchFamily="34" charset="0"/>
                        </a:rPr>
                        <a:t>S-60.10.000.135|Meeting Planner</a:t>
                      </a:r>
                    </a:p>
                  </a:txBody>
                  <a:tcPr marL="0" marR="0" marT="0"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 $       (42,860.00)</a:t>
                      </a:r>
                    </a:p>
                  </a:txBody>
                  <a:tcPr marL="0" marR="0" marT="0" marB="0" anchor="b">
                    <a:lnL>
                      <a:noFill/>
                    </a:lnL>
                    <a:lnR>
                      <a:noFill/>
                    </a:lnR>
                    <a:lnT>
                      <a:noFill/>
                    </a:lnT>
                    <a:lnB w="6350" cap="flat" cmpd="sng" algn="ctr">
                      <a:solidFill>
                        <a:srgbClr val="8EA9DB"/>
                      </a:solidFill>
                      <a:prstDash val="solid"/>
                      <a:round/>
                      <a:headEnd type="none" w="med" len="med"/>
                      <a:tailEnd type="none" w="med" len="med"/>
                    </a:lnB>
                    <a:solidFill>
                      <a:srgbClr val="FF5050"/>
                    </a:solidFill>
                  </a:tcPr>
                </a:tc>
                <a:extLst>
                  <a:ext uri="{0D108BD9-81ED-4DB2-BD59-A6C34878D82A}">
                    <a16:rowId xmlns:a16="http://schemas.microsoft.com/office/drawing/2014/main" val="2251679752"/>
                  </a:ext>
                </a:extLst>
              </a:tr>
              <a:tr h="257481">
                <a:tc>
                  <a:txBody>
                    <a:bodyPr/>
                    <a:lstStyle/>
                    <a:p>
                      <a:pPr algn="l" fontAlgn="b"/>
                      <a:r>
                        <a:rPr lang="en-US" sz="1600" b="1" i="0" u="none" strike="noStrike">
                          <a:solidFill>
                            <a:srgbClr val="000000"/>
                          </a:solidFill>
                          <a:effectLst/>
                          <a:latin typeface="Calibri" panose="020F0502020204030204" pitchFamily="34" charset="0"/>
                        </a:rPr>
                        <a:t>2021</a:t>
                      </a:r>
                    </a:p>
                  </a:txBody>
                  <a:tcPr marL="85725" marR="0" marT="0"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l" fontAlgn="b"/>
                      <a:r>
                        <a:rPr lang="en-US" sz="1600" b="1" i="0" u="none" strike="noStrike">
                          <a:solidFill>
                            <a:srgbClr val="000000"/>
                          </a:solidFill>
                          <a:effectLst/>
                          <a:latin typeface="Calibri" panose="020F0502020204030204" pitchFamily="34" charset="0"/>
                        </a:rPr>
                        <a:t> $       (42,500.00)</a:t>
                      </a:r>
                    </a:p>
                  </a:txBody>
                  <a:tcPr marL="0" marR="0" marT="0"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832018966"/>
                  </a:ext>
                </a:extLst>
              </a:tr>
              <a:tr h="453165">
                <a:tc>
                  <a:txBody>
                    <a:bodyPr/>
                    <a:lstStyle/>
                    <a:p>
                      <a:pPr algn="l" fontAlgn="b"/>
                      <a:r>
                        <a:rPr lang="en-US" sz="1600" b="1" i="0" u="none" strike="noStrike">
                          <a:solidFill>
                            <a:srgbClr val="000000"/>
                          </a:solidFill>
                          <a:effectLst/>
                          <a:latin typeface="Calibri" panose="020F0502020204030204" pitchFamily="34" charset="0"/>
                        </a:rPr>
                        <a:t>2022</a:t>
                      </a:r>
                    </a:p>
                  </a:txBody>
                  <a:tcPr marL="85725" marR="0" marT="0" marB="0" anchor="b">
                    <a:lnL>
                      <a:noFill/>
                    </a:lnL>
                    <a:lnR>
                      <a:noFill/>
                    </a:lnR>
                    <a:lnT>
                      <a:noFill/>
                    </a:lnT>
                    <a:lnB>
                      <a:noFill/>
                    </a:lnB>
                  </a:tcPr>
                </a:tc>
                <a:tc>
                  <a:txBody>
                    <a:bodyPr/>
                    <a:lstStyle/>
                    <a:p>
                      <a:pPr algn="l" fontAlgn="b"/>
                      <a:r>
                        <a:rPr lang="en-US" sz="1600" b="1" i="0" u="none" strike="noStrike">
                          <a:solidFill>
                            <a:srgbClr val="000000"/>
                          </a:solidFill>
                          <a:effectLst/>
                          <a:latin typeface="Calibri" panose="020F0502020204030204" pitchFamily="34" charset="0"/>
                        </a:rPr>
                        <a:t> $             (360.00)</a:t>
                      </a:r>
                    </a:p>
                  </a:txBody>
                  <a:tcPr marL="0" marR="0" marT="0" marB="0" anchor="b">
                    <a:lnL>
                      <a:noFill/>
                    </a:lnL>
                    <a:lnR>
                      <a:noFill/>
                    </a:lnR>
                    <a:lnT>
                      <a:noFill/>
                    </a:lnT>
                    <a:lnB>
                      <a:noFill/>
                    </a:lnB>
                  </a:tcPr>
                </a:tc>
                <a:extLst>
                  <a:ext uri="{0D108BD9-81ED-4DB2-BD59-A6C34878D82A}">
                    <a16:rowId xmlns:a16="http://schemas.microsoft.com/office/drawing/2014/main" val="461231899"/>
                  </a:ext>
                </a:extLst>
              </a:tr>
              <a:tr h="257481">
                <a:tc>
                  <a:txBody>
                    <a:bodyPr/>
                    <a:lstStyle/>
                    <a:p>
                      <a:pPr algn="l" fontAlgn="b"/>
                      <a:r>
                        <a:rPr lang="en-US" sz="1600" b="1" i="0" u="none" strike="noStrike">
                          <a:solidFill>
                            <a:srgbClr val="000000"/>
                          </a:solidFill>
                          <a:effectLst/>
                          <a:latin typeface="Calibri" panose="020F0502020204030204" pitchFamily="34" charset="0"/>
                        </a:rPr>
                        <a:t>S-60.10.000.160|Miscellaneous</a:t>
                      </a:r>
                    </a:p>
                  </a:txBody>
                  <a:tcPr marL="0" marR="0" marT="0"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 $         (2,531.66)</a:t>
                      </a:r>
                    </a:p>
                  </a:txBody>
                  <a:tcPr marL="0" marR="0" marT="0" marB="0" anchor="b">
                    <a:lnL>
                      <a:noFill/>
                    </a:lnL>
                    <a:lnR>
                      <a:noFill/>
                    </a:lnR>
                    <a:lnT>
                      <a:noFill/>
                    </a:lnT>
                    <a:lnB w="6350" cap="flat" cmpd="sng" algn="ctr">
                      <a:solidFill>
                        <a:srgbClr val="8EA9DB"/>
                      </a:solidFill>
                      <a:prstDash val="solid"/>
                      <a:round/>
                      <a:headEnd type="none" w="med" len="med"/>
                      <a:tailEnd type="none" w="med" len="med"/>
                    </a:lnB>
                    <a:solidFill>
                      <a:srgbClr val="FF5050"/>
                    </a:solidFill>
                  </a:tcPr>
                </a:tc>
                <a:extLst>
                  <a:ext uri="{0D108BD9-81ED-4DB2-BD59-A6C34878D82A}">
                    <a16:rowId xmlns:a16="http://schemas.microsoft.com/office/drawing/2014/main" val="1089177428"/>
                  </a:ext>
                </a:extLst>
              </a:tr>
              <a:tr h="257481">
                <a:tc>
                  <a:txBody>
                    <a:bodyPr/>
                    <a:lstStyle/>
                    <a:p>
                      <a:pPr algn="l" fontAlgn="b"/>
                      <a:r>
                        <a:rPr lang="en-US" sz="1600" b="1" i="0" u="none" strike="noStrike">
                          <a:solidFill>
                            <a:srgbClr val="000000"/>
                          </a:solidFill>
                          <a:effectLst/>
                          <a:latin typeface="Calibri" panose="020F0502020204030204" pitchFamily="34" charset="0"/>
                        </a:rPr>
                        <a:t>2021</a:t>
                      </a:r>
                    </a:p>
                  </a:txBody>
                  <a:tcPr marL="85725" marR="0" marT="0" marB="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 $         (2,531.66)</a:t>
                      </a:r>
                    </a:p>
                  </a:txBody>
                  <a:tcPr marL="0" marR="0" marT="0" marB="0" anchor="b">
                    <a:lnL>
                      <a:noFill/>
                    </a:lnL>
                    <a:lnR>
                      <a:noFill/>
                    </a:lnR>
                    <a:lnT w="6350" cap="flat" cmpd="sng" algn="ctr">
                      <a:solidFill>
                        <a:srgbClr val="8EA9DB"/>
                      </a:solidFill>
                      <a:prstDash val="solid"/>
                      <a:round/>
                      <a:headEnd type="none" w="med" len="med"/>
                      <a:tailEnd type="none" w="med" len="med"/>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40761154"/>
                  </a:ext>
                </a:extLst>
              </a:tr>
              <a:tr h="257481">
                <a:tc>
                  <a:txBody>
                    <a:bodyPr/>
                    <a:lstStyle/>
                    <a:p>
                      <a:pPr algn="l" fontAlgn="b"/>
                      <a:r>
                        <a:rPr lang="en-US" sz="1600" b="1" i="0" u="none" strike="noStrike">
                          <a:solidFill>
                            <a:srgbClr val="000000"/>
                          </a:solidFill>
                          <a:effectLst/>
                          <a:latin typeface="Calibri" panose="020F0502020204030204" pitchFamily="34" charset="0"/>
                        </a:rPr>
                        <a:t>Grand Total</a:t>
                      </a:r>
                    </a:p>
                  </a:txBody>
                  <a:tcPr marL="0" marR="0" marT="0"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l" fontAlgn="b"/>
                      <a:r>
                        <a:rPr lang="en-US" sz="1600" b="1" i="0" u="none" strike="noStrike" dirty="0">
                          <a:solidFill>
                            <a:srgbClr val="000000"/>
                          </a:solidFill>
                          <a:effectLst/>
                          <a:latin typeface="Calibri" panose="020F0502020204030204" pitchFamily="34" charset="0"/>
                        </a:rPr>
                        <a:t> $         22,502.17 </a:t>
                      </a:r>
                    </a:p>
                  </a:txBody>
                  <a:tcPr marL="0" marR="0" marT="0"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4266889878"/>
                  </a:ext>
                </a:extLst>
              </a:tr>
            </a:tbl>
          </a:graphicData>
        </a:graphic>
      </p:graphicFrame>
    </p:spTree>
    <p:extLst>
      <p:ext uri="{BB962C8B-B14F-4D97-AF65-F5344CB8AC3E}">
        <p14:creationId xmlns:p14="http://schemas.microsoft.com/office/powerpoint/2010/main" val="962814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8C5AD-4ED1-4E67-9A72-5800E28E1CB3}"/>
              </a:ext>
            </a:extLst>
          </p:cNvPr>
          <p:cNvSpPr>
            <a:spLocks noGrp="1"/>
          </p:cNvSpPr>
          <p:nvPr>
            <p:ph type="title"/>
          </p:nvPr>
        </p:nvSpPr>
        <p:spPr/>
        <p:txBody>
          <a:bodyPr/>
          <a:lstStyle/>
          <a:p>
            <a:r>
              <a:rPr lang="en-US" dirty="0"/>
              <a:t>Cvent Details for Sept 2021</a:t>
            </a:r>
          </a:p>
        </p:txBody>
      </p:sp>
      <p:sp>
        <p:nvSpPr>
          <p:cNvPr id="3" name="Content Placeholder 2">
            <a:extLst>
              <a:ext uri="{FF2B5EF4-FFF2-40B4-BE49-F238E27FC236}">
                <a16:creationId xmlns:a16="http://schemas.microsoft.com/office/drawing/2014/main" id="{5C1FC6AC-CB64-4426-878F-FDA444167C18}"/>
              </a:ext>
            </a:extLst>
          </p:cNvPr>
          <p:cNvSpPr>
            <a:spLocks noGrp="1"/>
          </p:cNvSpPr>
          <p:nvPr>
            <p:ph idx="1"/>
          </p:nvPr>
        </p:nvSpPr>
        <p:spPr>
          <a:xfrm>
            <a:off x="751528" y="1693227"/>
            <a:ext cx="7856538" cy="4494213"/>
          </a:xfrm>
        </p:spPr>
        <p:txBody>
          <a:bodyPr/>
          <a:lstStyle/>
          <a:p>
            <a:r>
              <a:rPr lang="en-US" sz="2000" dirty="0"/>
              <a:t>CVENT Meeting Closed at end of September, </a:t>
            </a:r>
          </a:p>
          <a:p>
            <a:r>
              <a:rPr lang="en-US" sz="2000" dirty="0"/>
              <a:t>CVENT Deadbeats close at end of November</a:t>
            </a:r>
          </a:p>
          <a:p>
            <a:r>
              <a:rPr lang="en-US" sz="2000" dirty="0"/>
              <a:t>CVENT last chance Deadbeats closed March 7, 2022</a:t>
            </a:r>
          </a:p>
          <a:p>
            <a:endParaRPr lang="en-US" sz="2000" dirty="0"/>
          </a:p>
          <a:p>
            <a:r>
              <a:rPr lang="en-US" sz="2000" dirty="0"/>
              <a:t>Final Payment Transfer for official event registration should have been made by end of last year.</a:t>
            </a:r>
          </a:p>
          <a:p>
            <a:endParaRPr lang="en-US" sz="2000" dirty="0"/>
          </a:p>
          <a:p>
            <a:r>
              <a:rPr lang="en-US" sz="2000" dirty="0"/>
              <a:t>CVENT outstanding balance estimate: $539.05</a:t>
            </a:r>
          </a:p>
          <a:p>
            <a:pPr lvl="1"/>
            <a:r>
              <a:rPr lang="en-US" dirty="0"/>
              <a:t>Cvent confirmed Friday March 11 that they were remitting $457.02, in addition to the $82.03 sent earlier this month.  </a:t>
            </a:r>
          </a:p>
          <a:p>
            <a:pPr lvl="1"/>
            <a:r>
              <a:rPr lang="en-US" dirty="0"/>
              <a:t>(IEEE Treasury still looking for $82.03 deposit.)</a:t>
            </a:r>
          </a:p>
        </p:txBody>
      </p:sp>
      <p:sp>
        <p:nvSpPr>
          <p:cNvPr id="4" name="Slide Number Placeholder 3">
            <a:extLst>
              <a:ext uri="{FF2B5EF4-FFF2-40B4-BE49-F238E27FC236}">
                <a16:creationId xmlns:a16="http://schemas.microsoft.com/office/drawing/2014/main" id="{D5FD9539-994B-428D-9772-0214E2AC604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29774D5-0814-4820-A503-A6D218E43A70}"/>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7D8CCF5B-5A0B-428A-B38C-12F3C0997A2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93059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9C7FDA63-0265-438B-ABA9-C91C6EC26495}"/>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02C87F26-37E5-4939-82F2-C3E8775C0281}"/>
              </a:ext>
            </a:extLst>
          </p:cNvPr>
          <p:cNvSpPr>
            <a:spLocks noGrp="1"/>
          </p:cNvSpPr>
          <p:nvPr>
            <p:ph type="ftr" idx="11"/>
          </p:nvPr>
        </p:nvSpPr>
        <p:spPr/>
        <p:txBody>
          <a:bodyPr/>
          <a:lstStyle/>
          <a:p>
            <a:r>
              <a:rPr lang="en-GB"/>
              <a:t>Ben Rolfe (BCA);   Jon Rosdahl (Qualcomm)</a:t>
            </a:r>
            <a:endParaRPr lang="en-GB" dirty="0"/>
          </a:p>
        </p:txBody>
      </p:sp>
      <p:sp>
        <p:nvSpPr>
          <p:cNvPr id="4" name="Slide Number Placeholder 3">
            <a:extLst>
              <a:ext uri="{FF2B5EF4-FFF2-40B4-BE49-F238E27FC236}">
                <a16:creationId xmlns:a16="http://schemas.microsoft.com/office/drawing/2014/main" id="{B3F68505-ED79-47F3-8F5A-DFF4AC97EFB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8" name="Picture 7" descr="Graphical user interface&#10;&#10;Description automatically generated">
            <a:extLst>
              <a:ext uri="{FF2B5EF4-FFF2-40B4-BE49-F238E27FC236}">
                <a16:creationId xmlns:a16="http://schemas.microsoft.com/office/drawing/2014/main" id="{3AFC35B3-AD78-4402-A88B-A0ABBC1C78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3075" y="604837"/>
            <a:ext cx="5657850" cy="5648325"/>
          </a:xfrm>
          <a:prstGeom prst="rect">
            <a:avLst/>
          </a:prstGeom>
        </p:spPr>
      </p:pic>
    </p:spTree>
    <p:extLst>
      <p:ext uri="{BB962C8B-B14F-4D97-AF65-F5344CB8AC3E}">
        <p14:creationId xmlns:p14="http://schemas.microsoft.com/office/powerpoint/2010/main" val="1404493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4B6D3-19E3-496A-BF16-CCE3536EE53C}"/>
              </a:ext>
            </a:extLst>
          </p:cNvPr>
          <p:cNvSpPr>
            <a:spLocks noGrp="1"/>
          </p:cNvSpPr>
          <p:nvPr>
            <p:ph type="title"/>
          </p:nvPr>
        </p:nvSpPr>
        <p:spPr/>
        <p:txBody>
          <a:bodyPr/>
          <a:lstStyle/>
          <a:p>
            <a:r>
              <a:rPr lang="en-US" dirty="0"/>
              <a:t>802 Deadbeats</a:t>
            </a:r>
          </a:p>
        </p:txBody>
      </p:sp>
      <p:sp>
        <p:nvSpPr>
          <p:cNvPr id="3" name="Content Placeholder 2">
            <a:extLst>
              <a:ext uri="{FF2B5EF4-FFF2-40B4-BE49-F238E27FC236}">
                <a16:creationId xmlns:a16="http://schemas.microsoft.com/office/drawing/2014/main" id="{C91A9B51-2EA4-46CD-8DB0-8D3BC6101618}"/>
              </a:ext>
            </a:extLst>
          </p:cNvPr>
          <p:cNvSpPr>
            <a:spLocks noGrp="1"/>
          </p:cNvSpPr>
          <p:nvPr>
            <p:ph idx="1"/>
          </p:nvPr>
        </p:nvSpPr>
        <p:spPr>
          <a:xfrm>
            <a:off x="685800" y="1981200"/>
            <a:ext cx="7924800" cy="4113213"/>
          </a:xfrm>
        </p:spPr>
        <p:txBody>
          <a:bodyPr/>
          <a:lstStyle/>
          <a:p>
            <a:r>
              <a:rPr lang="en-US" dirty="0"/>
              <a:t>As of March 3, 2022</a:t>
            </a:r>
          </a:p>
          <a:p>
            <a:endParaRPr lang="en-US" dirty="0"/>
          </a:p>
          <a:p>
            <a:r>
              <a:rPr lang="en-US" dirty="0"/>
              <a:t>Total 802 Deadbeats =  9  (5 are from 802.11)</a:t>
            </a:r>
          </a:p>
          <a:p>
            <a:pPr lvl="1"/>
            <a:r>
              <a:rPr lang="en-US" dirty="0"/>
              <a:t>2 from November</a:t>
            </a:r>
          </a:p>
          <a:p>
            <a:pPr lvl="1"/>
            <a:r>
              <a:rPr lang="en-US" dirty="0"/>
              <a:t>1 from September Wireless</a:t>
            </a:r>
          </a:p>
          <a:p>
            <a:pPr lvl="1"/>
            <a:r>
              <a:rPr lang="en-US" dirty="0"/>
              <a:t>6 from July</a:t>
            </a:r>
          </a:p>
          <a:p>
            <a:pPr lvl="1"/>
            <a:endParaRPr lang="en-US" dirty="0"/>
          </a:p>
          <a:p>
            <a:pPr lvl="1"/>
            <a:endParaRPr lang="en-US" dirty="0"/>
          </a:p>
          <a:p>
            <a:r>
              <a:rPr lang="en-US" dirty="0"/>
              <a:t>Jan Wireless Interim = 7 potential new Wireless Deadbeats</a:t>
            </a:r>
          </a:p>
          <a:p>
            <a:endParaRPr lang="en-US" dirty="0"/>
          </a:p>
        </p:txBody>
      </p:sp>
      <p:sp>
        <p:nvSpPr>
          <p:cNvPr id="4" name="Slide Number Placeholder 3">
            <a:extLst>
              <a:ext uri="{FF2B5EF4-FFF2-40B4-BE49-F238E27FC236}">
                <a16:creationId xmlns:a16="http://schemas.microsoft.com/office/drawing/2014/main" id="{399A416E-47DE-4CA9-B04D-D6406C0BCD1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FB8F30F-6D62-4102-B205-8D767C79A3CF}"/>
              </a:ext>
            </a:extLst>
          </p:cNvPr>
          <p:cNvSpPr>
            <a:spLocks noGrp="1"/>
          </p:cNvSpPr>
          <p:nvPr>
            <p:ph type="ftr" idx="14"/>
          </p:nvPr>
        </p:nvSpPr>
        <p:spPr/>
        <p:txBody>
          <a:bodyPr/>
          <a:lstStyle/>
          <a:p>
            <a:r>
              <a:rPr lang="en-GB"/>
              <a:t>Ben Rolfe (BCA);   Jon Rosdahl (Qualcomm)</a:t>
            </a:r>
            <a:endParaRPr lang="en-GB" dirty="0"/>
          </a:p>
        </p:txBody>
      </p:sp>
      <p:sp>
        <p:nvSpPr>
          <p:cNvPr id="6" name="Date Placeholder 5">
            <a:extLst>
              <a:ext uri="{FF2B5EF4-FFF2-40B4-BE49-F238E27FC236}">
                <a16:creationId xmlns:a16="http://schemas.microsoft.com/office/drawing/2014/main" id="{669798E9-9B69-4053-B5E7-801A5E76129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34929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1465D61-7696-4E9E-91CD-487A8EB6C3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B70DA11-B4D5-461E-8E80-67BE7DF9C05D}">
  <ds:schemaRefs>
    <ds:schemaRef ds:uri="http://schemas.microsoft.com/sharepoint/v3/contenttype/forms"/>
  </ds:schemaRefs>
</ds:datastoreItem>
</file>

<file path=customXml/itemProps3.xml><?xml version="1.0" encoding="utf-8"?>
<ds:datastoreItem xmlns:ds="http://schemas.openxmlformats.org/officeDocument/2006/customXml" ds:itemID="{E69D784B-096F-4BC0-B00F-03A4BD4D812F}">
  <ds:schemaRefs>
    <ds:schemaRef ds:uri="http://purl.org/dc/terms/"/>
    <ds:schemaRef ds:uri="cc9c437c-ae0c-4066-8d90-a0f7de786127"/>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21766</TotalTime>
  <Words>4471</Words>
  <Application>Microsoft Office PowerPoint</Application>
  <PresentationFormat>On-screen Show (4:3)</PresentationFormat>
  <Paragraphs>1443</Paragraphs>
  <Slides>27</Slides>
  <Notes>12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2" baseType="lpstr">
      <vt:lpstr>Arial</vt:lpstr>
      <vt:lpstr>Calibri</vt:lpstr>
      <vt:lpstr>Times New Roman</vt:lpstr>
      <vt:lpstr>Office Theme</vt:lpstr>
      <vt:lpstr>Document</vt:lpstr>
      <vt:lpstr>Wireless Treasurer Report March 2022</vt:lpstr>
      <vt:lpstr>Abstract</vt:lpstr>
      <vt:lpstr>802.11/.15 Joint Account Overview 2022</vt:lpstr>
      <vt:lpstr>802.11/.15 Joint Account Overview 2021</vt:lpstr>
      <vt:lpstr>2021 Sept Registration Report</vt:lpstr>
      <vt:lpstr>Income/Expense Report  Jan 2021 to March 12021</vt:lpstr>
      <vt:lpstr>Cvent Details for Sept 2021</vt:lpstr>
      <vt:lpstr>PowerPoint Presentation</vt:lpstr>
      <vt:lpstr>802 Deadbeats</vt:lpstr>
      <vt:lpstr>Deadbeat Consequences</vt:lpstr>
      <vt:lpstr>Future Interim Meeting Fees</vt:lpstr>
      <vt:lpstr>Budget for May 2022</vt:lpstr>
      <vt:lpstr>Budget for Sept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2003 – 2019 Historical Attendance</vt:lpstr>
      <vt:lpstr>PowerPoint Presentation</vt:lpstr>
      <vt:lpstr>PowerPoint Presentation</vt:lpstr>
      <vt:lpstr>PowerPoint Presentation</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Treasurer Report March 2022</dc:title>
  <dc:creator>Jon Rosdahl</dc:creator>
  <cp:keywords>March 2022</cp:keywords>
  <dc:description>Jon Rosdahl (Qualcomm)</dc:description>
  <cp:lastModifiedBy>Jon Rosdahl</cp:lastModifiedBy>
  <cp:revision>52</cp:revision>
  <cp:lastPrinted>1601-01-01T00:00:00Z</cp:lastPrinted>
  <dcterms:created xsi:type="dcterms:W3CDTF">2019-08-01T19:20:26Z</dcterms:created>
  <dcterms:modified xsi:type="dcterms:W3CDTF">2022-03-15T11:58:39Z</dcterms:modified>
  <cp:category>Treasurer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