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78" r:id="rId2"/>
    <p:sldId id="342" r:id="rId3"/>
    <p:sldId id="344" r:id="rId4"/>
    <p:sldId id="347" r:id="rId5"/>
    <p:sldId id="349" r:id="rId6"/>
    <p:sldId id="353" r:id="rId7"/>
    <p:sldId id="348" r:id="rId8"/>
    <p:sldId id="351" r:id="rId9"/>
    <p:sldId id="381" r:id="rId10"/>
    <p:sldId id="382" r:id="rId11"/>
    <p:sldId id="383" r:id="rId12"/>
    <p:sldId id="350" r:id="rId13"/>
    <p:sldId id="354" r:id="rId14"/>
    <p:sldId id="355" r:id="rId15"/>
    <p:sldId id="358" r:id="rId16"/>
    <p:sldId id="361" r:id="rId17"/>
    <p:sldId id="364" r:id="rId18"/>
    <p:sldId id="365" r:id="rId19"/>
    <p:sldId id="367" r:id="rId20"/>
    <p:sldId id="343" r:id="rId21"/>
    <p:sldId id="377" r:id="rId22"/>
    <p:sldId id="380"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Default Section" id="{3B8FA370-D2B0-46B1-AFF6-599C114D0677}">
          <p14:sldIdLst>
            <p14:sldId id="278"/>
          </p14:sldIdLst>
        </p14:section>
        <p14:section name="Opening Plenary" id="{12A12E1B-8C3F-4A33-B548-A011E5170083}">
          <p14:sldIdLst>
            <p14:sldId id="342"/>
            <p14:sldId id="344"/>
            <p14:sldId id="347"/>
            <p14:sldId id="349"/>
            <p14:sldId id="353"/>
            <p14:sldId id="348"/>
            <p14:sldId id="351"/>
            <p14:sldId id="381"/>
            <p14:sldId id="382"/>
            <p14:sldId id="383"/>
            <p14:sldId id="350"/>
          </p14:sldIdLst>
        </p14:section>
        <p14:section name="Closing Plenary" id="{89B946F5-47D4-47BE-80B4-BBD366E37181}">
          <p14:sldIdLst>
            <p14:sldId id="354"/>
            <p14:sldId id="355"/>
            <p14:sldId id="358"/>
            <p14:sldId id="361"/>
            <p14:sldId id="364"/>
            <p14:sldId id="365"/>
            <p14:sldId id="367"/>
            <p14:sldId id="343"/>
            <p14:sldId id="377"/>
            <p14:sldId id="3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99FF99"/>
    <a:srgbClr val="69BE28"/>
    <a:srgbClr val="0066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2F8641-9F35-47ED-AE85-9CB19D21BEB1}" v="2" dt="2022-03-04T22:52:27.3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80136" autoAdjust="0"/>
  </p:normalViewPr>
  <p:slideViewPr>
    <p:cSldViewPr>
      <p:cViewPr varScale="1">
        <p:scale>
          <a:sx n="64" d="100"/>
          <a:sy n="64" d="100"/>
        </p:scale>
        <p:origin x="978" y="78"/>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92F8641-9F35-47ED-AE85-9CB19D21BEB1}"/>
    <pc:docChg chg="custSel modSld modMainMaster">
      <pc:chgData name="Jon Rosdahl" userId="2820f357-2dd4-4127-8713-e0bfde0fd756" providerId="ADAL" clId="{C92F8641-9F35-47ED-AE85-9CB19D21BEB1}" dt="2022-03-05T00:01:29.940" v="434" actId="5793"/>
      <pc:docMkLst>
        <pc:docMk/>
      </pc:docMkLst>
      <pc:sldChg chg="modSp mod">
        <pc:chgData name="Jon Rosdahl" userId="2820f357-2dd4-4127-8713-e0bfde0fd756" providerId="ADAL" clId="{C92F8641-9F35-47ED-AE85-9CB19D21BEB1}" dt="2022-03-04T22:48:04.701" v="44" actId="20577"/>
        <pc:sldMkLst>
          <pc:docMk/>
          <pc:sldMk cId="0" sldId="342"/>
        </pc:sldMkLst>
        <pc:spChg chg="mod">
          <ac:chgData name="Jon Rosdahl" userId="2820f357-2dd4-4127-8713-e0bfde0fd756" providerId="ADAL" clId="{C92F8641-9F35-47ED-AE85-9CB19D21BEB1}" dt="2022-03-04T22:48:04.701" v="44" actId="20577"/>
          <ac:spMkLst>
            <pc:docMk/>
            <pc:sldMk cId="0" sldId="342"/>
            <ac:spMk id="273414" creationId="{A8DD74F1-78FD-43C5-92B7-9C87A242921B}"/>
          </ac:spMkLst>
        </pc:spChg>
      </pc:sldChg>
      <pc:sldChg chg="modSp mod">
        <pc:chgData name="Jon Rosdahl" userId="2820f357-2dd4-4127-8713-e0bfde0fd756" providerId="ADAL" clId="{C92F8641-9F35-47ED-AE85-9CB19D21BEB1}" dt="2022-03-04T23:59:57.987" v="418" actId="6549"/>
        <pc:sldMkLst>
          <pc:docMk/>
          <pc:sldMk cId="0" sldId="343"/>
        </pc:sldMkLst>
        <pc:spChg chg="mod">
          <ac:chgData name="Jon Rosdahl" userId="2820f357-2dd4-4127-8713-e0bfde0fd756" providerId="ADAL" clId="{C92F8641-9F35-47ED-AE85-9CB19D21BEB1}" dt="2022-03-04T23:59:57.987" v="418" actId="6549"/>
          <ac:spMkLst>
            <pc:docMk/>
            <pc:sldMk cId="0" sldId="343"/>
            <ac:spMk id="2" creationId="{82277739-66B6-40EB-9580-9458386E0E7F}"/>
          </ac:spMkLst>
        </pc:spChg>
      </pc:sldChg>
      <pc:sldChg chg="modSp mod">
        <pc:chgData name="Jon Rosdahl" userId="2820f357-2dd4-4127-8713-e0bfde0fd756" providerId="ADAL" clId="{C92F8641-9F35-47ED-AE85-9CB19D21BEB1}" dt="2022-03-04T21:37:13.104" v="8" actId="20577"/>
        <pc:sldMkLst>
          <pc:docMk/>
          <pc:sldMk cId="2306598344" sldId="344"/>
        </pc:sldMkLst>
        <pc:spChg chg="mod">
          <ac:chgData name="Jon Rosdahl" userId="2820f357-2dd4-4127-8713-e0bfde0fd756" providerId="ADAL" clId="{C92F8641-9F35-47ED-AE85-9CB19D21BEB1}" dt="2022-03-04T21:37:13.104" v="8" actId="20577"/>
          <ac:spMkLst>
            <pc:docMk/>
            <pc:sldMk cId="2306598344" sldId="344"/>
            <ac:spMk id="3" creationId="{06C2C8B8-206C-4A99-8624-93A2C2F3839F}"/>
          </ac:spMkLst>
        </pc:spChg>
      </pc:sldChg>
      <pc:sldChg chg="modSp mod">
        <pc:chgData name="Jon Rosdahl" userId="2820f357-2dd4-4127-8713-e0bfde0fd756" providerId="ADAL" clId="{C92F8641-9F35-47ED-AE85-9CB19D21BEB1}" dt="2022-03-04T22:48:19.118" v="61" actId="20577"/>
        <pc:sldMkLst>
          <pc:docMk/>
          <pc:sldMk cId="3425996458" sldId="349"/>
        </pc:sldMkLst>
        <pc:spChg chg="mod">
          <ac:chgData name="Jon Rosdahl" userId="2820f357-2dd4-4127-8713-e0bfde0fd756" providerId="ADAL" clId="{C92F8641-9F35-47ED-AE85-9CB19D21BEB1}" dt="2022-03-04T22:48:19.118" v="61" actId="20577"/>
          <ac:spMkLst>
            <pc:docMk/>
            <pc:sldMk cId="3425996458" sldId="349"/>
            <ac:spMk id="2" creationId="{963DC18E-5564-41A4-A3A7-A0C896F9C171}"/>
          </ac:spMkLst>
        </pc:spChg>
        <pc:spChg chg="mod">
          <ac:chgData name="Jon Rosdahl" userId="2820f357-2dd4-4127-8713-e0bfde0fd756" providerId="ADAL" clId="{C92F8641-9F35-47ED-AE85-9CB19D21BEB1}" dt="2022-03-04T21:37:45.886" v="9" actId="313"/>
          <ac:spMkLst>
            <pc:docMk/>
            <pc:sldMk cId="3425996458" sldId="349"/>
            <ac:spMk id="3" creationId="{6532B60D-9BAD-4732-BC59-3D7F9C8F7C3E}"/>
          </ac:spMkLst>
        </pc:spChg>
      </pc:sldChg>
      <pc:sldChg chg="modSp mod">
        <pc:chgData name="Jon Rosdahl" userId="2820f357-2dd4-4127-8713-e0bfde0fd756" providerId="ADAL" clId="{C92F8641-9F35-47ED-AE85-9CB19D21BEB1}" dt="2022-03-04T22:52:27.346" v="357" actId="14100"/>
        <pc:sldMkLst>
          <pc:docMk/>
          <pc:sldMk cId="2843269439" sldId="350"/>
        </pc:sldMkLst>
        <pc:spChg chg="mod">
          <ac:chgData name="Jon Rosdahl" userId="2820f357-2dd4-4127-8713-e0bfde0fd756" providerId="ADAL" clId="{C92F8641-9F35-47ED-AE85-9CB19D21BEB1}" dt="2022-03-04T22:52:27.346" v="357" actId="14100"/>
          <ac:spMkLst>
            <pc:docMk/>
            <pc:sldMk cId="2843269439" sldId="350"/>
            <ac:spMk id="3" creationId="{F9657F8A-5834-4BD7-8DBC-9537F96B52F6}"/>
          </ac:spMkLst>
        </pc:spChg>
      </pc:sldChg>
      <pc:sldChg chg="modSp mod">
        <pc:chgData name="Jon Rosdahl" userId="2820f357-2dd4-4127-8713-e0bfde0fd756" providerId="ADAL" clId="{C92F8641-9F35-47ED-AE85-9CB19D21BEB1}" dt="2022-03-04T22:50:23.159" v="313" actId="20577"/>
        <pc:sldMkLst>
          <pc:docMk/>
          <pc:sldMk cId="975495938" sldId="351"/>
        </pc:sldMkLst>
        <pc:spChg chg="mod">
          <ac:chgData name="Jon Rosdahl" userId="2820f357-2dd4-4127-8713-e0bfde0fd756" providerId="ADAL" clId="{C92F8641-9F35-47ED-AE85-9CB19D21BEB1}" dt="2022-03-04T22:50:23.159" v="313" actId="20577"/>
          <ac:spMkLst>
            <pc:docMk/>
            <pc:sldMk cId="975495938" sldId="351"/>
            <ac:spMk id="3" creationId="{632FD965-2A18-4BDE-88F9-A361CB39B9B8}"/>
          </ac:spMkLst>
        </pc:spChg>
      </pc:sldChg>
      <pc:sldChg chg="modSp mod">
        <pc:chgData name="Jon Rosdahl" userId="2820f357-2dd4-4127-8713-e0bfde0fd756" providerId="ADAL" clId="{C92F8641-9F35-47ED-AE85-9CB19D21BEB1}" dt="2022-03-04T22:49:16.814" v="172" actId="20577"/>
        <pc:sldMkLst>
          <pc:docMk/>
          <pc:sldMk cId="302269111" sldId="353"/>
        </pc:sldMkLst>
        <pc:spChg chg="mod">
          <ac:chgData name="Jon Rosdahl" userId="2820f357-2dd4-4127-8713-e0bfde0fd756" providerId="ADAL" clId="{C92F8641-9F35-47ED-AE85-9CB19D21BEB1}" dt="2022-03-04T22:49:16.814" v="172" actId="20577"/>
          <ac:spMkLst>
            <pc:docMk/>
            <pc:sldMk cId="302269111" sldId="353"/>
            <ac:spMk id="3" creationId="{BC86539C-A47B-4496-8F6C-68136BCFE6C3}"/>
          </ac:spMkLst>
        </pc:spChg>
      </pc:sldChg>
      <pc:sldChg chg="modSp mod">
        <pc:chgData name="Jon Rosdahl" userId="2820f357-2dd4-4127-8713-e0bfde0fd756" providerId="ADAL" clId="{C92F8641-9F35-47ED-AE85-9CB19D21BEB1}" dt="2022-03-04T22:47:38.950" v="28" actId="20577"/>
        <pc:sldMkLst>
          <pc:docMk/>
          <pc:sldMk cId="2637911134" sldId="355"/>
        </pc:sldMkLst>
        <pc:spChg chg="mod">
          <ac:chgData name="Jon Rosdahl" userId="2820f357-2dd4-4127-8713-e0bfde0fd756" providerId="ADAL" clId="{C92F8641-9F35-47ED-AE85-9CB19D21BEB1}" dt="2022-03-04T22:47:38.950" v="28" actId="20577"/>
          <ac:spMkLst>
            <pc:docMk/>
            <pc:sldMk cId="2637911134" sldId="355"/>
            <ac:spMk id="3" creationId="{06C2C8B8-206C-4A99-8624-93A2C2F3839F}"/>
          </ac:spMkLst>
        </pc:spChg>
      </pc:sldChg>
      <pc:sldChg chg="modSp mod">
        <pc:chgData name="Jon Rosdahl" userId="2820f357-2dd4-4127-8713-e0bfde0fd756" providerId="ADAL" clId="{C92F8641-9F35-47ED-AE85-9CB19D21BEB1}" dt="2022-03-04T23:58:51.684" v="395" actId="6549"/>
        <pc:sldMkLst>
          <pc:docMk/>
          <pc:sldMk cId="1625426209" sldId="364"/>
        </pc:sldMkLst>
        <pc:spChg chg="mod">
          <ac:chgData name="Jon Rosdahl" userId="2820f357-2dd4-4127-8713-e0bfde0fd756" providerId="ADAL" clId="{C92F8641-9F35-47ED-AE85-9CB19D21BEB1}" dt="2022-03-04T23:58:51.684" v="395" actId="6549"/>
          <ac:spMkLst>
            <pc:docMk/>
            <pc:sldMk cId="1625426209" sldId="364"/>
            <ac:spMk id="3" creationId="{525B05BD-7D76-4BA9-823D-345110519248}"/>
          </ac:spMkLst>
        </pc:spChg>
      </pc:sldChg>
      <pc:sldChg chg="modSp mod modNotesTx">
        <pc:chgData name="Jon Rosdahl" userId="2820f357-2dd4-4127-8713-e0bfde0fd756" providerId="ADAL" clId="{C92F8641-9F35-47ED-AE85-9CB19D21BEB1}" dt="2022-03-04T22:56:09.801" v="368" actId="20577"/>
        <pc:sldMkLst>
          <pc:docMk/>
          <pc:sldMk cId="1248015820" sldId="365"/>
        </pc:sldMkLst>
        <pc:spChg chg="mod">
          <ac:chgData name="Jon Rosdahl" userId="2820f357-2dd4-4127-8713-e0bfde0fd756" providerId="ADAL" clId="{C92F8641-9F35-47ED-AE85-9CB19D21BEB1}" dt="2022-03-04T22:56:09.801" v="368" actId="20577"/>
          <ac:spMkLst>
            <pc:docMk/>
            <pc:sldMk cId="1248015820" sldId="365"/>
            <ac:spMk id="3" creationId="{4C45BFD7-8CF1-4EB5-8BF7-81C3C0B9BC6E}"/>
          </ac:spMkLst>
        </pc:spChg>
      </pc:sldChg>
      <pc:sldChg chg="modSp mod">
        <pc:chgData name="Jon Rosdahl" userId="2820f357-2dd4-4127-8713-e0bfde0fd756" providerId="ADAL" clId="{C92F8641-9F35-47ED-AE85-9CB19D21BEB1}" dt="2022-03-05T00:01:29.940" v="434" actId="5793"/>
        <pc:sldMkLst>
          <pc:docMk/>
          <pc:sldMk cId="2761304245" sldId="377"/>
        </pc:sldMkLst>
        <pc:spChg chg="mod">
          <ac:chgData name="Jon Rosdahl" userId="2820f357-2dd4-4127-8713-e0bfde0fd756" providerId="ADAL" clId="{C92F8641-9F35-47ED-AE85-9CB19D21BEB1}" dt="2022-03-05T00:01:29.940" v="434" actId="5793"/>
          <ac:spMkLst>
            <pc:docMk/>
            <pc:sldMk cId="2761304245" sldId="377"/>
            <ac:spMk id="3" creationId="{2915EE7F-D148-4722-88EB-C5D46D3CB511}"/>
          </ac:spMkLst>
        </pc:spChg>
      </pc:sldChg>
      <pc:sldChg chg="modSp mod">
        <pc:chgData name="Jon Rosdahl" userId="2820f357-2dd4-4127-8713-e0bfde0fd756" providerId="ADAL" clId="{C92F8641-9F35-47ED-AE85-9CB19D21BEB1}" dt="2022-03-05T00:01:14.542" v="429" actId="6549"/>
        <pc:sldMkLst>
          <pc:docMk/>
          <pc:sldMk cId="30510218" sldId="380"/>
        </pc:sldMkLst>
        <pc:spChg chg="mod">
          <ac:chgData name="Jon Rosdahl" userId="2820f357-2dd4-4127-8713-e0bfde0fd756" providerId="ADAL" clId="{C92F8641-9F35-47ED-AE85-9CB19D21BEB1}" dt="2022-03-05T00:01:14.542" v="429" actId="6549"/>
          <ac:spMkLst>
            <pc:docMk/>
            <pc:sldMk cId="30510218" sldId="380"/>
            <ac:spMk id="3" creationId="{9360758C-447E-42C2-941D-668F17A0DEC2}"/>
          </ac:spMkLst>
        </pc:spChg>
      </pc:sldChg>
      <pc:sldMasterChg chg="modSp mod modSldLayout">
        <pc:chgData name="Jon Rosdahl" userId="2820f357-2dd4-4127-8713-e0bfde0fd756" providerId="ADAL" clId="{C92F8641-9F35-47ED-AE85-9CB19D21BEB1}" dt="2022-03-04T20:19:19.264" v="3" actId="6549"/>
        <pc:sldMasterMkLst>
          <pc:docMk/>
          <pc:sldMasterMk cId="0" sldId="2147483657"/>
        </pc:sldMasterMkLst>
        <pc:spChg chg="mod">
          <ac:chgData name="Jon Rosdahl" userId="2820f357-2dd4-4127-8713-e0bfde0fd756" providerId="ADAL" clId="{C92F8641-9F35-47ED-AE85-9CB19D21BEB1}" dt="2022-03-04T20:19:13.997" v="1" actId="6549"/>
          <ac:spMkLst>
            <pc:docMk/>
            <pc:sldMasterMk cId="0" sldId="2147483657"/>
            <ac:spMk id="2" creationId="{92B304B0-FF60-41DC-9681-6067E5CBFFEE}"/>
          </ac:spMkLst>
        </pc:spChg>
        <pc:sldLayoutChg chg="modSp mod">
          <pc:chgData name="Jon Rosdahl" userId="2820f357-2dd4-4127-8713-e0bfde0fd756" providerId="ADAL" clId="{C92F8641-9F35-47ED-AE85-9CB19D21BEB1}" dt="2022-03-04T20:19:19.264" v="3" actId="6549"/>
          <pc:sldLayoutMkLst>
            <pc:docMk/>
            <pc:sldMasterMk cId="0" sldId="2147483657"/>
            <pc:sldLayoutMk cId="0" sldId="2147483658"/>
          </pc:sldLayoutMkLst>
          <pc:spChg chg="mod">
            <ac:chgData name="Jon Rosdahl" userId="2820f357-2dd4-4127-8713-e0bfde0fd756" providerId="ADAL" clId="{C92F8641-9F35-47ED-AE85-9CB19D21BEB1}" dt="2022-03-04T20:19:19.264" v="3" actId="6549"/>
            <ac:spMkLst>
              <pc:docMk/>
              <pc:sldMasterMk cId="0" sldId="2147483657"/>
              <pc:sldLayoutMk cId="0" sldId="2147483658"/>
              <ac:spMk id="15" creationId="{E07C26CB-7D9D-421E-9097-1883C3DAD6F2}"/>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2022</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EC-22/0002r0</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2022</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EC-22/0002r0</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March 2022</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EC-22/0002r0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March 2022</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EC-22/0002r0</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a:t>
            </a:r>
          </a:p>
          <a:p>
            <a:r>
              <a:rPr lang="en-US" dirty="0"/>
              <a:t>Dark Green Highlight – rebooking due to COVID</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EC-22/0002r0</a:t>
            </a:r>
          </a:p>
        </p:txBody>
      </p:sp>
    </p:spTree>
    <p:extLst>
      <p:ext uri="{BB962C8B-B14F-4D97-AF65-F5344CB8AC3E}">
        <p14:creationId xmlns:p14="http://schemas.microsoft.com/office/powerpoint/2010/main" val="125408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Yellow Highlight – Potential Venue to defer identified.</a:t>
            </a:r>
          </a:p>
          <a:p>
            <a:r>
              <a:rPr lang="en-US" dirty="0"/>
              <a:t>Blue  Highlight – replacement dates for deferred venues.</a:t>
            </a:r>
          </a:p>
          <a:p>
            <a:r>
              <a:rPr lang="en-US" dirty="0"/>
              <a:t>Light Green highlight – potential targets for possible deferrals.</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EC-22/0002r0</a:t>
            </a:r>
          </a:p>
        </p:txBody>
      </p:sp>
    </p:spTree>
    <p:extLst>
      <p:ext uri="{BB962C8B-B14F-4D97-AF65-F5344CB8AC3E}">
        <p14:creationId xmlns:p14="http://schemas.microsoft.com/office/powerpoint/2010/main" val="263686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15</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16</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 $750</a:t>
            </a:r>
          </a:p>
          <a:p>
            <a:r>
              <a:rPr lang="en-US" dirty="0"/>
              <a:t>Transfers = $225</a:t>
            </a:r>
          </a:p>
          <a:p>
            <a:r>
              <a:rPr lang="en-US" dirty="0"/>
              <a:t>Food = $225</a:t>
            </a:r>
          </a:p>
          <a:p>
            <a:r>
              <a:rPr lang="en-US" dirty="0"/>
              <a:t>Total = 1200 per person</a:t>
            </a:r>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18</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March 2022</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EC-22/0002r0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4762" y="6597486"/>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March IEEE 802 Electronic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EC-22/0002r1</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0204" y="6589712"/>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March IEEE 802 Electronic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EC-22/0002r1</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a:xfrm>
            <a:off x="685800" y="2130425"/>
            <a:ext cx="7772400" cy="1470025"/>
          </a:xfrm>
        </p:spPr>
        <p:txBody>
          <a:bodyPr/>
          <a:lstStyle/>
          <a:p>
            <a:r>
              <a:rPr lang="en-US" altLang="en-US" dirty="0"/>
              <a:t>Executive Secretary Report for </a:t>
            </a:r>
            <a:br>
              <a:rPr lang="en-US" altLang="en-US" dirty="0"/>
            </a:br>
            <a:r>
              <a:rPr lang="en-US" altLang="en-US" dirty="0"/>
              <a:t>2022 March Electronic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a:xfrm>
            <a:off x="1371600" y="3886200"/>
            <a:ext cx="6400800" cy="1752600"/>
          </a:xfrm>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A23D-DB86-4F9A-859D-6A0A0ABCD716}"/>
              </a:ext>
            </a:extLst>
          </p:cNvPr>
          <p:cNvSpPr>
            <a:spLocks noGrp="1"/>
          </p:cNvSpPr>
          <p:nvPr>
            <p:ph type="title"/>
          </p:nvPr>
        </p:nvSpPr>
        <p:spPr/>
        <p:txBody>
          <a:bodyPr/>
          <a:lstStyle/>
          <a:p>
            <a:r>
              <a:rPr lang="en-US" dirty="0"/>
              <a:t>Mixed Mode Meeting requirements- (2)</a:t>
            </a:r>
          </a:p>
        </p:txBody>
      </p:sp>
      <p:sp>
        <p:nvSpPr>
          <p:cNvPr id="3" name="Content Placeholder 2">
            <a:extLst>
              <a:ext uri="{FF2B5EF4-FFF2-40B4-BE49-F238E27FC236}">
                <a16:creationId xmlns:a16="http://schemas.microsoft.com/office/drawing/2014/main" id="{B65004EF-392B-4090-BA25-F5447343F4F4}"/>
              </a:ext>
            </a:extLst>
          </p:cNvPr>
          <p:cNvSpPr>
            <a:spLocks noGrp="1"/>
          </p:cNvSpPr>
          <p:nvPr>
            <p:ph idx="1"/>
          </p:nvPr>
        </p:nvSpPr>
        <p:spPr>
          <a:xfrm>
            <a:off x="250825" y="1341438"/>
            <a:ext cx="8229600" cy="5287962"/>
          </a:xfrm>
        </p:spPr>
        <p:txBody>
          <a:bodyPr/>
          <a:lstStyle/>
          <a:p>
            <a:pPr marL="0" indent="0">
              <a:buNone/>
            </a:pPr>
            <a:r>
              <a:rPr lang="en-US" sz="2000" dirty="0"/>
              <a:t>2. Remote access requirements:</a:t>
            </a:r>
          </a:p>
          <a:p>
            <a:pPr lvl="1" indent="-342900">
              <a:buAutoNum type="alphaLcPeriod"/>
            </a:pPr>
            <a:r>
              <a:rPr lang="en-US" sz="2000" dirty="0"/>
              <a:t>Hear local participants (Local participants need to speak into microphone to ensure injected into remote system)</a:t>
            </a:r>
          </a:p>
          <a:p>
            <a:pPr lvl="1" indent="-342900">
              <a:buAutoNum type="alphaLcPeriod"/>
            </a:pPr>
            <a:r>
              <a:rPr lang="en-US" sz="2000" dirty="0"/>
              <a:t>See Local  or Remote presentations ( projection of central machine or chair's machine into remote access tool).</a:t>
            </a:r>
          </a:p>
          <a:p>
            <a:pPr lvl="1" indent="-342900">
              <a:buAutoNum type="alphaLcPeriod"/>
            </a:pPr>
            <a:r>
              <a:rPr lang="en-US" sz="2000" dirty="0"/>
              <a:t>Request remote queue  (need to indicate desire to speak and be called on when appropriate).</a:t>
            </a:r>
          </a:p>
          <a:p>
            <a:pPr lvl="1" indent="-342900">
              <a:buAutoNum type="alphaLcPeriod"/>
            </a:pPr>
            <a:r>
              <a:rPr lang="en-US" sz="2000" dirty="0"/>
              <a:t>Speak - Need to be able to speak to the Local and remote participants</a:t>
            </a:r>
          </a:p>
          <a:p>
            <a:pPr lvl="1" indent="-342900">
              <a:buAutoNum type="alphaLcPeriod"/>
            </a:pPr>
            <a:r>
              <a:rPr lang="en-US" sz="2000" dirty="0"/>
              <a:t>Present - Need to be able to have a remote presenter (this can be done by the central machine or chair's machine or sharing of remote screen).</a:t>
            </a:r>
          </a:p>
          <a:p>
            <a:endParaRPr lang="en-US" dirty="0"/>
          </a:p>
        </p:txBody>
      </p:sp>
    </p:spTree>
    <p:extLst>
      <p:ext uri="{BB962C8B-B14F-4D97-AF65-F5344CB8AC3E}">
        <p14:creationId xmlns:p14="http://schemas.microsoft.com/office/powerpoint/2010/main" val="1958133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1245-D14E-4618-B777-F147BF574CDF}"/>
              </a:ext>
            </a:extLst>
          </p:cNvPr>
          <p:cNvSpPr>
            <a:spLocks noGrp="1"/>
          </p:cNvSpPr>
          <p:nvPr>
            <p:ph type="title"/>
          </p:nvPr>
        </p:nvSpPr>
        <p:spPr/>
        <p:txBody>
          <a:bodyPr/>
          <a:lstStyle/>
          <a:p>
            <a:r>
              <a:rPr lang="en-US" dirty="0"/>
              <a:t>Mixed Mode Meeting requirements - (3)</a:t>
            </a:r>
          </a:p>
        </p:txBody>
      </p:sp>
      <p:sp>
        <p:nvSpPr>
          <p:cNvPr id="3" name="Content Placeholder 2">
            <a:extLst>
              <a:ext uri="{FF2B5EF4-FFF2-40B4-BE49-F238E27FC236}">
                <a16:creationId xmlns:a16="http://schemas.microsoft.com/office/drawing/2014/main" id="{6D12EFD7-F0B4-4B95-808D-9FDE9B692394}"/>
              </a:ext>
            </a:extLst>
          </p:cNvPr>
          <p:cNvSpPr>
            <a:spLocks noGrp="1"/>
          </p:cNvSpPr>
          <p:nvPr>
            <p:ph idx="1"/>
          </p:nvPr>
        </p:nvSpPr>
        <p:spPr/>
        <p:txBody>
          <a:bodyPr/>
          <a:lstStyle/>
          <a:p>
            <a:pPr marL="0" indent="0">
              <a:buNone/>
            </a:pPr>
            <a:r>
              <a:rPr lang="en-US" sz="2000" dirty="0"/>
              <a:t>3. General requirements</a:t>
            </a:r>
          </a:p>
          <a:p>
            <a:pPr lvl="1" indent="-342900">
              <a:buAutoNum type="alphaLcPeriod"/>
            </a:pPr>
            <a:r>
              <a:rPr lang="en-US" sz="1600" dirty="0"/>
              <a:t>Local room to integrate local and remote audio</a:t>
            </a:r>
          </a:p>
          <a:p>
            <a:pPr marL="857250" lvl="1" indent="-457200">
              <a:buAutoNum type="alphaLcPeriod"/>
            </a:pPr>
            <a:r>
              <a:rPr lang="en-US" sz="2000" dirty="0"/>
              <a:t>Local room to have a method of sharing remote info to local screen</a:t>
            </a:r>
          </a:p>
          <a:p>
            <a:pPr marL="857250" lvl="1" indent="-457200">
              <a:buAutoNum type="alphaLcPeriod"/>
            </a:pPr>
            <a:r>
              <a:rPr lang="en-US" sz="2000" dirty="0"/>
              <a:t>No requirement for local participants to login to "see" remote information.</a:t>
            </a:r>
          </a:p>
          <a:p>
            <a:pPr marL="857250" lvl="1" indent="-457200">
              <a:buAutoNum type="alphaLcPeriod"/>
            </a:pPr>
            <a:r>
              <a:rPr lang="en-US" sz="2000" dirty="0"/>
              <a:t>Explicitly preclude local participants from connecting audio to prevent audio feedback loop.</a:t>
            </a:r>
          </a:p>
          <a:p>
            <a:pPr marL="0" indent="0">
              <a:buNone/>
            </a:pPr>
            <a:endParaRPr lang="en-US" dirty="0"/>
          </a:p>
        </p:txBody>
      </p:sp>
    </p:spTree>
    <p:extLst>
      <p:ext uri="{BB962C8B-B14F-4D97-AF65-F5344CB8AC3E}">
        <p14:creationId xmlns:p14="http://schemas.microsoft.com/office/powerpoint/2010/main" val="577724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250825" y="1341437"/>
            <a:ext cx="8229600" cy="5111749"/>
          </a:xfrm>
        </p:spPr>
        <p:txBody>
          <a:bodyPr/>
          <a:lstStyle/>
          <a:p>
            <a:r>
              <a:rPr lang="en-US" dirty="0"/>
              <a:t>All potential New Future Venues not already approved are on hold.</a:t>
            </a:r>
          </a:p>
          <a:p>
            <a:r>
              <a:rPr lang="en-US" dirty="0"/>
              <a:t>Final Signatures for Vancouver 11-2024 completed (24 Jan 2022)</a:t>
            </a:r>
          </a:p>
          <a:p>
            <a:r>
              <a:rPr lang="en-US" dirty="0"/>
              <a:t>Final Signatures this week on </a:t>
            </a:r>
            <a:r>
              <a:rPr lang="en-US" dirty="0" err="1"/>
              <a:t>Estrel</a:t>
            </a:r>
            <a:r>
              <a:rPr lang="en-US" dirty="0"/>
              <a:t> Hotel, Berlin, Germany (2023 July)</a:t>
            </a:r>
          </a:p>
          <a:p>
            <a:r>
              <a:rPr lang="en-US" dirty="0"/>
              <a:t>Negotiations on Madrid (2025 July) on hold for now.</a:t>
            </a:r>
          </a:p>
          <a:p>
            <a:endParaRPr lang="en-US" dirty="0"/>
          </a:p>
        </p:txBody>
      </p:sp>
    </p:spTree>
    <p:extLst>
      <p:ext uri="{BB962C8B-B14F-4D97-AF65-F5344CB8AC3E}">
        <p14:creationId xmlns:p14="http://schemas.microsoft.com/office/powerpoint/2010/main" val="2843269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sz="3600" dirty="0"/>
              <a:t>IEEE 802 Closing EC Mtg – Nov 19</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sz="3200" dirty="0"/>
              <a:t>Agenda Items:</a:t>
            </a:r>
          </a:p>
          <a:p>
            <a:pPr lvl="1"/>
            <a:r>
              <a:rPr lang="en-US" altLang="en-US" dirty="0"/>
              <a:t>4.02 MI Future Meetings</a:t>
            </a:r>
          </a:p>
          <a:p>
            <a:pPr lvl="1"/>
            <a:r>
              <a:rPr lang="en-US" altLang="en-US" dirty="0"/>
              <a:t>4.03 MI IEEE 802 July 2022 Meeting Fee</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highlight>
                  <a:srgbClr val="FFFF00"/>
                </a:highlight>
              </a:rPr>
              <a:t>2022 – Mar 13-19 – Electronic Plenary</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Hilton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9-14 – </a:t>
            </a:r>
          </a:p>
          <a:p>
            <a:endParaRPr lang="en-US" sz="1600" dirty="0">
              <a:solidFill>
                <a:srgbClr val="0070C0"/>
              </a:solidFill>
              <a:highlight>
                <a:srgbClr val="99FF99"/>
              </a:highlight>
              <a:hlinkClick r:id="rId3">
                <a:extLst>
                  <a:ext uri="{A12FA001-AC4F-418D-AE19-62706E023703}">
                    <ahyp:hlinkClr xmlns:ahyp="http://schemas.microsoft.com/office/drawing/2018/hyperlinkcolor" val="tx"/>
                  </a:ext>
                </a:extLst>
              </a:hlinkClick>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637911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2021 November - 1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256212"/>
          </a:xfrm>
        </p:spPr>
        <p:txBody>
          <a:bodyPr/>
          <a:lstStyle/>
          <a:p>
            <a:r>
              <a:rPr lang="en-US" sz="2400" dirty="0"/>
              <a:t>1. If the 2022 July Plenary Session is held in Montreal, Canada as an in-person only session, will you attend?</a:t>
            </a:r>
          </a:p>
          <a:p>
            <a:r>
              <a:rPr lang="en-US" sz="2400" dirty="0"/>
              <a:t>	Yes	No			Minimum Viable</a:t>
            </a:r>
          </a:p>
          <a:p>
            <a:r>
              <a:rPr lang="en-US" sz="2400" dirty="0"/>
              <a:t>802.1	 				  </a:t>
            </a:r>
            <a:r>
              <a:rPr lang="en-US" sz="2400" dirty="0">
                <a:solidFill>
                  <a:srgbClr val="C00000"/>
                </a:solidFill>
              </a:rPr>
              <a:t>90</a:t>
            </a:r>
          </a:p>
          <a:p>
            <a:r>
              <a:rPr lang="en-US" sz="2400" dirty="0"/>
              <a:t>802.3					</a:t>
            </a:r>
            <a:r>
              <a:rPr lang="en-US" sz="2400" dirty="0">
                <a:solidFill>
                  <a:srgbClr val="C00000"/>
                </a:solidFill>
              </a:rPr>
              <a:t>150</a:t>
            </a:r>
          </a:p>
          <a:p>
            <a:r>
              <a:rPr lang="en-US" sz="2400" dirty="0"/>
              <a:t>802.11	 				</a:t>
            </a:r>
            <a:r>
              <a:rPr lang="en-US" sz="2400" dirty="0">
                <a:solidFill>
                  <a:srgbClr val="C00000"/>
                </a:solidFill>
              </a:rPr>
              <a:t>175</a:t>
            </a:r>
          </a:p>
          <a:p>
            <a:r>
              <a:rPr lang="en-US" sz="2400" dirty="0"/>
              <a:t>802.15	 				  </a:t>
            </a:r>
            <a:r>
              <a:rPr lang="en-US" sz="2400" dirty="0">
                <a:solidFill>
                  <a:srgbClr val="C00000"/>
                </a:solidFill>
              </a:rPr>
              <a:t>45</a:t>
            </a:r>
          </a:p>
          <a:p>
            <a:r>
              <a:rPr lang="en-US" sz="2400" dirty="0"/>
              <a:t>802.18	 				  </a:t>
            </a:r>
            <a:r>
              <a:rPr lang="en-US" sz="2400" dirty="0">
                <a:solidFill>
                  <a:srgbClr val="C00000"/>
                </a:solidFill>
              </a:rPr>
              <a:t>20</a:t>
            </a:r>
          </a:p>
          <a:p>
            <a:r>
              <a:rPr lang="en-US" sz="2400" dirty="0"/>
              <a:t>802.19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for 2021 November – 2.</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250824" y="1341437"/>
            <a:ext cx="8435975" cy="5111749"/>
          </a:xfrm>
        </p:spPr>
        <p:txBody>
          <a:bodyPr/>
          <a:lstStyle/>
          <a:p>
            <a:r>
              <a:rPr lang="en-US" sz="2000" dirty="0"/>
              <a:t>2. If the 2022 July Plenary Session is held in Montreal, Canada as a mixed-mode session, will you attend:</a:t>
            </a:r>
          </a:p>
          <a:p>
            <a:pPr marL="0" indent="0">
              <a:buNone/>
            </a:pPr>
            <a:r>
              <a:rPr lang="en-US" sz="2000" dirty="0"/>
              <a:t>        Attend In-person   Attend Virtually (remotely)   Will not attend plenary </a:t>
            </a:r>
          </a:p>
          <a:p>
            <a:pPr marL="0" indent="0">
              <a:buNone/>
            </a:pPr>
            <a:endParaRPr lang="en-US" sz="2000" dirty="0"/>
          </a:p>
          <a:p>
            <a:r>
              <a:rPr lang="en-US" sz="2000" dirty="0"/>
              <a:t>802.1	</a:t>
            </a:r>
          </a:p>
          <a:p>
            <a:r>
              <a:rPr lang="en-US" sz="2000" dirty="0"/>
              <a:t>802.3	</a:t>
            </a:r>
          </a:p>
          <a:p>
            <a:r>
              <a:rPr lang="en-US" sz="2000" dirty="0"/>
              <a:t>802.11	</a:t>
            </a:r>
          </a:p>
          <a:p>
            <a:r>
              <a:rPr lang="en-US" sz="2000" dirty="0"/>
              <a:t>802.15	</a:t>
            </a:r>
          </a:p>
          <a:p>
            <a:r>
              <a:rPr lang="en-US" sz="2000" dirty="0"/>
              <a:t>802.18	</a:t>
            </a:r>
          </a:p>
          <a:p>
            <a:r>
              <a:rPr lang="en-US" sz="2000" dirty="0"/>
              <a:t>802.19	</a:t>
            </a:r>
          </a:p>
          <a:p>
            <a:r>
              <a:rPr lang="en-US" sz="2000" dirty="0"/>
              <a:t>802.24  	</a:t>
            </a:r>
          </a:p>
          <a:p>
            <a:pPr marL="0" indent="0">
              <a:buNone/>
            </a:pPr>
            <a:endParaRPr lang="en-US" sz="2000" dirty="0"/>
          </a:p>
          <a:p>
            <a:r>
              <a:rPr lang="en-US" sz="2000" dirty="0"/>
              <a:t>Totals	</a:t>
            </a:r>
          </a:p>
        </p:txBody>
      </p:sp>
    </p:spTree>
    <p:extLst>
      <p:ext uri="{BB962C8B-B14F-4D97-AF65-F5344CB8AC3E}">
        <p14:creationId xmlns:p14="http://schemas.microsoft.com/office/powerpoint/2010/main" val="3930213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FF3F-93C5-496B-80C9-8193ACA82B69}"/>
              </a:ext>
            </a:extLst>
          </p:cNvPr>
          <p:cNvSpPr>
            <a:spLocks noGrp="1"/>
          </p:cNvSpPr>
          <p:nvPr>
            <p:ph type="title"/>
          </p:nvPr>
        </p:nvSpPr>
        <p:spPr/>
        <p:txBody>
          <a:bodyPr/>
          <a:lstStyle/>
          <a:p>
            <a:r>
              <a:rPr lang="en-US" sz="2800" dirty="0"/>
              <a:t>2022 July Mixed Mode Plenary Fee Motion </a:t>
            </a:r>
          </a:p>
        </p:txBody>
      </p:sp>
      <p:sp>
        <p:nvSpPr>
          <p:cNvPr id="3" name="Content Placeholder 2">
            <a:extLst>
              <a:ext uri="{FF2B5EF4-FFF2-40B4-BE49-F238E27FC236}">
                <a16:creationId xmlns:a16="http://schemas.microsoft.com/office/drawing/2014/main" id="{525B05BD-7D76-4BA9-823D-345110519248}"/>
              </a:ext>
            </a:extLst>
          </p:cNvPr>
          <p:cNvSpPr>
            <a:spLocks noGrp="1"/>
          </p:cNvSpPr>
          <p:nvPr>
            <p:ph idx="1"/>
          </p:nvPr>
        </p:nvSpPr>
        <p:spPr/>
        <p:txBody>
          <a:bodyPr/>
          <a:lstStyle/>
          <a:p>
            <a:r>
              <a:rPr lang="en-US" sz="2000" dirty="0"/>
              <a:t>Motion to approve Recommended fees/dates for 2022 July IEEE 802 Mixed Mode Plenary: </a:t>
            </a:r>
          </a:p>
          <a:p>
            <a:pPr lvl="1"/>
            <a:r>
              <a:rPr lang="en-US" sz="2000" dirty="0"/>
              <a:t>$500 until Friday, May 20, 2022  </a:t>
            </a:r>
          </a:p>
          <a:p>
            <a:pPr lvl="2"/>
            <a:r>
              <a:rPr lang="en-US" sz="2000" dirty="0"/>
              <a:t>(fully refundable)</a:t>
            </a:r>
          </a:p>
          <a:p>
            <a:pPr lvl="1"/>
            <a:r>
              <a:rPr lang="en-US" sz="2000" dirty="0"/>
              <a:t>$700 until Friday, June 24, 2022 </a:t>
            </a:r>
          </a:p>
          <a:p>
            <a:pPr lvl="2"/>
            <a:r>
              <a:rPr lang="en-US" sz="2000" dirty="0"/>
              <a:t>(refundable with $150 cancellation fee)</a:t>
            </a:r>
          </a:p>
          <a:p>
            <a:pPr lvl="1"/>
            <a:r>
              <a:rPr lang="en-US" sz="2000" dirty="0"/>
              <a:t>$900 after Friday, June 24, 2022 </a:t>
            </a:r>
          </a:p>
          <a:p>
            <a:pPr lvl="2"/>
            <a:r>
              <a:rPr lang="en-US" sz="2000" dirty="0"/>
              <a:t>(non-refundable)</a:t>
            </a:r>
          </a:p>
          <a:p>
            <a:r>
              <a:rPr lang="en-US" sz="2800" dirty="0"/>
              <a:t>Moved: Rosdahl</a:t>
            </a:r>
          </a:p>
          <a:p>
            <a:r>
              <a:rPr lang="en-US" sz="2800" dirty="0"/>
              <a:t>2</a:t>
            </a:r>
            <a:r>
              <a:rPr lang="en-US" sz="2800" baseline="30000" dirty="0"/>
              <a:t>nd</a:t>
            </a:r>
            <a:r>
              <a:rPr lang="en-US" sz="2800" dirty="0"/>
              <a:t>: Zimmerman</a:t>
            </a:r>
          </a:p>
        </p:txBody>
      </p:sp>
    </p:spTree>
    <p:extLst>
      <p:ext uri="{BB962C8B-B14F-4D97-AF65-F5344CB8AC3E}">
        <p14:creationId xmlns:p14="http://schemas.microsoft.com/office/powerpoint/2010/main" val="1625426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2800" dirty="0"/>
              <a:t>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457199" y="1341438"/>
            <a:ext cx="8229600" cy="4983162"/>
          </a:xfrm>
        </p:spPr>
        <p:txBody>
          <a:bodyPr/>
          <a:lstStyle/>
          <a:p>
            <a:r>
              <a:rPr lang="en-US" sz="2400" dirty="0"/>
              <a:t>Site Visits are included in the SOW for the Meeting Planner and Network Service Providers, the IEEE 802 Executive Secretary and IEEE 802 Chair are requesting approval to attend potential Site visit April or May 2022 (3 days/2 nights).</a:t>
            </a:r>
          </a:p>
          <a:p>
            <a:r>
              <a:rPr lang="en-US" sz="2400" dirty="0"/>
              <a:t>Move to approve Montreal Site Visit for IEEE 802 Executive Secretary and IEEE Chair not to exceed $2,400.</a:t>
            </a:r>
          </a:p>
          <a:p>
            <a:r>
              <a:rPr lang="en-US" sz="2400" dirty="0"/>
              <a:t>Move: Rosdahl</a:t>
            </a:r>
          </a:p>
          <a:p>
            <a:r>
              <a:rPr lang="en-US" sz="2400" dirty="0"/>
              <a:t>Second: Zimmerman</a:t>
            </a:r>
          </a:p>
          <a:p>
            <a:r>
              <a:rPr lang="en-US" sz="2400" dirty="0"/>
              <a:t>Results:</a:t>
            </a:r>
          </a:p>
          <a:p>
            <a:endParaRPr lang="en-US" sz="2400" dirty="0"/>
          </a:p>
        </p:txBody>
      </p:sp>
    </p:spTree>
    <p:extLst>
      <p:ext uri="{BB962C8B-B14F-4D97-AF65-F5344CB8AC3E}">
        <p14:creationId xmlns:p14="http://schemas.microsoft.com/office/powerpoint/2010/main" val="1248015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Deferred.</a:t>
            </a:r>
          </a:p>
        </p:txBody>
      </p:sp>
      <p:sp>
        <p:nvSpPr>
          <p:cNvPr id="2" name="Footer Placeholder 1">
            <a:extLst>
              <a:ext uri="{FF2B5EF4-FFF2-40B4-BE49-F238E27FC236}">
                <a16:creationId xmlns:a16="http://schemas.microsoft.com/office/drawing/2014/main" id="{06FE5B58-E23E-418F-AF2F-13FF796F1A37}"/>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extLst>
      <p:ext uri="{BB962C8B-B14F-4D97-AF65-F5344CB8AC3E}">
        <p14:creationId xmlns:p14="http://schemas.microsoft.com/office/powerpoint/2010/main" val="445168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March 4</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type="body" idx="1"/>
          </p:nvPr>
        </p:nvSpPr>
        <p:spPr/>
        <p:txBody>
          <a:bodyPr/>
          <a:lstStyle/>
          <a:p>
            <a:r>
              <a:rPr lang="en-US" altLang="en-US" sz="2800" dirty="0"/>
              <a:t>Agenda Item 6.02 - II</a:t>
            </a:r>
          </a:p>
          <a:p>
            <a:pPr lvl="1"/>
            <a:r>
              <a:rPr lang="en-US" altLang="en-US" dirty="0"/>
              <a:t>Current / Future venues</a:t>
            </a:r>
          </a:p>
          <a:p>
            <a:pPr marL="1371600" lvl="2" indent="-514350">
              <a:buAutoNum type="alphaLcPeriod"/>
            </a:pPr>
            <a:r>
              <a:rPr lang="en-US" altLang="en-US" dirty="0"/>
              <a:t>Future Venue Contract Status</a:t>
            </a:r>
          </a:p>
          <a:p>
            <a:pPr marL="1371600" lvl="2" indent="-514350">
              <a:buAutoNum type="alphaLcPeriod"/>
            </a:pPr>
            <a:r>
              <a:rPr lang="en-US" altLang="en-US" dirty="0"/>
              <a:t>March 4-18, 2022, Registration Reminder</a:t>
            </a:r>
          </a:p>
          <a:p>
            <a:pPr marL="1371600" lvl="2" indent="-514350">
              <a:buAutoNum type="alphaLcPeriod"/>
            </a:pPr>
            <a:r>
              <a:rPr lang="en-US" dirty="0"/>
              <a:t>Items to Consider for In-person Sessions</a:t>
            </a:r>
          </a:p>
          <a:p>
            <a:pPr marL="1371600" lvl="2" indent="-514350">
              <a:buAutoNum type="alphaLcPeriod"/>
            </a:pPr>
            <a:r>
              <a:rPr lang="en-US" dirty="0"/>
              <a:t>March 2022 – Orlando Contract status</a:t>
            </a:r>
          </a:p>
          <a:p>
            <a:pPr marL="1371600" lvl="2" indent="-514350">
              <a:buAutoNum type="alphaLcPeriod"/>
            </a:pPr>
            <a:r>
              <a:rPr lang="en-US" dirty="0"/>
              <a:t>Straw Poll for WGs</a:t>
            </a:r>
          </a:p>
          <a:p>
            <a:pPr marL="1371600" lvl="2" indent="-514350">
              <a:buAutoNum type="alphaLcPeriod"/>
            </a:pPr>
            <a:r>
              <a:rPr lang="en-US" dirty="0"/>
              <a:t>July 2022 – Montreal, Canada</a:t>
            </a:r>
          </a:p>
          <a:p>
            <a:pPr marL="1371600" lvl="2" indent="-514350">
              <a:buAutoNum type="alphaLcPeriod"/>
            </a:pPr>
            <a:r>
              <a:rPr lang="en-US" dirty="0"/>
              <a:t>Future Sessions</a:t>
            </a:r>
          </a:p>
          <a:p>
            <a:pPr marL="971550" lvl="1" indent="-514350">
              <a:buAutoNum type="alphaLcPeriod"/>
            </a:pPr>
            <a:endParaRPr lang="en-US" dirty="0"/>
          </a:p>
          <a:p>
            <a:pPr marL="971550" lvl="1" indent="-514350">
              <a:buAutoNum type="alphaLcPeriod"/>
            </a:pPr>
            <a:endParaRPr lang="en-US" sz="2800" dirty="0"/>
          </a:p>
          <a:p>
            <a:pPr marL="971550" lvl="1" indent="-514350">
              <a:buAutoNum type="alphaLcPeriod"/>
            </a:pPr>
            <a:endParaRPr lang="en-US" altLang="en-US" dirty="0"/>
          </a:p>
          <a:p>
            <a:pPr marL="971550" lvl="1" indent="-514350">
              <a:buAutoNum type="alphaLcPeriod"/>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250825" y="1341438"/>
            <a:ext cx="8229600" cy="4983162"/>
          </a:xfrm>
        </p:spPr>
        <p:txBody>
          <a:bodyPr/>
          <a:lstStyle/>
          <a:p>
            <a:pPr marL="0" indent="0">
              <a:buNone/>
            </a:pPr>
            <a:r>
              <a:rPr lang="en-US" sz="2400" dirty="0"/>
              <a:t>Announcement of 802 EC Interim Telecon </a:t>
            </a:r>
          </a:p>
          <a:p>
            <a:r>
              <a:rPr lang="en-US" sz="2400" dirty="0"/>
              <a:t>     Tuesday 05 April 2022, 19:00-21:00 UTC</a:t>
            </a:r>
          </a:p>
          <a:p>
            <a:r>
              <a:rPr lang="en-US" sz="2400" dirty="0"/>
              <a:t>     Tuesday 03 May 2022, 19:00-21:00 UTC</a:t>
            </a:r>
          </a:p>
          <a:p>
            <a:r>
              <a:rPr lang="en-US" sz="2400" dirty="0"/>
              <a:t>     Tuesday 07 June 2022, 19:00-21:00 UTC</a:t>
            </a:r>
          </a:p>
          <a:p>
            <a:r>
              <a:rPr lang="en-US" sz="2400" dirty="0"/>
              <a:t>Call Time: </a:t>
            </a:r>
            <a:r>
              <a:rPr lang="en-US" sz="2000" dirty="0"/>
              <a:t>3:00 PM - 5:00 PM Tuesday, (UTC-04:00) Eastern Time (US &amp; Canada)</a:t>
            </a:r>
          </a:p>
          <a:p>
            <a:r>
              <a:rPr lang="en-US" sz="2000" dirty="0"/>
              <a:t>Recurrence: Occurs the first Tuesday of every month effective 05 April 2021 to 07 June 2022 from 7:00 PM to 9:00 PM, (UTC+00:00) Monrovia, Reykjavik</a:t>
            </a:r>
          </a:p>
          <a:p>
            <a:pPr marL="0" indent="0">
              <a:buNone/>
            </a:pPr>
            <a:r>
              <a:rPr lang="en-US" sz="2000" dirty="0"/>
              <a:t> </a:t>
            </a:r>
          </a:p>
          <a:p>
            <a:r>
              <a:rPr lang="en-US" sz="2000" dirty="0"/>
              <a:t>New Calls to be Scheduled during 2022 March IEEE 802 EC Closing Plenary meeting.</a:t>
            </a:r>
            <a:br>
              <a:rPr lang="en-US" sz="2000" dirty="0"/>
            </a:br>
            <a:endParaRPr lang="en-US" sz="2000" dirty="0"/>
          </a:p>
        </p:txBody>
      </p:sp>
      <p:sp>
        <p:nvSpPr>
          <p:cNvPr id="3" name="Footer Placeholder 2">
            <a:extLst>
              <a:ext uri="{FF2B5EF4-FFF2-40B4-BE49-F238E27FC236}">
                <a16:creationId xmlns:a16="http://schemas.microsoft.com/office/drawing/2014/main" id="{5D23F26B-067D-4EBB-A432-E38C1FE8B9E9}"/>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2022</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250825" y="1341438"/>
            <a:ext cx="8435975" cy="5111749"/>
          </a:xfrm>
        </p:spPr>
        <p:txBody>
          <a:bodyPr/>
          <a:lstStyle/>
          <a:p>
            <a:pPr>
              <a:buFont typeface="Arial" panose="020B0604020202020204" pitchFamily="34" charset="0"/>
              <a:buChar char="•"/>
            </a:pPr>
            <a:r>
              <a:rPr lang="en-US" sz="2000" kern="0" dirty="0">
                <a:solidFill>
                  <a:srgbClr val="000000"/>
                </a:solidFill>
              </a:rPr>
              <a:t>Tutorials may be held electronic:</a:t>
            </a:r>
          </a:p>
          <a:p>
            <a:pPr>
              <a:buFont typeface="Arial" panose="020B0604020202020204" pitchFamily="34" charset="0"/>
              <a:buChar char="•"/>
            </a:pPr>
            <a:r>
              <a:rPr lang="en-US" sz="2000" kern="0" dirty="0">
                <a:solidFill>
                  <a:srgbClr val="000000"/>
                </a:solidFill>
              </a:rPr>
              <a:t>In person Tutorials:</a:t>
            </a: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a:t>
            </a:r>
            <a:r>
              <a:rPr lang="en-US" sz="1600" kern="0">
                <a:solidFill>
                  <a:schemeClr val="accent2"/>
                </a:solidFill>
                <a:hlinkClick r:id="rId3">
                  <a:extLst>
                    <a:ext uri="{A12FA001-AC4F-418D-AE19-62706E023703}">
                      <ahyp:hlinkClr xmlns:ahyp="http://schemas.microsoft.com/office/drawing/2018/hyperlinkcolor" val="tx"/>
                    </a:ext>
                  </a:extLst>
                </a:hlinkClick>
              </a:rPr>
              <a:t>doc</a:t>
            </a:r>
            <a:r>
              <a:rPr lang="en-US" sz="1600" kern="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 May 2022</a:t>
            </a:r>
          </a:p>
          <a:p>
            <a:endParaRPr lang="en-US" sz="2000" dirty="0"/>
          </a:p>
        </p:txBody>
      </p:sp>
      <p:sp>
        <p:nvSpPr>
          <p:cNvPr id="4" name="Footer Placeholder 3">
            <a:extLst>
              <a:ext uri="{FF2B5EF4-FFF2-40B4-BE49-F238E27FC236}">
                <a16:creationId xmlns:a16="http://schemas.microsoft.com/office/drawing/2014/main" id="{B8266A29-85EF-43B8-A203-244E3A210D11}"/>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extLst>
      <p:ext uri="{BB962C8B-B14F-4D97-AF65-F5344CB8AC3E}">
        <p14:creationId xmlns:p14="http://schemas.microsoft.com/office/powerpoint/2010/main" val="2761304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3805-E47F-4009-9604-A2F22B91BFCC}"/>
              </a:ext>
            </a:extLst>
          </p:cNvPr>
          <p:cNvSpPr>
            <a:spLocks noGrp="1"/>
          </p:cNvSpPr>
          <p:nvPr>
            <p:ph type="title"/>
          </p:nvPr>
        </p:nvSpPr>
        <p:spPr/>
        <p:txBody>
          <a:bodyPr/>
          <a:lstStyle/>
          <a:p>
            <a:r>
              <a:rPr lang="en-US" dirty="0"/>
              <a:t>Tutorials and 802.1 Technical Plenary</a:t>
            </a:r>
          </a:p>
        </p:txBody>
      </p:sp>
      <p:sp>
        <p:nvSpPr>
          <p:cNvPr id="3" name="Content Placeholder 2">
            <a:extLst>
              <a:ext uri="{FF2B5EF4-FFF2-40B4-BE49-F238E27FC236}">
                <a16:creationId xmlns:a16="http://schemas.microsoft.com/office/drawing/2014/main" id="{9360758C-447E-42C2-941D-668F17A0DEC2}"/>
              </a:ext>
            </a:extLst>
          </p:cNvPr>
          <p:cNvSpPr>
            <a:spLocks noGrp="1"/>
          </p:cNvSpPr>
          <p:nvPr>
            <p:ph idx="1"/>
          </p:nvPr>
        </p:nvSpPr>
        <p:spPr>
          <a:xfrm>
            <a:off x="250824" y="1341438"/>
            <a:ext cx="8435975" cy="5287962"/>
          </a:xfrm>
        </p:spPr>
        <p:txBody>
          <a:bodyPr/>
          <a:lstStyle/>
          <a:p>
            <a:r>
              <a:rPr lang="en-US" sz="2800" dirty="0"/>
              <a:t>For the 2022 July IEEE 802 Plenary:</a:t>
            </a:r>
          </a:p>
          <a:p>
            <a:r>
              <a:rPr lang="en-US" sz="2800" dirty="0"/>
              <a:t>Options: Tutorials either </a:t>
            </a:r>
          </a:p>
          <a:p>
            <a:pPr lvl="1"/>
            <a:r>
              <a:rPr lang="en-US" dirty="0"/>
              <a:t>11 or 12 July (Mon/Tues) In-Person/Mixed Mode</a:t>
            </a:r>
          </a:p>
          <a:p>
            <a:r>
              <a:rPr lang="en-US" sz="2800" dirty="0"/>
              <a:t>802.1 Technical Plenary</a:t>
            </a:r>
          </a:p>
          <a:p>
            <a:pPr lvl="1"/>
            <a:r>
              <a:rPr lang="en-US" dirty="0"/>
              <a:t>TBD</a:t>
            </a:r>
          </a:p>
        </p:txBody>
      </p:sp>
    </p:spTree>
    <p:extLst>
      <p:ext uri="{BB962C8B-B14F-4D97-AF65-F5344CB8AC3E}">
        <p14:creationId xmlns:p14="http://schemas.microsoft.com/office/powerpoint/2010/main" val="3051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highlight>
                  <a:srgbClr val="FFFF00"/>
                </a:highlight>
              </a:rPr>
              <a:t>2022 – Mar 13-19 – Electronic Plenary</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Open</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9DD96-F7DE-446D-98F6-03AC5ECD281C}"/>
              </a:ext>
            </a:extLst>
          </p:cNvPr>
          <p:cNvSpPr>
            <a:spLocks noGrp="1"/>
          </p:cNvSpPr>
          <p:nvPr>
            <p:ph type="title"/>
          </p:nvPr>
        </p:nvSpPr>
        <p:spPr>
          <a:xfrm>
            <a:off x="457200" y="404813"/>
            <a:ext cx="8229600" cy="792162"/>
          </a:xfrm>
        </p:spPr>
        <p:txBody>
          <a:bodyPr/>
          <a:lstStyle/>
          <a:p>
            <a:pPr lvl="1"/>
            <a:r>
              <a:rPr lang="en-US" altLang="en-US" sz="3200" dirty="0"/>
              <a:t>March 4-18, 2022, Registration Reminder</a:t>
            </a:r>
          </a:p>
        </p:txBody>
      </p:sp>
      <p:sp>
        <p:nvSpPr>
          <p:cNvPr id="3" name="Content Placeholder 2">
            <a:extLst>
              <a:ext uri="{FF2B5EF4-FFF2-40B4-BE49-F238E27FC236}">
                <a16:creationId xmlns:a16="http://schemas.microsoft.com/office/drawing/2014/main" id="{7325E3A7-34ED-459C-8A8E-F96362456C89}"/>
              </a:ext>
            </a:extLst>
          </p:cNvPr>
          <p:cNvSpPr>
            <a:spLocks noGrp="1"/>
          </p:cNvSpPr>
          <p:nvPr>
            <p:ph idx="1"/>
          </p:nvPr>
        </p:nvSpPr>
        <p:spPr>
          <a:xfrm>
            <a:off x="250825" y="1341437"/>
            <a:ext cx="8054975" cy="5111750"/>
          </a:xfrm>
        </p:spPr>
        <p:txBody>
          <a:bodyPr/>
          <a:lstStyle/>
          <a:p>
            <a:pPr lvl="1"/>
            <a:r>
              <a:rPr lang="en-US" sz="1600" dirty="0"/>
              <a:t>Due to the ongoing COVID-19 pandemic, the March 2022 IEEE 802 Plenary will be held electronically.  </a:t>
            </a:r>
            <a:br>
              <a:rPr lang="en-US" sz="1600" dirty="0"/>
            </a:br>
            <a:r>
              <a:rPr lang="en-US" sz="1600" dirty="0"/>
              <a:t>Participating Working Groups: 802.1, 802.3, 802.11, 802.15, 802.18, 802.19,802.24</a:t>
            </a:r>
          </a:p>
          <a:p>
            <a:r>
              <a:rPr lang="en-US" sz="1800" b="1" dirty="0"/>
              <a:t>REGISTRATION FEES &amp; DEADLINES</a:t>
            </a:r>
          </a:p>
          <a:p>
            <a:pPr lvl="2" indent="-285750">
              <a:buFont typeface="Wingdings" panose="05000000000000000000" pitchFamily="2" charset="2"/>
              <a:buChar char="§"/>
            </a:pPr>
            <a:r>
              <a:rPr lang="en-US" sz="1600" b="1" dirty="0"/>
              <a:t>$400 until Friday, January 28, 2022, </a:t>
            </a:r>
            <a:r>
              <a:rPr lang="en-US" sz="1600" b="1" dirty="0" err="1"/>
              <a:t>AoE</a:t>
            </a:r>
            <a:r>
              <a:rPr lang="en-US" sz="1600" b="1" dirty="0"/>
              <a:t> (11:59pm GMT-12)</a:t>
            </a:r>
          </a:p>
          <a:p>
            <a:pPr marL="857250" lvl="2" indent="0">
              <a:buNone/>
            </a:pPr>
            <a:r>
              <a:rPr lang="en-US" sz="1600" b="1" dirty="0"/>
              <a:t>        </a:t>
            </a:r>
            <a:r>
              <a:rPr lang="en-US" sz="1400" b="1" dirty="0"/>
              <a:t>(fully refundable until January 28th)</a:t>
            </a:r>
          </a:p>
          <a:p>
            <a:pPr lvl="2" indent="-285750">
              <a:buFont typeface="Wingdings" panose="05000000000000000000" pitchFamily="2" charset="2"/>
              <a:buChar char="§"/>
            </a:pPr>
            <a:r>
              <a:rPr lang="en-US" sz="1600" b="1" dirty="0"/>
              <a:t>$600 until Friday, February 25, 2022, </a:t>
            </a:r>
            <a:r>
              <a:rPr lang="en-US" sz="1600" b="1" dirty="0" err="1"/>
              <a:t>AoE</a:t>
            </a:r>
            <a:r>
              <a:rPr lang="en-US" sz="1600" b="1" dirty="0"/>
              <a:t> (11:59pm GMT-12)</a:t>
            </a:r>
          </a:p>
          <a:p>
            <a:pPr marL="857250" lvl="2" indent="0">
              <a:buNone/>
            </a:pPr>
            <a:r>
              <a:rPr lang="en-US" sz="1600" b="1" dirty="0"/>
              <a:t>       </a:t>
            </a:r>
            <a:r>
              <a:rPr lang="en-US" sz="1400" b="1" dirty="0"/>
              <a:t> (refundable minus $150 cancellation fee, January 28th to February 25th)</a:t>
            </a:r>
          </a:p>
          <a:p>
            <a:pPr lvl="2" indent="-285750">
              <a:buFont typeface="Wingdings" panose="05000000000000000000" pitchFamily="2" charset="2"/>
              <a:buChar char="§"/>
            </a:pPr>
            <a:r>
              <a:rPr lang="en-US" sz="1600" b="1" dirty="0"/>
              <a:t>$800 after Friday, February 25, 2022, </a:t>
            </a:r>
            <a:r>
              <a:rPr lang="en-US" sz="1600" b="1" dirty="0" err="1"/>
              <a:t>AoE</a:t>
            </a:r>
            <a:r>
              <a:rPr lang="en-US" sz="1600" b="1" dirty="0"/>
              <a:t> (11:59pm GMT-12)</a:t>
            </a:r>
          </a:p>
          <a:p>
            <a:pPr marL="857250" lvl="2" indent="0">
              <a:buNone/>
            </a:pPr>
            <a:r>
              <a:rPr lang="en-US" sz="1600" b="1" dirty="0"/>
              <a:t>        (non-refundable after February 25th).</a:t>
            </a:r>
          </a:p>
          <a:p>
            <a:pPr marL="857250" lvl="2" indent="0">
              <a:buNone/>
            </a:pPr>
            <a:endParaRPr lang="en-US" sz="1200" dirty="0"/>
          </a:p>
          <a:p>
            <a:r>
              <a:rPr lang="en-US" sz="1800" dirty="0"/>
              <a:t>REGISTRATION FEE POLICY:</a:t>
            </a:r>
          </a:p>
          <a:p>
            <a:pPr lvl="1"/>
            <a:r>
              <a:rPr lang="en-US" sz="1600" b="1" dirty="0">
                <a:solidFill>
                  <a:srgbClr val="FF0000"/>
                </a:solidFill>
              </a:rPr>
              <a:t>An individual who attends any portion of a technical meeting that is part of an IEEE 802 LMSC plenary session must pay the registration fee.</a:t>
            </a:r>
          </a:p>
          <a:p>
            <a:pPr lvl="1"/>
            <a:r>
              <a:rPr lang="en-US" sz="1600" dirty="0"/>
              <a:t>Registration Fees are Non-Transferable and Non-Refundable</a:t>
            </a:r>
            <a:br>
              <a:rPr lang="en-US" sz="1600" dirty="0"/>
            </a:br>
            <a:endParaRPr lang="en-US" sz="1600" dirty="0"/>
          </a:p>
          <a:p>
            <a:r>
              <a:rPr lang="en-US" sz="1600" b="1" i="0" dirty="0">
                <a:solidFill>
                  <a:srgbClr val="333333"/>
                </a:solidFill>
                <a:effectLst/>
                <a:latin typeface="Arial" panose="020B0604020202020204" pitchFamily="34" charset="0"/>
              </a:rPr>
              <a:t>Registration website can be found at </a:t>
            </a:r>
            <a:r>
              <a:rPr lang="en-US" sz="1600" b="1" i="0" u="none" strike="noStrike" dirty="0">
                <a:solidFill>
                  <a:srgbClr val="2554C7"/>
                </a:solidFill>
                <a:effectLst/>
                <a:latin typeface="Arial" panose="020B0604020202020204" pitchFamily="34" charset="0"/>
                <a:hlinkClick r:id="rId2"/>
              </a:rPr>
              <a:t>https://cvent.me/yG5GY2</a:t>
            </a:r>
            <a:endParaRPr lang="en-US" sz="1600" dirty="0"/>
          </a:p>
        </p:txBody>
      </p:sp>
    </p:spTree>
    <p:extLst>
      <p:ext uri="{BB962C8B-B14F-4D97-AF65-F5344CB8AC3E}">
        <p14:creationId xmlns:p14="http://schemas.microsoft.com/office/powerpoint/2010/main" val="106679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C18E-5564-41A4-A3A7-A0C896F9C171}"/>
              </a:ext>
            </a:extLst>
          </p:cNvPr>
          <p:cNvSpPr>
            <a:spLocks noGrp="1"/>
          </p:cNvSpPr>
          <p:nvPr>
            <p:ph type="title"/>
          </p:nvPr>
        </p:nvSpPr>
        <p:spPr/>
        <p:txBody>
          <a:bodyPr/>
          <a:lstStyle/>
          <a:p>
            <a:r>
              <a:rPr lang="en-US" dirty="0"/>
              <a:t>March 2022 – Orlando Contract Status</a:t>
            </a:r>
          </a:p>
        </p:txBody>
      </p:sp>
      <p:sp>
        <p:nvSpPr>
          <p:cNvPr id="3" name="Content Placeholder 2">
            <a:extLst>
              <a:ext uri="{FF2B5EF4-FFF2-40B4-BE49-F238E27FC236}">
                <a16:creationId xmlns:a16="http://schemas.microsoft.com/office/drawing/2014/main" id="{6532B60D-9BAD-4732-BC59-3D7F9C8F7C3E}"/>
              </a:ext>
            </a:extLst>
          </p:cNvPr>
          <p:cNvSpPr>
            <a:spLocks noGrp="1"/>
          </p:cNvSpPr>
          <p:nvPr>
            <p:ph idx="1"/>
          </p:nvPr>
        </p:nvSpPr>
        <p:spPr>
          <a:xfrm>
            <a:off x="250825" y="1341437"/>
            <a:ext cx="8229600" cy="5111749"/>
          </a:xfrm>
        </p:spPr>
        <p:txBody>
          <a:bodyPr/>
          <a:lstStyle/>
          <a:p>
            <a:r>
              <a:rPr lang="en-US" sz="2400" dirty="0"/>
              <a:t>2022 – Mar 13-19 – </a:t>
            </a:r>
            <a:r>
              <a:rPr lang="es-ES" sz="2400" dirty="0"/>
              <a:t>Hilton Orlando Lake Buena Vista, Orlando, FL, </a:t>
            </a:r>
            <a:r>
              <a:rPr lang="en-US" sz="2400" dirty="0"/>
              <a:t>United States</a:t>
            </a:r>
          </a:p>
          <a:p>
            <a:pPr lvl="1"/>
            <a:r>
              <a:rPr lang="en-US" sz="2000" dirty="0"/>
              <a:t>Contract Cancelled</a:t>
            </a:r>
          </a:p>
          <a:p>
            <a:pPr lvl="1"/>
            <a:r>
              <a:rPr lang="en-US" sz="2000" dirty="0"/>
              <a:t>Cancellation Penalty paid January 2022</a:t>
            </a:r>
          </a:p>
          <a:p>
            <a:pPr lvl="1"/>
            <a:r>
              <a:rPr lang="en-US" sz="2000" dirty="0"/>
              <a:t>Additional Meeting Contract for 2023 May Submitted for signature by Hilton Hotel on January 28.</a:t>
            </a:r>
          </a:p>
          <a:p>
            <a:pPr lvl="1"/>
            <a:r>
              <a:rPr lang="en-US" sz="2000" dirty="0"/>
              <a:t>Today (March 4)  they returned the contract with some changes that are still unacceptable.</a:t>
            </a:r>
          </a:p>
          <a:p>
            <a:pPr marL="0" indent="0">
              <a:buNone/>
            </a:pPr>
            <a:endParaRPr lang="en-US" sz="2000" dirty="0"/>
          </a:p>
          <a:p>
            <a:endParaRPr lang="en-US" dirty="0"/>
          </a:p>
        </p:txBody>
      </p:sp>
    </p:spTree>
    <p:extLst>
      <p:ext uri="{BB962C8B-B14F-4D97-AF65-F5344CB8AC3E}">
        <p14:creationId xmlns:p14="http://schemas.microsoft.com/office/powerpoint/2010/main" val="3425996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2022 March</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356224"/>
          </a:xfrm>
        </p:spPr>
        <p:txBody>
          <a:bodyPr/>
          <a:lstStyle/>
          <a:p>
            <a:r>
              <a:rPr lang="en-US" dirty="0"/>
              <a:t>Please Straw Poll your membership:</a:t>
            </a:r>
          </a:p>
          <a:p>
            <a:r>
              <a:rPr lang="en-US" sz="2400" dirty="0"/>
              <a:t>1. If the 2022 July Plenary Session is held in Montreal, Canada as an in-person only session, will you attend?</a:t>
            </a:r>
          </a:p>
          <a:p>
            <a:pPr lvl="2"/>
            <a:r>
              <a:rPr lang="en-US" sz="2000" dirty="0"/>
              <a:t>Yes/No</a:t>
            </a:r>
          </a:p>
          <a:p>
            <a:r>
              <a:rPr lang="en-US" sz="2400" dirty="0"/>
              <a:t>2. If the 2022 July Plenary Session is held in Montreal, Canada as a mixed-mode session, will you attend:</a:t>
            </a:r>
          </a:p>
          <a:p>
            <a:pPr lvl="2"/>
            <a:r>
              <a:rPr lang="en-US" sz="2000" dirty="0"/>
              <a:t>Attend In-person</a:t>
            </a:r>
          </a:p>
          <a:p>
            <a:pPr lvl="2"/>
            <a:r>
              <a:rPr lang="en-US" sz="2000" dirty="0"/>
              <a:t>Attend Virtually (remotely)</a:t>
            </a:r>
          </a:p>
          <a:p>
            <a:pPr lvl="2"/>
            <a:r>
              <a:rPr lang="en-US" sz="2000" dirty="0"/>
              <a:t>Will not attend plenary </a:t>
            </a:r>
          </a:p>
          <a:p>
            <a:pPr marL="914400" lvl="2" indent="0">
              <a:buNone/>
            </a:pPr>
            <a:endParaRPr lang="en-US" sz="2000" dirty="0"/>
          </a:p>
          <a:p>
            <a:r>
              <a:rPr lang="en-US" sz="2800" dirty="0"/>
              <a:t>Wireless WGs are asked to ask similar question for the 2022 May 802 Wireless Interim in Warsaw.</a:t>
            </a:r>
          </a:p>
        </p:txBody>
      </p:sp>
    </p:spTree>
    <p:extLst>
      <p:ext uri="{BB962C8B-B14F-4D97-AF65-F5344CB8AC3E}">
        <p14:creationId xmlns:p14="http://schemas.microsoft.com/office/powerpoint/2010/main" val="302269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7647F-E3CE-4C2C-B7EB-ACEE4634E2F5}"/>
              </a:ext>
            </a:extLst>
          </p:cNvPr>
          <p:cNvSpPr>
            <a:spLocks noGrp="1"/>
          </p:cNvSpPr>
          <p:nvPr>
            <p:ph type="title"/>
          </p:nvPr>
        </p:nvSpPr>
        <p:spPr/>
        <p:txBody>
          <a:bodyPr/>
          <a:lstStyle/>
          <a:p>
            <a:r>
              <a:rPr lang="en-US" sz="3200" dirty="0"/>
              <a:t>Items to Consider for In-person Sessions</a:t>
            </a:r>
          </a:p>
        </p:txBody>
      </p:sp>
      <p:sp>
        <p:nvSpPr>
          <p:cNvPr id="3" name="Content Placeholder 2">
            <a:extLst>
              <a:ext uri="{FF2B5EF4-FFF2-40B4-BE49-F238E27FC236}">
                <a16:creationId xmlns:a16="http://schemas.microsoft.com/office/drawing/2014/main" id="{3B801D27-95F6-465D-870F-F90B6024BC93}"/>
              </a:ext>
            </a:extLst>
          </p:cNvPr>
          <p:cNvSpPr>
            <a:spLocks noGrp="1"/>
          </p:cNvSpPr>
          <p:nvPr>
            <p:ph idx="1"/>
          </p:nvPr>
        </p:nvSpPr>
        <p:spPr/>
        <p:txBody>
          <a:bodyPr/>
          <a:lstStyle/>
          <a:p>
            <a:pPr marL="457200" indent="-457200">
              <a:buAutoNum type="arabicPeriod"/>
            </a:pPr>
            <a:r>
              <a:rPr lang="en-US" sz="2800" dirty="0"/>
              <a:t>Safety of Attendees</a:t>
            </a:r>
          </a:p>
          <a:p>
            <a:pPr marL="457200" indent="-457200">
              <a:buAutoNum type="arabicPeriod"/>
            </a:pPr>
            <a:r>
              <a:rPr lang="en-US" sz="2800" dirty="0"/>
              <a:t>Travel authorizations from/to Countries</a:t>
            </a:r>
          </a:p>
          <a:p>
            <a:pPr marL="457200" indent="-457200">
              <a:buAutoNum type="arabicPeriod"/>
            </a:pPr>
            <a:r>
              <a:rPr lang="en-US" sz="2800" dirty="0"/>
              <a:t>Travel authorizations from Companies</a:t>
            </a:r>
          </a:p>
          <a:p>
            <a:pPr marL="457200" indent="-457200">
              <a:buAutoNum type="arabicPeriod"/>
            </a:pPr>
            <a:r>
              <a:rPr lang="en-US" sz="2800" dirty="0"/>
              <a:t>Number possible to attend</a:t>
            </a:r>
          </a:p>
          <a:p>
            <a:pPr marL="457200" indent="-457200">
              <a:buAutoNum type="arabicPeriod"/>
            </a:pPr>
            <a:r>
              <a:rPr lang="en-US" sz="2800" dirty="0"/>
              <a:t>Social Distancing impacts on meeting space.</a:t>
            </a:r>
          </a:p>
          <a:p>
            <a:endParaRPr lang="en-US" dirty="0"/>
          </a:p>
        </p:txBody>
      </p:sp>
    </p:spTree>
    <p:extLst>
      <p:ext uri="{BB962C8B-B14F-4D97-AF65-F5344CB8AC3E}">
        <p14:creationId xmlns:p14="http://schemas.microsoft.com/office/powerpoint/2010/main" val="427986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p:txBody>
          <a:bodyPr/>
          <a:lstStyle/>
          <a:p>
            <a:r>
              <a:rPr lang="en-US" sz="3200" dirty="0"/>
              <a:t>2022 – July 10-15 – Sheraton Le Centre Montreal, Montreal, Quebec, Canada</a:t>
            </a:r>
          </a:p>
          <a:p>
            <a:pPr lvl="1"/>
            <a:r>
              <a:rPr lang="en-US" dirty="0"/>
              <a:t>Booked prior to Covid-19 Pandemic</a:t>
            </a:r>
          </a:p>
          <a:p>
            <a:pPr lvl="1"/>
            <a:r>
              <a:rPr lang="en-US" dirty="0"/>
              <a:t>2020 July instance rebooked to 2024 July.</a:t>
            </a:r>
          </a:p>
          <a:p>
            <a:pPr lvl="1"/>
            <a:r>
              <a:rPr lang="en-US" dirty="0"/>
              <a:t>Began in December to work on logistics</a:t>
            </a:r>
          </a:p>
          <a:p>
            <a:pPr lvl="1"/>
            <a:r>
              <a:rPr lang="en-US" dirty="0"/>
              <a:t>Have been meeting every 2-3 weeks with the Hotel and onsite vendors.</a:t>
            </a:r>
          </a:p>
          <a:p>
            <a:pPr lvl="1"/>
            <a:r>
              <a:rPr lang="en-US" dirty="0"/>
              <a:t>Have shared requirements (next 3 slides).</a:t>
            </a:r>
          </a:p>
          <a:p>
            <a:pPr lvl="1"/>
            <a:endParaRPr lang="en-US" dirty="0"/>
          </a:p>
          <a:p>
            <a:endParaRPr lang="en-US" dirty="0"/>
          </a:p>
        </p:txBody>
      </p:sp>
    </p:spTree>
    <p:extLst>
      <p:ext uri="{BB962C8B-B14F-4D97-AF65-F5344CB8AC3E}">
        <p14:creationId xmlns:p14="http://schemas.microsoft.com/office/powerpoint/2010/main" val="975495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1CEF-FA83-47C5-98F5-F1A1873C4873}"/>
              </a:ext>
            </a:extLst>
          </p:cNvPr>
          <p:cNvSpPr>
            <a:spLocks noGrp="1"/>
          </p:cNvSpPr>
          <p:nvPr>
            <p:ph type="title"/>
          </p:nvPr>
        </p:nvSpPr>
        <p:spPr/>
        <p:txBody>
          <a:bodyPr/>
          <a:lstStyle/>
          <a:p>
            <a:r>
              <a:rPr lang="en-US" dirty="0"/>
              <a:t>Mixed Mode Meeting requirements - (1)</a:t>
            </a:r>
          </a:p>
        </p:txBody>
      </p:sp>
      <p:sp>
        <p:nvSpPr>
          <p:cNvPr id="3" name="Content Placeholder 2">
            <a:extLst>
              <a:ext uri="{FF2B5EF4-FFF2-40B4-BE49-F238E27FC236}">
                <a16:creationId xmlns:a16="http://schemas.microsoft.com/office/drawing/2014/main" id="{97B4E6C1-F7B8-4110-96EA-0E6CE21C960E}"/>
              </a:ext>
            </a:extLst>
          </p:cNvPr>
          <p:cNvSpPr>
            <a:spLocks noGrp="1"/>
          </p:cNvSpPr>
          <p:nvPr>
            <p:ph idx="1"/>
          </p:nvPr>
        </p:nvSpPr>
        <p:spPr>
          <a:xfrm>
            <a:off x="250824" y="1341437"/>
            <a:ext cx="8435975" cy="5287963"/>
          </a:xfrm>
        </p:spPr>
        <p:txBody>
          <a:bodyPr/>
          <a:lstStyle/>
          <a:p>
            <a:pPr marL="0" indent="0">
              <a:buNone/>
            </a:pPr>
            <a:r>
              <a:rPr lang="en-US" sz="2000" dirty="0"/>
              <a:t>1. </a:t>
            </a:r>
            <a:r>
              <a:rPr lang="en-US" sz="2400" dirty="0"/>
              <a:t>Local room requirements:</a:t>
            </a:r>
          </a:p>
          <a:p>
            <a:pPr lvl="1" indent="-342900">
              <a:buAutoNum type="alphaLcPeriod"/>
            </a:pPr>
            <a:r>
              <a:rPr lang="en-US" sz="2000" dirty="0"/>
              <a:t>hear local participants (some microphones may be needed and the number is per size of room).</a:t>
            </a:r>
          </a:p>
          <a:p>
            <a:pPr lvl="1" indent="-342900">
              <a:buAutoNum type="alphaLcPeriod"/>
            </a:pPr>
            <a:r>
              <a:rPr lang="en-US" sz="2000" dirty="0"/>
              <a:t>See presentations (projection of central machine or chair's machine for local observation).</a:t>
            </a:r>
          </a:p>
          <a:p>
            <a:pPr lvl="1" indent="-342900">
              <a:buAutoNum type="alphaLcPeriod"/>
            </a:pPr>
            <a:r>
              <a:rPr lang="en-US" sz="2000" dirty="0"/>
              <a:t>Local Queue management is by lining up to microphone.</a:t>
            </a:r>
          </a:p>
          <a:p>
            <a:pPr lvl="1" indent="-342900">
              <a:buAutoNum type="alphaLcPeriod"/>
            </a:pPr>
            <a:r>
              <a:rPr lang="en-US" sz="2000" dirty="0"/>
              <a:t>Provide local audio and screen presentation to remote participants (WebEx, Zoom, Proprietary)</a:t>
            </a:r>
          </a:p>
          <a:p>
            <a:pPr lvl="1" indent="-342900">
              <a:buAutoNum type="alphaLcPeriod"/>
            </a:pPr>
            <a:r>
              <a:rPr lang="en-US" sz="2000" dirty="0"/>
              <a:t>Hear remote participants (audio from remote should seamlessly be injected in the local room.)</a:t>
            </a:r>
          </a:p>
          <a:p>
            <a:pPr lvl="1" indent="-342900">
              <a:buAutoNum type="alphaLcPeriod"/>
            </a:pPr>
            <a:r>
              <a:rPr lang="en-US" sz="2000" dirty="0"/>
              <a:t>Remote Queue management to be integrated with local participants queue (Chair may need a VP to watch and manage fair queue access)</a:t>
            </a:r>
          </a:p>
          <a:p>
            <a:pPr lvl="1" indent="-342900">
              <a:buAutoNum type="alphaLcPeriod"/>
            </a:pPr>
            <a:r>
              <a:rPr lang="en-US" sz="2000" dirty="0"/>
              <a:t>Remote presentations need to be presented to Local room. (central machine or chair's machine to project remote shared screen).</a:t>
            </a:r>
          </a:p>
        </p:txBody>
      </p:sp>
    </p:spTree>
    <p:extLst>
      <p:ext uri="{BB962C8B-B14F-4D97-AF65-F5344CB8AC3E}">
        <p14:creationId xmlns:p14="http://schemas.microsoft.com/office/powerpoint/2010/main" val="644501305"/>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Template>
  <TotalTime>15699</TotalTime>
  <Words>2114</Words>
  <Application>Microsoft Office PowerPoint</Application>
  <PresentationFormat>On-screen Show (4:3)</PresentationFormat>
  <Paragraphs>242</Paragraphs>
  <Slides>22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Times New Roman</vt:lpstr>
      <vt:lpstr>Wingdings</vt:lpstr>
      <vt:lpstr>Title slide</vt:lpstr>
      <vt:lpstr>Executive Secretary Report for  2022 March Electronic Plenary</vt:lpstr>
      <vt:lpstr>IEEE 802 Opening EC Mtg – March 4</vt:lpstr>
      <vt:lpstr>Future Venue Contract Status</vt:lpstr>
      <vt:lpstr>March 4-18, 2022, Registration Reminder</vt:lpstr>
      <vt:lpstr>March 2022 – Orlando Contract Status</vt:lpstr>
      <vt:lpstr>Straw Poll for 2022 March</vt:lpstr>
      <vt:lpstr>Items to Consider for In-person Sessions</vt:lpstr>
      <vt:lpstr>July 2022 – Montreal, Canada</vt:lpstr>
      <vt:lpstr>Mixed Mode Meeting requirements - (1)</vt:lpstr>
      <vt:lpstr>Mixed Mode Meeting requirements- (2)</vt:lpstr>
      <vt:lpstr>Mixed Mode Meeting requirements - (3)</vt:lpstr>
      <vt:lpstr>Future Sessions</vt:lpstr>
      <vt:lpstr>IEEE 802 Closing EC Mtg – Nov 19</vt:lpstr>
      <vt:lpstr>Future Venue Contract Status</vt:lpstr>
      <vt:lpstr>Straw Poll for 2021 November - 1</vt:lpstr>
      <vt:lpstr>Straw Poll for 2021 November – 2.</vt:lpstr>
      <vt:lpstr>2022 July Mixed Mode Plenary Fee Motion </vt:lpstr>
      <vt:lpstr>Motion to Approve Exec Site Visit</vt:lpstr>
      <vt:lpstr>8.033 – Executive Secretary Report</vt:lpstr>
      <vt:lpstr>8.04 Monthly IEEE 802 EC Telecons</vt:lpstr>
      <vt:lpstr>8.05 Call for Tutorials for July 2022</vt:lpstr>
      <vt:lpstr>Tutorials and 802.1 Technical Plenary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ec-21-0232-00-00EC-Executive Secretary Report for 2021 Nov Electronic Plenary</dc:title>
  <dc:subject>2021 November IEEE 802 Electronic Plenary</dc:subject>
  <dc:creator>Jon Rosdahl</dc:creator>
  <cp:keywords>Electronic Plenary</cp:keywords>
  <dc:description>Jon Rosdahl, Qualcomm</dc:description>
  <cp:lastModifiedBy>Jon Rosdahl</cp:lastModifiedBy>
  <cp:revision>9</cp:revision>
  <dcterms:created xsi:type="dcterms:W3CDTF">2021-09-07T16:57:28Z</dcterms:created>
  <dcterms:modified xsi:type="dcterms:W3CDTF">2022-03-05T00:01:35Z</dcterms:modified>
  <cp:category>November 2021</cp:category>
</cp:coreProperties>
</file>