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5"/>
  </p:notesMasterIdLst>
  <p:handoutMasterIdLst>
    <p:handoutMasterId r:id="rId26"/>
  </p:handoutMasterIdLst>
  <p:sldIdLst>
    <p:sldId id="256" r:id="rId6"/>
    <p:sldId id="257" r:id="rId7"/>
    <p:sldId id="269" r:id="rId8"/>
    <p:sldId id="344" r:id="rId9"/>
    <p:sldId id="289" r:id="rId10"/>
    <p:sldId id="363" r:id="rId11"/>
    <p:sldId id="366" r:id="rId12"/>
    <p:sldId id="367" r:id="rId13"/>
    <p:sldId id="359" r:id="rId14"/>
    <p:sldId id="360" r:id="rId15"/>
    <p:sldId id="282" r:id="rId16"/>
    <p:sldId id="350" r:id="rId17"/>
    <p:sldId id="361" r:id="rId18"/>
    <p:sldId id="362" r:id="rId19"/>
    <p:sldId id="272" r:id="rId20"/>
    <p:sldId id="347" r:id="rId21"/>
    <p:sldId id="364" r:id="rId22"/>
    <p:sldId id="356" r:id="rId23"/>
    <p:sldId id="264" r:id="rId24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Default Section" id="{8EBCA279-0C17-43D0-A1C1-B8384318D95A}">
          <p14:sldIdLst>
            <p14:sldId id="256"/>
            <p14:sldId id="257"/>
            <p14:sldId id="269"/>
            <p14:sldId id="344"/>
            <p14:sldId id="289"/>
            <p14:sldId id="363"/>
            <p14:sldId id="366"/>
            <p14:sldId id="367"/>
            <p14:sldId id="359"/>
            <p14:sldId id="360"/>
            <p14:sldId id="282"/>
            <p14:sldId id="350"/>
            <p14:sldId id="361"/>
            <p14:sldId id="362"/>
            <p14:sldId id="272"/>
            <p14:sldId id="347"/>
          </p14:sldIdLst>
        </p14:section>
        <p14:section name="Previous Motoins" id="{0A2BA85A-4E76-4CC0-B8A5-234F28EFFC7E}">
          <p14:sldIdLst>
            <p14:sldId id="364"/>
            <p14:sldId id="356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70158D-5EDD-421C-B106-BB57110B70E2}" v="4" dt="2022-11-03T21:07:58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79885" autoAdjust="0"/>
  </p:normalViewPr>
  <p:slideViewPr>
    <p:cSldViewPr>
      <p:cViewPr varScale="1">
        <p:scale>
          <a:sx n="54" d="100"/>
          <a:sy n="54" d="100"/>
        </p:scale>
        <p:origin x="90" y="7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6D70158D-5EDD-421C-B106-BB57110B70E2}"/>
    <pc:docChg chg="custSel addSld delSld modSld modMainMaster modSection">
      <pc:chgData name="Jon Rosdahl" userId="2820f357-2dd4-4127-8713-e0bfde0fd756" providerId="ADAL" clId="{6D70158D-5EDD-421C-B106-BB57110B70E2}" dt="2022-11-04T20:17:25.363" v="673" actId="14100"/>
      <pc:docMkLst>
        <pc:docMk/>
      </pc:docMkLst>
      <pc:sldChg chg="modSp mod">
        <pc:chgData name="Jon Rosdahl" userId="2820f357-2dd4-4127-8713-e0bfde0fd756" providerId="ADAL" clId="{6D70158D-5EDD-421C-B106-BB57110B70E2}" dt="2022-11-02T18:51:22.663" v="127" actId="6549"/>
        <pc:sldMkLst>
          <pc:docMk/>
          <pc:sldMk cId="0" sldId="256"/>
        </pc:sldMkLst>
        <pc:spChg chg="mod">
          <ac:chgData name="Jon Rosdahl" userId="2820f357-2dd4-4127-8713-e0bfde0fd756" providerId="ADAL" clId="{6D70158D-5EDD-421C-B106-BB57110B70E2}" dt="2022-11-02T18:51:22.663" v="127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6D70158D-5EDD-421C-B106-BB57110B70E2}" dt="2022-11-04T20:17:25.363" v="673" actId="14100"/>
        <pc:sldMkLst>
          <pc:docMk/>
          <pc:sldMk cId="3047479740" sldId="282"/>
        </pc:sldMkLst>
        <pc:spChg chg="mod">
          <ac:chgData name="Jon Rosdahl" userId="2820f357-2dd4-4127-8713-e0bfde0fd756" providerId="ADAL" clId="{6D70158D-5EDD-421C-B106-BB57110B70E2}" dt="2022-11-04T20:17:00.468" v="671" actId="20577"/>
          <ac:spMkLst>
            <pc:docMk/>
            <pc:sldMk cId="3047479740" sldId="282"/>
            <ac:spMk id="7" creationId="{C438A086-17E7-4715-864C-CC9DA8FEF72E}"/>
          </ac:spMkLst>
        </pc:spChg>
        <pc:spChg chg="mod">
          <ac:chgData name="Jon Rosdahl" userId="2820f357-2dd4-4127-8713-e0bfde0fd756" providerId="ADAL" clId="{6D70158D-5EDD-421C-B106-BB57110B70E2}" dt="2022-11-04T20:17:25.363" v="673" actId="14100"/>
          <ac:spMkLst>
            <pc:docMk/>
            <pc:sldMk cId="3047479740" sldId="282"/>
            <ac:spMk id="8" creationId="{C84FC688-6069-4D5C-B399-F516344B870C}"/>
          </ac:spMkLst>
        </pc:spChg>
      </pc:sldChg>
      <pc:sldChg chg="modSp mod">
        <pc:chgData name="Jon Rosdahl" userId="2820f357-2dd4-4127-8713-e0bfde0fd756" providerId="ADAL" clId="{6D70158D-5EDD-421C-B106-BB57110B70E2}" dt="2022-11-04T20:13:25.267" v="655" actId="20577"/>
        <pc:sldMkLst>
          <pc:docMk/>
          <pc:sldMk cId="1703298458" sldId="347"/>
        </pc:sldMkLst>
        <pc:spChg chg="mod">
          <ac:chgData name="Jon Rosdahl" userId="2820f357-2dd4-4127-8713-e0bfde0fd756" providerId="ADAL" clId="{6D70158D-5EDD-421C-B106-BB57110B70E2}" dt="2022-11-04T20:13:25.267" v="655" actId="20577"/>
          <ac:spMkLst>
            <pc:docMk/>
            <pc:sldMk cId="1703298458" sldId="347"/>
            <ac:spMk id="3" creationId="{95F91827-7AAC-4AFD-A7F6-3D94D02BB401}"/>
          </ac:spMkLst>
        </pc:spChg>
      </pc:sldChg>
      <pc:sldChg chg="modSp mod">
        <pc:chgData name="Jon Rosdahl" userId="2820f357-2dd4-4127-8713-e0bfde0fd756" providerId="ADAL" clId="{6D70158D-5EDD-421C-B106-BB57110B70E2}" dt="2022-11-04T20:15:17.324" v="657" actId="14100"/>
        <pc:sldMkLst>
          <pc:docMk/>
          <pc:sldMk cId="2526681196" sldId="359"/>
        </pc:sldMkLst>
        <pc:spChg chg="mod">
          <ac:chgData name="Jon Rosdahl" userId="2820f357-2dd4-4127-8713-e0bfde0fd756" providerId="ADAL" clId="{6D70158D-5EDD-421C-B106-BB57110B70E2}" dt="2022-11-04T20:15:17.324" v="657" actId="14100"/>
          <ac:spMkLst>
            <pc:docMk/>
            <pc:sldMk cId="2526681196" sldId="359"/>
            <ac:spMk id="3" creationId="{A9B15E53-A2D9-4F4E-9DB0-A0D632EFCED2}"/>
          </ac:spMkLst>
        </pc:spChg>
      </pc:sldChg>
      <pc:sldChg chg="modSp mod">
        <pc:chgData name="Jon Rosdahl" userId="2820f357-2dd4-4127-8713-e0bfde0fd756" providerId="ADAL" clId="{6D70158D-5EDD-421C-B106-BB57110B70E2}" dt="2022-11-04T20:15:57.394" v="660" actId="14100"/>
        <pc:sldMkLst>
          <pc:docMk/>
          <pc:sldMk cId="642843463" sldId="360"/>
        </pc:sldMkLst>
        <pc:spChg chg="mod">
          <ac:chgData name="Jon Rosdahl" userId="2820f357-2dd4-4127-8713-e0bfde0fd756" providerId="ADAL" clId="{6D70158D-5EDD-421C-B106-BB57110B70E2}" dt="2022-11-04T20:15:34.811" v="658" actId="1076"/>
          <ac:spMkLst>
            <pc:docMk/>
            <pc:sldMk cId="642843463" sldId="360"/>
            <ac:spMk id="2" creationId="{E904AD6E-2A91-447B-8B07-41C41A59F635}"/>
          </ac:spMkLst>
        </pc:spChg>
        <pc:spChg chg="mod">
          <ac:chgData name="Jon Rosdahl" userId="2820f357-2dd4-4127-8713-e0bfde0fd756" providerId="ADAL" clId="{6D70158D-5EDD-421C-B106-BB57110B70E2}" dt="2022-11-04T20:15:57.394" v="660" actId="14100"/>
          <ac:spMkLst>
            <pc:docMk/>
            <pc:sldMk cId="642843463" sldId="360"/>
            <ac:spMk id="3" creationId="{A9B15E53-A2D9-4F4E-9DB0-A0D632EFCED2}"/>
          </ac:spMkLst>
        </pc:spChg>
      </pc:sldChg>
      <pc:sldChg chg="del">
        <pc:chgData name="Jon Rosdahl" userId="2820f357-2dd4-4127-8713-e0bfde0fd756" providerId="ADAL" clId="{6D70158D-5EDD-421C-B106-BB57110B70E2}" dt="2022-11-03T21:05:50.351" v="463" actId="47"/>
        <pc:sldMkLst>
          <pc:docMk/>
          <pc:sldMk cId="255478634" sldId="365"/>
        </pc:sldMkLst>
      </pc:sldChg>
      <pc:sldChg chg="addSp delSp modSp mod">
        <pc:chgData name="Jon Rosdahl" userId="2820f357-2dd4-4127-8713-e0bfde0fd756" providerId="ADAL" clId="{6D70158D-5EDD-421C-B106-BB57110B70E2}" dt="2022-11-03T21:16:09.956" v="527" actId="20577"/>
        <pc:sldMkLst>
          <pc:docMk/>
          <pc:sldMk cId="2251041908" sldId="366"/>
        </pc:sldMkLst>
        <pc:spChg chg="mod">
          <ac:chgData name="Jon Rosdahl" userId="2820f357-2dd4-4127-8713-e0bfde0fd756" providerId="ADAL" clId="{6D70158D-5EDD-421C-B106-BB57110B70E2}" dt="2022-11-03T21:16:09.956" v="527" actId="20577"/>
          <ac:spMkLst>
            <pc:docMk/>
            <pc:sldMk cId="2251041908" sldId="366"/>
            <ac:spMk id="3" creationId="{A9B15E53-A2D9-4F4E-9DB0-A0D632EFCED2}"/>
          </ac:spMkLst>
        </pc:spChg>
        <pc:spChg chg="add del mod">
          <ac:chgData name="Jon Rosdahl" userId="2820f357-2dd4-4127-8713-e0bfde0fd756" providerId="ADAL" clId="{6D70158D-5EDD-421C-B106-BB57110B70E2}" dt="2022-11-03T21:06:51.393" v="465" actId="478"/>
          <ac:spMkLst>
            <pc:docMk/>
            <pc:sldMk cId="2251041908" sldId="366"/>
            <ac:spMk id="8" creationId="{97224688-3B64-3520-533C-0B4BE17716DC}"/>
          </ac:spMkLst>
        </pc:spChg>
      </pc:sldChg>
      <pc:sldChg chg="modSp new mod">
        <pc:chgData name="Jon Rosdahl" userId="2820f357-2dd4-4127-8713-e0bfde0fd756" providerId="ADAL" clId="{6D70158D-5EDD-421C-B106-BB57110B70E2}" dt="2022-11-04T20:14:35.276" v="656" actId="20577"/>
        <pc:sldMkLst>
          <pc:docMk/>
          <pc:sldMk cId="620467564" sldId="367"/>
        </pc:sldMkLst>
        <pc:spChg chg="mod">
          <ac:chgData name="Jon Rosdahl" userId="2820f357-2dd4-4127-8713-e0bfde0fd756" providerId="ADAL" clId="{6D70158D-5EDD-421C-B106-BB57110B70E2}" dt="2022-11-03T21:15:31.763" v="512" actId="20577"/>
          <ac:spMkLst>
            <pc:docMk/>
            <pc:sldMk cId="620467564" sldId="367"/>
            <ac:spMk id="2" creationId="{B22D23DA-A12E-3763-95A8-CD1295F42ACA}"/>
          </ac:spMkLst>
        </pc:spChg>
        <pc:spChg chg="mod">
          <ac:chgData name="Jon Rosdahl" userId="2820f357-2dd4-4127-8713-e0bfde0fd756" providerId="ADAL" clId="{6D70158D-5EDD-421C-B106-BB57110B70E2}" dt="2022-11-04T20:14:35.276" v="656" actId="20577"/>
          <ac:spMkLst>
            <pc:docMk/>
            <pc:sldMk cId="620467564" sldId="367"/>
            <ac:spMk id="3" creationId="{CB9C2DC1-F1B1-64D3-2F39-3A8169B4A802}"/>
          </ac:spMkLst>
        </pc:spChg>
      </pc:sldChg>
      <pc:sldMasterChg chg="modSp mod">
        <pc:chgData name="Jon Rosdahl" userId="2820f357-2dd4-4127-8713-e0bfde0fd756" providerId="ADAL" clId="{6D70158D-5EDD-421C-B106-BB57110B70E2}" dt="2022-11-03T21:08:08.493" v="470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6D70158D-5EDD-421C-B106-BB57110B70E2}" dt="2022-11-03T21:08:08.493" v="470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August 3, 2022</a:t>
            </a:r>
            <a:endParaRPr lang="en-US" dirty="0"/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13-19, 2023, Hilton Orlando Lake Buena Vista, Orlando, FL - Contract executed (802WFIN-22/0009r0)</a:t>
            </a:r>
          </a:p>
          <a:p>
            <a:pPr marL="742950" marR="0" lvl="1" indent="-2857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		– 802 EC asked that we book Hilton Orlando Lake Buena Vista to help pay for cancelling 2022-03 Plenary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</a:t>
            </a:r>
            <a:r>
              <a:rPr lang="en-US" sz="1200" dirty="0"/>
              <a:t>12-13, 2022, Warsaw Marriott, Warsaw, Poland– in negotiations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Contract executed (802WFIN-22-0007r0)</a:t>
            </a:r>
          </a:p>
          <a:p>
            <a:pPr lvl="1"/>
            <a:r>
              <a:rPr lang="en-US" sz="1200" dirty="0"/>
              <a:t>Jan 2026 - Open</a:t>
            </a:r>
          </a:p>
          <a:p>
            <a:pPr lvl="1"/>
            <a:r>
              <a:rPr lang="en-US" sz="1200" dirty="0"/>
              <a:t>May 2026 - Open</a:t>
            </a:r>
          </a:p>
          <a:p>
            <a:pPr lvl="1"/>
            <a:r>
              <a:rPr lang="en-US" sz="1200" dirty="0"/>
              <a:t>Sept 2026 Hilton Waikoloa Village, Waikoloa, HI – Contract executed (802WFIN-22-0008r0)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rebooked due to COVID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67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Executed Contract: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988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Requested by the IEEE 802 Executive Committee to take an Interim Meeting at the Hilton Orlando Lake Buena Vista for 2023 May.</a:t>
            </a:r>
          </a:p>
          <a:p>
            <a:r>
              <a:rPr lang="en-US" sz="2000" dirty="0"/>
              <a:t>This was to help offset some of the penalties for cancelling the March 2022 IEEE 802 Plenary venue.</a:t>
            </a:r>
          </a:p>
          <a:p>
            <a:r>
              <a:rPr lang="en-US" sz="2000" dirty="0"/>
              <a:t>Motion to approve the Hilton Orlando Lake Buena Vista for 2023 May 802 Wireless Interim pass Jan 5, 2022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Contract was scheduled to be executed by January 31</a:t>
            </a:r>
            <a:r>
              <a:rPr lang="en-US" sz="2000" baseline="30000" dirty="0">
                <a:solidFill>
                  <a:schemeClr val="accent2"/>
                </a:solidFill>
              </a:rPr>
              <a:t>st</a:t>
            </a:r>
            <a:r>
              <a:rPr lang="en-US" sz="2000" dirty="0">
                <a:solidFill>
                  <a:schemeClr val="accent2"/>
                </a:solidFill>
              </a:rPr>
              <a:t> , f</a:t>
            </a:r>
            <a:r>
              <a:rPr lang="en-US" dirty="0">
                <a:solidFill>
                  <a:srgbClr val="C00000"/>
                </a:solidFill>
              </a:rPr>
              <a:t>inally Executed May 23, 2022.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81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Contract executed: 802WFIN-21/31r0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47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$1300</a:t>
            </a:r>
          </a:p>
          <a:p>
            <a:r>
              <a:rPr lang="en-US" dirty="0"/>
              <a:t>Meals: $300</a:t>
            </a:r>
            <a:br>
              <a:rPr lang="en-US" dirty="0"/>
            </a:br>
            <a:r>
              <a:rPr lang="en-US" dirty="0"/>
              <a:t>Transfers: $400</a:t>
            </a:r>
            <a:br>
              <a:rPr lang="en-US" dirty="0"/>
            </a:br>
            <a:r>
              <a:rPr lang="en-US" dirty="0"/>
              <a:t>Hotel: $600</a:t>
            </a:r>
          </a:p>
          <a:p>
            <a:r>
              <a:rPr lang="en-US" dirty="0"/>
              <a:t>Not to exceed: $2,600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pt-BR"/>
              <a:t>doc.: IEEE 802 EC 22/0001r12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0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6349" y="6597486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500" y="382824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EC-22/0001r12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4"/>
            <a:ext cx="153458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605" y="6589712"/>
            <a:ext cx="12192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296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2"/>
            <a:ext cx="22352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03-00-00EC-future-802-plenary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5210" y="16954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2036764" y="2279651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4" y="2279651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473" y="685800"/>
            <a:ext cx="7856538" cy="1065213"/>
          </a:xfrm>
        </p:spPr>
        <p:txBody>
          <a:bodyPr/>
          <a:lstStyle/>
          <a:p>
            <a:r>
              <a:rPr lang="en-US" dirty="0"/>
              <a:t>2023 September 802 Wireless Interim</a:t>
            </a:r>
            <a:br>
              <a:rPr lang="en-US" dirty="0"/>
            </a:br>
            <a:r>
              <a:rPr lang="es-ES" dirty="0"/>
              <a:t>Grand Hyatt Atlanta, </a:t>
            </a:r>
            <a:r>
              <a:rPr lang="es-ES" dirty="0" err="1"/>
              <a:t>Buckhead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830389"/>
            <a:ext cx="8991600" cy="4264025"/>
          </a:xfrm>
        </p:spPr>
        <p:txBody>
          <a:bodyPr/>
          <a:lstStyle/>
          <a:p>
            <a:r>
              <a:rPr lang="en-US" dirty="0"/>
              <a:t>Date: Sept 10- 15, 2023</a:t>
            </a:r>
          </a:p>
          <a:p>
            <a:r>
              <a:rPr lang="en-US" dirty="0"/>
              <a:t>Location: Buckhead, GA, USA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July 1, 2023</a:t>
            </a:r>
          </a:p>
          <a:p>
            <a:r>
              <a:rPr lang="en-US" dirty="0"/>
              <a:t>Budget: $1000/$1200/$1400 ($300 3-night Discount)-- 300 attendees</a:t>
            </a:r>
          </a:p>
          <a:p>
            <a:r>
              <a:rPr lang="en-US" dirty="0"/>
              <a:t>	Income:			$248,160.00</a:t>
            </a:r>
          </a:p>
          <a:p>
            <a:r>
              <a:rPr lang="en-US" dirty="0"/>
              <a:t>	Expense:			</a:t>
            </a:r>
            <a:r>
              <a:rPr lang="en-US" dirty="0">
                <a:solidFill>
                  <a:schemeClr val="tx1"/>
                </a:solidFill>
              </a:rPr>
              <a:t>$280,927.00</a:t>
            </a:r>
          </a:p>
          <a:p>
            <a:r>
              <a:rPr lang="en-US" dirty="0"/>
              <a:t>	Net Meeting:		</a:t>
            </a:r>
            <a:r>
              <a:rPr lang="en-US" dirty="0">
                <a:solidFill>
                  <a:srgbClr val="FF0000"/>
                </a:solidFill>
              </a:rPr>
              <a:t>$(32,767.00)</a:t>
            </a:r>
          </a:p>
          <a:p>
            <a:r>
              <a:rPr lang="en-US" dirty="0"/>
              <a:t>	Cost per Attendee:		</a:t>
            </a:r>
            <a:r>
              <a:rPr lang="en-US" dirty="0">
                <a:solidFill>
                  <a:schemeClr val="tx1"/>
                </a:solidFill>
              </a:rPr>
              <a:t>$936.42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43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93" y="673102"/>
            <a:ext cx="7770813" cy="838200"/>
          </a:xfrm>
        </p:spPr>
        <p:txBody>
          <a:bodyPr/>
          <a:lstStyle/>
          <a:p>
            <a:r>
              <a:rPr lang="en-US" dirty="0"/>
              <a:t>2024 January 802 Wireless Interim</a:t>
            </a:r>
            <a:br>
              <a:rPr lang="en-US" dirty="0"/>
            </a:br>
            <a:r>
              <a:rPr lang="en-US" dirty="0"/>
              <a:t>Panama Hilton, Panama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828800"/>
            <a:ext cx="9067801" cy="4646614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City, Panama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  <a:p>
            <a:r>
              <a:rPr lang="en-US" dirty="0"/>
              <a:t>Registration Target to open Nov 1, 2023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D6EE-2097-404D-B63F-78DC15851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1065213"/>
          </a:xfrm>
        </p:spPr>
        <p:txBody>
          <a:bodyPr/>
          <a:lstStyle/>
          <a:p>
            <a:r>
              <a:rPr lang="en-US" dirty="0"/>
              <a:t>2024 May IEEE 802 Wireless Interim</a:t>
            </a:r>
            <a:br>
              <a:rPr lang="en-US" dirty="0"/>
            </a:br>
            <a:r>
              <a:rPr lang="en-US" dirty="0"/>
              <a:t>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DD7BF-D990-4EC4-99CD-96A4AFCBC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981201"/>
            <a:ext cx="7770813" cy="4113213"/>
          </a:xfrm>
        </p:spPr>
        <p:txBody>
          <a:bodyPr/>
          <a:lstStyle/>
          <a:p>
            <a:r>
              <a:rPr lang="en-US" sz="2000" dirty="0"/>
              <a:t>Mtg target: May 12-17, 2024</a:t>
            </a:r>
          </a:p>
          <a:p>
            <a:r>
              <a:rPr lang="en-US" sz="2000" dirty="0"/>
              <a:t>Current Deposit on Account: ~USD$67,324.30 (paid 5-5-20)</a:t>
            </a:r>
          </a:p>
          <a:p>
            <a:r>
              <a:rPr lang="en-US" sz="2000" dirty="0"/>
              <a:t>Minimum Room block:  843 nights --  peak 175 attendance </a:t>
            </a:r>
          </a:p>
          <a:p>
            <a:r>
              <a:rPr lang="en-US" sz="2000" dirty="0"/>
              <a:t>Room Rate: PLN 620.00 =~USD$154   (as of Feb2022) - TBC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DAEF-31F8-4EA0-8E70-B3CC1AF42EE3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2220914" y="333375"/>
            <a:ext cx="1874837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AB3E-5D1F-40B5-B52B-A8226A5BAD7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6881814" y="6475414"/>
            <a:ext cx="3184525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C460A-2A13-4F5D-A213-7AD2EF87A7E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868989" y="6475414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81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May 802 Wireless Interim</a:t>
            </a:r>
            <a:br>
              <a:rPr lang="en-US" dirty="0"/>
            </a:br>
            <a:r>
              <a:rPr lang="en-US" dirty="0"/>
              <a:t>JW Marriott Warsaw, Warsaw, Poland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830389"/>
            <a:ext cx="8685214" cy="4264025"/>
          </a:xfrm>
        </p:spPr>
        <p:txBody>
          <a:bodyPr/>
          <a:lstStyle/>
          <a:p>
            <a:r>
              <a:rPr lang="en-US" dirty="0"/>
              <a:t>Date: </a:t>
            </a:r>
            <a:r>
              <a:rPr lang="en-GB" dirty="0">
                <a:highlight>
                  <a:srgbClr val="FFFF00"/>
                </a:highlight>
              </a:rPr>
              <a:t>2024 May 12-17</a:t>
            </a:r>
            <a:endParaRPr lang="en-US" dirty="0"/>
          </a:p>
          <a:p>
            <a:r>
              <a:rPr lang="en-US" dirty="0"/>
              <a:t>Location: JW Marriott Warsaw, </a:t>
            </a:r>
            <a:r>
              <a:rPr lang="en-GB" dirty="0">
                <a:highlight>
                  <a:srgbClr val="FFFF00"/>
                </a:highlight>
              </a:rPr>
              <a:t>Warsaw, Poland </a:t>
            </a:r>
            <a:endParaRPr lang="es-ES" dirty="0"/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12, 2024</a:t>
            </a:r>
          </a:p>
          <a:p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569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2024 Sept 802 Wireless Interim:</a:t>
            </a:r>
            <a:br>
              <a:rPr lang="en-US" dirty="0"/>
            </a:br>
            <a:r>
              <a:rPr lang="en-US" dirty="0"/>
              <a:t>Hilton Waikoloa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830389"/>
            <a:ext cx="9448799" cy="4264025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Date: </a:t>
            </a:r>
            <a:r>
              <a:rPr lang="en-GB" dirty="0"/>
              <a:t>2024-09 (8-13)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Location: </a:t>
            </a:r>
            <a:r>
              <a:rPr lang="es-ES" dirty="0"/>
              <a:t>Hilton </a:t>
            </a:r>
            <a:r>
              <a:rPr lang="es-ES" dirty="0" err="1"/>
              <a:t>Waikoloa</a:t>
            </a:r>
            <a:r>
              <a:rPr lang="es-ES" dirty="0"/>
              <a:t>, </a:t>
            </a:r>
            <a:r>
              <a:rPr lang="es-ES" dirty="0" err="1"/>
              <a:t>Waikoloa</a:t>
            </a:r>
            <a:r>
              <a:rPr lang="es-ES" dirty="0"/>
              <a:t>, HI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Mtg Planner: Face to Face Events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Registration Target to open July 1, 2024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Budget:   -- 300 attendees</a:t>
            </a:r>
          </a:p>
          <a:p>
            <a:r>
              <a:rPr lang="en-US" dirty="0"/>
              <a:t>	Income:</a:t>
            </a:r>
          </a:p>
          <a:p>
            <a:r>
              <a:rPr lang="en-US" dirty="0"/>
              <a:t>	Expense:</a:t>
            </a:r>
          </a:p>
          <a:p>
            <a:r>
              <a:rPr lang="en-US" dirty="0"/>
              <a:t>	Net Meeting:</a:t>
            </a:r>
          </a:p>
          <a:p>
            <a:r>
              <a:rPr lang="en-US" dirty="0"/>
              <a:t>Per Attendee: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763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September 11,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1" y="1981201"/>
            <a:ext cx="7315200" cy="4113213"/>
          </a:xfrm>
        </p:spPr>
        <p:txBody>
          <a:bodyPr/>
          <a:lstStyle/>
          <a:p>
            <a:pPr lvl="1"/>
            <a:r>
              <a:rPr lang="en-US" sz="2400" b="1" dirty="0"/>
              <a:t>Jan 2025 (Asia/NA)</a:t>
            </a:r>
          </a:p>
          <a:p>
            <a:pPr lvl="1"/>
            <a:r>
              <a:rPr lang="en-US" sz="2400" b="1" dirty="0"/>
              <a:t>May 2025 (Asia/NA)</a:t>
            </a:r>
          </a:p>
          <a:p>
            <a:pPr lvl="1"/>
            <a:r>
              <a:rPr lang="en-US" sz="2400" b="1" dirty="0"/>
              <a:t>Jan 2026 - (Europe/NA) </a:t>
            </a:r>
          </a:p>
          <a:p>
            <a:pPr lvl="1"/>
            <a:r>
              <a:rPr lang="en-US" sz="2400" b="1" dirty="0"/>
              <a:t>May 2026 - (Europe/NA)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 - 2022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1" y="1524001"/>
            <a:ext cx="10134600" cy="4951413"/>
          </a:xfrm>
        </p:spPr>
        <p:txBody>
          <a:bodyPr/>
          <a:lstStyle/>
          <a:p>
            <a:r>
              <a:rPr lang="en-US" sz="2000" dirty="0"/>
              <a:t>IEEE 802 Plenary Session meeting fees are set by the IEEE 802 Executive Committee </a:t>
            </a:r>
          </a:p>
          <a:p>
            <a:pPr lvl="1"/>
            <a:r>
              <a:rPr lang="en-US" sz="1800" dirty="0"/>
              <a:t>– Currently it is set at $400/600/800.</a:t>
            </a:r>
          </a:p>
          <a:p>
            <a:pPr lvl="1"/>
            <a:r>
              <a:rPr lang="en-US" sz="1800" dirty="0"/>
              <a:t>-- Meeting fees will need to increase to cover mixed mode expenses</a:t>
            </a:r>
          </a:p>
          <a:p>
            <a:pPr lvl="1"/>
            <a:endParaRPr lang="en-US" sz="900" dirty="0"/>
          </a:p>
          <a:p>
            <a:r>
              <a:rPr lang="en-US" sz="2000" dirty="0"/>
              <a:t>IEEE 802 Wireless Interim Session fees are set to balance actual costs to zero over 2 years.</a:t>
            </a:r>
          </a:p>
          <a:p>
            <a:endParaRPr lang="en-US" sz="700" dirty="0"/>
          </a:p>
          <a:p>
            <a:r>
              <a:rPr lang="en-US" sz="2000" dirty="0"/>
              <a:t>Expectations for May and Sept 2022 – </a:t>
            </a:r>
          </a:p>
          <a:p>
            <a:pPr lvl="1"/>
            <a:r>
              <a:rPr lang="en-US" sz="1800" dirty="0"/>
              <a:t>$850/$1,100/$1,350 in person  (+$300 not in hotel)</a:t>
            </a:r>
          </a:p>
          <a:p>
            <a:pPr lvl="1"/>
            <a:r>
              <a:rPr lang="en-US" sz="1800" dirty="0"/>
              <a:t>$950/$1,200/$1,450 Mixed Mode</a:t>
            </a:r>
          </a:p>
          <a:p>
            <a:pPr lvl="1"/>
            <a:r>
              <a:rPr lang="en-US" sz="1800" dirty="0"/>
              <a:t>$400/$600/$800 Electronic</a:t>
            </a:r>
          </a:p>
          <a:p>
            <a:pPr lvl="1"/>
            <a:endParaRPr lang="en-US" sz="1800" dirty="0"/>
          </a:p>
          <a:p>
            <a:r>
              <a:rPr lang="en-US" sz="2000" dirty="0"/>
              <a:t>Please note that the meeting fees above are similar to levels for pre-pandemic sessions.</a:t>
            </a:r>
            <a:br>
              <a:rPr lang="en-US" sz="2000" dirty="0"/>
            </a:br>
            <a:r>
              <a:rPr lang="en-US" sz="2000" dirty="0"/>
              <a:t>Plan for 2023 determined by the 802WCSC and budget projections.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6881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2209801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5A450-284F-966B-DBDC-34FDA0850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-Motion to approve Site Visit</a:t>
            </a:r>
            <a:br>
              <a:rPr lang="en-US" dirty="0"/>
            </a:br>
            <a:r>
              <a:rPr lang="en-US" dirty="0"/>
              <a:t>2022-09-11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A1B36-857A-30D3-1F5A-1FF90104B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and Face to Face Events with the purpose to prepare for 2023 January IEEE 802 Wireless Mixed-mode Interim.</a:t>
            </a:r>
            <a:br>
              <a:rPr lang="en-US" dirty="0"/>
            </a:br>
            <a:r>
              <a:rPr lang="en-US" dirty="0"/>
              <a:t>Expenses not to exceed: $2,600.</a:t>
            </a:r>
          </a:p>
          <a:p>
            <a:r>
              <a:rPr lang="en-US" dirty="0"/>
              <a:t>	Note: We expect the Marriott to cover all the site visit costs (meals, travel, hotel, vendor).</a:t>
            </a:r>
          </a:p>
          <a:p>
            <a:endParaRPr lang="en-US" dirty="0"/>
          </a:p>
          <a:p>
            <a:r>
              <a:rPr lang="en-US" dirty="0"/>
              <a:t>Moved: Ben Rolfe</a:t>
            </a:r>
          </a:p>
          <a:p>
            <a:r>
              <a:rPr lang="en-US" dirty="0"/>
              <a:t>Second: Phil Beecher</a:t>
            </a:r>
          </a:p>
          <a:p>
            <a:r>
              <a:rPr lang="en-US" dirty="0"/>
              <a:t>Results: 7-0-1 Motion Passes.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1D36-3110-22E8-740F-4FA3AF173BE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30946-97C0-755D-D4F2-4483FE91A2A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85D4-4512-C778-532E-EE1FEA34B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918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F9C8-2A1E-E8C3-6B46-1E4D92E1C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Site visit to Waikoloa</a:t>
            </a:r>
            <a:br>
              <a:rPr lang="en-US" dirty="0"/>
            </a:br>
            <a:r>
              <a:rPr lang="en-US" dirty="0"/>
              <a:t>2022-08-03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03C22-82A6-32B9-6DDA-79F0D0B1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1" y="1853044"/>
            <a:ext cx="10361084" cy="4113213"/>
          </a:xfrm>
        </p:spPr>
        <p:txBody>
          <a:bodyPr/>
          <a:lstStyle/>
          <a:p>
            <a:r>
              <a:rPr lang="en-US" dirty="0"/>
              <a:t>Move to authorize the 802W Venue Manager, Jon Rosdahl to go on a site visit with </a:t>
            </a:r>
            <a:r>
              <a:rPr lang="en-US" dirty="0" err="1"/>
              <a:t>Linespeed</a:t>
            </a:r>
            <a:r>
              <a:rPr lang="en-US" dirty="0"/>
              <a:t> with the purpose to prepare for Virtual access for the 2022 Sept IEEE 802 Wireless Mixed-mode Interim.</a:t>
            </a:r>
            <a:br>
              <a:rPr lang="en-US" dirty="0"/>
            </a:br>
            <a:r>
              <a:rPr lang="en-US" dirty="0"/>
              <a:t>Expenses not to exceed: $2,600</a:t>
            </a:r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Clint Powell</a:t>
            </a:r>
          </a:p>
          <a:p>
            <a:r>
              <a:rPr lang="en-US" dirty="0"/>
              <a:t>Results: 5-0-0 Motion Passes (ECJT voters)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AE3C-1357-2969-353C-8CF5EF634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C927-F02C-43F8-F452-3F7A461B43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87432-00B9-46BB-3AAF-194527DC8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614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19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October 05, 2022 as presented to the IEEE 802 Wireless Chairs.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/>
              <a:t>Future Interim Venue Status – October 5, 2022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0000"/>
                </a:highlight>
              </a:rPr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(14-19) Hilton Orlando Lake Buena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Jan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(12-17) Warsaw, Poland – (R</a:t>
            </a:r>
            <a:r>
              <a:rPr lang="en-GB" sz="2000" dirty="0">
                <a:highlight>
                  <a:srgbClr val="FFFF00"/>
                </a:highlight>
              </a:rPr>
              <a:t>ebook from 2022)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2025-09 (14-19) </a:t>
            </a:r>
            <a:r>
              <a:rPr lang="en-US" dirty="0"/>
              <a:t>Waikoloa, HI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2026-09 (13-18) Waikoloa, HI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6B1E07-1378-480A-858D-3AD03452127F}"/>
              </a:ext>
            </a:extLst>
          </p:cNvPr>
          <p:cNvSpPr txBox="1"/>
          <p:nvPr/>
        </p:nvSpPr>
        <p:spPr>
          <a:xfrm>
            <a:off x="7010400" y="5569804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Meeting Planner: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Starred Venues :MTG Events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Dotted Venues: Face to Face Events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146176"/>
            <a:ext cx="10591799" cy="5329238"/>
          </a:xfrm>
        </p:spPr>
        <p:txBody>
          <a:bodyPr/>
          <a:lstStyle/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Vancouver, Vancouver, Canada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–</a:t>
            </a:r>
          </a:p>
          <a:p>
            <a:r>
              <a:rPr lang="en-US" sz="1600" dirty="0">
                <a:highlight>
                  <a:srgbClr val="33CCFF"/>
                </a:highlight>
              </a:rPr>
              <a:t>TBC - 2026 March 8-13 - Hyatt Regency Chicago, Chicago, IL, United States (March 2024) (Rebook for Denver)</a:t>
            </a:r>
          </a:p>
          <a:p>
            <a:r>
              <a:rPr lang="en-US" sz="1600" dirty="0">
                <a:highlight>
                  <a:srgbClr val="2FB1DF"/>
                </a:highlight>
              </a:rPr>
              <a:t>TBC - 2026 – July 12-17 – Sheraton Le Centre Montreal, Montreal, Quebec, Canada (July 2022 penalty offset)</a:t>
            </a:r>
          </a:p>
          <a:p>
            <a:r>
              <a:rPr lang="en-US" sz="1600" dirty="0"/>
              <a:t>2027 – Nov 14-19 – Hawaiian Village, Oahu, Hawaii, United States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0070C0"/>
                </a:solidFill>
                <a:hlinkClick r:id="rId3"/>
              </a:rPr>
              <a:t>https://mentor.ieee.org/802-ec/dcn/22/ec-22-0003-00-00EC-future-802-plenary-venue-contract-status.xlsx</a:t>
            </a:r>
            <a:endParaRPr lang="en-US" sz="1600" dirty="0">
              <a:solidFill>
                <a:srgbClr val="0070C0"/>
              </a:solidFill>
            </a:endParaRPr>
          </a:p>
          <a:p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29E6-42D5-1046-E3E3-13F6285E1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8F09-CAFB-4C2B-27E3-4E3CDC30B87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AAAB1-1CFB-17F2-7CA8-3259DC61F9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Interim: </a:t>
            </a:r>
            <a:br>
              <a:rPr lang="en-US" dirty="0"/>
            </a:br>
            <a:r>
              <a:rPr lang="en-US" dirty="0"/>
              <a:t>Marriott Baltimore Waterfront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1"/>
            <a:ext cx="10460568" cy="4113213"/>
          </a:xfrm>
        </p:spPr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1, 2022</a:t>
            </a:r>
          </a:p>
          <a:p>
            <a:r>
              <a:rPr lang="en-US" sz="2000" dirty="0"/>
              <a:t>Budget:   $700/$900/$1100-- 300 attendees</a:t>
            </a:r>
          </a:p>
          <a:p>
            <a:r>
              <a:rPr lang="en-US" sz="2000" dirty="0"/>
              <a:t>	Income:		$230,700</a:t>
            </a:r>
          </a:p>
          <a:p>
            <a:r>
              <a:rPr lang="en-US" sz="2000" dirty="0"/>
              <a:t>	Expense:		$269,050</a:t>
            </a:r>
          </a:p>
          <a:p>
            <a:r>
              <a:rPr lang="en-US" sz="2000" dirty="0"/>
              <a:t>	Net Meeting:	</a:t>
            </a:r>
            <a:r>
              <a:rPr lang="en-US" sz="2000" dirty="0">
                <a:solidFill>
                  <a:srgbClr val="C00000"/>
                </a:solidFill>
              </a:rPr>
              <a:t>($ 38,350)</a:t>
            </a:r>
          </a:p>
          <a:p>
            <a:r>
              <a:rPr lang="en-US" sz="2000" dirty="0"/>
              <a:t>Per Attendee:	$897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95288-54A7-76EF-BC66-8B42F982FA3D}"/>
              </a:ext>
            </a:extLst>
          </p:cNvPr>
          <p:cNvSpPr/>
          <p:nvPr/>
        </p:nvSpPr>
        <p:spPr>
          <a:xfrm rot="19579042">
            <a:off x="2529555" y="2672963"/>
            <a:ext cx="834074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Renovation – Need to Move</a:t>
            </a:r>
          </a:p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Notified – Sept 1, 2022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A16C9-F328-69DB-9EC7-87F395FED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– Rebook Venue</a:t>
            </a:r>
            <a:br>
              <a:rPr lang="en-US" dirty="0"/>
            </a:br>
            <a:r>
              <a:rPr lang="en-US" dirty="0"/>
              <a:t>Hilton Baltimore, Baltimore, MD.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04B35-A062-6BBB-7EEC-568157A03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802W Officially Notified Sept 1, 2022</a:t>
            </a:r>
          </a:p>
          <a:p>
            <a:pPr marL="457200" indent="-457200">
              <a:buAutoNum type="arabicPeriod"/>
            </a:pPr>
            <a:r>
              <a:rPr lang="en-US" dirty="0"/>
              <a:t>Hotel is in breach of Contract – Renovations are not allowed 12 months prior to our event.</a:t>
            </a:r>
          </a:p>
          <a:p>
            <a:pPr marL="457200" indent="-457200">
              <a:buAutoNum type="arabicPeriod"/>
            </a:pPr>
            <a:r>
              <a:rPr lang="en-US" dirty="0"/>
              <a:t>Marriott is working to find alternatives that will be workable.</a:t>
            </a:r>
          </a:p>
          <a:p>
            <a:pPr marL="457200" indent="-457200">
              <a:buAutoNum type="arabicPeriod"/>
            </a:pPr>
            <a:r>
              <a:rPr lang="en-US" dirty="0"/>
              <a:t>Identified an alternative hotel willing to honor T&amp;Cs from our existing Contract (Room Rates/Meeting space/AV/Network rates).</a:t>
            </a:r>
          </a:p>
          <a:p>
            <a:pPr marL="457200" indent="-457200">
              <a:buFont typeface="Times New Roman" pitchFamily="18" charset="0"/>
              <a:buAutoNum type="arabicPeriod"/>
            </a:pPr>
            <a:r>
              <a:rPr lang="en-US" dirty="0"/>
              <a:t>Alternate hotel: Hilton Baltimore, Baltimore, MD.</a:t>
            </a:r>
          </a:p>
          <a:p>
            <a:pPr marL="457200" indent="-457200">
              <a:buAutoNum type="arabicPeriod"/>
            </a:pPr>
            <a:r>
              <a:rPr lang="en-US" dirty="0"/>
              <a:t>Working on Site visit to verify meets our requirements/needs.</a:t>
            </a:r>
          </a:p>
          <a:p>
            <a:pPr marL="857250" lvl="1" indent="-457200">
              <a:buAutoNum type="arabicPeriod"/>
            </a:pPr>
            <a:r>
              <a:rPr lang="en-US"/>
              <a:t>Targeting Oct </a:t>
            </a:r>
            <a:r>
              <a:rPr lang="en-US" dirty="0"/>
              <a:t>5-7 for F2F Events/</a:t>
            </a:r>
            <a:r>
              <a:rPr lang="en-US" dirty="0" err="1"/>
              <a:t>Linespeed</a:t>
            </a:r>
            <a:r>
              <a:rPr lang="en-US" dirty="0"/>
              <a:t> and me.</a:t>
            </a:r>
          </a:p>
          <a:p>
            <a:pPr marL="857250" lvl="1" indent="-457200">
              <a:buAutoNum type="arabicPeriod"/>
            </a:pPr>
            <a:r>
              <a:rPr lang="en-US" dirty="0"/>
              <a:t>Expect Expenses to be paid by Marriott Baltimore.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BA75-23AF-D494-05BF-E7AB21D6E12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8263B-ADE0-FBED-F6BD-09DF89A380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34B8D-F9BB-155E-D172-D20C814F29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733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January 802 Wireless Mixed-mode Interim: </a:t>
            </a:r>
            <a:br>
              <a:rPr lang="en-US" dirty="0"/>
            </a:br>
            <a:r>
              <a:rPr lang="en-US" dirty="0"/>
              <a:t>Hilton Baltimore, Baltimore, MD.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Date: January 15-20, 2023</a:t>
            </a:r>
          </a:p>
          <a:p>
            <a:r>
              <a:rPr lang="en-US" sz="2000" dirty="0"/>
              <a:t>Location: Baltimore, Maryland, USA – with Virtual access</a:t>
            </a:r>
          </a:p>
          <a:p>
            <a:r>
              <a:rPr lang="en-US" sz="2000" dirty="0"/>
              <a:t>Mtg Planner: Face to Face Events</a:t>
            </a:r>
          </a:p>
          <a:p>
            <a:r>
              <a:rPr lang="en-US" sz="2000" dirty="0"/>
              <a:t>Registration Target to open Nov 15, 2022 (Early-bird Dec 9; Standard Jan 6, 2023)</a:t>
            </a:r>
          </a:p>
          <a:p>
            <a:r>
              <a:rPr lang="en-US" sz="2000" dirty="0"/>
              <a:t>Budget:   $700/$900/$1100 -- 500 attendees  (255/245)</a:t>
            </a:r>
          </a:p>
          <a:p>
            <a:r>
              <a:rPr lang="en-US" sz="2000" dirty="0"/>
              <a:t>	Income:  $420,887.88</a:t>
            </a:r>
          </a:p>
          <a:p>
            <a:r>
              <a:rPr lang="en-US" sz="2000" dirty="0"/>
              <a:t>	Expense: $398745.13</a:t>
            </a:r>
          </a:p>
          <a:p>
            <a:r>
              <a:rPr lang="en-US" sz="2000" dirty="0"/>
              <a:t>	Net Meeting: </a:t>
            </a:r>
            <a:r>
              <a:rPr lang="en-US" sz="2000" dirty="0">
                <a:highlight>
                  <a:srgbClr val="00FF00"/>
                </a:highlight>
              </a:rPr>
              <a:t>$ 22,142.75</a:t>
            </a:r>
          </a:p>
          <a:p>
            <a:r>
              <a:rPr lang="en-US" sz="2000" dirty="0"/>
              <a:t>Per Attendee:   $797.49</a:t>
            </a:r>
          </a:p>
          <a:p>
            <a:r>
              <a:rPr lang="en-US" sz="2000" dirty="0"/>
              <a:t>	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04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D23DA-A12E-3763-95A8-CD1295F4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2023 January Fees.</a:t>
            </a:r>
            <a:br>
              <a:rPr lang="en-US" dirty="0"/>
            </a:br>
            <a:r>
              <a:rPr lang="en-US" dirty="0"/>
              <a:t>2022-11-02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C2DC1-F1B1-64D3-2F39-3A8169B4A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Move to approve Session fees for the 2023 January 802 Wireless Mixed-mode Interim, Hilton Baltimore, Baltimore, MD, as $</a:t>
            </a:r>
            <a:r>
              <a:rPr lang="en-US" sz="2400" dirty="0"/>
              <a:t>700/$900/$1100 for any in-person or virtual attendee.</a:t>
            </a:r>
            <a:br>
              <a:rPr lang="en-US" dirty="0"/>
            </a:br>
            <a:r>
              <a:rPr lang="en-US" sz="2400" dirty="0"/>
              <a:t>Registration Target to open Nov 15, 2022 </a:t>
            </a:r>
          </a:p>
          <a:p>
            <a:r>
              <a:rPr lang="en-US" dirty="0"/>
              <a:t>	Rate Changes are E</a:t>
            </a:r>
            <a:r>
              <a:rPr lang="en-US" sz="2400" dirty="0"/>
              <a:t>arly-bird until Dec 9; Standard until Jan 6, 2023.</a:t>
            </a:r>
          </a:p>
          <a:p>
            <a:r>
              <a:rPr lang="en-US" dirty="0"/>
              <a:t>     Refund Schedule: Full until Dec 9, $150 fee until Jan 6, and no refund after Jan 6, 2023.</a:t>
            </a:r>
            <a:endParaRPr lang="en-US" sz="2400" dirty="0"/>
          </a:p>
          <a:p>
            <a:r>
              <a:rPr lang="en-US" dirty="0"/>
              <a:t>Moved: Jon Rosdahl</a:t>
            </a:r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: Stephen McCann</a:t>
            </a:r>
          </a:p>
          <a:p>
            <a:r>
              <a:rPr lang="en-US" dirty="0"/>
              <a:t>Results: 6-0-0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71D21-6C78-A84A-995E-F16FAAEC80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8C669-EB44-44D5-EF5B-340DA792794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D55B2-F33A-5DB7-F9A1-7A1D8C44FF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046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1"/>
            <a:ext cx="7856538" cy="1065213"/>
          </a:xfrm>
        </p:spPr>
        <p:txBody>
          <a:bodyPr/>
          <a:lstStyle/>
          <a:p>
            <a:r>
              <a:rPr lang="en-US" dirty="0"/>
              <a:t>2023 May 802 Wireless Interim: </a:t>
            </a:r>
            <a:br>
              <a:rPr lang="en-US" dirty="0"/>
            </a:br>
            <a:r>
              <a:rPr lang="es-ES" dirty="0"/>
              <a:t>Hilton Orlando Lake Buena Vista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1" y="1830389"/>
            <a:ext cx="9753600" cy="4264025"/>
          </a:xfrm>
        </p:spPr>
        <p:txBody>
          <a:bodyPr/>
          <a:lstStyle/>
          <a:p>
            <a:r>
              <a:rPr lang="en-US" dirty="0"/>
              <a:t>Date: May 14-19, 2023</a:t>
            </a:r>
          </a:p>
          <a:p>
            <a:r>
              <a:rPr lang="en-US" dirty="0"/>
              <a:t>Location: </a:t>
            </a:r>
            <a:r>
              <a:rPr lang="es-ES" dirty="0"/>
              <a:t>Orlando, Florida, USA</a:t>
            </a:r>
          </a:p>
          <a:p>
            <a:r>
              <a:rPr lang="en-US" dirty="0"/>
              <a:t>Mtg Planner: Face to Face Events</a:t>
            </a:r>
          </a:p>
          <a:p>
            <a:r>
              <a:rPr lang="en-US" dirty="0"/>
              <a:t>Registration Target to open March 1, 2023</a:t>
            </a:r>
          </a:p>
          <a:p>
            <a:r>
              <a:rPr lang="en-US" dirty="0"/>
              <a:t>Budget: $1,150/1,400/1,650 -- ($300 3-night Discount)-- 300 attendees 	Income:		$ 272,400</a:t>
            </a:r>
          </a:p>
          <a:p>
            <a:r>
              <a:rPr lang="en-US" dirty="0"/>
              <a:t>	Expense:		$ 326,022</a:t>
            </a:r>
          </a:p>
          <a:p>
            <a:r>
              <a:rPr lang="en-US" dirty="0"/>
              <a:t>	Net Meeting:	</a:t>
            </a:r>
            <a:r>
              <a:rPr lang="en-US" dirty="0">
                <a:solidFill>
                  <a:srgbClr val="FF0000"/>
                </a:solidFill>
              </a:rPr>
              <a:t>$  (25,227)</a:t>
            </a:r>
          </a:p>
          <a:p>
            <a:r>
              <a:rPr lang="en-US" dirty="0"/>
              <a:t>	Cost per Attendee:	 $ 1086.74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6811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72741</TotalTime>
  <Words>2186</Words>
  <Application>Microsoft Office PowerPoint</Application>
  <PresentationFormat>Widescreen</PresentationFormat>
  <Paragraphs>294</Paragraphs>
  <Slides>19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Interim Venue Status – October 5, 2022</vt:lpstr>
      <vt:lpstr>Future 802 Plenary Venue Contract Status</vt:lpstr>
      <vt:lpstr>2023 January 802 Wireless Interim:  Marriott Baltimore Waterfront</vt:lpstr>
      <vt:lpstr>January 2023 – Rebook Venue Hilton Baltimore, Baltimore, MD.</vt:lpstr>
      <vt:lpstr>2023 January 802 Wireless Mixed-mode Interim:  Hilton Baltimore, Baltimore, MD.</vt:lpstr>
      <vt:lpstr>Motion to approve 2023 January Fees. 2022-11-02</vt:lpstr>
      <vt:lpstr>2023 May 802 Wireless Interim:  Hilton Orlando Lake Buena Vista</vt:lpstr>
      <vt:lpstr>2023 September 802 Wireless Interim Grand Hyatt Atlanta, Buckhead</vt:lpstr>
      <vt:lpstr>2024 January 802 Wireless Interim Panama Hilton, Panama</vt:lpstr>
      <vt:lpstr>2024 May IEEE 802 Wireless Interim Warsaw, Poland</vt:lpstr>
      <vt:lpstr>2024 May 802 Wireless Interim JW Marriott Warsaw, Warsaw, Poland</vt:lpstr>
      <vt:lpstr>2024 Sept 802 Wireless Interim: Hilton Waikoloa</vt:lpstr>
      <vt:lpstr>Open Dates – as of September 11, 2022</vt:lpstr>
      <vt:lpstr>Future Interim Meeting Fees - 2022</vt:lpstr>
      <vt:lpstr>-Motion to approve Site Visit 2022-09-11</vt:lpstr>
      <vt:lpstr>Motion to approve Site visit to Waikoloa 2022-08-03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August Status Report</dc:subject>
  <dc:creator>Jon Rosdahl</dc:creator>
  <cp:keywords>Report</cp:keywords>
  <dc:description>Jon Rosdahl (Qualcomm)</dc:description>
  <cp:lastModifiedBy>Jon Rosdahl</cp:lastModifiedBy>
  <cp:revision>35</cp:revision>
  <cp:lastPrinted>1601-01-01T00:00:00Z</cp:lastPrinted>
  <dcterms:created xsi:type="dcterms:W3CDTF">2021-02-03T19:21:29Z</dcterms:created>
  <dcterms:modified xsi:type="dcterms:W3CDTF">2022-11-04T20:17:27Z</dcterms:modified>
  <cp:category>November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