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5"/>
  </p:notesMasterIdLst>
  <p:handoutMasterIdLst>
    <p:handoutMasterId r:id="rId26"/>
  </p:handoutMasterIdLst>
  <p:sldIdLst>
    <p:sldId id="256" r:id="rId6"/>
    <p:sldId id="257" r:id="rId7"/>
    <p:sldId id="269" r:id="rId8"/>
    <p:sldId id="344" r:id="rId9"/>
    <p:sldId id="289" r:id="rId10"/>
    <p:sldId id="363" r:id="rId11"/>
    <p:sldId id="366" r:id="rId12"/>
    <p:sldId id="359" r:id="rId13"/>
    <p:sldId id="360" r:id="rId14"/>
    <p:sldId id="282" r:id="rId15"/>
    <p:sldId id="350" r:id="rId16"/>
    <p:sldId id="361" r:id="rId17"/>
    <p:sldId id="362" r:id="rId18"/>
    <p:sldId id="272" r:id="rId19"/>
    <p:sldId id="347" r:id="rId20"/>
    <p:sldId id="364" r:id="rId21"/>
    <p:sldId id="356" r:id="rId22"/>
    <p:sldId id="264" r:id="rId23"/>
    <p:sldId id="365" r:id="rId24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8EBCA279-0C17-43D0-A1C1-B8384318D95A}">
          <p14:sldIdLst>
            <p14:sldId id="256"/>
            <p14:sldId id="257"/>
            <p14:sldId id="269"/>
            <p14:sldId id="344"/>
            <p14:sldId id="289"/>
            <p14:sldId id="363"/>
            <p14:sldId id="366"/>
            <p14:sldId id="359"/>
            <p14:sldId id="360"/>
            <p14:sldId id="282"/>
            <p14:sldId id="350"/>
            <p14:sldId id="361"/>
            <p14:sldId id="362"/>
            <p14:sldId id="272"/>
            <p14:sldId id="347"/>
          </p14:sldIdLst>
        </p14:section>
        <p14:section name="Previous Motoins" id="{0A2BA85A-4E76-4CC0-B8A5-234F28EFFC7E}">
          <p14:sldIdLst>
            <p14:sldId id="364"/>
            <p14:sldId id="356"/>
            <p14:sldId id="264"/>
            <p14:sldId id="3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0158D-5EDD-421C-B106-BB57110B70E2}" v="3" dt="2022-11-02T18:52:42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79885" autoAdjust="0"/>
  </p:normalViewPr>
  <p:slideViewPr>
    <p:cSldViewPr>
      <p:cViewPr varScale="1">
        <p:scale>
          <a:sx n="80" d="100"/>
          <a:sy n="80" d="100"/>
        </p:scale>
        <p:origin x="108" y="2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6D70158D-5EDD-421C-B106-BB57110B70E2}"/>
    <pc:docChg chg="modSld modMainMaster">
      <pc:chgData name="Jon Rosdahl" userId="2820f357-2dd4-4127-8713-e0bfde0fd756" providerId="ADAL" clId="{6D70158D-5EDD-421C-B106-BB57110B70E2}" dt="2022-11-02T18:51:35.576" v="129" actId="6549"/>
      <pc:docMkLst>
        <pc:docMk/>
      </pc:docMkLst>
      <pc:sldChg chg="modSp mod">
        <pc:chgData name="Jon Rosdahl" userId="2820f357-2dd4-4127-8713-e0bfde0fd756" providerId="ADAL" clId="{6D70158D-5EDD-421C-B106-BB57110B70E2}" dt="2022-11-02T18:51:22.663" v="127" actId="6549"/>
        <pc:sldMkLst>
          <pc:docMk/>
          <pc:sldMk cId="0" sldId="256"/>
        </pc:sldMkLst>
        <pc:spChg chg="mod">
          <ac:chgData name="Jon Rosdahl" userId="2820f357-2dd4-4127-8713-e0bfde0fd756" providerId="ADAL" clId="{6D70158D-5EDD-421C-B106-BB57110B70E2}" dt="2022-11-02T18:51:22.663" v="12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6D70158D-5EDD-421C-B106-BB57110B70E2}" dt="2022-11-02T18:50:21.006" v="123" actId="20577"/>
        <pc:sldMkLst>
          <pc:docMk/>
          <pc:sldMk cId="2526681196" sldId="359"/>
        </pc:sldMkLst>
        <pc:spChg chg="mod">
          <ac:chgData name="Jon Rosdahl" userId="2820f357-2dd4-4127-8713-e0bfde0fd756" providerId="ADAL" clId="{6D70158D-5EDD-421C-B106-BB57110B70E2}" dt="2022-11-02T18:50:21.006" v="123" actId="20577"/>
          <ac:spMkLst>
            <pc:docMk/>
            <pc:sldMk cId="2526681196" sldId="35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6D70158D-5EDD-421C-B106-BB57110B70E2}" dt="2022-11-02T18:36:51.984" v="39" actId="207"/>
        <pc:sldMkLst>
          <pc:docMk/>
          <pc:sldMk cId="642843463" sldId="360"/>
        </pc:sldMkLst>
        <pc:spChg chg="mod">
          <ac:chgData name="Jon Rosdahl" userId="2820f357-2dd4-4127-8713-e0bfde0fd756" providerId="ADAL" clId="{6D70158D-5EDD-421C-B106-BB57110B70E2}" dt="2022-11-02T18:36:51.984" v="39" actId="207"/>
          <ac:spMkLst>
            <pc:docMk/>
            <pc:sldMk cId="642843463" sldId="360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6D70158D-5EDD-421C-B106-BB57110B70E2}" dt="2022-11-02T18:49:59.757" v="121" actId="20577"/>
        <pc:sldMkLst>
          <pc:docMk/>
          <pc:sldMk cId="2251041908" sldId="366"/>
        </pc:sldMkLst>
        <pc:spChg chg="mod">
          <ac:chgData name="Jon Rosdahl" userId="2820f357-2dd4-4127-8713-e0bfde0fd756" providerId="ADAL" clId="{6D70158D-5EDD-421C-B106-BB57110B70E2}" dt="2022-11-02T18:49:59.757" v="121" actId="20577"/>
          <ac:spMkLst>
            <pc:docMk/>
            <pc:sldMk cId="2251041908" sldId="366"/>
            <ac:spMk id="3" creationId="{A9B15E53-A2D9-4F4E-9DB0-A0D632EFCED2}"/>
          </ac:spMkLst>
        </pc:spChg>
      </pc:sldChg>
      <pc:sldMasterChg chg="modSp mod">
        <pc:chgData name="Jon Rosdahl" userId="2820f357-2dd4-4127-8713-e0bfde0fd756" providerId="ADAL" clId="{6D70158D-5EDD-421C-B106-BB57110B70E2}" dt="2022-11-02T18:51:35.576" v="129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6D70158D-5EDD-421C-B106-BB57110B70E2}" dt="2022-11-02T18:51:35.576" v="129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88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Requested by the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scheduled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, f</a:t>
            </a:r>
            <a:r>
              <a:rPr lang="en-US" dirty="0">
                <a:solidFill>
                  <a:srgbClr val="C00000"/>
                </a:solidFill>
              </a:rPr>
              <a:t>inally Executed May 23, 2022.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81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Contract executed: 802WFIN-21/31r0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47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EC-22/0001r11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5210" y="16954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2036764" y="2279651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4" y="2279651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39763"/>
            <a:ext cx="7770813" cy="838200"/>
          </a:xfrm>
        </p:spPr>
        <p:txBody>
          <a:bodyPr/>
          <a:lstStyle/>
          <a:p>
            <a:r>
              <a:rPr lang="en-US" sz="2800" dirty="0"/>
              <a:t>2024 January 802 Wireless Interim</a:t>
            </a:r>
            <a:br>
              <a:rPr lang="en-US" sz="2800" dirty="0"/>
            </a:br>
            <a:r>
              <a:rPr lang="en-US" sz="2800" dirty="0"/>
              <a:t>Panama Hilton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692277"/>
            <a:ext cx="8305799" cy="4783137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City, Panama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  <a:p>
            <a:r>
              <a:rPr lang="en-US" dirty="0"/>
              <a:t>Registration Target to open Nov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 dirty="0"/>
              <a:t>2024 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981201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2024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Feb2022)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2220914" y="333375"/>
            <a:ext cx="1874837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6881814" y="6475414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May 802 Wireless Interim</a:t>
            </a:r>
            <a:br>
              <a:rPr lang="en-US" dirty="0"/>
            </a:br>
            <a:r>
              <a:rPr lang="en-US" dirty="0"/>
              <a:t>JW Marriott Warsaw, 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30389"/>
            <a:ext cx="8685214" cy="4264025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GB" dirty="0">
                <a:highlight>
                  <a:srgbClr val="FFFF00"/>
                </a:highlight>
              </a:rPr>
              <a:t>2024 May 12-17</a:t>
            </a:r>
            <a:endParaRPr lang="en-US" dirty="0"/>
          </a:p>
          <a:p>
            <a:r>
              <a:rPr lang="en-US" dirty="0"/>
              <a:t>Location: JW Marriott Warsaw, </a:t>
            </a:r>
            <a:r>
              <a:rPr lang="en-GB" dirty="0">
                <a:highlight>
                  <a:srgbClr val="FFFF00"/>
                </a:highlight>
              </a:rPr>
              <a:t>Warsaw, Poland 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12, 2024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56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Sept 802 Wireless Interim:</a:t>
            </a:r>
            <a:br>
              <a:rPr lang="en-US" dirty="0"/>
            </a:br>
            <a:r>
              <a:rPr lang="en-US" dirty="0"/>
              <a:t>Hilton Waikoloa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830389"/>
            <a:ext cx="9448799" cy="426402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Date: </a:t>
            </a:r>
            <a:r>
              <a:rPr lang="en-GB" dirty="0"/>
              <a:t>2024-09 (8-13)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Location: </a:t>
            </a:r>
            <a:r>
              <a:rPr lang="es-ES" dirty="0"/>
              <a:t>Hilton </a:t>
            </a:r>
            <a:r>
              <a:rPr lang="es-ES" dirty="0" err="1"/>
              <a:t>Waikoloa</a:t>
            </a:r>
            <a:r>
              <a:rPr lang="es-ES" dirty="0"/>
              <a:t>, </a:t>
            </a:r>
            <a:r>
              <a:rPr lang="es-ES" dirty="0" err="1"/>
              <a:t>Waikoloa</a:t>
            </a:r>
            <a:r>
              <a:rPr lang="es-ES" dirty="0"/>
              <a:t>, HI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Mtg Planner: Face to Face Events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Registration Target to open July 1, 2024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63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September 11,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1" y="1981201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524001"/>
            <a:ext cx="10134600" cy="4951413"/>
          </a:xfrm>
        </p:spPr>
        <p:txBody>
          <a:bodyPr/>
          <a:lstStyle/>
          <a:p>
            <a:r>
              <a:rPr lang="en-US" sz="2000" dirty="0"/>
              <a:t>IEEE 802 Plenary Session meeting fees are set by the IEEE 802 Executive Committee </a:t>
            </a:r>
          </a:p>
          <a:p>
            <a:pPr lvl="1"/>
            <a:r>
              <a:rPr lang="en-US" sz="1800" dirty="0"/>
              <a:t>– Currently it is set at $400/600/800.</a:t>
            </a:r>
          </a:p>
          <a:p>
            <a:pPr lvl="1"/>
            <a:r>
              <a:rPr lang="en-US" sz="1800" dirty="0"/>
              <a:t>-- Meeting fees will need to increase to cover mixed mode expenses</a:t>
            </a:r>
          </a:p>
          <a:p>
            <a:pPr lvl="1"/>
            <a:endParaRPr lang="en-US" sz="900" dirty="0"/>
          </a:p>
          <a:p>
            <a:r>
              <a:rPr lang="en-US" sz="2000" dirty="0"/>
              <a:t>IEEE 802 Wireless Interim Session fees are set to balance actual costs to zero over 2 years.</a:t>
            </a:r>
          </a:p>
          <a:p>
            <a:endParaRPr lang="en-US" sz="700" dirty="0"/>
          </a:p>
          <a:p>
            <a:r>
              <a:rPr lang="en-US" sz="2000" dirty="0"/>
              <a:t>Expectations for May and Sept 2022 – </a:t>
            </a:r>
          </a:p>
          <a:p>
            <a:pPr lvl="1"/>
            <a:r>
              <a:rPr lang="en-US" sz="1800" dirty="0"/>
              <a:t>$850/$1,100/$1,350 in person  (+$300 not in hotel)</a:t>
            </a:r>
          </a:p>
          <a:p>
            <a:pPr lvl="1"/>
            <a:r>
              <a:rPr lang="en-US" sz="1800" dirty="0"/>
              <a:t>$950/$1,200/$1,450 Mixed Mode</a:t>
            </a:r>
          </a:p>
          <a:p>
            <a:pPr lvl="1"/>
            <a:r>
              <a:rPr lang="en-US" sz="1800" dirty="0"/>
              <a:t>$400/$600/$800 Electronic</a:t>
            </a:r>
          </a:p>
          <a:p>
            <a:pPr lvl="1"/>
            <a:endParaRPr lang="en-US" sz="1800" dirty="0"/>
          </a:p>
          <a:p>
            <a:r>
              <a:rPr lang="en-US" sz="2000" dirty="0"/>
              <a:t>Please note that the meeting fees above are similar to levels for pre-pandemic sessions.</a:t>
            </a:r>
            <a:br>
              <a:rPr lang="en-US" sz="2000" dirty="0"/>
            </a:br>
            <a:r>
              <a:rPr lang="en-US" sz="2000" dirty="0"/>
              <a:t>Plan for 2023 is ongoing and pending.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6881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2209801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A450-284F-966B-DBDC-34FDA08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-Motion to approve Site Visit</a:t>
            </a:r>
            <a:br>
              <a:rPr lang="en-US" dirty="0"/>
            </a:br>
            <a:r>
              <a:rPr lang="en-US" dirty="0"/>
              <a:t>2022-09-11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1B36-857A-30D3-1F5A-1FF90104B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and Face to Face Events with the purpose to prepare for 2023 January IEEE 802 Wireless Mixed-mode Interim.</a:t>
            </a:r>
            <a:br>
              <a:rPr lang="en-US" dirty="0"/>
            </a:br>
            <a:r>
              <a:rPr lang="en-US" dirty="0"/>
              <a:t>Expenses not to exceed: $2,600.</a:t>
            </a:r>
          </a:p>
          <a:p>
            <a:r>
              <a:rPr lang="en-US" dirty="0"/>
              <a:t>	Note: We expect the Marriott to cover all the site visit costs (meals, travel, hotel, vendor).</a:t>
            </a:r>
          </a:p>
          <a:p>
            <a:endParaRPr lang="en-US" dirty="0"/>
          </a:p>
          <a:p>
            <a:r>
              <a:rPr lang="en-US" dirty="0"/>
              <a:t>Moved: Ben Rolfe</a:t>
            </a:r>
          </a:p>
          <a:p>
            <a:r>
              <a:rPr lang="en-US" dirty="0"/>
              <a:t>Second: Phil Beecher</a:t>
            </a:r>
          </a:p>
          <a:p>
            <a:r>
              <a:rPr lang="en-US" dirty="0"/>
              <a:t>Results: 7-0-1 Motion Passes.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1D36-3110-22E8-740F-4FA3AF173B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0946-97C0-755D-D4F2-4483FE91A2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85D4-4512-C778-532E-EE1FEA34B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918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  <a:br>
              <a:rPr lang="en-US" dirty="0"/>
            </a:br>
            <a:r>
              <a:rPr lang="en-US" dirty="0"/>
              <a:t>2022-08-03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1" y="1853044"/>
            <a:ext cx="10361084" cy="4113213"/>
          </a:xfrm>
        </p:spPr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Clint Powell</a:t>
            </a:r>
          </a:p>
          <a:p>
            <a:r>
              <a:rPr lang="en-US" dirty="0"/>
              <a:t>Results: 5-0-0 Motion Passes (ECJT voters)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F040-38E8-8837-E49B-EC8EC429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7F49-1C83-5EEC-5EDD-24DD1068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9C84E-0584-2080-3223-63F23BC239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6EABC-E4B6-D830-80D6-F6420CC1DA9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0A1BF-995F-33A0-D0C7-B34C16549B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7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October 05, 2022 as presented to the IEEE 802 Wireless Chairs.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October 5,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2022)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010400" y="5569804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  <a:hlinkClick r:id="rId3"/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Interim: </a:t>
            </a:r>
            <a:br>
              <a:rPr lang="en-US" dirty="0"/>
            </a:br>
            <a:r>
              <a:rPr lang="en-US" dirty="0"/>
              <a:t>Marriott Baltimore Waterfront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1"/>
            <a:ext cx="10460568" cy="4113213"/>
          </a:xfrm>
        </p:spPr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1, 2022</a:t>
            </a:r>
          </a:p>
          <a:p>
            <a:r>
              <a:rPr lang="en-US" sz="2000" dirty="0"/>
              <a:t>Budget:   $700/$900/$1100-- 300 attendees</a:t>
            </a:r>
          </a:p>
          <a:p>
            <a:r>
              <a:rPr lang="en-US" sz="2000" dirty="0"/>
              <a:t>	Income:		$230,700</a:t>
            </a:r>
          </a:p>
          <a:p>
            <a:r>
              <a:rPr lang="en-US" sz="2000" dirty="0"/>
              <a:t>	Expense:		$269,050</a:t>
            </a:r>
          </a:p>
          <a:p>
            <a:r>
              <a:rPr lang="en-US" sz="2000" dirty="0"/>
              <a:t>	Net Meeting:	</a:t>
            </a:r>
            <a:r>
              <a:rPr lang="en-US" sz="2000" dirty="0">
                <a:solidFill>
                  <a:srgbClr val="C00000"/>
                </a:solidFill>
              </a:rPr>
              <a:t>($ 38,350)</a:t>
            </a:r>
          </a:p>
          <a:p>
            <a:r>
              <a:rPr lang="en-US" sz="2000" dirty="0"/>
              <a:t>Per Attendee:	$897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95288-54A7-76EF-BC66-8B42F982FA3D}"/>
              </a:ext>
            </a:extLst>
          </p:cNvPr>
          <p:cNvSpPr/>
          <p:nvPr/>
        </p:nvSpPr>
        <p:spPr>
          <a:xfrm rot="19579042">
            <a:off x="2529555" y="2672963"/>
            <a:ext cx="83407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Renovation – Need to Move</a:t>
            </a:r>
          </a:p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Notified – Sept 1, 2022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16C9-F328-69DB-9EC7-87F395FE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– Rebook Venue</a:t>
            </a:r>
            <a:br>
              <a:rPr lang="en-US" dirty="0"/>
            </a:br>
            <a:r>
              <a:rPr lang="en-US" dirty="0"/>
              <a:t>Hilton Baltimore, Baltimore, MD.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04B35-A062-6BBB-7EEC-568157A0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802W Officially Notified Sept 1, 2022</a:t>
            </a:r>
          </a:p>
          <a:p>
            <a:pPr marL="457200" indent="-457200">
              <a:buAutoNum type="arabicPeriod"/>
            </a:pPr>
            <a:r>
              <a:rPr lang="en-US" dirty="0"/>
              <a:t>Hotel is in breach of Contract – Renovations are not allowed 12 months prior to our event.</a:t>
            </a:r>
          </a:p>
          <a:p>
            <a:pPr marL="457200" indent="-457200">
              <a:buAutoNum type="arabicPeriod"/>
            </a:pPr>
            <a:r>
              <a:rPr lang="en-US" dirty="0"/>
              <a:t>Marriott is working to find alternatives that will be workable.</a:t>
            </a:r>
          </a:p>
          <a:p>
            <a:pPr marL="457200" indent="-457200">
              <a:buAutoNum type="arabicPeriod"/>
            </a:pPr>
            <a:r>
              <a:rPr lang="en-US" dirty="0"/>
              <a:t>Identified an alternative hotel willing to honor T&amp;Cs from our existing Contract (Room Rates/Meeting space/AV/Network rates).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dirty="0"/>
              <a:t>Alternate hotel: Hilton Baltimore, Baltimore, MD.</a:t>
            </a:r>
          </a:p>
          <a:p>
            <a:pPr marL="457200" indent="-457200">
              <a:buAutoNum type="arabicPeriod"/>
            </a:pPr>
            <a:r>
              <a:rPr lang="en-US" dirty="0"/>
              <a:t>Working on Site visit to verify meets our requirements/needs.</a:t>
            </a:r>
          </a:p>
          <a:p>
            <a:pPr marL="857250" lvl="1" indent="-457200">
              <a:buAutoNum type="arabicPeriod"/>
            </a:pPr>
            <a:r>
              <a:rPr lang="en-US"/>
              <a:t>Targeting Oct </a:t>
            </a:r>
            <a:r>
              <a:rPr lang="en-US" dirty="0"/>
              <a:t>5-7 for F2F Events/</a:t>
            </a:r>
            <a:r>
              <a:rPr lang="en-US" dirty="0" err="1"/>
              <a:t>Linespeed</a:t>
            </a:r>
            <a:r>
              <a:rPr lang="en-US" dirty="0"/>
              <a:t> and me.</a:t>
            </a:r>
          </a:p>
          <a:p>
            <a:pPr marL="857250" lvl="1" indent="-457200">
              <a:buAutoNum type="arabicPeriod"/>
            </a:pPr>
            <a:r>
              <a:rPr lang="en-US" dirty="0"/>
              <a:t>Expect Expenses to be paid by Marriott Baltimore.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BA75-23AF-D494-05BF-E7AB21D6E1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263B-ADE0-FBED-F6BD-09DF89A380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34B8D-F9BB-155E-D172-D20C814F2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73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Mixed-mode Interim: </a:t>
            </a:r>
            <a:br>
              <a:rPr lang="en-US" dirty="0"/>
            </a:br>
            <a:r>
              <a:rPr lang="en-US" dirty="0"/>
              <a:t>Hilton Baltimore, Baltimore, MD.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15, 2022 (Early-bird Dec 9; Standard Jan 6, 2023)</a:t>
            </a:r>
          </a:p>
          <a:p>
            <a:r>
              <a:rPr lang="en-US" sz="2000" dirty="0"/>
              <a:t>Budget:   700/900/1100 -- 500 attendees</a:t>
            </a:r>
          </a:p>
          <a:p>
            <a:r>
              <a:rPr lang="en-US" sz="2000" dirty="0"/>
              <a:t>	Income:  $420,887.88</a:t>
            </a:r>
          </a:p>
          <a:p>
            <a:r>
              <a:rPr lang="en-US" sz="2000" dirty="0"/>
              <a:t>	Expense: $398745.13</a:t>
            </a:r>
          </a:p>
          <a:p>
            <a:r>
              <a:rPr lang="en-US" sz="2000" dirty="0"/>
              <a:t>	Net Meeting: </a:t>
            </a:r>
            <a:r>
              <a:rPr lang="en-US" sz="2000" dirty="0">
                <a:highlight>
                  <a:srgbClr val="00FF00"/>
                </a:highlight>
              </a:rPr>
              <a:t>$ 22,142.75</a:t>
            </a:r>
          </a:p>
          <a:p>
            <a:r>
              <a:rPr lang="en-US" sz="2000" dirty="0"/>
              <a:t>Per Attendee:   $797.49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04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2023 May 802 Wireless Interim: 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075" y="1830389"/>
            <a:ext cx="7856539" cy="4264025"/>
          </a:xfrm>
        </p:spPr>
        <p:txBody>
          <a:bodyPr/>
          <a:lstStyle/>
          <a:p>
            <a:r>
              <a:rPr lang="en-US" dirty="0"/>
              <a:t>Date: May 14-19, 2023</a:t>
            </a:r>
          </a:p>
          <a:p>
            <a:r>
              <a:rPr lang="en-US" dirty="0"/>
              <a:t>Location: </a:t>
            </a:r>
            <a:r>
              <a:rPr lang="es-ES" dirty="0"/>
              <a:t>Orlando, Florida, USA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1, 2023</a:t>
            </a:r>
          </a:p>
          <a:p>
            <a:r>
              <a:rPr lang="en-US" dirty="0"/>
              <a:t>Budget: -- 300 attendees</a:t>
            </a:r>
          </a:p>
          <a:p>
            <a:r>
              <a:rPr lang="en-US" dirty="0"/>
              <a:t>	Income:		</a:t>
            </a:r>
          </a:p>
          <a:p>
            <a:r>
              <a:rPr lang="en-US" dirty="0"/>
              <a:t>	Expense:		</a:t>
            </a:r>
          </a:p>
          <a:p>
            <a:r>
              <a:rPr lang="en-US" dirty="0"/>
              <a:t>	Net Meeting:	</a:t>
            </a:r>
            <a:r>
              <a:rPr lang="en-US" dirty="0">
                <a:solidFill>
                  <a:srgbClr val="FF0000"/>
                </a:solidFill>
              </a:rPr>
              <a:t>$</a:t>
            </a:r>
          </a:p>
          <a:p>
            <a:r>
              <a:rPr lang="en-US" dirty="0"/>
              <a:t>	Cost per Attendee:	 $ 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81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473" y="765176"/>
            <a:ext cx="7856538" cy="1065213"/>
          </a:xfrm>
        </p:spPr>
        <p:txBody>
          <a:bodyPr/>
          <a:lstStyle/>
          <a:p>
            <a:r>
              <a:rPr lang="en-US" dirty="0"/>
              <a:t>2023 September 802 Wireless Interim</a:t>
            </a:r>
            <a:br>
              <a:rPr lang="en-US" dirty="0"/>
            </a:br>
            <a:r>
              <a:rPr lang="es-ES" dirty="0"/>
              <a:t>Grand Hyatt Atlanta, </a:t>
            </a:r>
            <a:r>
              <a:rPr lang="es-ES" dirty="0" err="1"/>
              <a:t>Buckhead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264025"/>
          </a:xfrm>
        </p:spPr>
        <p:txBody>
          <a:bodyPr/>
          <a:lstStyle/>
          <a:p>
            <a:r>
              <a:rPr lang="en-US" dirty="0"/>
              <a:t>Date: Sept 10- 15, 2023</a:t>
            </a:r>
          </a:p>
          <a:p>
            <a:r>
              <a:rPr lang="en-US" dirty="0"/>
              <a:t>Location: Buckhead, GA, USA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July 1, 2023</a:t>
            </a:r>
          </a:p>
          <a:p>
            <a:r>
              <a:rPr lang="en-US" dirty="0"/>
              <a:t>Budget:   1000/1200/1400 ($300 Discount)-- 300 attendees</a:t>
            </a:r>
          </a:p>
          <a:p>
            <a:r>
              <a:rPr lang="en-US" dirty="0"/>
              <a:t>	Income:			$248,160.00</a:t>
            </a:r>
          </a:p>
          <a:p>
            <a:r>
              <a:rPr lang="en-US" dirty="0"/>
              <a:t>	Expense:			</a:t>
            </a:r>
            <a:r>
              <a:rPr lang="en-US" dirty="0">
                <a:solidFill>
                  <a:schemeClr val="tx1"/>
                </a:solidFill>
              </a:rPr>
              <a:t>$280,927.00</a:t>
            </a:r>
          </a:p>
          <a:p>
            <a:r>
              <a:rPr lang="en-US" dirty="0"/>
              <a:t>	Net Meeting:		</a:t>
            </a:r>
            <a:r>
              <a:rPr lang="en-US" dirty="0">
                <a:solidFill>
                  <a:srgbClr val="FF0000"/>
                </a:solidFill>
              </a:rPr>
              <a:t>$(32,767.00)</a:t>
            </a:r>
          </a:p>
          <a:p>
            <a:r>
              <a:rPr lang="en-US" dirty="0"/>
              <a:t>	Cost per Attendee:		</a:t>
            </a:r>
            <a:r>
              <a:rPr lang="en-US" dirty="0">
                <a:solidFill>
                  <a:schemeClr val="tx1"/>
                </a:solidFill>
              </a:rPr>
              <a:t>$936.42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434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69804</TotalTime>
  <Words>2047</Words>
  <Application>Microsoft Office PowerPoint</Application>
  <PresentationFormat>Widescreen</PresentationFormat>
  <Paragraphs>288</Paragraphs>
  <Slides>19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October 5, 2022</vt:lpstr>
      <vt:lpstr>Future 802 Plenary Venue Contract Status</vt:lpstr>
      <vt:lpstr>2023 January 802 Wireless Interim:  Marriott Baltimore Waterfront</vt:lpstr>
      <vt:lpstr>January 2023 – Rebook Venue Hilton Baltimore, Baltimore, MD.</vt:lpstr>
      <vt:lpstr>2023 January 802 Wireless Mixed-mode Interim:  Hilton Baltimore, Baltimore, MD.</vt:lpstr>
      <vt:lpstr>2023 May 802 Wireless Interim:  Hilton Orlando Lake Buena Vista</vt:lpstr>
      <vt:lpstr>2023 September 802 Wireless Interim Grand Hyatt Atlanta, Buckhead</vt:lpstr>
      <vt:lpstr>2024 January 802 Wireless Interim Panama Hilton</vt:lpstr>
      <vt:lpstr>2024 May IEEE 802 Wireless Interim Warsaw, Poland</vt:lpstr>
      <vt:lpstr>2024 May 802 Wireless Interim JW Marriott Warsaw, Warsaw, Poland</vt:lpstr>
      <vt:lpstr>2024 Sept 802 Wireless Interim: Hilton Waikoloa</vt:lpstr>
      <vt:lpstr>Open Dates – as of September 11, 2022</vt:lpstr>
      <vt:lpstr>Future Interim Meeting Fees - 2022</vt:lpstr>
      <vt:lpstr>-Motion to approve Site Visit 2022-09-11</vt:lpstr>
      <vt:lpstr>Motion to approve Site visit to Waikoloa 2022-08-03</vt:lpstr>
      <vt:lpstr>References</vt:lpstr>
      <vt:lpstr>PowerPoint Presentation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35</cp:revision>
  <cp:lastPrinted>1601-01-01T00:00:00Z</cp:lastPrinted>
  <dcterms:created xsi:type="dcterms:W3CDTF">2021-02-03T19:21:29Z</dcterms:created>
  <dcterms:modified xsi:type="dcterms:W3CDTF">2022-11-02T18:52:49Z</dcterms:modified>
  <cp:category>November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