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78" r:id="rId2"/>
    <p:sldId id="342" r:id="rId3"/>
    <p:sldId id="344" r:id="rId4"/>
    <p:sldId id="348" r:id="rId5"/>
    <p:sldId id="349" r:id="rId6"/>
    <p:sldId id="358" r:id="rId7"/>
    <p:sldId id="361" r:id="rId8"/>
    <p:sldId id="362" r:id="rId9"/>
    <p:sldId id="363" r:id="rId10"/>
    <p:sldId id="381" r:id="rId11"/>
    <p:sldId id="388" r:id="rId12"/>
    <p:sldId id="352" r:id="rId13"/>
    <p:sldId id="382" r:id="rId14"/>
    <p:sldId id="387" r:id="rId15"/>
    <p:sldId id="386" r:id="rId16"/>
    <p:sldId id="384" r:id="rId17"/>
    <p:sldId id="385" r:id="rId18"/>
    <p:sldId id="356" r:id="rId19"/>
    <p:sldId id="383" r:id="rId20"/>
    <p:sldId id="377" r:id="rId21"/>
    <p:sldId id="380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8FA370-D2B0-46B1-AFF6-599C114D0677}">
          <p14:sldIdLst>
            <p14:sldId id="278"/>
          </p14:sldIdLst>
        </p14:section>
        <p14:section name="Agenda Item 3.01 - MI" id="{12A12E1B-8C3F-4A33-B548-A011E5170083}">
          <p14:sldIdLst>
            <p14:sldId id="342"/>
            <p14:sldId id="344"/>
            <p14:sldId id="348"/>
            <p14:sldId id="349"/>
            <p14:sldId id="358"/>
            <p14:sldId id="361"/>
            <p14:sldId id="362"/>
            <p14:sldId id="363"/>
            <p14:sldId id="381"/>
            <p14:sldId id="388"/>
            <p14:sldId id="352"/>
            <p14:sldId id="382"/>
            <p14:sldId id="387"/>
            <p14:sldId id="386"/>
            <p14:sldId id="384"/>
            <p14:sldId id="385"/>
            <p14:sldId id="356"/>
            <p14:sldId id="383"/>
          </p14:sldIdLst>
        </p14:section>
        <p14:section name="AOB" id="{89B946F5-47D4-47BE-80B4-BBD366E37181}">
          <p14:sldIdLst>
            <p14:sldId id="377"/>
            <p14:sldId id="3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3EAAB6-DF00-4097-878A-DF3C25C7EEB1}" v="22" dt="2021-12-07T18:30:55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0136" autoAdjust="0"/>
  </p:normalViewPr>
  <p:slideViewPr>
    <p:cSldViewPr>
      <p:cViewPr varScale="1">
        <p:scale>
          <a:sx n="58" d="100"/>
          <a:sy n="58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2B3EAAB6-DF00-4097-878A-DF3C25C7EEB1}"/>
    <pc:docChg chg="undo custSel addSld delSld modSld sldOrd modMainMaster modSection">
      <pc:chgData name="Jon Rosdahl" userId="2820f357-2dd4-4127-8713-e0bfde0fd756" providerId="ADAL" clId="{2B3EAAB6-DF00-4097-878A-DF3C25C7EEB1}" dt="2021-12-07T18:41:12.937" v="2218" actId="20577"/>
      <pc:docMkLst>
        <pc:docMk/>
      </pc:docMkLst>
      <pc:sldChg chg="modSp mod">
        <pc:chgData name="Jon Rosdahl" userId="2820f357-2dd4-4127-8713-e0bfde0fd756" providerId="ADAL" clId="{2B3EAAB6-DF00-4097-878A-DF3C25C7EEB1}" dt="2021-12-07T17:19:27.005" v="19" actId="1076"/>
        <pc:sldMkLst>
          <pc:docMk/>
          <pc:sldMk cId="0" sldId="278"/>
        </pc:sldMkLst>
        <pc:spChg chg="mod">
          <ac:chgData name="Jon Rosdahl" userId="2820f357-2dd4-4127-8713-e0bfde0fd756" providerId="ADAL" clId="{2B3EAAB6-DF00-4097-878A-DF3C25C7EEB1}" dt="2021-12-07T17:18:25.727" v="3" actId="27636"/>
          <ac:spMkLst>
            <pc:docMk/>
            <pc:sldMk cId="0" sldId="278"/>
            <ac:spMk id="111620" creationId="{53B2155B-CFEF-47E6-921E-45594A6364EC}"/>
          </ac:spMkLst>
        </pc:spChg>
        <pc:spChg chg="mod">
          <ac:chgData name="Jon Rosdahl" userId="2820f357-2dd4-4127-8713-e0bfde0fd756" providerId="ADAL" clId="{2B3EAAB6-DF00-4097-878A-DF3C25C7EEB1}" dt="2021-12-07T17:19:27.005" v="19" actId="1076"/>
          <ac:spMkLst>
            <pc:docMk/>
            <pc:sldMk cId="0" sldId="278"/>
            <ac:spMk id="111621" creationId="{55762D25-456E-4FCB-B057-8162CEEA2A48}"/>
          </ac:spMkLst>
        </pc:spChg>
      </pc:sldChg>
      <pc:sldChg chg="modSp mod">
        <pc:chgData name="Jon Rosdahl" userId="2820f357-2dd4-4127-8713-e0bfde0fd756" providerId="ADAL" clId="{2B3EAAB6-DF00-4097-878A-DF3C25C7EEB1}" dt="2021-12-07T17:56:06.971" v="627" actId="6549"/>
        <pc:sldMkLst>
          <pc:docMk/>
          <pc:sldMk cId="0" sldId="342"/>
        </pc:sldMkLst>
        <pc:spChg chg="mod">
          <ac:chgData name="Jon Rosdahl" userId="2820f357-2dd4-4127-8713-e0bfde0fd756" providerId="ADAL" clId="{2B3EAAB6-DF00-4097-878A-DF3C25C7EEB1}" dt="2021-12-07T17:31:19.723" v="75" actId="6549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2B3EAAB6-DF00-4097-878A-DF3C25C7EEB1}" dt="2021-12-07T17:56:06.971" v="627" actId="6549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2B3EAAB6-DF00-4097-878A-DF3C25C7EEB1}" dt="2021-12-07T17:48:36.121" v="559" actId="47"/>
        <pc:sldMkLst>
          <pc:docMk/>
          <pc:sldMk cId="0" sldId="343"/>
        </pc:sldMkLst>
      </pc:sldChg>
      <pc:sldChg chg="modSp mod">
        <pc:chgData name="Jon Rosdahl" userId="2820f357-2dd4-4127-8713-e0bfde0fd756" providerId="ADAL" clId="{2B3EAAB6-DF00-4097-878A-DF3C25C7EEB1}" dt="2021-12-07T17:35:35.619" v="108" actId="14100"/>
        <pc:sldMkLst>
          <pc:docMk/>
          <pc:sldMk cId="2306598344" sldId="344"/>
        </pc:sldMkLst>
        <pc:spChg chg="mod">
          <ac:chgData name="Jon Rosdahl" userId="2820f357-2dd4-4127-8713-e0bfde0fd756" providerId="ADAL" clId="{2B3EAAB6-DF00-4097-878A-DF3C25C7EEB1}" dt="2021-12-07T17:35:35.619" v="108" actId="14100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2B3EAAB6-DF00-4097-878A-DF3C25C7EEB1}" dt="2021-12-07T17:36:03.880" v="109" actId="47"/>
        <pc:sldMkLst>
          <pc:docMk/>
          <pc:sldMk cId="1066793553" sldId="347"/>
        </pc:sldMkLst>
      </pc:sldChg>
      <pc:sldChg chg="ord">
        <pc:chgData name="Jon Rosdahl" userId="2820f357-2dd4-4127-8713-e0bfde0fd756" providerId="ADAL" clId="{2B3EAAB6-DF00-4097-878A-DF3C25C7EEB1}" dt="2021-12-07T17:56:14.671" v="629"/>
        <pc:sldMkLst>
          <pc:docMk/>
          <pc:sldMk cId="4279860646" sldId="348"/>
        </pc:sldMkLst>
      </pc:sldChg>
      <pc:sldChg chg="modSp mod">
        <pc:chgData name="Jon Rosdahl" userId="2820f357-2dd4-4127-8713-e0bfde0fd756" providerId="ADAL" clId="{2B3EAAB6-DF00-4097-878A-DF3C25C7EEB1}" dt="2021-12-07T18:22:16.844" v="1661" actId="14100"/>
        <pc:sldMkLst>
          <pc:docMk/>
          <pc:sldMk cId="3425996458" sldId="349"/>
        </pc:sldMkLst>
        <pc:spChg chg="mod">
          <ac:chgData name="Jon Rosdahl" userId="2820f357-2dd4-4127-8713-e0bfde0fd756" providerId="ADAL" clId="{2B3EAAB6-DF00-4097-878A-DF3C25C7EEB1}" dt="2021-12-07T17:56:40.756" v="660" actId="20577"/>
          <ac:spMkLst>
            <pc:docMk/>
            <pc:sldMk cId="3425996458" sldId="349"/>
            <ac:spMk id="2" creationId="{963DC18E-5564-41A4-A3A7-A0C896F9C171}"/>
          </ac:spMkLst>
        </pc:spChg>
        <pc:spChg chg="mod">
          <ac:chgData name="Jon Rosdahl" userId="2820f357-2dd4-4127-8713-e0bfde0fd756" providerId="ADAL" clId="{2B3EAAB6-DF00-4097-878A-DF3C25C7EEB1}" dt="2021-12-07T18:22:16.844" v="1661" actId="14100"/>
          <ac:spMkLst>
            <pc:docMk/>
            <pc:sldMk cId="3425996458" sldId="349"/>
            <ac:spMk id="3" creationId="{6532B60D-9BAD-4732-BC59-3D7F9C8F7C3E}"/>
          </ac:spMkLst>
        </pc:spChg>
      </pc:sldChg>
      <pc:sldChg chg="del">
        <pc:chgData name="Jon Rosdahl" userId="2820f357-2dd4-4127-8713-e0bfde0fd756" providerId="ADAL" clId="{2B3EAAB6-DF00-4097-878A-DF3C25C7EEB1}" dt="2021-12-07T17:42:06.242" v="326" actId="47"/>
        <pc:sldMkLst>
          <pc:docMk/>
          <pc:sldMk cId="2843269439" sldId="350"/>
        </pc:sldMkLst>
      </pc:sldChg>
      <pc:sldChg chg="del">
        <pc:chgData name="Jon Rosdahl" userId="2820f357-2dd4-4127-8713-e0bfde0fd756" providerId="ADAL" clId="{2B3EAAB6-DF00-4097-878A-DF3C25C7EEB1}" dt="2021-12-07T17:42:03.449" v="325" actId="47"/>
        <pc:sldMkLst>
          <pc:docMk/>
          <pc:sldMk cId="975495938" sldId="351"/>
        </pc:sldMkLst>
      </pc:sldChg>
      <pc:sldChg chg="modSp mod ord">
        <pc:chgData name="Jon Rosdahl" userId="2820f357-2dd4-4127-8713-e0bfde0fd756" providerId="ADAL" clId="{2B3EAAB6-DF00-4097-878A-DF3C25C7EEB1}" dt="2021-12-07T18:34:30.976" v="1946" actId="20577"/>
        <pc:sldMkLst>
          <pc:docMk/>
          <pc:sldMk cId="1621106329" sldId="352"/>
        </pc:sldMkLst>
        <pc:spChg chg="mod">
          <ac:chgData name="Jon Rosdahl" userId="2820f357-2dd4-4127-8713-e0bfde0fd756" providerId="ADAL" clId="{2B3EAAB6-DF00-4097-878A-DF3C25C7EEB1}" dt="2021-12-07T18:34:30.976" v="1946" actId="20577"/>
          <ac:spMkLst>
            <pc:docMk/>
            <pc:sldMk cId="1621106329" sldId="352"/>
            <ac:spMk id="3" creationId="{1130A3A1-BA0A-4312-99A3-00A7001267C6}"/>
          </ac:spMkLst>
        </pc:spChg>
      </pc:sldChg>
      <pc:sldChg chg="del">
        <pc:chgData name="Jon Rosdahl" userId="2820f357-2dd4-4127-8713-e0bfde0fd756" providerId="ADAL" clId="{2B3EAAB6-DF00-4097-878A-DF3C25C7EEB1}" dt="2021-12-07T17:41:42.578" v="324" actId="47"/>
        <pc:sldMkLst>
          <pc:docMk/>
          <pc:sldMk cId="302269111" sldId="353"/>
        </pc:sldMkLst>
      </pc:sldChg>
      <pc:sldChg chg="del">
        <pc:chgData name="Jon Rosdahl" userId="2820f357-2dd4-4127-8713-e0bfde0fd756" providerId="ADAL" clId="{2B3EAAB6-DF00-4097-878A-DF3C25C7EEB1}" dt="2021-12-07T17:37:50.637" v="126" actId="47"/>
        <pc:sldMkLst>
          <pc:docMk/>
          <pc:sldMk cId="4063178888" sldId="354"/>
        </pc:sldMkLst>
      </pc:sldChg>
      <pc:sldChg chg="del">
        <pc:chgData name="Jon Rosdahl" userId="2820f357-2dd4-4127-8713-e0bfde0fd756" providerId="ADAL" clId="{2B3EAAB6-DF00-4097-878A-DF3C25C7EEB1}" dt="2021-12-07T17:37:32.590" v="125" actId="47"/>
        <pc:sldMkLst>
          <pc:docMk/>
          <pc:sldMk cId="2637911134" sldId="355"/>
        </pc:sldMkLst>
      </pc:sldChg>
      <pc:sldChg chg="modSp mod ord modNotesTx">
        <pc:chgData name="Jon Rosdahl" userId="2820f357-2dd4-4127-8713-e0bfde0fd756" providerId="ADAL" clId="{2B3EAAB6-DF00-4097-878A-DF3C25C7EEB1}" dt="2021-12-07T18:32:10.248" v="1922" actId="6549"/>
        <pc:sldMkLst>
          <pc:docMk/>
          <pc:sldMk cId="3610257831" sldId="356"/>
        </pc:sldMkLst>
        <pc:spChg chg="mod">
          <ac:chgData name="Jon Rosdahl" userId="2820f357-2dd4-4127-8713-e0bfde0fd756" providerId="ADAL" clId="{2B3EAAB6-DF00-4097-878A-DF3C25C7EEB1}" dt="2021-12-07T18:31:22.125" v="1909" actId="20577"/>
          <ac:spMkLst>
            <pc:docMk/>
            <pc:sldMk cId="3610257831" sldId="356"/>
            <ac:spMk id="2" creationId="{D514EF84-95F5-44DC-B739-8BB073D07279}"/>
          </ac:spMkLst>
        </pc:spChg>
        <pc:spChg chg="mod">
          <ac:chgData name="Jon Rosdahl" userId="2820f357-2dd4-4127-8713-e0bfde0fd756" providerId="ADAL" clId="{2B3EAAB6-DF00-4097-878A-DF3C25C7EEB1}" dt="2021-12-07T18:30:20.573" v="1892" actId="403"/>
          <ac:spMkLst>
            <pc:docMk/>
            <pc:sldMk cId="3610257831" sldId="356"/>
            <ac:spMk id="3" creationId="{EE323C78-833C-4F9A-AF1D-0EFD5845F513}"/>
          </ac:spMkLst>
        </pc:spChg>
      </pc:sldChg>
      <pc:sldChg chg="del">
        <pc:chgData name="Jon Rosdahl" userId="2820f357-2dd4-4127-8713-e0bfde0fd756" providerId="ADAL" clId="{2B3EAAB6-DF00-4097-878A-DF3C25C7EEB1}" dt="2021-12-07T17:42:08.749" v="327" actId="47"/>
        <pc:sldMkLst>
          <pc:docMk/>
          <pc:sldMk cId="67604266" sldId="357"/>
        </pc:sldMkLst>
      </pc:sldChg>
      <pc:sldChg chg="ord">
        <pc:chgData name="Jon Rosdahl" userId="2820f357-2dd4-4127-8713-e0bfde0fd756" providerId="ADAL" clId="{2B3EAAB6-DF00-4097-878A-DF3C25C7EEB1}" dt="2021-12-07T17:42:13.111" v="329"/>
        <pc:sldMkLst>
          <pc:docMk/>
          <pc:sldMk cId="3327692416" sldId="358"/>
        </pc:sldMkLst>
      </pc:sldChg>
      <pc:sldChg chg="ord">
        <pc:chgData name="Jon Rosdahl" userId="2820f357-2dd4-4127-8713-e0bfde0fd756" providerId="ADAL" clId="{2B3EAAB6-DF00-4097-878A-DF3C25C7EEB1}" dt="2021-12-07T17:42:19.335" v="331"/>
        <pc:sldMkLst>
          <pc:docMk/>
          <pc:sldMk cId="3930213174" sldId="361"/>
        </pc:sldMkLst>
      </pc:sldChg>
      <pc:sldChg chg="ord">
        <pc:chgData name="Jon Rosdahl" userId="2820f357-2dd4-4127-8713-e0bfde0fd756" providerId="ADAL" clId="{2B3EAAB6-DF00-4097-878A-DF3C25C7EEB1}" dt="2021-12-07T17:42:21.799" v="333"/>
        <pc:sldMkLst>
          <pc:docMk/>
          <pc:sldMk cId="2951362805" sldId="362"/>
        </pc:sldMkLst>
      </pc:sldChg>
      <pc:sldChg chg="modSp mod ord">
        <pc:chgData name="Jon Rosdahl" userId="2820f357-2dd4-4127-8713-e0bfde0fd756" providerId="ADAL" clId="{2B3EAAB6-DF00-4097-878A-DF3C25C7EEB1}" dt="2021-12-07T17:43:31.880" v="368" actId="20577"/>
        <pc:sldMkLst>
          <pc:docMk/>
          <pc:sldMk cId="1054884182" sldId="363"/>
        </pc:sldMkLst>
        <pc:spChg chg="mod">
          <ac:chgData name="Jon Rosdahl" userId="2820f357-2dd4-4127-8713-e0bfde0fd756" providerId="ADAL" clId="{2B3EAAB6-DF00-4097-878A-DF3C25C7EEB1}" dt="2021-12-07T17:43:31.880" v="368" actId="20577"/>
          <ac:spMkLst>
            <pc:docMk/>
            <pc:sldMk cId="1054884182" sldId="363"/>
            <ac:spMk id="3" creationId="{A11D837B-C085-4A5F-B30A-739951922195}"/>
          </ac:spMkLst>
        </pc:spChg>
      </pc:sldChg>
      <pc:sldChg chg="del">
        <pc:chgData name="Jon Rosdahl" userId="2820f357-2dd4-4127-8713-e0bfde0fd756" providerId="ADAL" clId="{2B3EAAB6-DF00-4097-878A-DF3C25C7EEB1}" dt="2021-12-07T17:46:03.767" v="436" actId="47"/>
        <pc:sldMkLst>
          <pc:docMk/>
          <pc:sldMk cId="1625426209" sldId="364"/>
        </pc:sldMkLst>
      </pc:sldChg>
      <pc:sldChg chg="del">
        <pc:chgData name="Jon Rosdahl" userId="2820f357-2dd4-4127-8713-e0bfde0fd756" providerId="ADAL" clId="{2B3EAAB6-DF00-4097-878A-DF3C25C7EEB1}" dt="2021-12-07T17:47:14.015" v="471" actId="47"/>
        <pc:sldMkLst>
          <pc:docMk/>
          <pc:sldMk cId="1248015820" sldId="365"/>
        </pc:sldMkLst>
      </pc:sldChg>
      <pc:sldChg chg="del">
        <pc:chgData name="Jon Rosdahl" userId="2820f357-2dd4-4127-8713-e0bfde0fd756" providerId="ADAL" clId="{2B3EAAB6-DF00-4097-878A-DF3C25C7EEB1}" dt="2021-12-07T17:48:31.135" v="558" actId="47"/>
        <pc:sldMkLst>
          <pc:docMk/>
          <pc:sldMk cId="445168374" sldId="367"/>
        </pc:sldMkLst>
      </pc:sldChg>
      <pc:sldChg chg="del">
        <pc:chgData name="Jon Rosdahl" userId="2820f357-2dd4-4127-8713-e0bfde0fd756" providerId="ADAL" clId="{2B3EAAB6-DF00-4097-878A-DF3C25C7EEB1}" dt="2021-12-07T17:48:27.488" v="557" actId="47"/>
        <pc:sldMkLst>
          <pc:docMk/>
          <pc:sldMk cId="3188190599" sldId="379"/>
        </pc:sldMkLst>
      </pc:sldChg>
      <pc:sldChg chg="modSp new mod">
        <pc:chgData name="Jon Rosdahl" userId="2820f357-2dd4-4127-8713-e0bfde0fd756" providerId="ADAL" clId="{2B3EAAB6-DF00-4097-878A-DF3C25C7EEB1}" dt="2021-12-07T17:55:29.202" v="612" actId="20577"/>
        <pc:sldMkLst>
          <pc:docMk/>
          <pc:sldMk cId="577334909" sldId="381"/>
        </pc:sldMkLst>
        <pc:spChg chg="mod">
          <ac:chgData name="Jon Rosdahl" userId="2820f357-2dd4-4127-8713-e0bfde0fd756" providerId="ADAL" clId="{2B3EAAB6-DF00-4097-878A-DF3C25C7EEB1}" dt="2021-12-07T17:55:29.202" v="612" actId="20577"/>
          <ac:spMkLst>
            <pc:docMk/>
            <pc:sldMk cId="577334909" sldId="381"/>
            <ac:spMk id="2" creationId="{36BB1762-DCE1-4D6C-AD64-22BBADA1E351}"/>
          </ac:spMkLst>
        </pc:spChg>
        <pc:spChg chg="mod">
          <ac:chgData name="Jon Rosdahl" userId="2820f357-2dd4-4127-8713-e0bfde0fd756" providerId="ADAL" clId="{2B3EAAB6-DF00-4097-878A-DF3C25C7EEB1}" dt="2021-12-07T17:55:19.926" v="594" actId="255"/>
          <ac:spMkLst>
            <pc:docMk/>
            <pc:sldMk cId="577334909" sldId="381"/>
            <ac:spMk id="3" creationId="{9C341343-DC43-49D4-B4BE-AC9AF66679B1}"/>
          </ac:spMkLst>
        </pc:spChg>
      </pc:sldChg>
      <pc:sldChg chg="modSp new mod ord modNotesTx">
        <pc:chgData name="Jon Rosdahl" userId="2820f357-2dd4-4127-8713-e0bfde0fd756" providerId="ADAL" clId="{2B3EAAB6-DF00-4097-878A-DF3C25C7EEB1}" dt="2021-12-07T18:07:55.743" v="981"/>
        <pc:sldMkLst>
          <pc:docMk/>
          <pc:sldMk cId="1265264265" sldId="382"/>
        </pc:sldMkLst>
        <pc:spChg chg="mod">
          <ac:chgData name="Jon Rosdahl" userId="2820f357-2dd4-4127-8713-e0bfde0fd756" providerId="ADAL" clId="{2B3EAAB6-DF00-4097-878A-DF3C25C7EEB1}" dt="2021-12-07T18:02:34.448" v="738" actId="20577"/>
          <ac:spMkLst>
            <pc:docMk/>
            <pc:sldMk cId="1265264265" sldId="382"/>
            <ac:spMk id="2" creationId="{03C1C71C-F123-4FF5-AAEA-43131E52E12C}"/>
          </ac:spMkLst>
        </pc:spChg>
        <pc:spChg chg="mod">
          <ac:chgData name="Jon Rosdahl" userId="2820f357-2dd4-4127-8713-e0bfde0fd756" providerId="ADAL" clId="{2B3EAAB6-DF00-4097-878A-DF3C25C7EEB1}" dt="2021-12-07T18:05:07.243" v="978" actId="20577"/>
          <ac:spMkLst>
            <pc:docMk/>
            <pc:sldMk cId="1265264265" sldId="382"/>
            <ac:spMk id="3" creationId="{D2E0C766-C5DC-4835-A1E6-9F81423F5091}"/>
          </ac:spMkLst>
        </pc:spChg>
      </pc:sldChg>
      <pc:sldChg chg="modSp new mod ord">
        <pc:chgData name="Jon Rosdahl" userId="2820f357-2dd4-4127-8713-e0bfde0fd756" providerId="ADAL" clId="{2B3EAAB6-DF00-4097-878A-DF3C25C7EEB1}" dt="2021-12-07T18:32:35.422" v="1942" actId="20577"/>
        <pc:sldMkLst>
          <pc:docMk/>
          <pc:sldMk cId="3546982471" sldId="383"/>
        </pc:sldMkLst>
        <pc:spChg chg="mod">
          <ac:chgData name="Jon Rosdahl" userId="2820f357-2dd4-4127-8713-e0bfde0fd756" providerId="ADAL" clId="{2B3EAAB6-DF00-4097-878A-DF3C25C7EEB1}" dt="2021-12-07T18:31:48.141" v="1921" actId="20577"/>
          <ac:spMkLst>
            <pc:docMk/>
            <pc:sldMk cId="3546982471" sldId="383"/>
            <ac:spMk id="2" creationId="{18FABA01-6E73-4ABE-87C4-061B39677551}"/>
          </ac:spMkLst>
        </pc:spChg>
        <pc:spChg chg="mod">
          <ac:chgData name="Jon Rosdahl" userId="2820f357-2dd4-4127-8713-e0bfde0fd756" providerId="ADAL" clId="{2B3EAAB6-DF00-4097-878A-DF3C25C7EEB1}" dt="2021-12-07T18:32:35.422" v="1942" actId="20577"/>
          <ac:spMkLst>
            <pc:docMk/>
            <pc:sldMk cId="3546982471" sldId="383"/>
            <ac:spMk id="3" creationId="{F367D930-4381-4D80-9819-A6B1C9BDA465}"/>
          </ac:spMkLst>
        </pc:spChg>
      </pc:sldChg>
      <pc:sldChg chg="addSp delSp modSp new mod">
        <pc:chgData name="Jon Rosdahl" userId="2820f357-2dd4-4127-8713-e0bfde0fd756" providerId="ADAL" clId="{2B3EAAB6-DF00-4097-878A-DF3C25C7EEB1}" dt="2021-12-07T18:24:56.757" v="1822" actId="108"/>
        <pc:sldMkLst>
          <pc:docMk/>
          <pc:sldMk cId="846962906" sldId="384"/>
        </pc:sldMkLst>
        <pc:spChg chg="mod">
          <ac:chgData name="Jon Rosdahl" userId="2820f357-2dd4-4127-8713-e0bfde0fd756" providerId="ADAL" clId="{2B3EAAB6-DF00-4097-878A-DF3C25C7EEB1}" dt="2021-12-07T18:17:57.971" v="1247" actId="20577"/>
          <ac:spMkLst>
            <pc:docMk/>
            <pc:sldMk cId="846962906" sldId="384"/>
            <ac:spMk id="2" creationId="{4CE30702-21F9-4E40-802A-9466B662854A}"/>
          </ac:spMkLst>
        </pc:spChg>
        <pc:spChg chg="mod">
          <ac:chgData name="Jon Rosdahl" userId="2820f357-2dd4-4127-8713-e0bfde0fd756" providerId="ADAL" clId="{2B3EAAB6-DF00-4097-878A-DF3C25C7EEB1}" dt="2021-12-07T18:24:56.757" v="1822" actId="108"/>
          <ac:spMkLst>
            <pc:docMk/>
            <pc:sldMk cId="846962906" sldId="384"/>
            <ac:spMk id="3" creationId="{08C0F454-2615-4429-AD12-9AEA41C3A79F}"/>
          </ac:spMkLst>
        </pc:spChg>
        <pc:spChg chg="add del">
          <ac:chgData name="Jon Rosdahl" userId="2820f357-2dd4-4127-8713-e0bfde0fd756" providerId="ADAL" clId="{2B3EAAB6-DF00-4097-878A-DF3C25C7EEB1}" dt="2021-12-07T18:17:52.612" v="1245" actId="22"/>
          <ac:spMkLst>
            <pc:docMk/>
            <pc:sldMk cId="846962906" sldId="384"/>
            <ac:spMk id="5" creationId="{05855DE0-2800-458A-80EA-7212AA3325A6}"/>
          </ac:spMkLst>
        </pc:spChg>
      </pc:sldChg>
      <pc:sldChg chg="modSp new mod">
        <pc:chgData name="Jon Rosdahl" userId="2820f357-2dd4-4127-8713-e0bfde0fd756" providerId="ADAL" clId="{2B3EAAB6-DF00-4097-878A-DF3C25C7EEB1}" dt="2021-12-07T18:24:27.589" v="1808" actId="255"/>
        <pc:sldMkLst>
          <pc:docMk/>
          <pc:sldMk cId="2732078476" sldId="385"/>
        </pc:sldMkLst>
        <pc:spChg chg="mod">
          <ac:chgData name="Jon Rosdahl" userId="2820f357-2dd4-4127-8713-e0bfde0fd756" providerId="ADAL" clId="{2B3EAAB6-DF00-4097-878A-DF3C25C7EEB1}" dt="2021-12-07T18:18:01.978" v="1248" actId="20577"/>
          <ac:spMkLst>
            <pc:docMk/>
            <pc:sldMk cId="2732078476" sldId="385"/>
            <ac:spMk id="2" creationId="{171266E7-3929-4ABC-B7EF-21F191A07BA9}"/>
          </ac:spMkLst>
        </pc:spChg>
        <pc:spChg chg="mod">
          <ac:chgData name="Jon Rosdahl" userId="2820f357-2dd4-4127-8713-e0bfde0fd756" providerId="ADAL" clId="{2B3EAAB6-DF00-4097-878A-DF3C25C7EEB1}" dt="2021-12-07T18:24:27.589" v="1808" actId="255"/>
          <ac:spMkLst>
            <pc:docMk/>
            <pc:sldMk cId="2732078476" sldId="385"/>
            <ac:spMk id="3" creationId="{B2DB9B20-5CC6-4EC6-A9EB-FC265F67C14D}"/>
          </ac:spMkLst>
        </pc:spChg>
      </pc:sldChg>
      <pc:sldChg chg="modSp mod">
        <pc:chgData name="Jon Rosdahl" userId="2820f357-2dd4-4127-8713-e0bfde0fd756" providerId="ADAL" clId="{2B3EAAB6-DF00-4097-878A-DF3C25C7EEB1}" dt="2021-12-07T18:25:15.142" v="1827" actId="403"/>
        <pc:sldMkLst>
          <pc:docMk/>
          <pc:sldMk cId="3814055693" sldId="386"/>
        </pc:sldMkLst>
        <pc:spChg chg="mod">
          <ac:chgData name="Jon Rosdahl" userId="2820f357-2dd4-4127-8713-e0bfde0fd756" providerId="ADAL" clId="{2B3EAAB6-DF00-4097-878A-DF3C25C7EEB1}" dt="2021-12-07T18:25:15.142" v="1827" actId="403"/>
          <ac:spMkLst>
            <pc:docMk/>
            <pc:sldMk cId="3814055693" sldId="386"/>
            <ac:spMk id="3" creationId="{08C0F454-2615-4429-AD12-9AEA41C3A79F}"/>
          </ac:spMkLst>
        </pc:spChg>
      </pc:sldChg>
      <pc:sldChg chg="modSp new mod">
        <pc:chgData name="Jon Rosdahl" userId="2820f357-2dd4-4127-8713-e0bfde0fd756" providerId="ADAL" clId="{2B3EAAB6-DF00-4097-878A-DF3C25C7EEB1}" dt="2021-12-07T18:41:12.937" v="2218" actId="20577"/>
        <pc:sldMkLst>
          <pc:docMk/>
          <pc:sldMk cId="1536142720" sldId="387"/>
        </pc:sldMkLst>
        <pc:spChg chg="mod">
          <ac:chgData name="Jon Rosdahl" userId="2820f357-2dd4-4127-8713-e0bfde0fd756" providerId="ADAL" clId="{2B3EAAB6-DF00-4097-878A-DF3C25C7EEB1}" dt="2021-12-07T18:41:12.937" v="2218" actId="20577"/>
          <ac:spMkLst>
            <pc:docMk/>
            <pc:sldMk cId="1536142720" sldId="387"/>
            <ac:spMk id="2" creationId="{E9903D8A-7DA8-4815-B760-26C5CFEE18A6}"/>
          </ac:spMkLst>
        </pc:spChg>
        <pc:spChg chg="mod">
          <ac:chgData name="Jon Rosdahl" userId="2820f357-2dd4-4127-8713-e0bfde0fd756" providerId="ADAL" clId="{2B3EAAB6-DF00-4097-878A-DF3C25C7EEB1}" dt="2021-12-07T18:20:14.873" v="1553" actId="20577"/>
          <ac:spMkLst>
            <pc:docMk/>
            <pc:sldMk cId="1536142720" sldId="387"/>
            <ac:spMk id="3" creationId="{F87C543A-0879-4640-9034-BD44EA1F3EF9}"/>
          </ac:spMkLst>
        </pc:spChg>
      </pc:sldChg>
      <pc:sldChg chg="modSp new mod">
        <pc:chgData name="Jon Rosdahl" userId="2820f357-2dd4-4127-8713-e0bfde0fd756" providerId="ADAL" clId="{2B3EAAB6-DF00-4097-878A-DF3C25C7EEB1}" dt="2021-12-07T18:36:24.168" v="2204" actId="20577"/>
        <pc:sldMkLst>
          <pc:docMk/>
          <pc:sldMk cId="3253409397" sldId="388"/>
        </pc:sldMkLst>
        <pc:spChg chg="mod">
          <ac:chgData name="Jon Rosdahl" userId="2820f357-2dd4-4127-8713-e0bfde0fd756" providerId="ADAL" clId="{2B3EAAB6-DF00-4097-878A-DF3C25C7EEB1}" dt="2021-12-07T18:35:51.921" v="2147" actId="6549"/>
          <ac:spMkLst>
            <pc:docMk/>
            <pc:sldMk cId="3253409397" sldId="388"/>
            <ac:spMk id="2" creationId="{0C345703-A08B-413E-B055-707B6BB54087}"/>
          </ac:spMkLst>
        </pc:spChg>
        <pc:spChg chg="mod">
          <ac:chgData name="Jon Rosdahl" userId="2820f357-2dd4-4127-8713-e0bfde0fd756" providerId="ADAL" clId="{2B3EAAB6-DF00-4097-878A-DF3C25C7EEB1}" dt="2021-12-07T18:36:24.168" v="2204" actId="20577"/>
          <ac:spMkLst>
            <pc:docMk/>
            <pc:sldMk cId="3253409397" sldId="388"/>
            <ac:spMk id="3" creationId="{90C9810E-0479-4D0C-9761-6DFB35CDB880}"/>
          </ac:spMkLst>
        </pc:spChg>
      </pc:sldChg>
      <pc:sldMasterChg chg="modSp mod modSldLayout">
        <pc:chgData name="Jon Rosdahl" userId="2820f357-2dd4-4127-8713-e0bfde0fd756" providerId="ADAL" clId="{2B3EAAB6-DF00-4097-878A-DF3C25C7EEB1}" dt="2021-12-07T17:20:43.538" v="57" actId="654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2B3EAAB6-DF00-4097-878A-DF3C25C7EEB1}" dt="2021-12-07T17:19:50.688" v="26" actId="6549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2B3EAAB6-DF00-4097-878A-DF3C25C7EEB1}" dt="2021-12-07T17:20:09.344" v="49" actId="20577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2B3EAAB6-DF00-4097-878A-DF3C25C7EEB1}" dt="2021-12-07T17:20:43.538" v="57" actId="6549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2B3EAAB6-DF00-4097-878A-DF3C25C7EEB1}" dt="2021-12-07T17:20:30.663" v="50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2B3EAAB6-DF00-4097-878A-DF3C25C7EEB1}" dt="2021-12-07T17:20:43.538" v="57" actId="6549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EC-21/0303r0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EC-21/0303r0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Attendance for Viable Meeting:</a:t>
            </a:r>
          </a:p>
          <a:p>
            <a:r>
              <a:rPr lang="en-US" dirty="0"/>
              <a:t>WG Chairs reported 2020-11-20:</a:t>
            </a:r>
          </a:p>
          <a:p>
            <a:r>
              <a:rPr lang="en-US" dirty="0"/>
              <a:t>802.1	90</a:t>
            </a:r>
          </a:p>
          <a:p>
            <a:r>
              <a:rPr lang="en-US" dirty="0"/>
              <a:t>802.3	150	</a:t>
            </a:r>
          </a:p>
          <a:p>
            <a:r>
              <a:rPr lang="en-US" dirty="0"/>
              <a:t>802.11	175</a:t>
            </a:r>
          </a:p>
          <a:p>
            <a:r>
              <a:rPr lang="en-US" dirty="0"/>
              <a:t>802.15	45</a:t>
            </a:r>
          </a:p>
          <a:p>
            <a:r>
              <a:rPr lang="en-US" dirty="0"/>
              <a:t>802.18	20</a:t>
            </a:r>
          </a:p>
          <a:p>
            <a:r>
              <a:rPr lang="en-US" dirty="0"/>
              <a:t>802.19	10</a:t>
            </a:r>
          </a:p>
          <a:p>
            <a:r>
              <a:rPr lang="en-US" dirty="0"/>
              <a:t>802.24	 7</a:t>
            </a:r>
          </a:p>
          <a:p>
            <a:r>
              <a:rPr lang="en-US" dirty="0"/>
              <a:t>Total: 	497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30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Attendance for Viable Meeting:</a:t>
            </a:r>
          </a:p>
          <a:p>
            <a:r>
              <a:rPr lang="en-US" dirty="0"/>
              <a:t>802.1	90</a:t>
            </a:r>
          </a:p>
          <a:p>
            <a:r>
              <a:rPr lang="en-US" dirty="0"/>
              <a:t>802.3	150	</a:t>
            </a:r>
          </a:p>
          <a:p>
            <a:r>
              <a:rPr lang="en-US" dirty="0"/>
              <a:t>802.11	175</a:t>
            </a:r>
          </a:p>
          <a:p>
            <a:r>
              <a:rPr lang="en-US" dirty="0"/>
              <a:t>802.15	45</a:t>
            </a:r>
          </a:p>
          <a:p>
            <a:r>
              <a:rPr lang="en-US" dirty="0"/>
              <a:t>802.18	20</a:t>
            </a:r>
          </a:p>
          <a:p>
            <a:r>
              <a:rPr lang="en-US" dirty="0"/>
              <a:t>802.19	10</a:t>
            </a:r>
          </a:p>
          <a:p>
            <a:r>
              <a:rPr lang="en-US" dirty="0"/>
              <a:t>802.24	 7</a:t>
            </a:r>
          </a:p>
          <a:p>
            <a:r>
              <a:rPr lang="en-US" dirty="0"/>
              <a:t>Total: 	497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558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note - all of the on-site AV estimates include audio. Screens and projectors in all the rooms with audio in all the rooms would be at the $100k level.  Screens and projectors in the biggest rooms with audio in all the rooms would be at the $65k - $75k range.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63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71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F0F5CE-7338-40F2-ACE4-729DF11D0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EC-21/0303r0</a:t>
            </a:r>
            <a:endParaRPr lang="en-US" alt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074634C-E6A2-44CC-BA0F-F40C76A95D6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 dirty="0"/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223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EC-21/0303r0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223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EC-21/0303r0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rosdahl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travelers/testing-international-air-traveler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linuxfoundation.org/kubecon-cloudnativecon-north-america/attend/health-and-safety/#in-person-attendance-requirements" TargetMode="External"/><Relationship Id="rId2" Type="http://schemas.openxmlformats.org/officeDocument/2006/relationships/hyperlink" Target="https://www.ces.tech/Logistics/Health-Protocol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21.supercomputing.org/attend/health-safet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dirty="0"/>
              <a:t>Executive Secretary Agenda items 2021 Dec Interim Telecon.pptx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657600"/>
            <a:ext cx="6400800" cy="27432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>
                <a:hlinkClick r:id="rId3"/>
              </a:rPr>
              <a:t>jrosdahl@ieee.org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Dec 7,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B1762-DCE1-4D6C-AD64-22BBADA1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U.S Travel Restrictions – Dec 6</a:t>
            </a:r>
            <a:r>
              <a:rPr lang="en-US" baseline="30000" dirty="0"/>
              <a:t>th</a:t>
            </a:r>
            <a:r>
              <a:rPr lang="en-US" dirty="0"/>
              <a:t>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1343-DC43-49D4-B4BE-AC9AF6667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sz="2400" dirty="0"/>
              <a:t>Starting Monday, December 6th, the U.S. will begin requiring all inbound international travelers to test for COVID-19 within one day of their flight to the U.S., regardless of their nationality or vaccination status.</a:t>
            </a:r>
          </a:p>
          <a:p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Link to “Requirement for Proof of Negative COVID-19 Test or Documentation of Recovery from COVID-19”</a:t>
            </a:r>
            <a:endParaRPr lang="en-US" sz="2000" dirty="0"/>
          </a:p>
          <a:p>
            <a:pPr lvl="1"/>
            <a:r>
              <a:rPr lang="en-US" sz="2000" dirty="0">
                <a:hlinkClick r:id="rId2"/>
              </a:rPr>
              <a:t>https://www.cdc.gov/coronavirus/2019-ncov/travelers/testing-international-air-travelers.html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733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5703-A08B-413E-B055-707B6BB5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Travel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9810E-0479-4D0C-9761-6DFB35CDB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noted that there are still travel restrictions for those returning home.</a:t>
            </a:r>
          </a:p>
          <a:p>
            <a:pPr lvl="1"/>
            <a:r>
              <a:rPr lang="en-US" dirty="0"/>
              <a:t>Japan/Australia/China – Significant quarantine time</a:t>
            </a:r>
          </a:p>
          <a:p>
            <a:pPr lvl="1"/>
            <a:r>
              <a:rPr lang="en-US" dirty="0"/>
              <a:t>Europe – PRC Test if </a:t>
            </a:r>
            <a:r>
              <a:rPr lang="en-US" dirty="0" err="1"/>
              <a:t>vacinated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0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5F7B-9E73-4AF3-8EA9-28D1BF72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March Plenary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A3A1-BA0A-4312-99A3-00A70012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229600" cy="5211762"/>
          </a:xfrm>
        </p:spPr>
        <p:txBody>
          <a:bodyPr/>
          <a:lstStyle/>
          <a:p>
            <a:r>
              <a:rPr lang="en-US" sz="2400" dirty="0"/>
              <a:t>What requirements should IEEE 802 enforce for attendance at in person venues?</a:t>
            </a:r>
          </a:p>
          <a:p>
            <a:pPr lvl="1"/>
            <a:r>
              <a:rPr lang="en-US" sz="2000" dirty="0"/>
              <a:t>Vaccinated/Testing</a:t>
            </a:r>
          </a:p>
          <a:p>
            <a:pPr lvl="1"/>
            <a:r>
              <a:rPr lang="en-US" sz="2000" dirty="0"/>
              <a:t>Masks / social distancing</a:t>
            </a:r>
          </a:p>
          <a:p>
            <a:pPr lvl="1"/>
            <a:r>
              <a:rPr lang="en-US" sz="2000" dirty="0"/>
              <a:t>Other group examples:</a:t>
            </a:r>
          </a:p>
          <a:p>
            <a:pPr lvl="2"/>
            <a:r>
              <a:rPr lang="en-US" sz="1800" dirty="0"/>
              <a:t>2022 CES Health and Safety Protocol: </a:t>
            </a:r>
            <a:r>
              <a:rPr lang="en-US" sz="1200" dirty="0">
                <a:hlinkClick r:id="rId2"/>
              </a:rPr>
              <a:t>https://www.ces.tech/Logistics/Health-Protocols.aspx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2021 Linux Foundation:  </a:t>
            </a:r>
            <a:r>
              <a:rPr lang="en-US" sz="1200" dirty="0">
                <a:hlinkClick r:id="rId3"/>
              </a:rPr>
              <a:t>https://events.linuxfoundation.org/kubecon-cloudnativecon-north-america/attend/health-and-safety/#in-person-attendance-requirements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SC21</a:t>
            </a:r>
            <a:r>
              <a:rPr lang="en-US" sz="1200" dirty="0"/>
              <a:t>: </a:t>
            </a:r>
            <a:r>
              <a:rPr lang="en-US" sz="1200" dirty="0">
                <a:hlinkClick r:id="rId4"/>
              </a:rPr>
              <a:t>https://sc21.supercomputing.org/attend/health-safety/</a:t>
            </a:r>
            <a:r>
              <a:rPr lang="en-US" sz="1200" dirty="0"/>
              <a:t>  </a:t>
            </a:r>
            <a:endParaRPr lang="en-US" sz="1800" dirty="0"/>
          </a:p>
          <a:p>
            <a:r>
              <a:rPr lang="en-US" sz="2000" dirty="0"/>
              <a:t>Sanitation stations?</a:t>
            </a:r>
          </a:p>
          <a:p>
            <a:r>
              <a:rPr lang="en-US" sz="2000" dirty="0"/>
              <a:t>Extra Masks?</a:t>
            </a:r>
          </a:p>
          <a:p>
            <a:r>
              <a:rPr lang="en-US" sz="2000" dirty="0"/>
              <a:t>PRC Testing (for international travelers)?</a:t>
            </a:r>
          </a:p>
        </p:txBody>
      </p:sp>
    </p:spTree>
    <p:extLst>
      <p:ext uri="{BB962C8B-B14F-4D97-AF65-F5344CB8AC3E}">
        <p14:creationId xmlns:p14="http://schemas.microsoft.com/office/powerpoint/2010/main" val="162110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C71C-F123-4FF5-AAEA-43131E52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AV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C766-C5DC-4835-A1E6-9F81423F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AV bid - vague - $100K to put projectors and screens in every room </a:t>
            </a:r>
          </a:p>
          <a:p>
            <a:r>
              <a:rPr lang="en-US" dirty="0"/>
              <a:t>Chime Live Lite – we can get this to approx. $11k - $15K as a total cost. Actual cost estimate will require the exact number of online attendees.</a:t>
            </a:r>
          </a:p>
          <a:p>
            <a:r>
              <a:rPr lang="en-US" dirty="0"/>
              <a:t>If Encore provides All AV, they will provide network for free.</a:t>
            </a:r>
          </a:p>
          <a:p>
            <a:r>
              <a:rPr lang="en-US" dirty="0"/>
              <a:t>Logistics of different tools.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6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3D8A-7DA8-4815-B760-26C5CFEE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or Straw </a:t>
            </a:r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C543A-0879-4640-9034-BD44EA1F3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 Executive committee needs to choose between the following options for March 2022 Plenary:</a:t>
            </a:r>
          </a:p>
          <a:p>
            <a:pPr lvl="1"/>
            <a:r>
              <a:rPr lang="en-US" dirty="0"/>
              <a:t>1 In person only</a:t>
            </a:r>
          </a:p>
          <a:p>
            <a:pPr lvl="1"/>
            <a:r>
              <a:rPr lang="en-US" dirty="0"/>
              <a:t>2 Mixed Mode</a:t>
            </a:r>
          </a:p>
          <a:p>
            <a:pPr lvl="1"/>
            <a:r>
              <a:rPr lang="en-US" dirty="0"/>
              <a:t>3 Electronic Plenary</a:t>
            </a:r>
          </a:p>
        </p:txBody>
      </p:sp>
    </p:spTree>
    <p:extLst>
      <p:ext uri="{BB962C8B-B14F-4D97-AF65-F5344CB8AC3E}">
        <p14:creationId xmlns:p14="http://schemas.microsoft.com/office/powerpoint/2010/main" val="1536142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0702-21F9-4E40-802A-9466B662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 – 3.01 – Go/</a:t>
            </a:r>
            <a:r>
              <a:rPr lang="en-US" dirty="0" err="1"/>
              <a:t>NoGo</a:t>
            </a:r>
            <a:r>
              <a:rPr lang="en-US" dirty="0"/>
              <a:t> March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0F454-2615-4429-AD12-9AEA41C3A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Move to open registration for the 2022 March in person only Plenary.</a:t>
            </a:r>
          </a:p>
          <a:p>
            <a:endParaRPr lang="en-US" sz="2400" dirty="0"/>
          </a:p>
          <a:p>
            <a:r>
              <a:rPr lang="en-US" sz="2400" dirty="0"/>
              <a:t>Moved:</a:t>
            </a:r>
          </a:p>
          <a:p>
            <a:r>
              <a:rPr lang="en-US" sz="2400" dirty="0"/>
              <a:t>Second:</a:t>
            </a:r>
          </a:p>
          <a:p>
            <a:r>
              <a:rPr lang="en-US" sz="2400" dirty="0"/>
              <a:t>Results: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55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0702-21F9-4E40-802A-9466B662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 – 3.01 – Go/</a:t>
            </a:r>
            <a:r>
              <a:rPr lang="en-US" dirty="0" err="1"/>
              <a:t>NoGo</a:t>
            </a:r>
            <a:r>
              <a:rPr lang="en-US" dirty="0"/>
              <a:t> March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0F454-2615-4429-AD12-9AEA41C3A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Move to open registration for the 2022 March Mixed Mode Plenary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sz="2400" dirty="0"/>
              <a:t>Moved:</a:t>
            </a:r>
          </a:p>
          <a:p>
            <a:r>
              <a:rPr lang="en-US" sz="2400" dirty="0"/>
              <a:t>Second:</a:t>
            </a:r>
          </a:p>
          <a:p>
            <a:r>
              <a:rPr lang="en-US" sz="2400" dirty="0"/>
              <a:t>Results: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62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66E7-3929-4ABC-B7EF-21F191A0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 – 3.01 – Go/</a:t>
            </a:r>
            <a:r>
              <a:rPr lang="en-US" dirty="0" err="1"/>
              <a:t>NoGo</a:t>
            </a:r>
            <a:r>
              <a:rPr lang="en-US" dirty="0"/>
              <a:t> March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B9B20-5CC6-4EC6-A9EB-FC265F67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sz="2400" dirty="0">
                <a:highlight>
                  <a:srgbClr val="FFFF00"/>
                </a:highlight>
              </a:rPr>
              <a:t>Whereas the ability to hold a viable Plenary Session in March 2022– </a:t>
            </a:r>
            <a:r>
              <a:rPr lang="en-US" sz="2400" dirty="0"/>
              <a:t>Mar 13-19 – at the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 </a:t>
            </a:r>
            <a:r>
              <a:rPr lang="en-US" sz="2400" dirty="0">
                <a:highlight>
                  <a:srgbClr val="FFFF00"/>
                </a:highlight>
              </a:rPr>
              <a:t>is not feasible at this time,</a:t>
            </a:r>
          </a:p>
          <a:p>
            <a:r>
              <a:rPr lang="en-US" sz="2400" dirty="0"/>
              <a:t>Move to cancel the venue for the March 2022 Plenary Session and approve negotiating with the </a:t>
            </a:r>
            <a:r>
              <a:rPr lang="es-ES" sz="2400" dirty="0"/>
              <a:t>Hilton Orlando Lake Buena Vista hotel</a:t>
            </a:r>
            <a:r>
              <a:rPr lang="en-US" sz="2400" dirty="0"/>
              <a:t> to move to the 2025 November Plenary Nov 10-15.</a:t>
            </a:r>
          </a:p>
          <a:p>
            <a:r>
              <a:rPr lang="en-US" sz="2400" dirty="0"/>
              <a:t>Moved:</a:t>
            </a:r>
          </a:p>
          <a:p>
            <a:r>
              <a:rPr lang="en-US" sz="2400" dirty="0"/>
              <a:t>Second:</a:t>
            </a:r>
          </a:p>
          <a:p>
            <a:r>
              <a:rPr lang="en-US" sz="2400" dirty="0"/>
              <a:t>Results: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78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4EF84-95F5-44DC-B739-8BB073D07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6" y="404813"/>
            <a:ext cx="8435975" cy="792162"/>
          </a:xfrm>
        </p:spPr>
        <p:txBody>
          <a:bodyPr/>
          <a:lstStyle/>
          <a:p>
            <a:r>
              <a:rPr lang="en-US" sz="2800" dirty="0"/>
              <a:t>2022 March In-Person/Mixed Mode Plenary </a:t>
            </a:r>
            <a:br>
              <a:rPr lang="en-US" sz="2800" dirty="0"/>
            </a:br>
            <a:r>
              <a:rPr lang="en-US" sz="2800" dirty="0"/>
              <a:t>Approved Fee Structure/dates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23C78-833C-4F9A-AF1D-0EFD5845F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Proposed fee structure – In-person/Mixed Mode: </a:t>
            </a:r>
          </a:p>
          <a:p>
            <a:pPr lvl="1"/>
            <a:r>
              <a:rPr lang="en-US" sz="2400" dirty="0"/>
              <a:t>(designed for break even at 700 participants)</a:t>
            </a:r>
          </a:p>
          <a:p>
            <a:pPr lvl="2"/>
            <a:r>
              <a:rPr lang="en-US" dirty="0"/>
              <a:t>$700 until Friday, January 28, 2022  </a:t>
            </a:r>
          </a:p>
          <a:p>
            <a:pPr lvl="3"/>
            <a:r>
              <a:rPr lang="en-US" sz="1800" dirty="0"/>
              <a:t>(fully refundable)</a:t>
            </a:r>
          </a:p>
          <a:p>
            <a:pPr lvl="2"/>
            <a:r>
              <a:rPr lang="en-US" dirty="0"/>
              <a:t>$850 until Friday, February 25, 2022  (11:59pm ET)</a:t>
            </a:r>
          </a:p>
          <a:p>
            <a:pPr lvl="3"/>
            <a:r>
              <a:rPr lang="en-US" sz="1800" dirty="0"/>
              <a:t>(refundable with $150 cancellation fee)</a:t>
            </a:r>
          </a:p>
          <a:p>
            <a:pPr lvl="2"/>
            <a:r>
              <a:rPr lang="en-US" dirty="0"/>
              <a:t>$1000 after Friday, February 25, 2022 (11:59pm ET)</a:t>
            </a:r>
          </a:p>
          <a:p>
            <a:pPr lvl="3"/>
            <a:r>
              <a:rPr lang="en-US" sz="1800" dirty="0"/>
              <a:t>(non-refundable)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0257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BA01-6E73-4ABE-87C4-061B39677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92175"/>
          </a:xfrm>
        </p:spPr>
        <p:txBody>
          <a:bodyPr/>
          <a:lstStyle/>
          <a:p>
            <a:r>
              <a:rPr lang="en-US" sz="2800" dirty="0"/>
              <a:t>2022 March Electronic Plenary</a:t>
            </a:r>
            <a:br>
              <a:rPr lang="en-US" sz="2800" dirty="0"/>
            </a:br>
            <a:r>
              <a:rPr lang="en-US" sz="2800" dirty="0"/>
              <a:t>Proposed Fee Structure/dates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7D930-4381-4D80-9819-A6B1C9BD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4472C4"/>
                </a:solidFill>
                <a:effectLst/>
                <a:ea typeface="MS PGothic" panose="020B0600070205080204" pitchFamily="34" charset="-128"/>
                <a:cs typeface="MS PGothic" panose="020B0600070205080204" pitchFamily="34" charset="-128"/>
              </a:rPr>
              <a:t>Proposed Electronic Plenary REGISTRATION FEES &amp; DEADLINES</a:t>
            </a: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628650" lvl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Early:  Before 12:00 PM UTC, Friday, January 21, 2022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</a:rPr>
              <a:t>$US 75.00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</a:t>
            </a:r>
            <a:r>
              <a:rPr lang="en-US" sz="20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attendees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628650" lvl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Calibri" panose="020F0502020204030204" pitchFamily="34" charset="0"/>
              </a:rPr>
              <a:t>Standard:  Before 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12:00 PM UTC, Friday, February 25, 2022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ea typeface="Calibri" panose="020F0502020204030204" pitchFamily="34" charset="0"/>
              </a:rPr>
              <a:t>$US 100.00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</a:t>
            </a:r>
            <a:r>
              <a:rPr lang="en-US" sz="20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attendees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400050" lvl="1" indent="22860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Calibri" panose="020F0502020204030204" pitchFamily="34" charset="0"/>
              </a:rPr>
              <a:t>Late/On-site:  After </a:t>
            </a:r>
            <a:r>
              <a:rPr lang="en-US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12:00 PM UTC, Friday, February 25, 2022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$US 125.00 for all attendees </a:t>
            </a:r>
          </a:p>
          <a:p>
            <a:pPr marL="400050" lvl="1" indent="228600"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Expect Plenary dates to be 4-18 March </a:t>
            </a:r>
            <a:r>
              <a:rPr lang="en-US" sz="1600" b="1" dirty="0"/>
              <a:t>(</a:t>
            </a:r>
            <a:r>
              <a:rPr lang="en-US" sz="1600" dirty="0"/>
              <a:t>Avoids conflict with IEEE-SA Meetings March 22-24.)</a:t>
            </a:r>
            <a:endParaRPr lang="en-US" sz="1600" b="1" dirty="0"/>
          </a:p>
          <a:p>
            <a:pPr marL="400050" lvl="1" indent="22860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Deadbeat day = June 18, 2022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r>
              <a:rPr lang="en-US" sz="2000" dirty="0"/>
              <a:t>Motion to approve the Proposed 2022 March Electronic Plenary Registration Fees and deadlines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Moved: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Second: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Results</a:t>
            </a:r>
            <a:r>
              <a:rPr lang="en-US" sz="16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4698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IEEE 802 Telecon – Dec 7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Agenda Item 3.01 - MI</a:t>
            </a:r>
          </a:p>
          <a:p>
            <a:pPr lvl="1"/>
            <a:r>
              <a:rPr lang="en-US" altLang="en-US" dirty="0"/>
              <a:t>Future Venue Update (Mar 22 F2F Plenary Decision)</a:t>
            </a:r>
          </a:p>
          <a:p>
            <a:pPr marL="914400" lvl="2" indent="0">
              <a:buNone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March 2022 – Orlando</a:t>
            </a:r>
          </a:p>
          <a:p>
            <a:pPr marL="1371600" lvl="2" indent="-514350">
              <a:buAutoNum type="alphaLcPeriod"/>
            </a:pPr>
            <a:r>
              <a:rPr lang="en-US" dirty="0"/>
              <a:t>Straw Poll for WGs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Future Sessions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8.05 Call for Tutorials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341439"/>
            <a:ext cx="8435975" cy="511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Tutorials may be held electronic: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In person Tutorials:</a:t>
            </a: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Tutorial Request form: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Generic: </a:t>
            </a:r>
            <a:r>
              <a:rPr lang="en-US" sz="16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600" kern="0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March specific</a:t>
            </a:r>
            <a:r>
              <a:rPr lang="en-US" sz="1600" kern="0" dirty="0">
                <a:solidFill>
                  <a:schemeClr val="accent2"/>
                </a:solidFill>
              </a:rPr>
              <a:t>: </a:t>
            </a:r>
            <a:r>
              <a:rPr lang="en-US" sz="1600" kern="0" dirty="0">
                <a:solidFill>
                  <a:srgbClr val="0070C0"/>
                </a:solidFill>
              </a:rPr>
              <a:t>To be made if Plenary changed to Electronic</a:t>
            </a:r>
          </a:p>
          <a:p>
            <a:pPr lvl="1"/>
            <a:endParaRPr lang="en-US" sz="16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All requests for Tutorials must be made by </a:t>
            </a:r>
            <a:r>
              <a:rPr lang="en-US" sz="2000" kern="0" dirty="0">
                <a:solidFill>
                  <a:srgbClr val="000000"/>
                </a:solidFill>
                <a:highlight>
                  <a:srgbClr val="FFFF00"/>
                </a:highlight>
              </a:rPr>
              <a:t>27 January 2022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66A29-85EF-43B8-A203-244E3A210D1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en-US"/>
              <a:t>IEEE 802 EC-21/90r2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3805-E47F-4009-9604-A2F22B91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Tutorials and 802.1 Technical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0758C-447E-42C2-941D-668F17A0D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287962"/>
          </a:xfrm>
        </p:spPr>
        <p:txBody>
          <a:bodyPr/>
          <a:lstStyle/>
          <a:p>
            <a:r>
              <a:rPr lang="en-US" sz="2800" dirty="0"/>
              <a:t>For the 2022 March IEEE 802 Plenary:</a:t>
            </a:r>
          </a:p>
          <a:p>
            <a:r>
              <a:rPr lang="en-US" sz="2800" dirty="0"/>
              <a:t>Options: Tutorials either </a:t>
            </a:r>
          </a:p>
          <a:p>
            <a:pPr lvl="1"/>
            <a:r>
              <a:rPr lang="en-US" dirty="0"/>
              <a:t>8 or 9 March (Tues/Wed) In-Person/Mixed Mode</a:t>
            </a:r>
          </a:p>
          <a:p>
            <a:pPr lvl="1"/>
            <a:r>
              <a:rPr lang="en-US" dirty="0"/>
              <a:t>1 or 2 March (Tues/Wed) Electronic</a:t>
            </a:r>
          </a:p>
          <a:p>
            <a:r>
              <a:rPr lang="en-US" sz="2800" dirty="0"/>
              <a:t>802.1 Technical Plenary</a:t>
            </a:r>
          </a:p>
          <a:p>
            <a:pPr lvl="1"/>
            <a:r>
              <a:rPr lang="en-US" dirty="0"/>
              <a:t>14 March 2022 (Monday) In-Person/Mixed</a:t>
            </a:r>
          </a:p>
          <a:p>
            <a:pPr lvl="1"/>
            <a:r>
              <a:rPr lang="en-US" dirty="0"/>
              <a:t>?? Electronic</a:t>
            </a:r>
          </a:p>
          <a:p>
            <a:r>
              <a:rPr lang="en-US" dirty="0"/>
              <a:t>Application form to be created when sure </a:t>
            </a:r>
            <a:r>
              <a:rPr lang="en-US"/>
              <a:t>of dates.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95401"/>
            <a:ext cx="8229600" cy="5257799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 – EC approved venue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2022 March Plenary - Orlando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41438"/>
            <a:ext cx="106680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Addendum to reduce Room Block 802Fin-21/44r0 – </a:t>
            </a:r>
          </a:p>
          <a:p>
            <a:pPr lvl="2"/>
            <a:r>
              <a:rPr lang="en-US" sz="1600" dirty="0"/>
              <a:t>Room Block 3150 -&gt; 2777 nights</a:t>
            </a:r>
          </a:p>
          <a:p>
            <a:pPr lvl="1"/>
            <a:r>
              <a:rPr lang="en-US" sz="2000" dirty="0"/>
              <a:t>Advanced deposits have been paid $86,791 </a:t>
            </a:r>
          </a:p>
          <a:p>
            <a:pPr lvl="1"/>
            <a:r>
              <a:rPr lang="en-US" sz="2000" dirty="0"/>
              <a:t>Working with Venue for potential Hybrid (Mixed Mode) options.</a:t>
            </a:r>
          </a:p>
          <a:p>
            <a:pPr lvl="2"/>
            <a:r>
              <a:rPr lang="en-US" sz="2000" dirty="0"/>
              <a:t>(100k cost to facilitate)</a:t>
            </a:r>
          </a:p>
          <a:p>
            <a:pPr lvl="1"/>
            <a:r>
              <a:rPr lang="en-US" sz="2000" dirty="0"/>
              <a:t>Go/No Go date set for Dec 7, 2021 (Today)</a:t>
            </a:r>
          </a:p>
          <a:p>
            <a:pPr lvl="1"/>
            <a:r>
              <a:rPr lang="en-US" sz="2000" dirty="0"/>
              <a:t>Site Visit tentatively set for January 10-12, 2022 – </a:t>
            </a:r>
          </a:p>
          <a:p>
            <a:pPr lvl="2"/>
            <a:r>
              <a:rPr lang="en-US" sz="2000" dirty="0"/>
              <a:t>(if in person/mixed mode plenary) -  Budget $2000 for Exec travel</a:t>
            </a:r>
          </a:p>
          <a:p>
            <a:pPr lvl="1"/>
            <a:r>
              <a:rPr lang="en-US" sz="2000" dirty="0"/>
              <a:t>802 Exec Committee approval for potential alternate 2025 Nov Venue location.</a:t>
            </a:r>
          </a:p>
          <a:p>
            <a:pPr lvl="1"/>
            <a:r>
              <a:rPr lang="en-US" sz="2000" dirty="0"/>
              <a:t>Fee structure has been set for 2022 March Plenary if held in-person or mixed mode</a:t>
            </a:r>
            <a:endParaRPr lang="en-US" sz="24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71AA-38D0-4010-8C09-DA2982B3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2021 November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539C-A47B-4496-8F6C-68136BCF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196976"/>
            <a:ext cx="8054975" cy="5256212"/>
          </a:xfrm>
        </p:spPr>
        <p:txBody>
          <a:bodyPr/>
          <a:lstStyle/>
          <a:p>
            <a:r>
              <a:rPr lang="en-US" sz="2400" dirty="0"/>
              <a:t>1. If the 2022 March Plenary Session is held in Orlando, Florida as an in-person only session, will you attend? 	Yes	No			Minimum Viable</a:t>
            </a:r>
          </a:p>
          <a:p>
            <a:r>
              <a:rPr lang="en-US" sz="2400" dirty="0"/>
              <a:t>802.1	 28	 42				 </a:t>
            </a:r>
            <a:r>
              <a:rPr lang="en-US" sz="2400" dirty="0">
                <a:solidFill>
                  <a:srgbClr val="C00000"/>
                </a:solidFill>
              </a:rPr>
              <a:t>90</a:t>
            </a:r>
          </a:p>
          <a:p>
            <a:r>
              <a:rPr lang="en-US" sz="2400" dirty="0"/>
              <a:t>802.3	121	134				</a:t>
            </a:r>
            <a:r>
              <a:rPr lang="en-US" sz="2400" dirty="0">
                <a:solidFill>
                  <a:srgbClr val="C00000"/>
                </a:solidFill>
              </a:rPr>
              <a:t>150</a:t>
            </a:r>
          </a:p>
          <a:p>
            <a:r>
              <a:rPr lang="en-US" sz="2400" dirty="0"/>
              <a:t>802.11	 89	109				</a:t>
            </a:r>
            <a:r>
              <a:rPr lang="en-US" sz="2400" dirty="0">
                <a:solidFill>
                  <a:srgbClr val="C00000"/>
                </a:solidFill>
              </a:rPr>
              <a:t>175</a:t>
            </a:r>
          </a:p>
          <a:p>
            <a:r>
              <a:rPr lang="en-US" sz="2400" dirty="0"/>
              <a:t>802.15	 34	35				  </a:t>
            </a:r>
            <a:r>
              <a:rPr lang="en-US" sz="2400" dirty="0">
                <a:solidFill>
                  <a:srgbClr val="C00000"/>
                </a:solidFill>
              </a:rPr>
              <a:t>45</a:t>
            </a:r>
          </a:p>
          <a:p>
            <a:r>
              <a:rPr lang="en-US" sz="2400" dirty="0"/>
              <a:t>802.18	 18	11				  </a:t>
            </a:r>
            <a:r>
              <a:rPr lang="en-US" sz="2400" dirty="0">
                <a:solidFill>
                  <a:srgbClr val="C00000"/>
                </a:solidFill>
              </a:rPr>
              <a:t>20</a:t>
            </a:r>
          </a:p>
          <a:p>
            <a:r>
              <a:rPr lang="en-US" sz="2400" dirty="0"/>
              <a:t>802.19	 20	16				  10</a:t>
            </a:r>
          </a:p>
          <a:p>
            <a:r>
              <a:rPr lang="en-US" sz="2400" dirty="0"/>
              <a:t>802.24	  6	1				   </a:t>
            </a:r>
            <a:r>
              <a:rPr lang="en-US" sz="2400" dirty="0">
                <a:solidFill>
                  <a:srgbClr val="C00000"/>
                </a:solidFill>
              </a:rPr>
              <a:t>7</a:t>
            </a:r>
          </a:p>
          <a:p>
            <a:endParaRPr lang="en-US" sz="2400" dirty="0"/>
          </a:p>
          <a:p>
            <a:r>
              <a:rPr lang="en-US" sz="2400" dirty="0"/>
              <a:t>Totals	</a:t>
            </a:r>
            <a:r>
              <a:rPr lang="en-US" sz="2400" b="1" dirty="0">
                <a:solidFill>
                  <a:srgbClr val="C00000"/>
                </a:solidFill>
              </a:rPr>
              <a:t>316</a:t>
            </a:r>
            <a:r>
              <a:rPr lang="en-US" sz="2400" dirty="0"/>
              <a:t>	348				</a:t>
            </a:r>
            <a:r>
              <a:rPr lang="en-US" sz="2400" b="1" dirty="0">
                <a:solidFill>
                  <a:srgbClr val="FF0000"/>
                </a:solidFill>
              </a:rPr>
              <a:t>497</a:t>
            </a:r>
          </a:p>
        </p:txBody>
      </p:sp>
    </p:spTree>
    <p:extLst>
      <p:ext uri="{BB962C8B-B14F-4D97-AF65-F5344CB8AC3E}">
        <p14:creationId xmlns:p14="http://schemas.microsoft.com/office/powerpoint/2010/main" val="332769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2021 November –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111749"/>
          </a:xfrm>
        </p:spPr>
        <p:txBody>
          <a:bodyPr/>
          <a:lstStyle/>
          <a:p>
            <a:r>
              <a:rPr lang="en-US" sz="2000" dirty="0"/>
              <a:t>If the 2022 March Plenary Session is held in Orlando, Florida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r>
              <a:rPr lang="en-US" sz="2000" dirty="0"/>
              <a:t>802.1	22		 43			5</a:t>
            </a:r>
          </a:p>
          <a:p>
            <a:r>
              <a:rPr lang="en-US" sz="2000" dirty="0"/>
              <a:t>802.3	93		160			2</a:t>
            </a:r>
          </a:p>
          <a:p>
            <a:r>
              <a:rPr lang="en-US" sz="2000" dirty="0"/>
              <a:t>802.11	75		121			4</a:t>
            </a:r>
          </a:p>
          <a:p>
            <a:r>
              <a:rPr lang="en-US" sz="2000" dirty="0"/>
              <a:t>802.15	24		43			4</a:t>
            </a:r>
          </a:p>
          <a:p>
            <a:r>
              <a:rPr lang="en-US" sz="2000" dirty="0"/>
              <a:t>802.18	15		13			1</a:t>
            </a:r>
          </a:p>
          <a:p>
            <a:r>
              <a:rPr lang="en-US" sz="2000" dirty="0"/>
              <a:t>802.19	17		15			1</a:t>
            </a:r>
          </a:p>
          <a:p>
            <a:r>
              <a:rPr lang="en-US" sz="2000" dirty="0"/>
              <a:t>802.24  	7		1			0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253		396			17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C8E56-27D8-49B0-A194-8DE840F0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 Polled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E98375D-AAD4-4609-A204-ED3F28AA4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74825" y="1719288"/>
            <a:ext cx="7342716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hangingPunct="0">
              <a:spcBef>
                <a:spcPct val="0"/>
              </a:spcBef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802.1 Closing Plenary: </a:t>
            </a: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1.When do you expect the next in-person 802.1 session will be?</a:t>
            </a:r>
          </a:p>
          <a:p>
            <a:pPr marL="0" indent="0" eaLnBrk="0" hangingPunct="0">
              <a:spcBef>
                <a:spcPct val="0"/>
              </a:spcBef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A – March 2022                   -              16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B – May 2022                      -              24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C – July 2022                      -              16           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D – Sept 2022                     -                5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E – Nov 2022                      -                4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F – 2023 or later                 -                 7                              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No Answer                          -               12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(There were 86 in the room) </a:t>
            </a:r>
          </a:p>
          <a:p>
            <a:pPr marL="0" indent="0" eaLnBrk="0" hangingPunct="0">
              <a:spcBef>
                <a:spcPct val="0"/>
              </a:spcBef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62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A390-D736-451B-B8AD-93941D53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– 2022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D837B-C085-4A5F-B30A-739951922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111749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If held in person only = 316</a:t>
            </a:r>
          </a:p>
          <a:p>
            <a:r>
              <a:rPr lang="en-US" sz="2800" dirty="0"/>
              <a:t>If held in Mixed Mode = 253+396= 649</a:t>
            </a:r>
          </a:p>
          <a:p>
            <a:r>
              <a:rPr lang="en-US" sz="2800" dirty="0"/>
              <a:t>Viable Minimum number : 497  (from WG Chairs)</a:t>
            </a:r>
          </a:p>
          <a:p>
            <a:r>
              <a:rPr lang="en-US" sz="2800" dirty="0"/>
              <a:t>November Electronic only: 1103</a:t>
            </a:r>
          </a:p>
          <a:p>
            <a:r>
              <a:rPr lang="en-US" sz="2800" dirty="0"/>
              <a:t>Room Block: 2777 nights  (after addendum)</a:t>
            </a:r>
          </a:p>
          <a:p>
            <a:pPr lvl="1"/>
            <a:r>
              <a:rPr lang="en-US" sz="2400" dirty="0"/>
              <a:t>530 peak room nights per day (Mon-Tues-Wed)</a:t>
            </a:r>
          </a:p>
          <a:p>
            <a:r>
              <a:rPr lang="en-US" sz="2800" dirty="0"/>
              <a:t>80% of 530 = 424 peak nights </a:t>
            </a:r>
          </a:p>
          <a:p>
            <a:pPr lvl="1"/>
            <a:r>
              <a:rPr lang="en-US" sz="2400" dirty="0"/>
              <a:t>(Minimum people to manage budget.)</a:t>
            </a:r>
          </a:p>
          <a:p>
            <a:r>
              <a:rPr lang="en-US" sz="2800" dirty="0"/>
              <a:t>Budgets are being calculated on 500/700.</a:t>
            </a:r>
          </a:p>
          <a:p>
            <a:r>
              <a:rPr lang="en-US" sz="2800" dirty="0"/>
              <a:t>Reg Fee is based on covering expenses.</a:t>
            </a:r>
          </a:p>
        </p:txBody>
      </p:sp>
    </p:spTree>
    <p:extLst>
      <p:ext uri="{BB962C8B-B14F-4D97-AF65-F5344CB8AC3E}">
        <p14:creationId xmlns:p14="http://schemas.microsoft.com/office/powerpoint/2010/main" val="105488418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14562</TotalTime>
  <Words>2011</Words>
  <Application>Microsoft Office PowerPoint</Application>
  <PresentationFormat>Widescreen</PresentationFormat>
  <Paragraphs>249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Open Sans</vt:lpstr>
      <vt:lpstr>Symbol</vt:lpstr>
      <vt:lpstr>Times New Roman</vt:lpstr>
      <vt:lpstr>Wingdings</vt:lpstr>
      <vt:lpstr>Title slide</vt:lpstr>
      <vt:lpstr>Executive Secretary Agenda items 2021 Dec Interim Telecon.pptx</vt:lpstr>
      <vt:lpstr>IEEE 802 Telecon – Dec 7</vt:lpstr>
      <vt:lpstr>Future Venue Contract Status</vt:lpstr>
      <vt:lpstr>Items to Consider for In-person Sessions</vt:lpstr>
      <vt:lpstr>Current Status 2022 March Plenary - Orlando</vt:lpstr>
      <vt:lpstr>Straw Poll for 2021 November - 1</vt:lpstr>
      <vt:lpstr>Straw Poll for 2021 November – 2.</vt:lpstr>
      <vt:lpstr>Other Questions Polled</vt:lpstr>
      <vt:lpstr>Thoughts – 2022 March Plenary</vt:lpstr>
      <vt:lpstr>New U.S Travel Restrictions – Dec 6th, 2021</vt:lpstr>
      <vt:lpstr>Return Travel Restrictions</vt:lpstr>
      <vt:lpstr>2022 March Plenary Safety</vt:lpstr>
      <vt:lpstr>Mixed Mode AV Issues</vt:lpstr>
      <vt:lpstr>Discussion or Straw Poll</vt:lpstr>
      <vt:lpstr>Motion #? – 3.01 – Go/NoGo March 2022</vt:lpstr>
      <vt:lpstr>Motion #? – 3.01 – Go/NoGo March 2022</vt:lpstr>
      <vt:lpstr>Motion #? – 3.01 – Go/NoGo March 2022</vt:lpstr>
      <vt:lpstr>2022 March In-Person/Mixed Mode Plenary  Approved Fee Structure/dates</vt:lpstr>
      <vt:lpstr>2022 March Electronic Plenary Proposed Fee Structure/dates</vt:lpstr>
      <vt:lpstr>8.05 Call for Tutorials for March</vt:lpstr>
      <vt:lpstr>Tutorials and 802.1 Technical 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ec-21-0232-00-00EC-Executive Secretary Report for 2021 Nov Electronic Plenary</dc:title>
  <dc:subject>2021 November IEEE 802 Electronic Plenary</dc:subject>
  <dc:creator>Jon Rosdahl</dc:creator>
  <cp:keywords>Electronic Plenary</cp:keywords>
  <dc:description>Jon Rosdahl, Qualcomm</dc:description>
  <cp:lastModifiedBy>Jon Rosdahl</cp:lastModifiedBy>
  <cp:revision>9</cp:revision>
  <dcterms:created xsi:type="dcterms:W3CDTF">2021-09-07T16:57:28Z</dcterms:created>
  <dcterms:modified xsi:type="dcterms:W3CDTF">2021-12-07T18:41:18Z</dcterms:modified>
  <cp:category>November 2021</cp:category>
</cp:coreProperties>
</file>