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30"/>
  </p:notesMasterIdLst>
  <p:handoutMasterIdLst>
    <p:handoutMasterId r:id="rId31"/>
  </p:handoutMasterIdLst>
  <p:sldIdLst>
    <p:sldId id="361" r:id="rId3"/>
    <p:sldId id="287" r:id="rId4"/>
    <p:sldId id="288" r:id="rId5"/>
    <p:sldId id="289" r:id="rId6"/>
    <p:sldId id="619" r:id="rId7"/>
    <p:sldId id="677" r:id="rId8"/>
    <p:sldId id="682" r:id="rId9"/>
    <p:sldId id="672" r:id="rId10"/>
    <p:sldId id="680" r:id="rId11"/>
    <p:sldId id="649" r:id="rId12"/>
    <p:sldId id="381" r:id="rId13"/>
    <p:sldId id="366" r:id="rId14"/>
    <p:sldId id="670" r:id="rId15"/>
    <p:sldId id="671" r:id="rId16"/>
    <p:sldId id="293" r:id="rId17"/>
    <p:sldId id="294" r:id="rId18"/>
    <p:sldId id="650" r:id="rId19"/>
    <p:sldId id="310" r:id="rId20"/>
    <p:sldId id="641" r:id="rId21"/>
    <p:sldId id="673" r:id="rId22"/>
    <p:sldId id="668" r:id="rId23"/>
    <p:sldId id="686" r:id="rId24"/>
    <p:sldId id="661" r:id="rId25"/>
    <p:sldId id="683" r:id="rId26"/>
    <p:sldId id="687" r:id="rId27"/>
    <p:sldId id="688" r:id="rId28"/>
    <p:sldId id="359" r:id="rId29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3" autoAdjust="0"/>
    <p:restoredTop sz="95488" autoAdjust="0"/>
  </p:normalViewPr>
  <p:slideViewPr>
    <p:cSldViewPr>
      <p:cViewPr varScale="1">
        <p:scale>
          <a:sx n="111" d="100"/>
          <a:sy n="111" d="100"/>
        </p:scale>
        <p:origin x="804" y="78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375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8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951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9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2" y="1981201"/>
            <a:ext cx="5077884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4430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6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6915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7165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76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5379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2" y="685803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3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1710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615952" y="823388"/>
            <a:ext cx="1608667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45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14308" indent="-128585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98840" indent="-82152" defTabSz="513147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42503" y="6241965"/>
            <a:ext cx="979311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2" y="6267258"/>
            <a:ext cx="2092684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1192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2" y="68580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2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20" y="6475416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6" y="6475415"/>
            <a:ext cx="31418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5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802.11-19/1753r0</a:t>
            </a:r>
          </a:p>
        </p:txBody>
      </p:sp>
    </p:spTree>
    <p:extLst>
      <p:ext uri="{BB962C8B-B14F-4D97-AF65-F5344CB8AC3E}">
        <p14:creationId xmlns:p14="http://schemas.microsoft.com/office/powerpoint/2010/main" val="102857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://www.ieee.org/about/corporate/governance/p7-8.html" TargetMode="Externa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ieee.org/about/corporate/governance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thomas.thompson@ieee.org" TargetMode="External"/><Relationship Id="rId3" Type="http://schemas.openxmlformats.org/officeDocument/2006/relationships/hyperlink" Target="mailto:a.f.moran@ieee.org" TargetMode="External"/><Relationship Id="rId7" Type="http://schemas.openxmlformats.org/officeDocument/2006/relationships/hyperlink" Target="mailto:j.santulli@ieee.org" TargetMode="External"/><Relationship Id="rId2" Type="http://schemas.openxmlformats.org/officeDocument/2006/relationships/hyperlink" Target="mailto:e.spiewak@ieee.or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.zaman@ieee.org" TargetMode="External"/><Relationship Id="rId5" Type="http://schemas.openxmlformats.org/officeDocument/2006/relationships/hyperlink" Target="mailto:p.roder@ieee.org" TargetMode="External"/><Relationship Id="rId4" Type="http://schemas.openxmlformats.org/officeDocument/2006/relationships/hyperlink" Target="mailto:c.orlando@ieee.or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d.zuckerman@ieee.or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3" cstate="print">
            <a:lum bright="-48000" contrast="66000"/>
            <a:grayscl/>
          </a:blip>
          <a:srcRect/>
          <a:stretch>
            <a:fillRect/>
          </a:stretch>
        </p:blipFill>
        <p:spPr bwMode="auto">
          <a:xfrm>
            <a:off x="1828800" y="838200"/>
            <a:ext cx="4070350" cy="5562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0" y="3886200"/>
            <a:ext cx="45720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 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05 November 2021 to</a:t>
            </a:r>
            <a:br>
              <a:rPr lang="en-US" sz="4000" dirty="0"/>
            </a:br>
            <a:r>
              <a:rPr lang="en-US" sz="4000" dirty="0"/>
              <a:t>19 November 2021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128</a:t>
            </a:r>
            <a:r>
              <a:rPr lang="en-US" sz="4000" baseline="30000" dirty="0"/>
              <a:t>th</a:t>
            </a:r>
            <a:r>
              <a:rPr lang="en-US" sz="4000" dirty="0"/>
              <a:t> Plenary Session</a:t>
            </a:r>
            <a:br>
              <a:rPr lang="en-US" sz="4000" dirty="0"/>
            </a:br>
            <a:r>
              <a:rPr lang="en-US" sz="2400" dirty="0"/>
              <a:t>(5</a:t>
            </a:r>
            <a:r>
              <a:rPr lang="en-US" sz="2400" baseline="30000" dirty="0"/>
              <a:t>th</a:t>
            </a:r>
            <a:r>
              <a:rPr lang="en-US" sz="2400" dirty="0"/>
              <a:t> electronic Plenary Session)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DCN </a:t>
            </a:r>
            <a:r>
              <a:rPr lang="en-US" dirty="0"/>
              <a:t>ec-21-0274-00-00EC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62000" y="1447800"/>
            <a:ext cx="10744200" cy="4114800"/>
          </a:xfrm>
        </p:spPr>
        <p:txBody>
          <a:bodyPr/>
          <a:lstStyle/>
          <a:p>
            <a:r>
              <a:rPr lang="en-US" sz="2400" dirty="0"/>
              <a:t>SA Standards Board December September 2021</a:t>
            </a:r>
            <a:endParaRPr lang="en-US" sz="1400" dirty="0"/>
          </a:p>
          <a:p>
            <a:pPr lvl="1"/>
            <a:r>
              <a:rPr lang="en-US" sz="1400" dirty="0"/>
              <a:t>The SASB recognized the Signal Processing Society/Synthetic Aperture Standards Committee, to be abbreviated as (SPS/SASC), as an official Standards Committee, in accordance with IEEE SASB Bylaws 5.2.2</a:t>
            </a:r>
          </a:p>
          <a:p>
            <a:r>
              <a:rPr lang="en-US" sz="2400" dirty="0"/>
              <a:t>Computer Society </a:t>
            </a:r>
            <a:r>
              <a:rPr lang="en-US" sz="2400" dirty="0" err="1"/>
              <a:t>BoG</a:t>
            </a:r>
            <a:r>
              <a:rPr lang="en-US" sz="2400" dirty="0"/>
              <a:t> &amp; SAB September 2021 to present</a:t>
            </a:r>
          </a:p>
          <a:p>
            <a:pPr lvl="1"/>
            <a:r>
              <a:rPr lang="en-US" sz="1400" dirty="0"/>
              <a:t>Differentiating the scopes of the 802.1 Bridging Working Group's P60802 Time-Sensitive Networking Profile for Industrial Automations and the CS Smart Manufacturing </a:t>
            </a:r>
            <a:r>
              <a:rPr lang="en-US" sz="1400" dirty="0" err="1"/>
              <a:t>Stds</a:t>
            </a:r>
            <a:r>
              <a:rPr lang="en-US" sz="1400" dirty="0"/>
              <a:t> </a:t>
            </a:r>
            <a:r>
              <a:rPr lang="en-US" sz="1400" dirty="0" err="1"/>
              <a:t>Cmte</a:t>
            </a:r>
            <a:r>
              <a:rPr lang="en-US" sz="1400" dirty="0"/>
              <a:t> P2971 Standard for the Test Requirements of a Gateway Supporting a Time Sensitive Networking in the Field of Industrial Internet  and P2972 Standard for General Requirements of Gateway Supporting Time Sensitive Networking in Factory Environments projects in process.</a:t>
            </a:r>
          </a:p>
          <a:p>
            <a:pPr lvl="1"/>
            <a:r>
              <a:rPr lang="en-US" sz="1400" dirty="0"/>
              <a:t>Standards Activity Board P&amp;P under revision</a:t>
            </a:r>
            <a:endParaRPr lang="en-US" sz="1600" dirty="0"/>
          </a:p>
          <a:p>
            <a:r>
              <a:rPr lang="en-US" sz="2400" dirty="0"/>
              <a:t>SA </a:t>
            </a:r>
            <a:r>
              <a:rPr lang="en-US" sz="2400" dirty="0" err="1"/>
              <a:t>BoG</a:t>
            </a:r>
            <a:r>
              <a:rPr lang="en-US" sz="2400" dirty="0"/>
              <a:t> September 2021</a:t>
            </a:r>
          </a:p>
          <a:p>
            <a:pPr lvl="1"/>
            <a:r>
              <a:rPr lang="en-US" sz="1400" dirty="0"/>
              <a:t>The BOG approved the IEEE SA Public Policy Communication: </a:t>
            </a:r>
            <a:br>
              <a:rPr lang="en-US" sz="1400" dirty="0"/>
            </a:br>
            <a:r>
              <a:rPr lang="en-US" sz="1400" dirty="0"/>
              <a:t>IEEE SA Universal Policy Communication on the Market Driven Standards Paradigm.</a:t>
            </a:r>
            <a:endParaRPr lang="en-US" sz="1600" dirty="0"/>
          </a:p>
          <a:p>
            <a:r>
              <a:rPr lang="en-US" sz="2400" dirty="0"/>
              <a:t>IEEE Technical Activities and </a:t>
            </a:r>
            <a:r>
              <a:rPr lang="en-US" sz="2400" dirty="0" err="1"/>
              <a:t>BoD</a:t>
            </a:r>
            <a:r>
              <a:rPr lang="en-US" sz="2400" dirty="0"/>
              <a:t> meetings September 2021</a:t>
            </a:r>
            <a:endParaRPr lang="en-US" sz="2800" dirty="0"/>
          </a:p>
          <a:p>
            <a:pPr lvl="1"/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Technical Activities (TA) Committee on Standards continues to encourage initiation of standards activities across all TA Societies and Councils – a particularly notable success is the formation of Signal Processing Society Aperture Standards Committee. Thank you to Edward Au for all his help with that project.</a:t>
            </a:r>
          </a:p>
          <a:p>
            <a:pPr lvl="1"/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Rectangle 7"/>
          <p:cNvSpPr txBox="1">
            <a:spLocks noChangeArrowheads="1"/>
          </p:cNvSpPr>
          <p:nvPr/>
        </p:nvSpPr>
        <p:spPr>
          <a:xfrm>
            <a:off x="2133600" y="30480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kern="0" dirty="0"/>
              <a:t>5.02 IEEE Boards updates</a:t>
            </a:r>
          </a:p>
        </p:txBody>
      </p:sp>
    </p:spTree>
    <p:extLst>
      <p:ext uri="{BB962C8B-B14F-4D97-AF65-F5344CB8AC3E}">
        <p14:creationId xmlns:p14="http://schemas.microsoft.com/office/powerpoint/2010/main" val="1917892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1B5D0C-A3CA-4015-90F1-B87437697A9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1905000" y="1752601"/>
            <a:ext cx="86106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u="sng" dirty="0"/>
              <a:t>802 Project Authorization SASB Approvals September 2021</a:t>
            </a:r>
            <a:endParaRPr lang="en-US" sz="2400" dirty="0"/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b="1" dirty="0"/>
          </a:p>
          <a:p>
            <a:pPr lvl="0"/>
            <a:r>
              <a:rPr lang="en-US" b="1" dirty="0"/>
              <a:t>802 Projects approved: </a:t>
            </a:r>
            <a:br>
              <a:rPr lang="en-US" b="1" dirty="0"/>
            </a:br>
            <a:r>
              <a:rPr lang="en-US" b="1" dirty="0"/>
              <a:t>IEEE P802.3de, IEEE P802.15.4ab, IEEE P802.15.6a, IEEE P802.15.14, </a:t>
            </a:r>
            <a:br>
              <a:rPr lang="en-US" b="1" dirty="0"/>
            </a:br>
            <a:r>
              <a:rPr lang="en-US" b="1" dirty="0"/>
              <a:t>IEEE P802.15.15</a:t>
            </a:r>
          </a:p>
          <a:p>
            <a:pPr lvl="0"/>
            <a:endParaRPr lang="en-US" dirty="0"/>
          </a:p>
          <a:p>
            <a:endParaRPr lang="en-US" sz="2400" b="1" u="sng" dirty="0"/>
          </a:p>
          <a:p>
            <a:r>
              <a:rPr lang="en-US" sz="2400" u="sng" dirty="0"/>
              <a:t>SASB 802 Standard Ratifications in September 2021</a:t>
            </a:r>
          </a:p>
          <a:p>
            <a:pPr lvl="0"/>
            <a:endParaRPr lang="en-US" b="1" dirty="0"/>
          </a:p>
          <a:p>
            <a:pPr lvl="0"/>
            <a:r>
              <a:rPr lang="en-US" b="1" dirty="0"/>
              <a:t>None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5.03 SA Standards Board Actions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6A0207-7A54-48DC-BD5F-14CCF73675D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5.04</a:t>
            </a:r>
            <a:br>
              <a:rPr lang="en-US" sz="4000" dirty="0"/>
            </a:br>
            <a:r>
              <a:rPr lang="en-US" sz="4000" dirty="0"/>
              <a:t> LMSC Email Ballot Recap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981200"/>
            <a:ext cx="8382000" cy="4114800"/>
          </a:xfrm>
        </p:spPr>
        <p:txBody>
          <a:bodyPr/>
          <a:lstStyle/>
          <a:p>
            <a:pPr eaLnBrk="1" hangingPunct="1">
              <a:buNone/>
              <a:tabLst>
                <a:tab pos="1141413" algn="l"/>
              </a:tabLst>
            </a:pPr>
            <a:r>
              <a:rPr lang="en-US" sz="1600" dirty="0"/>
              <a:t>	</a:t>
            </a:r>
            <a:r>
              <a:rPr lang="en-US" sz="1600" u="sng" dirty="0"/>
              <a:t>open date	          topic			yes/no/abs/</a:t>
            </a:r>
            <a:r>
              <a:rPr lang="en-US" sz="1600" u="sng" dirty="0" err="1"/>
              <a:t>dnv</a:t>
            </a:r>
            <a:r>
              <a:rPr lang="en-US" sz="1600" u="sng" dirty="0"/>
              <a:t>*	result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1600" dirty="0"/>
              <a:t>24AUG	Approval of change to WG P&amp;P	9/00/00/04		pass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1600" dirty="0"/>
              <a:t>09SEP	Approve </a:t>
            </a:r>
            <a:r>
              <a:rPr lang="en-US" sz="1600" dirty="0" err="1"/>
              <a:t>Framemake</a:t>
            </a:r>
            <a:r>
              <a:rPr lang="en-US" sz="1600" dirty="0"/>
              <a:t> expense 		10/00/00/03	pass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1600" dirty="0"/>
              <a:t>02OCT	Approve Reply to 60GHz FCC NPRM	10/00/00/03	pass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1600" dirty="0"/>
              <a:t>11OCT	Approve ITU-R WP 5A submission	08/01/00/04	pass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endParaRPr lang="en-US" sz="1600" dirty="0"/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endParaRPr lang="en-US" sz="1600" dirty="0"/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endParaRPr lang="en-US" sz="1600" dirty="0"/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endParaRPr lang="en-US" sz="1600" dirty="0"/>
          </a:p>
          <a:p>
            <a:pPr marL="0" indent="0" eaLnBrk="1" hangingPunct="1">
              <a:buNone/>
              <a:tabLst>
                <a:tab pos="1141413" algn="l"/>
              </a:tabLst>
            </a:pPr>
            <a:r>
              <a:rPr lang="en-US" sz="1600" dirty="0"/>
              <a:t>* 802 chair is counted as DNV unless his vote is required</a:t>
            </a:r>
          </a:p>
          <a:p>
            <a:pPr marL="0" indent="0" eaLnBrk="1" hangingPunct="1">
              <a:buNone/>
            </a:pPr>
            <a:endParaRPr lang="en-US" sz="1600" dirty="0"/>
          </a:p>
          <a:p>
            <a:pPr eaLnBrk="1" hangingPunct="1"/>
            <a:endParaRPr lang="en-US" sz="1600" dirty="0"/>
          </a:p>
          <a:p>
            <a:pPr eaLnBrk="1" hangingPunct="1"/>
            <a:endParaRPr lang="en-US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981200" y="14177"/>
            <a:ext cx="7772400" cy="1143000"/>
          </a:xfrm>
        </p:spPr>
        <p:txBody>
          <a:bodyPr/>
          <a:lstStyle/>
          <a:p>
            <a:r>
              <a:rPr lang="en-US" dirty="0"/>
              <a:t>5.05 EC Affiliation Update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1462E6A-084D-4450-8167-8F85C30552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699761"/>
              </p:ext>
            </p:extLst>
          </p:nvPr>
        </p:nvGraphicFramePr>
        <p:xfrm>
          <a:off x="1066800" y="990600"/>
          <a:ext cx="9982200" cy="4893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76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4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11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575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+mj-lt"/>
                        </a:rPr>
                        <a:t>IEEE 802 Executive Committee Members</a:t>
                      </a:r>
                      <a:endParaRPr lang="en-US" sz="1600" b="1" i="0" u="none" strike="noStrike" dirty="0">
                        <a:solidFill>
                          <a:srgbClr val="55AA8F"/>
                        </a:solidFill>
                        <a:effectLst/>
                        <a:latin typeface="+mj-lt"/>
                      </a:endParaRPr>
                    </a:p>
                  </a:txBody>
                  <a:tcPr marL="100584" marR="100584" marT="908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Position</a:t>
                      </a:r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Name</a:t>
                      </a:r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Affiliation</a:t>
                      </a:r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6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Chair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Paul Nikolich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Self,  HPE, Huawei, YAS BBV</a:t>
                      </a:r>
                      <a:endParaRPr lang="en-US" sz="1200" u="none" strike="noStrike" baseline="0" dirty="0">
                        <a:effectLst/>
                        <a:latin typeface="+mj-lt"/>
                      </a:endParaRPr>
                    </a:p>
                    <a:p>
                      <a:pPr algn="l" fontAlgn="ctr"/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Origin Wireless, </a:t>
                      </a:r>
                      <a:r>
                        <a:rPr lang="en-US" sz="1200" u="none" strike="noStrike" baseline="0" dirty="0" err="1">
                          <a:effectLst/>
                          <a:latin typeface="+mj-lt"/>
                        </a:rPr>
                        <a:t>Wyebot</a:t>
                      </a:r>
                      <a:endParaRPr lang="en-US" sz="1200" b="0" i="0" u="none" strike="sngStrike" baseline="0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First Vice Chair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James P. K.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Gilb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General Atomics Aeronautical Systems, Inc., Univ of San Diego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Second Vice Chair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Roger Marks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EthAirNet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 Associates, Huawei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Treasurer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George Zimmerman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CME Consulting, Analog Devices, Marvell, Cisco Systems, CommScope, Sen </a:t>
                      </a:r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Tekse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 LLC, APL Group 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Recording Secretary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John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D'Ambrosia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Futurewei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, a U.S. subsidiary of Huawei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Executive Secretary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Jon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Rosdahl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Qualcomm</a:t>
                      </a:r>
                      <a:r>
                        <a:rPr lang="en-US" sz="1200" b="0" i="0" u="none" strike="noStrike" baseline="0" dirty="0">
                          <a:effectLst/>
                          <a:latin typeface="+mj-lt"/>
                        </a:rPr>
                        <a:t> Technologies, Inc.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 High Level Interface (HILI)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Glenn Parsons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Ericsson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P802.3 Ethernet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David Law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Hewlett Packard Enterprise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P802.11 Wireless Local Area Network (WLAN)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Dorothy Stanley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Hewlett Packard Enterprise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P802.15 Wireless Specialty Networks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Pat Kinney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Kinney Consulting, LLC.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P802.18 Radio Regulatory TAG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Jay Holcomb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Itron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 Inc.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P802.19 Wireless Coexistence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Steve Shellhammer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Qualcomm</a:t>
                      </a:r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 Technologies, 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Inc.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P802.24 Vertical</a:t>
                      </a:r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 Network Applications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 TAG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Tim</a:t>
                      </a:r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Godfrey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Electric Power Research Institute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Member Emeritus</a:t>
                      </a:r>
                    </a:p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Member Emeritus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Geoff Thompson</a:t>
                      </a:r>
                    </a:p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Clint Chaplin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Self,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GraCaSI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 Standards Advisors</a:t>
                      </a:r>
                    </a:p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Self, Samsung Research America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endParaRPr lang="en-US" sz="120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575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+mj-lt"/>
                        </a:rPr>
                        <a:t>Hibernating Working Groups</a:t>
                      </a:r>
                      <a:endParaRPr lang="en-US" sz="1600" b="1" i="0" u="none" strike="noStrike" dirty="0">
                        <a:solidFill>
                          <a:srgbClr val="55AA8F"/>
                        </a:solidFill>
                        <a:effectLst/>
                        <a:latin typeface="+mj-lt"/>
                      </a:endParaRPr>
                    </a:p>
                  </a:txBody>
                  <a:tcPr marL="100584" marR="100584" marT="908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P802.16 Broadband Wireless Access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Roger Marks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EthAirNet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 Associates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P802.21 Media-independent Handover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Subir Das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baseline="0" dirty="0" err="1">
                          <a:effectLst/>
                          <a:latin typeface="+mj-lt"/>
                        </a:rPr>
                        <a:t>Peraton</a:t>
                      </a:r>
                      <a:r>
                        <a:rPr lang="en-US" sz="1200" b="0" i="0" u="none" strike="noStrike" baseline="0" dirty="0">
                          <a:effectLst/>
                          <a:latin typeface="+mj-lt"/>
                        </a:rPr>
                        <a:t> Labs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P802.22 Wireless Regional Area Networks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Apurva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Mody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A5 Systems,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AiRANACULUS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, White Space Alliance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1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64222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143000"/>
          </a:xfrm>
        </p:spPr>
        <p:txBody>
          <a:bodyPr/>
          <a:lstStyle/>
          <a:p>
            <a:r>
              <a:rPr lang="en-US" dirty="0"/>
              <a:t>5.05 EC Affiliation Update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Changes in affiliation among EC members from previous slide?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E4A3D-AB95-4B4A-84C7-234C77122C9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272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9634C9-9B8D-4F3A-BA54-F468EE4672C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5.06 Drafts to SA Ballot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+mj-lt"/>
              <a:buAutoNum type="arabicPeriod"/>
            </a:pPr>
            <a:r>
              <a:rPr lang="en-US" sz="1600" dirty="0"/>
              <a:t>802.01:  none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/>
              <a:t>802.03: </a:t>
            </a:r>
            <a:br>
              <a:rPr lang="en-US" sz="1600" dirty="0"/>
            </a:br>
            <a:r>
              <a:rPr lang="en-US" sz="1600" dirty="0"/>
              <a:t>IEEE P802.3ck 100 Gb/s, 200 Gb/s, and 400 Gb/s Electrical Interfaces (Conditional), </a:t>
            </a:r>
            <a:br>
              <a:rPr lang="en-US" sz="1600" dirty="0"/>
            </a:br>
            <a:r>
              <a:rPr lang="en-US" sz="1600" dirty="0"/>
              <a:t>IEEE P802.3cs Increased-reach Ethernet optical subscriber access (Super-PON) (Conditional or unconditional), </a:t>
            </a:r>
            <a:br>
              <a:rPr lang="en-US" sz="1600" dirty="0"/>
            </a:br>
            <a:r>
              <a:rPr lang="en-US" sz="1600" dirty="0"/>
              <a:t>IEEE P802.3 (IEEE 802.3dc), Maintenance #16 (Revision) (Conditional).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/>
              <a:t>802.11: none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/>
              <a:t>802.15: none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/>
              <a:t>802.19: none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160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160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1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E14AEC-809A-4985-B262-84775D5738F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5.07 Drafts to </a:t>
            </a:r>
            <a:r>
              <a:rPr lang="en-US" dirty="0" err="1"/>
              <a:t>RevCom</a:t>
            </a:r>
            <a:endParaRPr lang="en-US" dirty="0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+mj-lt"/>
              <a:buAutoNum type="arabicPeriod"/>
            </a:pPr>
            <a:r>
              <a:rPr lang="en-US" sz="1600" dirty="0"/>
              <a:t>802.01: 802.1AS/</a:t>
            </a:r>
            <a:r>
              <a:rPr lang="en-US" sz="1600" dirty="0" err="1"/>
              <a:t>cor</a:t>
            </a:r>
            <a:r>
              <a:rPr lang="en-US" sz="1600" dirty="0"/>
              <a:t>, 802.1ACct, 802.1ABdh, 802.1CBcv, 802.1CBdb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/>
              <a:t>802.03: none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/>
              <a:t>802.11: none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/>
              <a:t>802.15: P802.15.4aa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/>
              <a:t>802.19: none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 bwMode="auto">
          <a:xfrm>
            <a:off x="8077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E79634C9-9B8D-4F3A-BA54-F468EE4672C2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5.08 Draft Documents or Actions</a:t>
            </a:r>
            <a:br>
              <a:rPr lang="en-US" dirty="0"/>
            </a:br>
            <a:r>
              <a:rPr lang="en-US" dirty="0"/>
              <a:t>for EC to consider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7526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+mj-lt"/>
              <a:buAutoNum type="arabicPeriod"/>
            </a:pPr>
            <a:r>
              <a:rPr lang="en-US" sz="1600" kern="0" dirty="0"/>
              <a:t>802.EC: </a:t>
            </a:r>
            <a:r>
              <a:rPr lang="en-US" sz="1600" kern="0" dirty="0" err="1"/>
              <a:t>tbd</a:t>
            </a:r>
            <a:r>
              <a:rPr lang="en-US" sz="1600" kern="0" dirty="0"/>
              <a:t>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kern="0" dirty="0"/>
              <a:t>802.01: Liaisons - ITU-T SG15, JTC1 SC6, 3GPP, MOCA, </a:t>
            </a:r>
            <a:r>
              <a:rPr lang="en-US" sz="1600" kern="0" dirty="0" err="1"/>
              <a:t>Ethercat</a:t>
            </a:r>
            <a:r>
              <a:rPr lang="en-US" sz="1600" kern="0" dirty="0"/>
              <a:t>, IOWN, …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kern="0" dirty="0"/>
              <a:t>802.03: Several replies to FDIS ballot comments on adoption of 802.3 amendments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kern="0" dirty="0"/>
              <a:t>802.11: JTC1 reply comments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kern="0" dirty="0"/>
              <a:t>802.15: none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kern="0" dirty="0"/>
              <a:t>802.18: none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kern="0" dirty="0"/>
              <a:t>802.19: none</a:t>
            </a:r>
          </a:p>
          <a:p>
            <a:pPr>
              <a:buFont typeface="+mj-lt"/>
              <a:buAutoNum type="arabicPeriod"/>
            </a:pPr>
            <a:r>
              <a:rPr lang="en-US" sz="1600" kern="0" dirty="0">
                <a:solidFill>
                  <a:schemeClr val="tx2"/>
                </a:solidFill>
              </a:rPr>
              <a:t>802.24: none</a:t>
            </a: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kern="0" dirty="0">
                <a:solidFill>
                  <a:schemeClr val="tx2"/>
                </a:solidFill>
              </a:rPr>
              <a:t>802/JTC1 SC: </a:t>
            </a:r>
            <a:r>
              <a:rPr lang="en-US" sz="1600" kern="0" dirty="0"/>
              <a:t>report</a:t>
            </a:r>
            <a:endParaRPr lang="en-US" sz="1600" kern="0" dirty="0">
              <a:solidFill>
                <a:schemeClr val="tx2"/>
              </a:solidFill>
            </a:endParaRPr>
          </a:p>
          <a:p>
            <a:pPr>
              <a:buFont typeface="+mj-lt"/>
              <a:buAutoNum type="arabicPeriod"/>
            </a:pPr>
            <a:r>
              <a:rPr lang="en-US" sz="1600" kern="0" dirty="0">
                <a:solidFill>
                  <a:schemeClr val="tx2"/>
                </a:solidFill>
              </a:rPr>
              <a:t>802/ITU SC: report</a:t>
            </a:r>
          </a:p>
          <a:p>
            <a:pPr>
              <a:buFont typeface="+mj-lt"/>
              <a:buAutoNum type="arabicPeriod"/>
            </a:pPr>
            <a:r>
              <a:rPr lang="en-US" sz="1600" kern="0" dirty="0">
                <a:solidFill>
                  <a:schemeClr val="tx2"/>
                </a:solidFill>
              </a:rPr>
              <a:t>802/IETF SC: report</a:t>
            </a:r>
          </a:p>
          <a:p>
            <a:pPr>
              <a:buFont typeface="+mj-lt"/>
              <a:buAutoNum type="arabicPeriod"/>
            </a:pPr>
            <a:r>
              <a:rPr lang="en-US" sz="1600" kern="0" dirty="0">
                <a:solidFill>
                  <a:schemeClr val="tx2"/>
                </a:solidFill>
              </a:rPr>
              <a:t>802/Wireless Chairs SC: none</a:t>
            </a:r>
          </a:p>
          <a:p>
            <a:pPr>
              <a:buFont typeface="+mj-lt"/>
              <a:buAutoNum type="arabicPeriod"/>
            </a:pPr>
            <a:r>
              <a:rPr lang="en-US" sz="1600" kern="0" dirty="0">
                <a:solidFill>
                  <a:schemeClr val="tx2"/>
                </a:solidFill>
              </a:rPr>
              <a:t>802 Public Visibility Standing Committee: none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1600" kern="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1600" kern="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1600" kern="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32026562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65C3D3-DD34-4FB6-9F0B-F1D195A2370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5.09 Draft PARs to </a:t>
            </a:r>
            <a:r>
              <a:rPr lang="en-US" dirty="0" err="1"/>
              <a:t>NesCom</a:t>
            </a:r>
            <a:endParaRPr lang="en-US" dirty="0"/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90500" y="1295400"/>
            <a:ext cx="11811000" cy="4114800"/>
          </a:xfrm>
        </p:spPr>
        <p:txBody>
          <a:bodyPr/>
          <a:lstStyle/>
          <a:p>
            <a:pPr marL="231775" indent="-231775">
              <a:buFont typeface="+mj-lt"/>
              <a:buAutoNum type="arabicPeriod"/>
            </a:pPr>
            <a:r>
              <a:rPr lang="en-US" sz="1800" dirty="0"/>
              <a:t>    802.1ASds  - Amendment: Support for the IEEE Std 802.3 Clause 4 Media Access Control (MAC) operating in half-		duplex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1800" dirty="0"/>
              <a:t>    802.3df - Amendment: Media Access Control Parameters, Physical Layers and Management Parameters for 200 Gb/s, 		400 Gb/s, 800 Gb/s, and 1.6 Tb/s Operation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1800" dirty="0"/>
              <a:t>    802.11bb - Amendment: Light Communication,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1800" dirty="0"/>
              <a:t>   802.15ma - Standard for High Data Rate Wireless Multi-Media Networks - Revision to IEEE Standard 802.15.3-2016</a:t>
            </a:r>
          </a:p>
          <a:p>
            <a:pPr>
              <a:buFont typeface="+mj-lt"/>
              <a:buAutoNum type="arabicPeriod"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48 hour maintenance policy PARs</a:t>
            </a:r>
          </a:p>
          <a:p>
            <a:pPr>
              <a:buFont typeface="+mj-lt"/>
              <a:buAutoNum type="arabicPeriod"/>
            </a:pPr>
            <a:r>
              <a:rPr lang="en-US" sz="1800" dirty="0" err="1"/>
              <a:t>tbd</a:t>
            </a:r>
            <a:endParaRPr lang="en-US" sz="22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PAR withdrawal requests: 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none </a:t>
            </a:r>
            <a:endParaRPr lang="en-US" sz="3600" dirty="0"/>
          </a:p>
          <a:p>
            <a:pPr eaLnBrk="1" hangingPunct="1">
              <a:buFont typeface="+mj-lt"/>
              <a:buAutoNum type="arabicPeriod"/>
            </a:pPr>
            <a:endParaRPr lang="en-US" sz="3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152400"/>
            <a:ext cx="7772400" cy="685800"/>
          </a:xfrm>
        </p:spPr>
        <p:txBody>
          <a:bodyPr/>
          <a:lstStyle/>
          <a:p>
            <a:r>
              <a:rPr lang="en-US" dirty="0"/>
              <a:t>5.10 Pre-PAR activity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6866583"/>
              </p:ext>
            </p:extLst>
          </p:nvPr>
        </p:nvGraphicFramePr>
        <p:xfrm>
          <a:off x="760071" y="1219200"/>
          <a:ext cx="10515600" cy="3894536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7706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33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0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Group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Existing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535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dot01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en-US" sz="1600" kern="0" dirty="0">
                          <a:solidFill>
                            <a:schemeClr val="tx1"/>
                          </a:solidFill>
                        </a:rPr>
                        <a:t>none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ICAID: IEEE 802 Network Enhancements for the Next Decade IC Activity (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Nendica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11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dot03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 none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Greater than 10 Mb/s long-reach point-to-point single pair Ethernet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PHYEnhancements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to Single Pair Ethernet (1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rechtr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802.3 Beyond 400 Gb/s Ethernet (3rd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rechtr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IC: </a:t>
                      </a:r>
                      <a:r>
                        <a:rPr lang="en-US" sz="1600" baseline="0" dirty="0"/>
                        <a:t>New Ethernet Applications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58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dot11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 none.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Standing Committees</a:t>
                      </a:r>
                    </a:p>
                    <a:p>
                      <a:pPr marL="233363" marR="0" lvl="1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Advanced Access Network Interface (AANI)</a:t>
                      </a:r>
                    </a:p>
                    <a:p>
                      <a:pPr marL="233363" marR="0" lvl="1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Wireless Next Generation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736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 Participant behavior in IEEE-SA activities is guided</a:t>
            </a:r>
            <a:br>
              <a:rPr lang="en-US" dirty="0"/>
            </a:br>
            <a:r>
              <a:rPr lang="en-US" dirty="0"/>
              <a:t>by the IEEE Codes of Ethics &amp; Conduct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participants in IEEE-SA activities are expected to adhere to the core principles underlying the: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2"/>
              </a:rPr>
              <a:t>IEEE Code of Ethics</a:t>
            </a:r>
            <a:endParaRPr lang="en-US" sz="135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3"/>
              </a:rPr>
              <a:t>IEEE Code of Conduct</a:t>
            </a:r>
            <a:endParaRPr lang="en-US" sz="135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core principles of the IEEE Codes of Ethics &amp; Conduct are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Uphold the highest standards of integrity, responsible behavior, and ethical and professional conduct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Treat people fairly and with respect, to not engage in harassment, discrimination, or retaliation, and to protect people's privacy.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Avoid injuring others, their property, reputation, or employment by false or malicious action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most recent versions of these Codes are available 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4"/>
              </a:rPr>
              <a:t>http://www.ieee.org/about/corporate/governance</a:t>
            </a:r>
            <a:endParaRPr lang="en-US" sz="13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2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 dirty="0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3083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8569865"/>
              </p:ext>
            </p:extLst>
          </p:nvPr>
        </p:nvGraphicFramePr>
        <p:xfrm>
          <a:off x="914400" y="1981200"/>
          <a:ext cx="10363200" cy="433832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117601">
                  <a:extLst>
                    <a:ext uri="{9D8B030D-6E8A-4147-A177-3AD203B41FA5}">
                      <a16:colId xmlns:a16="http://schemas.microsoft.com/office/drawing/2014/main" val="4270207754"/>
                    </a:ext>
                  </a:extLst>
                </a:gridCol>
                <a:gridCol w="4063999">
                  <a:extLst>
                    <a:ext uri="{9D8B030D-6E8A-4147-A177-3AD203B41FA5}">
                      <a16:colId xmlns:a16="http://schemas.microsoft.com/office/drawing/2014/main" val="603295769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23491366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dot15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802.15.3g 300GHz freq. extension SG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802.1D-2004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superceding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has an impact on 802.15.3, which requires revision via SG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Recharter for:</a:t>
                      </a:r>
                      <a:br>
                        <a:rPr lang="en-US" sz="1600" baseline="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an amendment to IEEE Std 802.15.6 for enhanced dependability, 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an amendment to IEEE Std 802.15.4 for enhanced Ultra Wide-Band (UWB) features, 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 new standard focused only on UWB devices, and 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 new standard focused only on Narrow Band (NB) devices</a:t>
                      </a:r>
                      <a:endParaRPr lang="en-US" sz="16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Interest Groups: Link Dependability, UWB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Standing Committees: IETF/6, </a:t>
                      </a:r>
                      <a:r>
                        <a:rPr lang="en-US" sz="1600" baseline="0" dirty="0" err="1">
                          <a:solidFill>
                            <a:schemeClr val="tx1"/>
                          </a:solidFill>
                        </a:rPr>
                        <a:t>TeraHertz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, Maintenance. 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3836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/>
                        <a:t>dot19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0" dirty="0"/>
                        <a:t>none</a:t>
                      </a:r>
                      <a:endParaRPr lang="en-US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0273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/>
                        <a:t>dot24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0" dirty="0"/>
                        <a:t>none</a:t>
                      </a:r>
                      <a:endParaRPr lang="en-US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0692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/>
                        <a:t>dot</a:t>
                      </a:r>
                      <a:br>
                        <a:rPr lang="en-US" sz="1600" baseline="0" dirty="0"/>
                      </a:br>
                      <a:r>
                        <a:rPr lang="en-US" sz="1600" baseline="0" dirty="0"/>
                        <a:t>ECSG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337724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5.10 Pre-PAR activity</a:t>
            </a:r>
          </a:p>
        </p:txBody>
      </p:sp>
    </p:spTree>
    <p:extLst>
      <p:ext uri="{BB962C8B-B14F-4D97-AF65-F5344CB8AC3E}">
        <p14:creationId xmlns:p14="http://schemas.microsoft.com/office/powerpoint/2010/main" val="30012729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8BFD41-4FBB-4B2A-B8EA-25FA07AA2DC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5.11 802 Task Force Topics 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10668000" cy="47244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2000" dirty="0"/>
              <a:t>802 Task Force Electronic Meeting held Monday 18 Oct 2021 16:00-17:00 ET</a:t>
            </a:r>
          </a:p>
          <a:p>
            <a:pPr marL="0" indent="0" eaLnBrk="1" hangingPunct="1">
              <a:buNone/>
              <a:defRPr/>
            </a:pPr>
            <a:r>
              <a:rPr lang="en-US" sz="2000" dirty="0"/>
              <a:t>Meeting notes at ec-21-0241-00-00EC on Mentor</a:t>
            </a:r>
          </a:p>
          <a:p>
            <a:pPr marL="0" indent="0" eaLnBrk="1" hangingPunct="1">
              <a:buNone/>
              <a:defRPr/>
            </a:pPr>
            <a:endParaRPr lang="en-US" sz="2000" dirty="0"/>
          </a:p>
          <a:p>
            <a:pPr marL="0" indent="0" eaLnBrk="1" hangingPunct="1">
              <a:buNone/>
              <a:defRPr/>
            </a:pPr>
            <a:r>
              <a:rPr lang="en-US" sz="2000" dirty="0"/>
              <a:t>Agenda:</a:t>
            </a:r>
            <a:endParaRPr lang="en-US" sz="20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  <a:defRPr/>
            </a:pPr>
            <a:endParaRPr lang="en-US" sz="20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  <a:defRPr/>
            </a:pPr>
            <a:endParaRPr lang="en-US" sz="20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  <a:defRPr/>
            </a:pPr>
            <a:endParaRPr lang="en-US" sz="20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  <a:defRPr/>
            </a:pPr>
            <a:endParaRPr lang="en-US" sz="20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  <a:defRPr/>
            </a:pPr>
            <a:endParaRPr lang="en-US" sz="20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2000" dirty="0">
                <a:solidFill>
                  <a:schemeClr val="tx2"/>
                </a:solidFill>
              </a:rPr>
              <a:t>Action Items:</a:t>
            </a:r>
          </a:p>
          <a:p>
            <a:pPr eaLnBrk="1" hangingPunct="1">
              <a:buFont typeface="+mj-lt"/>
              <a:buAutoNum type="arabicPeriod"/>
              <a:defRPr/>
            </a:pPr>
            <a:r>
              <a:rPr lang="en-US" sz="1800" dirty="0">
                <a:solidFill>
                  <a:schemeClr val="tx2"/>
                </a:solidFill>
              </a:rPr>
              <a:t>AI: Markus to bring rough schedule to next 802/SA Task Force meeting 13 DEC 2021</a:t>
            </a:r>
          </a:p>
          <a:p>
            <a:pPr eaLnBrk="1" hangingPunct="1">
              <a:buFont typeface="+mj-lt"/>
              <a:buAutoNum type="arabicPeriod"/>
              <a:defRPr/>
            </a:pPr>
            <a:r>
              <a:rPr lang="en-US" sz="1800" dirty="0">
                <a:solidFill>
                  <a:schemeClr val="tx2"/>
                </a:solidFill>
              </a:rPr>
              <a:t>AI: Markus to seek feedback from 802 on Mentor &amp; Equivalent Tools after a IEEE IT review</a:t>
            </a:r>
          </a:p>
          <a:p>
            <a:pPr marL="0" indent="0" eaLnBrk="1" hangingPunct="1">
              <a:buNone/>
              <a:defRPr/>
            </a:pPr>
            <a:endParaRPr lang="en-US" sz="2400" dirty="0">
              <a:solidFill>
                <a:schemeClr val="tx2"/>
              </a:solidFill>
            </a:endParaRPr>
          </a:p>
          <a:p>
            <a:pPr marL="800100" lvl="1" indent="-342900">
              <a:buFont typeface="+mj-lt"/>
              <a:buAutoNum type="arabicPeriod"/>
              <a:defRPr/>
            </a:pPr>
            <a:endParaRPr lang="en-US" sz="1600" dirty="0">
              <a:solidFill>
                <a:schemeClr val="tx2"/>
              </a:solidFill>
            </a:endParaRPr>
          </a:p>
          <a:p>
            <a:pPr lvl="1" eaLnBrk="1" hangingPunct="1">
              <a:defRPr/>
            </a:pPr>
            <a:endParaRPr lang="en-US" sz="1600" dirty="0"/>
          </a:p>
          <a:p>
            <a:pPr lvl="2" eaLnBrk="1" hangingPunct="1">
              <a:defRPr/>
            </a:pPr>
            <a:endParaRPr lang="en-US" sz="2000" dirty="0"/>
          </a:p>
          <a:p>
            <a:pPr lvl="2" eaLnBrk="1" hangingPunct="1">
              <a:defRPr/>
            </a:pPr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C237A3-2A58-4991-99BD-C9255F50BF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5556" y="2362200"/>
            <a:ext cx="8795142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4343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9906000" cy="5181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IEEE 802 LMSC Elections to be conducted at the March 2022 Plenary Session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802 Working Group and Technical Advisory Groups to hold elections for Chair and Vice Chair positions</a:t>
            </a:r>
          </a:p>
          <a:p>
            <a:r>
              <a:rPr lang="en-US" sz="2400" dirty="0"/>
              <a:t>802 Executive Committee Elections/Confirmations</a:t>
            </a:r>
          </a:p>
          <a:p>
            <a:pPr lvl="1"/>
            <a:r>
              <a:rPr lang="en-US" sz="1600" dirty="0"/>
              <a:t>802 LMSC Chair to be elected by non-appointed EC voting members</a:t>
            </a:r>
          </a:p>
          <a:p>
            <a:pPr lvl="1"/>
            <a:r>
              <a:rPr lang="en-US" sz="1600" dirty="0"/>
              <a:t>802 LMSC Appointed position candidates to be confirmed by EC voting members</a:t>
            </a:r>
          </a:p>
          <a:p>
            <a:pPr lvl="1"/>
            <a:r>
              <a:rPr lang="en-US" sz="1600" dirty="0"/>
              <a:t>802 LMSC WG/TAG Chair and Vice Chair position candidates to be confirmed by EC voting members</a:t>
            </a:r>
          </a:p>
          <a:p>
            <a:pPr lvl="1"/>
            <a:r>
              <a:rPr lang="en-US" sz="1600" dirty="0"/>
              <a:t>Non-voting 802 LMSC position candidates to be confirmed by EC voting members</a:t>
            </a:r>
          </a:p>
          <a:p>
            <a:r>
              <a:rPr lang="en-US" sz="2000" dirty="0" err="1"/>
              <a:t>Nikolich</a:t>
            </a:r>
            <a:r>
              <a:rPr lang="en-US" sz="2000" dirty="0"/>
              <a:t> will stand for LMSC Chair re-election and submit current set of LMSC appointed members for confirmation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295400" y="304800"/>
            <a:ext cx="952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dirty="0"/>
              <a:t>5.12 March 2022 802 LMSC Elections</a:t>
            </a:r>
          </a:p>
        </p:txBody>
      </p:sp>
    </p:spTree>
    <p:extLst>
      <p:ext uri="{BB962C8B-B14F-4D97-AF65-F5344CB8AC3E}">
        <p14:creationId xmlns:p14="http://schemas.microsoft.com/office/powerpoint/2010/main" val="12197360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447800"/>
            <a:ext cx="8610600" cy="5181600"/>
          </a:xfrm>
        </p:spPr>
        <p:txBody>
          <a:bodyPr/>
          <a:lstStyle/>
          <a:p>
            <a:r>
              <a:rPr lang="en-US" sz="2400" dirty="0"/>
              <a:t>Review Recording Secretary’s list of Open Action Items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209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dirty="0"/>
              <a:t>5.13 EC Action Item recap</a:t>
            </a:r>
          </a:p>
        </p:txBody>
      </p:sp>
    </p:spTree>
    <p:extLst>
      <p:ext uri="{BB962C8B-B14F-4D97-AF65-F5344CB8AC3E}">
        <p14:creationId xmlns:p14="http://schemas.microsoft.com/office/powerpoint/2010/main" val="23779375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5.14 802 Restructuring ad hoc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8B01C-DBDF-4832-BE4A-E2765C944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764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Status </a:t>
            </a:r>
          </a:p>
          <a:p>
            <a:pPr marL="457200" lvl="1" indent="0">
              <a:buNone/>
            </a:pPr>
            <a:r>
              <a:rPr lang="en-US" sz="2400" dirty="0"/>
              <a:t>1. 802 Mission/Purpose for Chair’s Guideline complete (</a:t>
            </a:r>
            <a:r>
              <a:rPr lang="en-US" sz="2400" dirty="0" err="1"/>
              <a:t>RogerM</a:t>
            </a:r>
            <a:r>
              <a:rPr lang="en-US" sz="2400" dirty="0"/>
              <a:t>).</a:t>
            </a:r>
          </a:p>
          <a:p>
            <a:pPr marL="457200" lvl="1" indent="0">
              <a:buNone/>
            </a:pPr>
            <a:r>
              <a:rPr lang="en-US" sz="2400" dirty="0"/>
              <a:t>2. Sub Ad </a:t>
            </a:r>
            <a:r>
              <a:rPr lang="en-US" sz="2400" dirty="0" err="1"/>
              <a:t>Hocs</a:t>
            </a:r>
            <a:br>
              <a:rPr lang="en-US" sz="2400" dirty="0"/>
            </a:br>
            <a:r>
              <a:rPr lang="en-US" sz="2400" dirty="0"/>
              <a:t>a. </a:t>
            </a:r>
            <a:r>
              <a:rPr lang="en-US" sz="2000" dirty="0"/>
              <a:t>Operational Efficiency (</a:t>
            </a:r>
            <a:r>
              <a:rPr lang="en-US" sz="2000" dirty="0" err="1"/>
              <a:t>BenR</a:t>
            </a:r>
            <a:r>
              <a:rPr lang="en-US" sz="2000" dirty="0"/>
              <a:t>) submitted P&amp;P changes to improve efficiency</a:t>
            </a:r>
            <a:br>
              <a:rPr lang="en-US" sz="2000" dirty="0"/>
            </a:br>
            <a:r>
              <a:rPr lang="en-US" sz="2000" dirty="0"/>
              <a:t>b. Strategic Planning (</a:t>
            </a:r>
            <a:r>
              <a:rPr lang="en-US" sz="2000" dirty="0" err="1"/>
              <a:t>PaulN</a:t>
            </a:r>
            <a:r>
              <a:rPr lang="en-US" sz="2000" dirty="0"/>
              <a:t>) completed 802 Next Gen Technologies Coordination/Brainstorm 	Workshop, formulating follow up actions</a:t>
            </a:r>
          </a:p>
          <a:p>
            <a:pPr marL="457200" lvl="1" indent="0">
              <a:buNone/>
            </a:pPr>
            <a:r>
              <a:rPr lang="en-US" sz="2000" dirty="0"/>
              <a:t>c. Technical Coherence (</a:t>
            </a:r>
            <a:r>
              <a:rPr lang="en-US" sz="2000" dirty="0" err="1"/>
              <a:t>RogerM</a:t>
            </a:r>
            <a:r>
              <a:rPr lang="en-US" sz="2000" dirty="0"/>
              <a:t>) initiated plans to revise 802 O&amp;A</a:t>
            </a:r>
            <a:br>
              <a:rPr lang="en-US" sz="2000" dirty="0"/>
            </a:br>
            <a:r>
              <a:rPr lang="en-US" sz="2000" dirty="0"/>
              <a:t>d. Hybrid Meeting Evaluation split into two sub-ad </a:t>
            </a:r>
            <a:r>
              <a:rPr lang="en-US" sz="2000" dirty="0" err="1"/>
              <a:t>hocs</a:t>
            </a:r>
            <a:br>
              <a:rPr lang="en-US" sz="2000" dirty="0"/>
            </a:br>
            <a:r>
              <a:rPr lang="en-US" sz="2000" dirty="0"/>
              <a:t>d.1 Mixed Mode Best Practices (</a:t>
            </a:r>
            <a:r>
              <a:rPr lang="en-US" sz="2000" dirty="0" err="1"/>
              <a:t>GeorgeZ</a:t>
            </a:r>
            <a:r>
              <a:rPr lang="en-US" sz="2000" dirty="0"/>
              <a:t>) in process of drafting a document</a:t>
            </a:r>
            <a:br>
              <a:rPr lang="en-US" sz="2000" dirty="0"/>
            </a:br>
            <a:r>
              <a:rPr lang="en-US" sz="2000" dirty="0"/>
              <a:t>d.2 Future Meeting Vision (</a:t>
            </a:r>
            <a:r>
              <a:rPr lang="en-US" sz="2000" dirty="0" err="1"/>
              <a:t>AndrewM</a:t>
            </a:r>
            <a:r>
              <a:rPr lang="en-US" sz="2000" dirty="0"/>
              <a:t>) in process of establishing a long term vision for 	effective 802 sessions	 </a:t>
            </a:r>
            <a:endParaRPr lang="en-US" sz="3200" dirty="0"/>
          </a:p>
          <a:p>
            <a:r>
              <a:rPr lang="en-US" sz="2800" dirty="0"/>
              <a:t>Next meeting 13:00-14:00pm ET Tuesday16 November 2021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212949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362200"/>
            <a:ext cx="8610600" cy="4267200"/>
          </a:xfrm>
        </p:spPr>
        <p:txBody>
          <a:bodyPr/>
          <a:lstStyle/>
          <a:p>
            <a:r>
              <a:rPr lang="en-US" sz="2400" dirty="0"/>
              <a:t>Geoff </a:t>
            </a:r>
            <a:r>
              <a:rPr lang="en-US" sz="2400" dirty="0" err="1"/>
              <a:t>Thompon</a:t>
            </a:r>
            <a:r>
              <a:rPr lang="en-US" sz="2400" dirty="0"/>
              <a:t> to report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533400" y="304800"/>
            <a:ext cx="11125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dirty="0"/>
              <a:t>5.15 802 IEEE Milestone Project Status Update</a:t>
            </a:r>
          </a:p>
        </p:txBody>
      </p:sp>
    </p:spTree>
    <p:extLst>
      <p:ext uri="{BB962C8B-B14F-4D97-AF65-F5344CB8AC3E}">
        <p14:creationId xmlns:p14="http://schemas.microsoft.com/office/powerpoint/2010/main" val="32454188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372128"/>
            <a:ext cx="8610600" cy="456672"/>
          </a:xfrm>
        </p:spPr>
        <p:txBody>
          <a:bodyPr/>
          <a:lstStyle/>
          <a:p>
            <a:r>
              <a:rPr lang="en-US" sz="2400" dirty="0"/>
              <a:t>Confirm EC meeting day/times with their chairs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209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dirty="0"/>
              <a:t>11.00 EC meeting schedule recap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B6DE9D0-E370-4394-B47E-A4729BDB6C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896" y="1957286"/>
            <a:ext cx="10876207" cy="4419983"/>
          </a:xfrm>
          <a:prstGeom prst="rect">
            <a:avLst/>
          </a:prstGeom>
        </p:spPr>
      </p:pic>
      <p:sp>
        <p:nvSpPr>
          <p:cNvPr id="2" name="Arrow: Right 1">
            <a:extLst>
              <a:ext uri="{FF2B5EF4-FFF2-40B4-BE49-F238E27FC236}">
                <a16:creationId xmlns:a16="http://schemas.microsoft.com/office/drawing/2014/main" id="{5234DE72-754F-41C9-A13A-099C5EAA0D88}"/>
              </a:ext>
            </a:extLst>
          </p:cNvPr>
          <p:cNvSpPr/>
          <p:nvPr/>
        </p:nvSpPr>
        <p:spPr bwMode="auto">
          <a:xfrm>
            <a:off x="3276600" y="2894497"/>
            <a:ext cx="533400" cy="381000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DE046CD0-8EBE-43A6-A494-CF453C5598F6}"/>
              </a:ext>
            </a:extLst>
          </p:cNvPr>
          <p:cNvSpPr/>
          <p:nvPr/>
        </p:nvSpPr>
        <p:spPr bwMode="auto">
          <a:xfrm rot="10800000">
            <a:off x="10172700" y="2896128"/>
            <a:ext cx="533400" cy="381000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7D175AF4-6955-42D2-859B-339BFE26C5CA}"/>
              </a:ext>
            </a:extLst>
          </p:cNvPr>
          <p:cNvSpPr/>
          <p:nvPr/>
        </p:nvSpPr>
        <p:spPr bwMode="auto">
          <a:xfrm>
            <a:off x="4881898" y="2896128"/>
            <a:ext cx="533400" cy="381000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892397A7-B23C-4A9E-92F2-AF311835DEA3}"/>
              </a:ext>
            </a:extLst>
          </p:cNvPr>
          <p:cNvSpPr/>
          <p:nvPr/>
        </p:nvSpPr>
        <p:spPr bwMode="auto">
          <a:xfrm>
            <a:off x="7260599" y="2896128"/>
            <a:ext cx="533400" cy="381000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0554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End of Opening EC Meeting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685803"/>
            <a:ext cx="7999414" cy="1065213"/>
          </a:xfrm>
        </p:spPr>
        <p:txBody>
          <a:bodyPr/>
          <a:lstStyle/>
          <a:p>
            <a:r>
              <a:rPr lang="en-US" dirty="0"/>
              <a:t>3.0 Participants in the IEEE-SA “individual process” shall</a:t>
            </a:r>
            <a:br>
              <a:rPr lang="en-US" dirty="0"/>
            </a:br>
            <a:r>
              <a:rPr lang="en-US" dirty="0"/>
              <a:t>act independently of others, including employers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The </a:t>
            </a:r>
            <a:r>
              <a:rPr lang="en-US" sz="1500" dirty="0">
                <a:hlinkClick r:id="rId2"/>
              </a:rPr>
              <a:t>IEEE-SA Standards Board Bylaws </a:t>
            </a:r>
            <a:r>
              <a:rPr lang="en-US" sz="1500" dirty="0"/>
              <a:t>require that “participants in the IEEE standards development individual process shall act based on their qualifications and experience”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This means participants: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00B050"/>
                </a:solidFill>
              </a:rPr>
              <a:t>Shall act &amp; vote </a:t>
            </a:r>
            <a:r>
              <a:rPr lang="en-US" sz="1350" dirty="0"/>
              <a:t>based on their personal &amp; independent opinions derived from their expertise, knowledge, and qualifications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act or vote </a:t>
            </a:r>
            <a:r>
              <a:rPr lang="en-US" sz="1350" dirty="0"/>
              <a:t>based on any obligation to or any direction from any other person or organization, including an employer or client, regardless of any external commitments, agreements, contracts, or orders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direct </a:t>
            </a:r>
            <a:r>
              <a:rPr lang="en-US" sz="1350" dirty="0"/>
              <a:t>the actions or votes of other participants or retaliate against other participants for fulfilling their responsibility to act &amp; vote based on their personal &amp; independently developed opinions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By participating in standards activities using the “</a:t>
            </a:r>
            <a:r>
              <a:rPr lang="en-US" sz="1500" i="1" dirty="0"/>
              <a:t>individual process</a:t>
            </a:r>
            <a:r>
              <a:rPr lang="en-US" sz="1500" dirty="0"/>
              <a:t>”, you are deemed to accept these requirements; if you are unable to satisfy these requirements then you shall immediately cease any participation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3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3705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 IEEE-SA standards activities shall allow the fair &amp;</a:t>
            </a:r>
            <a:br>
              <a:rPr lang="en-US" dirty="0"/>
            </a:br>
            <a:r>
              <a:rPr lang="en-US" dirty="0"/>
              <a:t>equitable consideration of all viewpoints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>
                <a:hlinkClick r:id="rId2"/>
              </a:rPr>
              <a:t>IEEE-SA Standards Board Bylaws </a:t>
            </a:r>
            <a:r>
              <a:rPr lang="en-US" dirty="0"/>
              <a:t>(clause 5.2.1.3) specifies that “</a:t>
            </a:r>
            <a:r>
              <a:rPr lang="en-US" i="1" dirty="0"/>
              <a:t>the standards development process shall not be dominated by any single interest category, individual, or organization</a:t>
            </a:r>
            <a:r>
              <a:rPr lang="en-US" dirty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This means no participant may exercise “</a:t>
            </a:r>
            <a:r>
              <a:rPr lang="en-US" sz="1350" i="1" dirty="0"/>
              <a:t>authority, leadership, or influence by reason of superior leverage, strength, or representation to the exclusion of fair and equitable consideration of other viewpoints</a:t>
            </a:r>
            <a:r>
              <a:rPr lang="en-US" sz="1350" dirty="0"/>
              <a:t>” or “</a:t>
            </a:r>
            <a:r>
              <a:rPr lang="en-US" sz="1350" i="1" dirty="0"/>
              <a:t>to hinder the progress of the standards development activity</a:t>
            </a:r>
            <a:r>
              <a:rPr lang="en-US" sz="1350" dirty="0"/>
              <a:t>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rule applies equally to those participating in a standards development project and to that project’s leadership group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Any person who reasonably suspects that dominance is occurring in a standards development project is encouraged to bring the issue to the attention of the Standards Committee or the project’s IEEE-SA Program Manager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4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9542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4.00 IEEE Staff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10439400" cy="1905000"/>
          </a:xfrm>
        </p:spPr>
        <p:txBody>
          <a:bodyPr/>
          <a:lstStyle/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Michelle Turner	role: 802 lead editorial support</a:t>
            </a:r>
            <a:br>
              <a:rPr lang="en-US" sz="1800" dirty="0"/>
            </a:br>
            <a:r>
              <a:rPr lang="en-US" sz="1800" dirty="0"/>
              <a:t>	title: Managing Editor, Content Production Management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endParaRPr lang="en-US" sz="18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Catherine Berger	role: 802 editorial support</a:t>
            </a:r>
            <a:br>
              <a:rPr lang="en-US" sz="1800" dirty="0"/>
            </a:br>
            <a:r>
              <a:rPr lang="en-US" sz="1800" dirty="0"/>
              <a:t>	title: Senior Program &amp; Special Project Manager</a:t>
            </a:r>
            <a:br>
              <a:rPr lang="en-US" sz="1800" dirty="0"/>
            </a:br>
            <a:endParaRPr lang="en-US" sz="18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Jodi </a:t>
            </a:r>
            <a:r>
              <a:rPr lang="en-US" sz="1800" dirty="0" err="1"/>
              <a:t>Haasz</a:t>
            </a:r>
            <a:r>
              <a:rPr lang="en-US" sz="1800" dirty="0"/>
              <a:t>	role: 802 lead</a:t>
            </a:r>
            <a:br>
              <a:rPr lang="en-US" sz="1800" dirty="0"/>
            </a:br>
            <a:r>
              <a:rPr lang="en-US" sz="1800" dirty="0"/>
              <a:t>	supports: dot01, dot03 and dot18 groups</a:t>
            </a:r>
            <a:br>
              <a:rPr lang="en-US" sz="1800" dirty="0"/>
            </a:br>
            <a:r>
              <a:rPr lang="en-US" sz="1800" dirty="0"/>
              <a:t>	title: Operational Program Management Senior Manager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endParaRPr lang="en-US" sz="18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Christy Bahn	role: 802 support</a:t>
            </a:r>
            <a:br>
              <a:rPr lang="en-US" sz="1800" dirty="0"/>
            </a:br>
            <a:r>
              <a:rPr lang="en-US" sz="1800" dirty="0"/>
              <a:t>	supports dot11, dot15, dot19 and, dot24 groups</a:t>
            </a:r>
            <a:br>
              <a:rPr lang="en-US" sz="1800" dirty="0"/>
            </a:br>
            <a:r>
              <a:rPr lang="en-US" sz="1800" dirty="0"/>
              <a:t>	title: Operational Program Management Program Manager</a:t>
            </a:r>
            <a:br>
              <a:rPr lang="en-US" sz="1800" dirty="0"/>
            </a:br>
            <a:br>
              <a:rPr lang="en-US" sz="1800" dirty="0"/>
            </a:br>
            <a:r>
              <a:rPr lang="en-US" sz="1400" dirty="0"/>
              <a:t>NOTE additional staff support: </a:t>
            </a:r>
            <a:br>
              <a:rPr lang="en-US" sz="1400" dirty="0"/>
            </a:br>
            <a:r>
              <a:rPr lang="en-US" sz="1400" dirty="0"/>
              <a:t>Erin Morales, Director, Operational Program </a:t>
            </a:r>
            <a:r>
              <a:rPr lang="en-US" sz="1400" dirty="0" err="1"/>
              <a:t>Managerment</a:t>
            </a:r>
            <a:r>
              <a:rPr lang="en-US" sz="1400" dirty="0"/>
              <a:t> (</a:t>
            </a:r>
            <a:r>
              <a:rPr lang="en-US" sz="1400" dirty="0">
                <a:hlinkClick r:id="rId2"/>
              </a:rPr>
              <a:t>e.spiewak@ieee.org</a:t>
            </a:r>
            <a:r>
              <a:rPr lang="en-US" sz="1400" dirty="0"/>
              <a:t>), Ashley Moran, Program Manager, Operational Program Management (</a:t>
            </a:r>
            <a:r>
              <a:rPr lang="en-US" sz="1400" dirty="0">
                <a:hlinkClick r:id="rId3"/>
              </a:rPr>
              <a:t>a.f.moran@ieee.org</a:t>
            </a:r>
            <a:r>
              <a:rPr lang="en-US" sz="1400" dirty="0"/>
              <a:t>), Christian Orlando, Program Coordinator, Operational Program Management (</a:t>
            </a:r>
            <a:r>
              <a:rPr lang="en-US" sz="1400" dirty="0">
                <a:hlinkClick r:id="rId4"/>
              </a:rPr>
              <a:t>c.orlando@ieee.org</a:t>
            </a:r>
            <a:r>
              <a:rPr lang="en-US" sz="1400" dirty="0"/>
              <a:t>), Patricia </a:t>
            </a:r>
            <a:r>
              <a:rPr lang="en-US" sz="1400" dirty="0" err="1"/>
              <a:t>Roder</a:t>
            </a:r>
            <a:r>
              <a:rPr lang="en-US" sz="1400" dirty="0"/>
              <a:t>, Senior Program Manager, Operational Program Management (</a:t>
            </a:r>
            <a:r>
              <a:rPr lang="en-US" sz="1400" dirty="0">
                <a:hlinkClick r:id="rId5"/>
              </a:rPr>
              <a:t>p.roder@ieee.org</a:t>
            </a:r>
            <a:r>
              <a:rPr lang="en-US" sz="1400" dirty="0"/>
              <a:t>), Malia Zaman, Senior Program Manager, Operational Program Management (</a:t>
            </a:r>
            <a:r>
              <a:rPr lang="en-US" sz="1400" dirty="0">
                <a:hlinkClick r:id="rId6"/>
              </a:rPr>
              <a:t>m.zaman@ieee.org</a:t>
            </a:r>
            <a:r>
              <a:rPr lang="en-US" sz="1400" dirty="0"/>
              <a:t>), Jennifer </a:t>
            </a:r>
            <a:r>
              <a:rPr lang="en-US" sz="1400" dirty="0" err="1"/>
              <a:t>Santulli</a:t>
            </a:r>
            <a:r>
              <a:rPr lang="en-US" sz="1400" dirty="0"/>
              <a:t>, Program Manager, Operational Program Management (</a:t>
            </a:r>
            <a:r>
              <a:rPr lang="en-US" sz="1400" dirty="0">
                <a:hlinkClick r:id="rId7"/>
              </a:rPr>
              <a:t>j.santulli@ieee.org</a:t>
            </a:r>
            <a:r>
              <a:rPr lang="en-US" sz="1400" dirty="0"/>
              <a:t>), Tom Thompson, Program Manager, Operational Program Management (</a:t>
            </a:r>
            <a:r>
              <a:rPr lang="en-US" sz="1400" dirty="0">
                <a:hlinkClick r:id="rId8"/>
              </a:rPr>
              <a:t>thomas.thompson@ieee.org</a:t>
            </a:r>
            <a:r>
              <a:rPr lang="en-US" sz="1400" dirty="0"/>
              <a:t>), Dan Perez, Program Coordinator, Operational Program Management (daniel.perez@ieee.org)  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18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endParaRPr lang="en-US" sz="18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endParaRPr 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797FA-4349-4FFA-8969-F3DDF5BC0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857500"/>
            <a:ext cx="10363200" cy="1143000"/>
          </a:xfrm>
        </p:spPr>
        <p:txBody>
          <a:bodyPr/>
          <a:lstStyle/>
          <a:p>
            <a:r>
              <a:rPr lang="en-US" dirty="0"/>
              <a:t>5.01 Chair’s Announcements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6C5EFF-860A-43B9-8CAA-487FCCBF0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00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5.01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806515"/>
            <a:ext cx="98298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Thank you to all that have diligently worked to keep IEEE 802 productive through all electronic sessions and meetings since March 2020.</a:t>
            </a:r>
          </a:p>
          <a:p>
            <a:r>
              <a:rPr lang="en-US" sz="2000" dirty="0"/>
              <a:t>In person interaction is vital to our productivity and creativity.</a:t>
            </a:r>
          </a:p>
          <a:p>
            <a:pPr lvl="1"/>
            <a:r>
              <a:rPr lang="en-US" sz="1800" dirty="0"/>
              <a:t>I look forward to a safe and productive return to in person sessions in 2022.</a:t>
            </a:r>
          </a:p>
          <a:p>
            <a:pPr lvl="1"/>
            <a:r>
              <a:rPr lang="en-US" sz="1800" dirty="0"/>
              <a:t>Continuing the mixed mode meeting experiment started in July, I will conduct the 14:00-18:00 ET 19 Nov 2021 plenary closing 802 EC meeting in a mixed-mode at the IEEE HQ in Piscataway NJ.  I invite interested participants to join me in person in the  while we simultaneously connect to remote participants.</a:t>
            </a:r>
          </a:p>
          <a:p>
            <a:pPr lvl="1"/>
            <a:endParaRPr lang="en-US" sz="1800" dirty="0"/>
          </a:p>
          <a:p>
            <a:r>
              <a:rPr lang="en-US" sz="2000" dirty="0"/>
              <a:t>IEEE Fellow Nominations – the SA has formed a Fellows Committee to help deserving Senior Members with significant technical standards experience prepare a nomination for elevation to IEEE Fellow</a:t>
            </a:r>
          </a:p>
          <a:p>
            <a:pPr lvl="1"/>
            <a:r>
              <a:rPr lang="en-US" sz="1800" dirty="0"/>
              <a:t>Contact </a:t>
            </a:r>
            <a:r>
              <a:rPr lang="en-US" sz="1800" dirty="0" err="1"/>
              <a:t>Nikolich</a:t>
            </a:r>
            <a:r>
              <a:rPr lang="en-US" sz="1800" dirty="0"/>
              <a:t> or Doug Zuckerman, </a:t>
            </a:r>
            <a:r>
              <a:rPr lang="en-US" sz="1800" dirty="0" err="1"/>
              <a:t>FelCom</a:t>
            </a:r>
            <a:r>
              <a:rPr lang="en-US" sz="1800" dirty="0"/>
              <a:t> Chair (</a:t>
            </a:r>
            <a:r>
              <a:rPr lang="en-US" sz="1800" dirty="0">
                <a:hlinkClick r:id="rId2"/>
              </a:rPr>
              <a:t>d.zuckerman@ieee.org</a:t>
            </a:r>
            <a:r>
              <a:rPr lang="en-US" sz="1800" dirty="0"/>
              <a:t>) for details</a:t>
            </a:r>
          </a:p>
          <a:p>
            <a:endParaRPr lang="en-US" sz="2000" dirty="0"/>
          </a:p>
          <a:p>
            <a:pPr marL="457200" lvl="1" indent="0">
              <a:buNone/>
            </a:pPr>
            <a:br>
              <a:rPr lang="en-US" sz="2000" dirty="0"/>
            </a:br>
            <a:br>
              <a:rPr lang="en-US" sz="2000" dirty="0"/>
            </a:br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894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5.01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11277600" cy="4114800"/>
          </a:xfrm>
        </p:spPr>
        <p:txBody>
          <a:bodyPr/>
          <a:lstStyle/>
          <a:p>
            <a:r>
              <a:rPr lang="en-US" dirty="0"/>
              <a:t>Reminders</a:t>
            </a:r>
            <a:endParaRPr lang="en-US" sz="2000" dirty="0"/>
          </a:p>
          <a:p>
            <a:pPr lvl="1"/>
            <a:r>
              <a:rPr lang="en-US" sz="2000" dirty="0"/>
              <a:t>Reminder #1: Use IMAT to log your attendance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r>
              <a:rPr lang="en-US" sz="2000" dirty="0"/>
              <a:t>Reminder #2: Interim EC meeting scheduled for 20:00-22:00 UTC 7 December (15:00-17:00 ET)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Reminder #3: </a:t>
            </a:r>
            <a:br>
              <a:rPr lang="en-US" sz="2000" dirty="0"/>
            </a:br>
            <a:r>
              <a:rPr lang="en-US" sz="2000" dirty="0"/>
              <a:t>closing EC consent agenda items due 19:00 UTC Wednesday 17 November 2021 (14:00 ET)</a:t>
            </a:r>
            <a:br>
              <a:rPr lang="en-US" sz="2000" dirty="0"/>
            </a:br>
            <a:r>
              <a:rPr lang="en-US" sz="2000" dirty="0"/>
              <a:t>  -- 48 hours prior to the start of the closing EC meeting.  </a:t>
            </a:r>
            <a:br>
              <a:rPr lang="en-US" sz="2000" dirty="0"/>
            </a:br>
            <a:r>
              <a:rPr lang="en-US" sz="2000" dirty="0"/>
              <a:t>vote tallies in support of consent agenda items due 17:00 UTC Friday 19 November 2021 (12:00 ET)</a:t>
            </a:r>
            <a:br>
              <a:rPr lang="en-US" sz="2000" dirty="0"/>
            </a:br>
            <a:r>
              <a:rPr lang="en-US" sz="2000" dirty="0"/>
              <a:t>  -- 2 hours prior to the start of the closing EC plenary meeting.</a:t>
            </a:r>
            <a:br>
              <a:rPr lang="en-US" sz="2000" dirty="0"/>
            </a:br>
            <a:endParaRPr lang="en-US" sz="2000" dirty="0"/>
          </a:p>
          <a:p>
            <a:pPr lvl="1"/>
            <a:r>
              <a:rPr lang="en-US" sz="1800" dirty="0"/>
              <a:t>Reminder #4: </a:t>
            </a:r>
            <a:br>
              <a:rPr lang="en-US" sz="1800" dirty="0"/>
            </a:br>
            <a:r>
              <a:rPr lang="en-US" sz="1800" dirty="0"/>
              <a:t>Congratulations to Glenn Parsons winning the IEEE SA </a:t>
            </a:r>
            <a:r>
              <a:rPr lang="en-US" sz="1800" dirty="0" err="1"/>
              <a:t>BoG</a:t>
            </a:r>
            <a:r>
              <a:rPr lang="en-US" sz="1800" dirty="0"/>
              <a:t> Member at Large 2022-2023 election.</a:t>
            </a:r>
            <a:br>
              <a:rPr lang="en-US" sz="2000" dirty="0"/>
            </a:br>
            <a:endParaRPr lang="en-US" sz="2000" dirty="0"/>
          </a:p>
          <a:p>
            <a:pPr marL="457200" lvl="1" indent="0">
              <a:buNone/>
            </a:pPr>
            <a:br>
              <a:rPr lang="en-US" sz="2000" dirty="0"/>
            </a:br>
            <a:br>
              <a:rPr lang="en-US" sz="2000" dirty="0"/>
            </a:br>
            <a:endParaRPr lang="en-US" sz="3200" dirty="0"/>
          </a:p>
          <a:p>
            <a:pPr lvl="1"/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9395CC-B2A4-4D70-A6BA-4C86C3F11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EF3CCF6A-119A-4052-8579-ED38E1AFA0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2600" y="265981"/>
            <a:ext cx="8534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5.01 Chair’s Announcements</a:t>
            </a:r>
            <a:br>
              <a:rPr lang="en-US" sz="4000" dirty="0"/>
            </a:br>
            <a:r>
              <a:rPr lang="en-US" sz="4000" dirty="0"/>
              <a:t>EC/WG/TAG meetings for the plenary</a:t>
            </a:r>
            <a:endParaRPr lang="en-US" sz="2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1724A2D-3D61-4B0E-BD1F-E4A69DE7C4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696" y="1524000"/>
            <a:ext cx="10876207" cy="4419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3829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247560</TotalTime>
  <Words>2483</Words>
  <Application>Microsoft Office PowerPoint</Application>
  <PresentationFormat>Widescreen</PresentationFormat>
  <Paragraphs>297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Lucida Grande</vt:lpstr>
      <vt:lpstr>Times New Roman</vt:lpstr>
      <vt:lpstr>Default Design</vt:lpstr>
      <vt:lpstr>Office Theme</vt:lpstr>
      <vt:lpstr>IEEE 802 LMSC   05 November 2021 to 19 November 2021  128th Plenary Session (5th electronic Plenary Session)  </vt:lpstr>
      <vt:lpstr>3.0 Participant behavior in IEEE-SA activities is guided by the IEEE Codes of Ethics &amp; Conduct</vt:lpstr>
      <vt:lpstr>3.0 Participants in the IEEE-SA “individual process” shall act independently of others, including employers</vt:lpstr>
      <vt:lpstr>3.0 IEEE-SA standards activities shall allow the fair &amp; equitable consideration of all viewpoints</vt:lpstr>
      <vt:lpstr>4.00 IEEE Staff</vt:lpstr>
      <vt:lpstr>5.01 Chair’s Announcements</vt:lpstr>
      <vt:lpstr>5.01 Chair’s Announcements</vt:lpstr>
      <vt:lpstr>5.01 Chair’s Announcements</vt:lpstr>
      <vt:lpstr>5.01 Chair’s Announcements EC/WG/TAG meetings for the plenary</vt:lpstr>
      <vt:lpstr>PowerPoint Presentation</vt:lpstr>
      <vt:lpstr>5.03 SA Standards Board Actions</vt:lpstr>
      <vt:lpstr>5.04  LMSC Email Ballot Recap</vt:lpstr>
      <vt:lpstr>5.05 EC Affiliation Update</vt:lpstr>
      <vt:lpstr>5.05 EC Affiliation Update</vt:lpstr>
      <vt:lpstr>5.06 Drafts to SA Ballot</vt:lpstr>
      <vt:lpstr>5.07 Drafts to RevCom</vt:lpstr>
      <vt:lpstr>5.08 Draft Documents or Actions for EC to consider</vt:lpstr>
      <vt:lpstr>5.09 Draft PARs to NesCom</vt:lpstr>
      <vt:lpstr>5.10 Pre-PAR activity</vt:lpstr>
      <vt:lpstr>5.10 Pre-PAR activity</vt:lpstr>
      <vt:lpstr>5.11 802 Task Force Topics </vt:lpstr>
      <vt:lpstr>5.12 March 2022 802 LMSC Elections</vt:lpstr>
      <vt:lpstr>5.13 EC Action Item recap</vt:lpstr>
      <vt:lpstr>5.14 802 Restructuring ad hoc Update</vt:lpstr>
      <vt:lpstr>5.15 802 IEEE Milestone Project Status Update</vt:lpstr>
      <vt:lpstr>11.00 EC meeting schedule recap</vt:lpstr>
      <vt:lpstr>End of Opening EC Meeting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3882</cp:revision>
  <cp:lastPrinted>2021-07-09T17:23:55Z</cp:lastPrinted>
  <dcterms:created xsi:type="dcterms:W3CDTF">2002-03-10T15:43:16Z</dcterms:created>
  <dcterms:modified xsi:type="dcterms:W3CDTF">2021-11-04T21:40:14Z</dcterms:modified>
</cp:coreProperties>
</file>