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12"/>
  </p:notesMasterIdLst>
  <p:handoutMasterIdLst>
    <p:handoutMasterId r:id="rId13"/>
  </p:handoutMasterIdLst>
  <p:sldIdLst>
    <p:sldId id="278" r:id="rId2"/>
    <p:sldId id="342" r:id="rId3"/>
    <p:sldId id="344" r:id="rId4"/>
    <p:sldId id="347" r:id="rId5"/>
    <p:sldId id="349" r:id="rId6"/>
    <p:sldId id="353" r:id="rId7"/>
    <p:sldId id="348" r:id="rId8"/>
    <p:sldId id="352" r:id="rId9"/>
    <p:sldId id="351" r:id="rId10"/>
    <p:sldId id="350" r:id="rId11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CCFF"/>
    <a:srgbClr val="99FF99"/>
    <a:srgbClr val="69BE28"/>
    <a:srgbClr val="0066FF"/>
    <a:srgbClr val="FFFF00"/>
    <a:srgbClr val="FFCC00"/>
    <a:srgbClr val="DDDDDD"/>
    <a:srgbClr val="2FB1D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2351A4F-844E-4759-9060-637B4DD7BBE0}" v="20" dt="2021-11-03T12:34:50.60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433" autoAdjust="0"/>
    <p:restoredTop sz="86905" autoAdjust="0"/>
  </p:normalViewPr>
  <p:slideViewPr>
    <p:cSldViewPr>
      <p:cViewPr varScale="1">
        <p:scale>
          <a:sx n="65" d="100"/>
          <a:sy n="65" d="100"/>
        </p:scale>
        <p:origin x="100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n Rosdahl" userId="2820f357-2dd4-4127-8713-e0bfde0fd756" providerId="ADAL" clId="{E2351A4F-844E-4759-9060-637B4DD7BBE0}"/>
    <pc:docChg chg="undo custSel addSld modSld sldOrd">
      <pc:chgData name="Jon Rosdahl" userId="2820f357-2dd4-4127-8713-e0bfde0fd756" providerId="ADAL" clId="{E2351A4F-844E-4759-9060-637B4DD7BBE0}" dt="2021-11-05T02:30:01.865" v="1028"/>
      <pc:docMkLst>
        <pc:docMk/>
      </pc:docMkLst>
      <pc:sldChg chg="modSp mod">
        <pc:chgData name="Jon Rosdahl" userId="2820f357-2dd4-4127-8713-e0bfde0fd756" providerId="ADAL" clId="{E2351A4F-844E-4759-9060-637B4DD7BBE0}" dt="2021-11-05T02:29:31.725" v="1026" actId="20577"/>
        <pc:sldMkLst>
          <pc:docMk/>
          <pc:sldMk cId="0" sldId="342"/>
        </pc:sldMkLst>
        <pc:spChg chg="mod">
          <ac:chgData name="Jon Rosdahl" userId="2820f357-2dd4-4127-8713-e0bfde0fd756" providerId="ADAL" clId="{E2351A4F-844E-4759-9060-637B4DD7BBE0}" dt="2021-11-05T02:29:31.725" v="1026" actId="20577"/>
          <ac:spMkLst>
            <pc:docMk/>
            <pc:sldMk cId="0" sldId="342"/>
            <ac:spMk id="273414" creationId="{A8DD74F1-78FD-43C5-92B7-9C87A242921B}"/>
          </ac:spMkLst>
        </pc:spChg>
      </pc:sldChg>
      <pc:sldChg chg="ord">
        <pc:chgData name="Jon Rosdahl" userId="2820f357-2dd4-4127-8713-e0bfde0fd756" providerId="ADAL" clId="{E2351A4F-844E-4759-9060-637B4DD7BBE0}" dt="2021-11-05T02:30:01.865" v="1028"/>
        <pc:sldMkLst>
          <pc:docMk/>
          <pc:sldMk cId="4279860646" sldId="348"/>
        </pc:sldMkLst>
      </pc:sldChg>
      <pc:sldChg chg="modSp mod ord">
        <pc:chgData name="Jon Rosdahl" userId="2820f357-2dd4-4127-8713-e0bfde0fd756" providerId="ADAL" clId="{E2351A4F-844E-4759-9060-637B4DD7BBE0}" dt="2021-11-05T02:28:42.292" v="951" actId="403"/>
        <pc:sldMkLst>
          <pc:docMk/>
          <pc:sldMk cId="3425996458" sldId="349"/>
        </pc:sldMkLst>
        <pc:spChg chg="mod">
          <ac:chgData name="Jon Rosdahl" userId="2820f357-2dd4-4127-8713-e0bfde0fd756" providerId="ADAL" clId="{E2351A4F-844E-4759-9060-637B4DD7BBE0}" dt="2021-11-05T02:28:42.292" v="951" actId="403"/>
          <ac:spMkLst>
            <pc:docMk/>
            <pc:sldMk cId="3425996458" sldId="349"/>
            <ac:spMk id="3" creationId="{6532B60D-9BAD-4732-BC59-3D7F9C8F7C3E}"/>
          </ac:spMkLst>
        </pc:spChg>
      </pc:sldChg>
      <pc:sldChg chg="addSp delSp modSp new mod">
        <pc:chgData name="Jon Rosdahl" userId="2820f357-2dd4-4127-8713-e0bfde0fd756" providerId="ADAL" clId="{E2351A4F-844E-4759-9060-637B4DD7BBE0}" dt="2021-11-05T02:25:49.875" v="771" actId="20577"/>
        <pc:sldMkLst>
          <pc:docMk/>
          <pc:sldMk cId="1621106329" sldId="352"/>
        </pc:sldMkLst>
        <pc:spChg chg="mod">
          <ac:chgData name="Jon Rosdahl" userId="2820f357-2dd4-4127-8713-e0bfde0fd756" providerId="ADAL" clId="{E2351A4F-844E-4759-9060-637B4DD7BBE0}" dt="2021-11-03T02:16:47.512" v="32" actId="20577"/>
          <ac:spMkLst>
            <pc:docMk/>
            <pc:sldMk cId="1621106329" sldId="352"/>
            <ac:spMk id="2" creationId="{491A5F7B-9E73-4AF3-8EA9-28D1BF720B4D}"/>
          </ac:spMkLst>
        </pc:spChg>
        <pc:spChg chg="mod">
          <ac:chgData name="Jon Rosdahl" userId="2820f357-2dd4-4127-8713-e0bfde0fd756" providerId="ADAL" clId="{E2351A4F-844E-4759-9060-637B4DD7BBE0}" dt="2021-11-05T02:25:49.875" v="771" actId="20577"/>
          <ac:spMkLst>
            <pc:docMk/>
            <pc:sldMk cId="1621106329" sldId="352"/>
            <ac:spMk id="3" creationId="{1130A3A1-BA0A-4312-99A3-00A7001267C6}"/>
          </ac:spMkLst>
        </pc:spChg>
        <pc:spChg chg="add del">
          <ac:chgData name="Jon Rosdahl" userId="2820f357-2dd4-4127-8713-e0bfde0fd756" providerId="ADAL" clId="{E2351A4F-844E-4759-9060-637B4DD7BBE0}" dt="2021-11-03T02:23:56.040" v="576"/>
          <ac:spMkLst>
            <pc:docMk/>
            <pc:sldMk cId="1621106329" sldId="352"/>
            <ac:spMk id="4" creationId="{194E1532-6934-49BB-9A34-DE666F7B327F}"/>
          </ac:spMkLst>
        </pc:spChg>
        <pc:spChg chg="add del mod">
          <ac:chgData name="Jon Rosdahl" userId="2820f357-2dd4-4127-8713-e0bfde0fd756" providerId="ADAL" clId="{E2351A4F-844E-4759-9060-637B4DD7BBE0}" dt="2021-11-03T02:23:55.586" v="575"/>
          <ac:spMkLst>
            <pc:docMk/>
            <pc:sldMk cId="1621106329" sldId="352"/>
            <ac:spMk id="5" creationId="{721EE570-C771-4C77-B860-B995DCA7660F}"/>
          </ac:spMkLst>
        </pc:spChg>
        <pc:spChg chg="add del">
          <ac:chgData name="Jon Rosdahl" userId="2820f357-2dd4-4127-8713-e0bfde0fd756" providerId="ADAL" clId="{E2351A4F-844E-4759-9060-637B4DD7BBE0}" dt="2021-11-03T02:26:14.418" v="595"/>
          <ac:spMkLst>
            <pc:docMk/>
            <pc:sldMk cId="1621106329" sldId="352"/>
            <ac:spMk id="6" creationId="{4A4581AE-0200-400A-9BE3-F29848DD074A}"/>
          </ac:spMkLst>
        </pc:spChg>
      </pc:sldChg>
      <pc:sldChg chg="modSp new mod ord">
        <pc:chgData name="Jon Rosdahl" userId="2820f357-2dd4-4127-8713-e0bfde0fd756" providerId="ADAL" clId="{E2351A4F-844E-4759-9060-637B4DD7BBE0}" dt="2021-11-03T02:22:26.269" v="516"/>
        <pc:sldMkLst>
          <pc:docMk/>
          <pc:sldMk cId="302269111" sldId="353"/>
        </pc:sldMkLst>
        <pc:spChg chg="mod">
          <ac:chgData name="Jon Rosdahl" userId="2820f357-2dd4-4127-8713-e0bfde0fd756" providerId="ADAL" clId="{E2351A4F-844E-4759-9060-637B4DD7BBE0}" dt="2021-11-03T02:17:33.313" v="116" actId="20577"/>
          <ac:spMkLst>
            <pc:docMk/>
            <pc:sldMk cId="302269111" sldId="353"/>
            <ac:spMk id="2" creationId="{7CD971AA-38D0-4010-8C09-DA2982B39DF7}"/>
          </ac:spMkLst>
        </pc:spChg>
        <pc:spChg chg="mod">
          <ac:chgData name="Jon Rosdahl" userId="2820f357-2dd4-4127-8713-e0bfde0fd756" providerId="ADAL" clId="{E2351A4F-844E-4759-9060-637B4DD7BBE0}" dt="2021-11-03T02:22:08.517" v="514" actId="20577"/>
          <ac:spMkLst>
            <pc:docMk/>
            <pc:sldMk cId="302269111" sldId="353"/>
            <ac:spMk id="3" creationId="{BC86539C-A47B-4496-8F6C-68136BCFE6C3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5970" name="Rectangle 2">
            <a:extLst>
              <a:ext uri="{FF2B5EF4-FFF2-40B4-BE49-F238E27FC236}">
                <a16:creationId xmlns:a16="http://schemas.microsoft.com/office/drawing/2014/main" id="{871DC766-1E8F-4CF2-8AEA-35CDB6CCEAA3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 altLang="en-US"/>
          </a:p>
        </p:txBody>
      </p:sp>
      <p:sp>
        <p:nvSpPr>
          <p:cNvPr id="595971" name="Rectangle 3">
            <a:extLst>
              <a:ext uri="{FF2B5EF4-FFF2-40B4-BE49-F238E27FC236}">
                <a16:creationId xmlns:a16="http://schemas.microsoft.com/office/drawing/2014/main" id="{654DC43F-F48F-4695-9F1B-40D6BBB94ED3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r>
              <a:rPr lang="en-US" altLang="en-US"/>
              <a:t>November 2021</a:t>
            </a:r>
          </a:p>
        </p:txBody>
      </p:sp>
      <p:sp>
        <p:nvSpPr>
          <p:cNvPr id="595972" name="Rectangle 4">
            <a:extLst>
              <a:ext uri="{FF2B5EF4-FFF2-40B4-BE49-F238E27FC236}">
                <a16:creationId xmlns:a16="http://schemas.microsoft.com/office/drawing/2014/main" id="{8C305D45-C341-4664-9CC2-BC63D4C1F5B3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r>
              <a:rPr lang="en-US" altLang="en-US"/>
              <a:t>802 EC-21/265r0</a:t>
            </a:r>
          </a:p>
        </p:txBody>
      </p:sp>
      <p:sp>
        <p:nvSpPr>
          <p:cNvPr id="595973" name="Rectangle 5">
            <a:extLst>
              <a:ext uri="{FF2B5EF4-FFF2-40B4-BE49-F238E27FC236}">
                <a16:creationId xmlns:a16="http://schemas.microsoft.com/office/drawing/2014/main" id="{C39DF945-535E-4C4E-A8ED-A998BC26F4A2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C1BD8C2E-E69C-4013-AEC1-5AD18F45921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hd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>
            <a:extLst>
              <a:ext uri="{FF2B5EF4-FFF2-40B4-BE49-F238E27FC236}">
                <a16:creationId xmlns:a16="http://schemas.microsoft.com/office/drawing/2014/main" id="{4C2B0497-5142-43AA-BDEB-F2A5749571DE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 altLang="en-US"/>
          </a:p>
        </p:txBody>
      </p:sp>
      <p:sp>
        <p:nvSpPr>
          <p:cNvPr id="107523" name="Rectangle 3">
            <a:extLst>
              <a:ext uri="{FF2B5EF4-FFF2-40B4-BE49-F238E27FC236}">
                <a16:creationId xmlns:a16="http://schemas.microsoft.com/office/drawing/2014/main" id="{277BB58A-02BE-4825-B96B-857435ECD22E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r>
              <a:rPr lang="en-US" altLang="en-US"/>
              <a:t>November 2021</a:t>
            </a:r>
          </a:p>
        </p:txBody>
      </p:sp>
      <p:sp>
        <p:nvSpPr>
          <p:cNvPr id="107524" name="Rectangle 4">
            <a:extLst>
              <a:ext uri="{FF2B5EF4-FFF2-40B4-BE49-F238E27FC236}">
                <a16:creationId xmlns:a16="http://schemas.microsoft.com/office/drawing/2014/main" id="{BBFFEF78-4544-46E5-BDAF-D7E50D50E2E2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7525" name="Rectangle 5">
            <a:extLst>
              <a:ext uri="{FF2B5EF4-FFF2-40B4-BE49-F238E27FC236}">
                <a16:creationId xmlns:a16="http://schemas.microsoft.com/office/drawing/2014/main" id="{5EB52EF1-F4F9-4740-AFEC-793E18E8D11C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7526" name="Rectangle 6">
            <a:extLst>
              <a:ext uri="{FF2B5EF4-FFF2-40B4-BE49-F238E27FC236}">
                <a16:creationId xmlns:a16="http://schemas.microsoft.com/office/drawing/2014/main" id="{C511F877-6E72-4291-BE27-2FFB619DED85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r>
              <a:rPr lang="en-US" altLang="en-US"/>
              <a:t>802 EC-21/265r0</a:t>
            </a:r>
          </a:p>
        </p:txBody>
      </p:sp>
      <p:sp>
        <p:nvSpPr>
          <p:cNvPr id="107527" name="Rectangle 7">
            <a:extLst>
              <a:ext uri="{FF2B5EF4-FFF2-40B4-BE49-F238E27FC236}">
                <a16:creationId xmlns:a16="http://schemas.microsoft.com/office/drawing/2014/main" id="{48307941-2B4D-4872-AF5D-7C473892C44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F7A52B0D-DD1E-4554-8B26-BB0942B0983C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1E054307-8838-4972-BCA5-FB0EEEA9F87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A2B7614-8CEF-416B-BF11-0AD109525BB1}" type="slidenum">
              <a:rPr lang="en-US" altLang="en-US"/>
              <a:pPr/>
              <a:t>1</a:t>
            </a:fld>
            <a:endParaRPr lang="en-US" altLang="en-US"/>
          </a:p>
        </p:txBody>
      </p:sp>
      <p:sp>
        <p:nvSpPr>
          <p:cNvPr id="237570" name="Rectangle 2">
            <a:extLst>
              <a:ext uri="{FF2B5EF4-FFF2-40B4-BE49-F238E27FC236}">
                <a16:creationId xmlns:a16="http://schemas.microsoft.com/office/drawing/2014/main" id="{57583804-EB97-435C-83B6-17B9DDE6F52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7571" name="Rectangle 3">
            <a:extLst>
              <a:ext uri="{FF2B5EF4-FFF2-40B4-BE49-F238E27FC236}">
                <a16:creationId xmlns:a16="http://schemas.microsoft.com/office/drawing/2014/main" id="{69AC67FA-F51C-4D69-B8C3-28F5082556D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76741E1-F655-49A1-855A-47950535CA24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en-US" altLang="en-US"/>
              <a:t>November 2021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4AB542B-1DD6-4E56-8615-60E9F237C2D4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 altLang="en-US"/>
              <a:t>802 EC-21/265r0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9D642A79-F2C1-4EF2-9629-C069A599452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AF7A228-8293-4E9F-976D-166646B2655F}" type="slidenum">
              <a:rPr lang="en-US" altLang="en-US"/>
              <a:pPr/>
              <a:t>2</a:t>
            </a:fld>
            <a:endParaRPr lang="en-US" altLang="en-US"/>
          </a:p>
        </p:txBody>
      </p:sp>
      <p:sp>
        <p:nvSpPr>
          <p:cNvPr id="274434" name="Rectangle 2">
            <a:extLst>
              <a:ext uri="{FF2B5EF4-FFF2-40B4-BE49-F238E27FC236}">
                <a16:creationId xmlns:a16="http://schemas.microsoft.com/office/drawing/2014/main" id="{851BC98E-E896-42DF-B730-1D0C0D8CF16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4435" name="Rectangle 3">
            <a:extLst>
              <a:ext uri="{FF2B5EF4-FFF2-40B4-BE49-F238E27FC236}">
                <a16:creationId xmlns:a16="http://schemas.microsoft.com/office/drawing/2014/main" id="{F4CDCF37-5D18-4A7A-BD29-19CB733E815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E488224-5423-4987-AC4E-FE4B315F315A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en-US" altLang="en-US"/>
              <a:t>November 2021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814151C-7927-4326-A36F-F6023E68A629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 altLang="en-US"/>
              <a:t>802 EC-21/265r0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Yellow Highlight – Potential deferral identified.</a:t>
            </a:r>
          </a:p>
          <a:p>
            <a:r>
              <a:rPr lang="en-US" dirty="0"/>
              <a:t>Blue  Highlight – replacement dates for venues deferred.</a:t>
            </a:r>
          </a:p>
          <a:p>
            <a:r>
              <a:rPr lang="en-US" dirty="0"/>
              <a:t>Light Green highlight – potential targets for possible deferrals.</a:t>
            </a:r>
          </a:p>
          <a:p>
            <a:r>
              <a:rPr lang="en-US" dirty="0"/>
              <a:t>Dark Green Highlight – rebooking due to COVID</a:t>
            </a:r>
          </a:p>
          <a:p>
            <a:r>
              <a:rPr lang="en-US" dirty="0"/>
              <a:t>Red – Cancelled – Electronic Plenary</a:t>
            </a:r>
          </a:p>
          <a:p>
            <a:r>
              <a:rPr lang="en-US" dirty="0"/>
              <a:t>No highlight – pre Covid assigned dates/venues.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7A52B0D-DD1E-4554-8B26-BB0942B0983C}" type="slidenum">
              <a:rPr lang="en-US" altLang="en-US" smtClean="0"/>
              <a:pPr/>
              <a:t>3</a:t>
            </a:fld>
            <a:endParaRPr lang="en-US" alt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A3BA170-C2F2-4DE2-9ED7-EFDC36CB4663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en-US" altLang="en-US"/>
              <a:t>November 2021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FDCCCEF-1EEE-440B-B6E4-D171747D3EEA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 altLang="en-US"/>
              <a:t>802 EC-21/265r0</a:t>
            </a:r>
          </a:p>
        </p:txBody>
      </p:sp>
    </p:spTree>
    <p:extLst>
      <p:ext uri="{BB962C8B-B14F-4D97-AF65-F5344CB8AC3E}">
        <p14:creationId xmlns:p14="http://schemas.microsoft.com/office/powerpoint/2010/main" val="12540878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0754" name="Rectangle 2">
            <a:extLst>
              <a:ext uri="{FF2B5EF4-FFF2-40B4-BE49-F238E27FC236}">
                <a16:creationId xmlns:a16="http://schemas.microsoft.com/office/drawing/2014/main" id="{0916E9D6-7CA1-4FF4-9569-8648078D1E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288" y="6597650"/>
            <a:ext cx="9129712" cy="260350"/>
          </a:xfrm>
          <a:prstGeom prst="rect">
            <a:avLst/>
          </a:prstGeom>
          <a:solidFill>
            <a:srgbClr val="2FADDF"/>
          </a:solidFill>
          <a:ln w="9525">
            <a:solidFill>
              <a:srgbClr val="2FAD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" name="Text Box 9">
            <a:extLst>
              <a:ext uri="{FF2B5EF4-FFF2-40B4-BE49-F238E27FC236}">
                <a16:creationId xmlns:a16="http://schemas.microsoft.com/office/drawing/2014/main" id="{ECC9A3E7-6E7E-4533-8460-17B235A06FF0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-4762" y="6597486"/>
            <a:ext cx="91440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/>
            <a:r>
              <a:rPr lang="en-US" altLang="en-US" sz="1200" dirty="0">
                <a:solidFill>
                  <a:schemeClr val="bg1"/>
                </a:solidFill>
              </a:rPr>
              <a:t>2021 November IEEE 802 Electronic Plenary</a:t>
            </a:r>
          </a:p>
        </p:txBody>
      </p:sp>
      <p:sp>
        <p:nvSpPr>
          <p:cNvPr id="330755" name="Rectangle 3">
            <a:extLst>
              <a:ext uri="{FF2B5EF4-FFF2-40B4-BE49-F238E27FC236}">
                <a16:creationId xmlns:a16="http://schemas.microsoft.com/office/drawing/2014/main" id="{33742F36-ED33-42D0-8176-79384FE46A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75" y="3175"/>
            <a:ext cx="9136063" cy="260350"/>
          </a:xfrm>
          <a:prstGeom prst="rect">
            <a:avLst/>
          </a:prstGeom>
          <a:solidFill>
            <a:srgbClr val="2FADDF"/>
          </a:solidFill>
          <a:ln w="9525">
            <a:solidFill>
              <a:srgbClr val="2FAD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0756" name="Rectangle 4">
            <a:extLst>
              <a:ext uri="{FF2B5EF4-FFF2-40B4-BE49-F238E27FC236}">
                <a16:creationId xmlns:a16="http://schemas.microsoft.com/office/drawing/2014/main" id="{9307BF9A-E01D-4F3D-B2CA-756473780667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en-US" noProof="0"/>
              <a:t>Click to edit Master title style</a:t>
            </a:r>
          </a:p>
        </p:txBody>
      </p:sp>
      <p:sp>
        <p:nvSpPr>
          <p:cNvPr id="330757" name="Rectangle 5">
            <a:extLst>
              <a:ext uri="{FF2B5EF4-FFF2-40B4-BE49-F238E27FC236}">
                <a16:creationId xmlns:a16="http://schemas.microsoft.com/office/drawing/2014/main" id="{3D08866B-76FE-4482-A597-BEEB92688837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US" altLang="en-US" noProof="0"/>
              <a:t>Click to edit Master subtitle style</a:t>
            </a:r>
          </a:p>
        </p:txBody>
      </p:sp>
      <p:sp>
        <p:nvSpPr>
          <p:cNvPr id="330758" name="Text Box 6">
            <a:extLst>
              <a:ext uri="{FF2B5EF4-FFF2-40B4-BE49-F238E27FC236}">
                <a16:creationId xmlns:a16="http://schemas.microsoft.com/office/drawing/2014/main" id="{4850163A-3EBC-482C-8203-833C440D17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58138" y="6589713"/>
            <a:ext cx="115093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1" hangingPunct="1">
              <a:spcBef>
                <a:spcPct val="50000"/>
              </a:spcBef>
            </a:pPr>
            <a:r>
              <a:rPr lang="en-US" altLang="en-US" sz="1200">
                <a:solidFill>
                  <a:schemeClr val="bg1"/>
                </a:solidFill>
              </a:rPr>
              <a:t>Page </a:t>
            </a:r>
            <a:fld id="{1CB15AE4-5154-4C3F-8C5F-14C4E82E64F1}" type="slidenum">
              <a:rPr lang="en-US" altLang="en-US" sz="1200">
                <a:solidFill>
                  <a:schemeClr val="bg1"/>
                </a:solidFill>
              </a:rPr>
              <a:pPr algn="r" eaLnBrk="1" hangingPunct="1">
                <a:spcBef>
                  <a:spcPct val="50000"/>
                </a:spcBef>
              </a:pPr>
              <a:t>‹#›</a:t>
            </a:fld>
            <a:endParaRPr lang="en-US" altLang="en-US" sz="1200">
              <a:solidFill>
                <a:schemeClr val="bg1"/>
              </a:solidFill>
            </a:endParaRPr>
          </a:p>
        </p:txBody>
      </p:sp>
      <p:grpSp>
        <p:nvGrpSpPr>
          <p:cNvPr id="330761" name="Group 9">
            <a:extLst>
              <a:ext uri="{FF2B5EF4-FFF2-40B4-BE49-F238E27FC236}">
                <a16:creationId xmlns:a16="http://schemas.microsoft.com/office/drawing/2014/main" id="{482F0322-AA73-4141-94E5-E0F4356D9ED4}"/>
              </a:ext>
            </a:extLst>
          </p:cNvPr>
          <p:cNvGrpSpPr>
            <a:grpSpLocks/>
          </p:cNvGrpSpPr>
          <p:nvPr/>
        </p:nvGrpSpPr>
        <p:grpSpPr bwMode="auto">
          <a:xfrm>
            <a:off x="8316913" y="5876925"/>
            <a:ext cx="793750" cy="709613"/>
            <a:chOff x="3288" y="3482"/>
            <a:chExt cx="500" cy="447"/>
          </a:xfrm>
        </p:grpSpPr>
        <p:sp>
          <p:nvSpPr>
            <p:cNvPr id="330762" name="Rectangle 10">
              <a:extLst>
                <a:ext uri="{FF2B5EF4-FFF2-40B4-BE49-F238E27FC236}">
                  <a16:creationId xmlns:a16="http://schemas.microsoft.com/office/drawing/2014/main" id="{32348BFF-B9BA-4861-B473-83605A7DC0AF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3288" y="3521"/>
              <a:ext cx="454" cy="363"/>
            </a:xfrm>
            <a:prstGeom prst="rect">
              <a:avLst/>
            </a:prstGeom>
            <a:solidFill>
              <a:srgbClr val="2FB1D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0763" name="Text Box 11">
              <a:extLst>
                <a:ext uri="{FF2B5EF4-FFF2-40B4-BE49-F238E27FC236}">
                  <a16:creationId xmlns:a16="http://schemas.microsoft.com/office/drawing/2014/main" id="{42220904-DB44-442A-95D1-2709A7A11430}"/>
                </a:ext>
              </a:extLst>
            </p:cNvPr>
            <p:cNvSpPr txBox="1">
              <a:spLocks noChangeArrowheads="1"/>
            </p:cNvSpPr>
            <p:nvPr userDrawn="1"/>
          </p:nvSpPr>
          <p:spPr bwMode="auto">
            <a:xfrm>
              <a:off x="3297" y="3482"/>
              <a:ext cx="485" cy="27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2300" b="1">
                  <a:solidFill>
                    <a:schemeClr val="bg1"/>
                  </a:solidFill>
                </a:rPr>
                <a:t>EEE</a:t>
              </a:r>
            </a:p>
          </p:txBody>
        </p:sp>
        <p:sp>
          <p:nvSpPr>
            <p:cNvPr id="330764" name="Line 12">
              <a:extLst>
                <a:ext uri="{FF2B5EF4-FFF2-40B4-BE49-F238E27FC236}">
                  <a16:creationId xmlns:a16="http://schemas.microsoft.com/office/drawing/2014/main" id="{4143CF03-14BD-416E-8DC6-153C37A1569A}"/>
                </a:ext>
              </a:extLst>
            </p:cNvPr>
            <p:cNvSpPr>
              <a:spLocks noChangeShapeType="1"/>
            </p:cNvSpPr>
            <p:nvPr userDrawn="1"/>
          </p:nvSpPr>
          <p:spPr bwMode="auto">
            <a:xfrm>
              <a:off x="3331" y="3542"/>
              <a:ext cx="0" cy="317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30765" name="Text Box 13">
              <a:extLst>
                <a:ext uri="{FF2B5EF4-FFF2-40B4-BE49-F238E27FC236}">
                  <a16:creationId xmlns:a16="http://schemas.microsoft.com/office/drawing/2014/main" id="{95E66740-E80B-4ADC-A8B0-8DF0DE44E14A}"/>
                </a:ext>
              </a:extLst>
            </p:cNvPr>
            <p:cNvSpPr txBox="1">
              <a:spLocks noChangeArrowheads="1"/>
            </p:cNvSpPr>
            <p:nvPr userDrawn="1"/>
          </p:nvSpPr>
          <p:spPr bwMode="auto">
            <a:xfrm>
              <a:off x="3303" y="3641"/>
              <a:ext cx="485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r>
                <a:rPr lang="en-US" altLang="en-US" b="1">
                  <a:solidFill>
                    <a:schemeClr val="bg1"/>
                  </a:solidFill>
                </a:rPr>
                <a:t>802</a:t>
              </a:r>
            </a:p>
          </p:txBody>
        </p:sp>
      </p:grpSp>
      <p:sp>
        <p:nvSpPr>
          <p:cNvPr id="18" name="TextBox 17">
            <a:extLst>
              <a:ext uri="{FF2B5EF4-FFF2-40B4-BE49-F238E27FC236}">
                <a16:creationId xmlns:a16="http://schemas.microsoft.com/office/drawing/2014/main" id="{A4501BF6-CD0F-470D-B2E3-E40AE4948D05}"/>
              </a:ext>
            </a:extLst>
          </p:cNvPr>
          <p:cNvSpPr txBox="1"/>
          <p:nvPr userDrawn="1"/>
        </p:nvSpPr>
        <p:spPr>
          <a:xfrm>
            <a:off x="0" y="6604000"/>
            <a:ext cx="16764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doc: 802 EC-21/0265r0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334970-C96B-4690-A0B8-18347D84D2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102657D-315C-4B1E-841A-986CFFAB2CE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2602981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E677F75-CAFD-4E65-9507-E7707C26F2C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78600" y="404813"/>
            <a:ext cx="2108200" cy="546258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C127ABC-A600-4AA3-8F29-7B2BEDFBE61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250825" y="404813"/>
            <a:ext cx="6175375" cy="546258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49182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0997A4-7ECA-47F1-84A9-B5B1D1BECC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A769B6-DA21-4E90-BB25-B98718AE50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1269561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A5675D-7433-46D1-9CC2-E2BB294E77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76BB1EE-E545-48A5-9729-C524B5652A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1655478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0953C4-9EFB-4CD3-9610-F5A3C0D50D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24E3AC-CCBF-4809-8A90-7F71D3461E2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50825" y="1341438"/>
            <a:ext cx="4038600" cy="4525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E046390-8D18-4BAF-A469-26B9CB3377D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441825" y="1341438"/>
            <a:ext cx="4038600" cy="4525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8947575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B57977-1713-403A-8F15-B07D109A55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395DDBB-EE1F-474D-B583-4868530294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B980EAD-1CCC-43D5-BAC2-C8E85A7C641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67D1348-611E-4262-932E-317C1E73F5A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D3A1949-54F8-4B7F-8547-1B0F8E2890A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1885050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018FEC-4181-4D3C-9297-4C1CFBC875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4093243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811818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98C9EA-34CD-4482-BE01-412826CA9E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4B8B9E-A908-4EF2-80DF-70DE4AF009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9560AA4-C8C0-4724-95C2-29296EFF40E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4513894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AA6E2C-1027-4DD1-B70F-AB291B378D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B825638-D223-47B8-BB02-17BC35F0985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D589DCC-A8C4-4EB5-9EB7-B9DE029C065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4897123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730" name="Rectangle 2">
            <a:extLst>
              <a:ext uri="{FF2B5EF4-FFF2-40B4-BE49-F238E27FC236}">
                <a16:creationId xmlns:a16="http://schemas.microsoft.com/office/drawing/2014/main" id="{ACF72588-8CCA-484B-BB57-75115034C0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604000"/>
            <a:ext cx="9139238" cy="260350"/>
          </a:xfrm>
          <a:prstGeom prst="rect">
            <a:avLst/>
          </a:prstGeom>
          <a:solidFill>
            <a:srgbClr val="2FB1DF"/>
          </a:solidFill>
          <a:ln w="9525">
            <a:solidFill>
              <a:srgbClr val="2FB1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9731" name="Rectangle 3">
            <a:extLst>
              <a:ext uri="{FF2B5EF4-FFF2-40B4-BE49-F238E27FC236}">
                <a16:creationId xmlns:a16="http://schemas.microsoft.com/office/drawing/2014/main" id="{F63C43A1-4887-493E-8A14-BF150B517F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75" y="3175"/>
            <a:ext cx="9136063" cy="260350"/>
          </a:xfrm>
          <a:prstGeom prst="rect">
            <a:avLst/>
          </a:prstGeom>
          <a:solidFill>
            <a:srgbClr val="2FB1DF"/>
          </a:solidFill>
          <a:ln w="9525">
            <a:solidFill>
              <a:srgbClr val="2FAD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9732" name="Rectangle 4">
            <a:extLst>
              <a:ext uri="{FF2B5EF4-FFF2-40B4-BE49-F238E27FC236}">
                <a16:creationId xmlns:a16="http://schemas.microsoft.com/office/drawing/2014/main" id="{2B5A83E3-00AF-4F64-A572-E3132996D43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04813"/>
            <a:ext cx="8229600" cy="792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329733" name="Rectangle 5">
            <a:extLst>
              <a:ext uri="{FF2B5EF4-FFF2-40B4-BE49-F238E27FC236}">
                <a16:creationId xmlns:a16="http://schemas.microsoft.com/office/drawing/2014/main" id="{4236F236-A3B9-41B4-B7F9-DFF89D758FA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250825" y="1341438"/>
            <a:ext cx="8229600" cy="4525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329734" name="Line 6">
            <a:extLst>
              <a:ext uri="{FF2B5EF4-FFF2-40B4-BE49-F238E27FC236}">
                <a16:creationId xmlns:a16="http://schemas.microsoft.com/office/drawing/2014/main" id="{01EEDA4F-A3DE-4FD9-BF4F-3E83D2D8991E}"/>
              </a:ext>
            </a:extLst>
          </p:cNvPr>
          <p:cNvSpPr>
            <a:spLocks noChangeShapeType="1"/>
          </p:cNvSpPr>
          <p:nvPr/>
        </p:nvSpPr>
        <p:spPr bwMode="auto">
          <a:xfrm>
            <a:off x="395288" y="1268413"/>
            <a:ext cx="8353425" cy="0"/>
          </a:xfrm>
          <a:prstGeom prst="line">
            <a:avLst/>
          </a:prstGeom>
          <a:noFill/>
          <a:ln w="9525">
            <a:solidFill>
              <a:srgbClr val="2FADD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9735" name="Text Box 7">
            <a:extLst>
              <a:ext uri="{FF2B5EF4-FFF2-40B4-BE49-F238E27FC236}">
                <a16:creationId xmlns:a16="http://schemas.microsoft.com/office/drawing/2014/main" id="{DD447C82-1692-4452-8D0C-48E5A094D7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58138" y="6589713"/>
            <a:ext cx="115093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1" hangingPunct="1">
              <a:spcBef>
                <a:spcPct val="50000"/>
              </a:spcBef>
            </a:pPr>
            <a:r>
              <a:rPr lang="en-US" altLang="en-US" sz="1200">
                <a:solidFill>
                  <a:schemeClr val="bg1"/>
                </a:solidFill>
              </a:rPr>
              <a:t>Page </a:t>
            </a:r>
            <a:fld id="{78C6580E-8574-448A-B696-FE3CE2803A05}" type="slidenum">
              <a:rPr lang="en-US" altLang="en-US" sz="1200">
                <a:solidFill>
                  <a:schemeClr val="bg1"/>
                </a:solidFill>
              </a:rPr>
              <a:pPr algn="r" eaLnBrk="1" hangingPunct="1">
                <a:spcBef>
                  <a:spcPct val="50000"/>
                </a:spcBef>
              </a:pPr>
              <a:t>‹#›</a:t>
            </a:fld>
            <a:endParaRPr lang="en-US" altLang="en-US" sz="1200">
              <a:solidFill>
                <a:schemeClr val="bg1"/>
              </a:solidFill>
            </a:endParaRPr>
          </a:p>
        </p:txBody>
      </p:sp>
      <p:sp>
        <p:nvSpPr>
          <p:cNvPr id="329737" name="Text Box 9">
            <a:extLst>
              <a:ext uri="{FF2B5EF4-FFF2-40B4-BE49-F238E27FC236}">
                <a16:creationId xmlns:a16="http://schemas.microsoft.com/office/drawing/2014/main" id="{B6922251-FEB2-42BE-A274-06E32B974A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10204" y="6589712"/>
            <a:ext cx="91440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/>
            <a:r>
              <a:rPr lang="en-US" altLang="en-US" sz="1200" dirty="0">
                <a:solidFill>
                  <a:schemeClr val="bg1"/>
                </a:solidFill>
              </a:rPr>
              <a:t>2021 November IEEE 802 Electronic Plenary</a:t>
            </a:r>
          </a:p>
        </p:txBody>
      </p:sp>
      <p:grpSp>
        <p:nvGrpSpPr>
          <p:cNvPr id="329748" name="Group 20">
            <a:extLst>
              <a:ext uri="{FF2B5EF4-FFF2-40B4-BE49-F238E27FC236}">
                <a16:creationId xmlns:a16="http://schemas.microsoft.com/office/drawing/2014/main" id="{9C8BEB29-6C1C-4F78-BE84-ABA3613CF38A}"/>
              </a:ext>
            </a:extLst>
          </p:cNvPr>
          <p:cNvGrpSpPr>
            <a:grpSpLocks/>
          </p:cNvGrpSpPr>
          <p:nvPr/>
        </p:nvGrpSpPr>
        <p:grpSpPr bwMode="auto">
          <a:xfrm>
            <a:off x="8316913" y="5876925"/>
            <a:ext cx="793750" cy="709613"/>
            <a:chOff x="3288" y="3482"/>
            <a:chExt cx="500" cy="447"/>
          </a:xfrm>
        </p:grpSpPr>
        <p:sp>
          <p:nvSpPr>
            <p:cNvPr id="329746" name="Rectangle 18">
              <a:extLst>
                <a:ext uri="{FF2B5EF4-FFF2-40B4-BE49-F238E27FC236}">
                  <a16:creationId xmlns:a16="http://schemas.microsoft.com/office/drawing/2014/main" id="{30E25C0F-A518-43E4-9FFE-534FED150AFC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3288" y="3521"/>
              <a:ext cx="454" cy="363"/>
            </a:xfrm>
            <a:prstGeom prst="rect">
              <a:avLst/>
            </a:prstGeom>
            <a:solidFill>
              <a:srgbClr val="2FB1D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9743" name="Text Box 15">
              <a:extLst>
                <a:ext uri="{FF2B5EF4-FFF2-40B4-BE49-F238E27FC236}">
                  <a16:creationId xmlns:a16="http://schemas.microsoft.com/office/drawing/2014/main" id="{58BBC676-CFEE-41B6-AD57-8CEF720C6324}"/>
                </a:ext>
              </a:extLst>
            </p:cNvPr>
            <p:cNvSpPr txBox="1">
              <a:spLocks noChangeArrowheads="1"/>
            </p:cNvSpPr>
            <p:nvPr userDrawn="1"/>
          </p:nvSpPr>
          <p:spPr bwMode="auto">
            <a:xfrm>
              <a:off x="3297" y="3482"/>
              <a:ext cx="485" cy="27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2300" b="1">
                  <a:solidFill>
                    <a:schemeClr val="bg1"/>
                  </a:solidFill>
                </a:rPr>
                <a:t>EEE</a:t>
              </a:r>
            </a:p>
          </p:txBody>
        </p:sp>
        <p:sp>
          <p:nvSpPr>
            <p:cNvPr id="329745" name="Line 17">
              <a:extLst>
                <a:ext uri="{FF2B5EF4-FFF2-40B4-BE49-F238E27FC236}">
                  <a16:creationId xmlns:a16="http://schemas.microsoft.com/office/drawing/2014/main" id="{0F028796-F134-4F17-A928-B1CF7442DF57}"/>
                </a:ext>
              </a:extLst>
            </p:cNvPr>
            <p:cNvSpPr>
              <a:spLocks noChangeShapeType="1"/>
            </p:cNvSpPr>
            <p:nvPr userDrawn="1"/>
          </p:nvSpPr>
          <p:spPr bwMode="auto">
            <a:xfrm>
              <a:off x="3331" y="3542"/>
              <a:ext cx="0" cy="317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9747" name="Text Box 19">
              <a:extLst>
                <a:ext uri="{FF2B5EF4-FFF2-40B4-BE49-F238E27FC236}">
                  <a16:creationId xmlns:a16="http://schemas.microsoft.com/office/drawing/2014/main" id="{28217FAA-CAD6-4509-87B3-40A895740AEA}"/>
                </a:ext>
              </a:extLst>
            </p:cNvPr>
            <p:cNvSpPr txBox="1">
              <a:spLocks noChangeArrowheads="1"/>
            </p:cNvSpPr>
            <p:nvPr userDrawn="1"/>
          </p:nvSpPr>
          <p:spPr bwMode="auto">
            <a:xfrm>
              <a:off x="3303" y="3641"/>
              <a:ext cx="485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r>
                <a:rPr lang="en-US" altLang="en-US" b="1">
                  <a:solidFill>
                    <a:schemeClr val="bg1"/>
                  </a:solidFill>
                </a:rPr>
                <a:t>802</a:t>
              </a:r>
            </a:p>
          </p:txBody>
        </p:sp>
      </p:grpSp>
      <p:sp>
        <p:nvSpPr>
          <p:cNvPr id="2" name="TextBox 1">
            <a:extLst>
              <a:ext uri="{FF2B5EF4-FFF2-40B4-BE49-F238E27FC236}">
                <a16:creationId xmlns:a16="http://schemas.microsoft.com/office/drawing/2014/main" id="{92B304B0-FF60-41DC-9681-6067E5CBFFEE}"/>
              </a:ext>
            </a:extLst>
          </p:cNvPr>
          <p:cNvSpPr txBox="1"/>
          <p:nvPr userDrawn="1"/>
        </p:nvSpPr>
        <p:spPr>
          <a:xfrm>
            <a:off x="0" y="6604000"/>
            <a:ext cx="16764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doc: 802 EC-21/0265r0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</p:sldLayoutIdLst>
  <p:hf sldNum="0" hd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6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-ec/dcn/20/ec-20-0001-05-00EC-802-plenary-future-venue-contract-status.xlsx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cvent.me/4xn8Ql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events.linuxfoundation.org/kubecon-cloudnativecon-north-america/attend/health-and-safety/#in-person-attendance-requirements" TargetMode="External"/><Relationship Id="rId2" Type="http://schemas.openxmlformats.org/officeDocument/2006/relationships/hyperlink" Target="https://www.ces.tech/Logistics/Health-Protocols.asp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sc21.supercomputing.org/attend/health-safety/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20" name="Rectangle 4">
            <a:extLst>
              <a:ext uri="{FF2B5EF4-FFF2-40B4-BE49-F238E27FC236}">
                <a16:creationId xmlns:a16="http://schemas.microsoft.com/office/drawing/2014/main" id="{53B2155B-CFEF-47E6-921E-45594A6364EC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altLang="en-US" dirty="0"/>
              <a:t>Executive Secretary Report for </a:t>
            </a:r>
            <a:br>
              <a:rPr lang="en-US" altLang="en-US" dirty="0"/>
            </a:br>
            <a:r>
              <a:rPr lang="en-US" altLang="en-US" dirty="0"/>
              <a:t>2021 November Electronic Plenary</a:t>
            </a:r>
          </a:p>
        </p:txBody>
      </p:sp>
      <p:sp>
        <p:nvSpPr>
          <p:cNvPr id="111621" name="Rectangle 5">
            <a:extLst>
              <a:ext uri="{FF2B5EF4-FFF2-40B4-BE49-F238E27FC236}">
                <a16:creationId xmlns:a16="http://schemas.microsoft.com/office/drawing/2014/main" id="{55762D25-456E-4FCB-B057-8162CEEA2A48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/>
          <a:p>
            <a:r>
              <a:rPr lang="en-US" altLang="en-US" dirty="0"/>
              <a:t>Jon Rosdahl</a:t>
            </a:r>
            <a:br>
              <a:rPr lang="en-US" altLang="en-US" dirty="0"/>
            </a:br>
            <a:r>
              <a:rPr lang="en-US" altLang="en-US" dirty="0"/>
              <a:t>IEEE 802 Executive Secretary</a:t>
            </a:r>
            <a:br>
              <a:rPr lang="en-US" altLang="en-US" dirty="0"/>
            </a:br>
            <a:r>
              <a:rPr lang="en-US" altLang="en-US" dirty="0"/>
              <a:t>jrosdahl@ieee.org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6B286A-735B-4EAB-B47B-955D713EC1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Future Sessions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657F8A-5834-4BD7-8DBC-9537F96B52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All New Future Sessions are generally on hold.</a:t>
            </a:r>
          </a:p>
          <a:p>
            <a:r>
              <a:rPr lang="en-US" dirty="0"/>
              <a:t>Finalizing Berlin, Madrid and Vancouver ongoing.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32694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413" name="Rectangle 5">
            <a:extLst>
              <a:ext uri="{FF2B5EF4-FFF2-40B4-BE49-F238E27FC236}">
                <a16:creationId xmlns:a16="http://schemas.microsoft.com/office/drawing/2014/main" id="{F9A6CCE4-BC0A-4194-9F6C-63D8359E415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Agenda Item 6.02 - II</a:t>
            </a:r>
          </a:p>
        </p:txBody>
      </p:sp>
      <p:sp>
        <p:nvSpPr>
          <p:cNvPr id="273414" name="Rectangle 6">
            <a:extLst>
              <a:ext uri="{FF2B5EF4-FFF2-40B4-BE49-F238E27FC236}">
                <a16:creationId xmlns:a16="http://schemas.microsoft.com/office/drawing/2014/main" id="{A8DD74F1-78FD-43C5-92B7-9C87A242921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/>
              <a:t>Current / Future venues</a:t>
            </a:r>
          </a:p>
          <a:p>
            <a:pPr marL="971550" lvl="1" indent="-514350">
              <a:buAutoNum type="alphaLcPeriod"/>
            </a:pPr>
            <a:r>
              <a:rPr lang="en-US" altLang="en-US" dirty="0"/>
              <a:t>Future Venue Contract Status</a:t>
            </a:r>
          </a:p>
          <a:p>
            <a:pPr marL="971550" lvl="1" indent="-514350">
              <a:buAutoNum type="alphaLcPeriod"/>
            </a:pPr>
            <a:r>
              <a:rPr lang="en-US" altLang="en-US" dirty="0"/>
              <a:t>Nov 5-19,2021 Registration Reminder</a:t>
            </a:r>
          </a:p>
          <a:p>
            <a:pPr marL="971550" lvl="1" indent="-514350">
              <a:buAutoNum type="alphaLcPeriod"/>
            </a:pPr>
            <a:r>
              <a:rPr lang="en-US" sz="2800" dirty="0"/>
              <a:t>Items to Consider for In-person Sessions</a:t>
            </a:r>
          </a:p>
          <a:p>
            <a:pPr marL="971550" lvl="1" indent="-514350">
              <a:buAutoNum type="alphaLcPeriod"/>
            </a:pPr>
            <a:r>
              <a:rPr lang="en-US" dirty="0"/>
              <a:t>March 2022 – Orlando</a:t>
            </a:r>
          </a:p>
          <a:p>
            <a:pPr marL="971550" lvl="1" indent="-514350">
              <a:buAutoNum type="alphaLcPeriod"/>
            </a:pPr>
            <a:r>
              <a:rPr lang="en-US" dirty="0"/>
              <a:t>Straw Poll for WGs</a:t>
            </a:r>
          </a:p>
          <a:p>
            <a:pPr marL="971550" lvl="1" indent="-514350">
              <a:buAutoNum type="alphaLcPeriod"/>
            </a:pPr>
            <a:r>
              <a:rPr lang="en-US" dirty="0"/>
              <a:t>July 2022 – Montreal, Canada</a:t>
            </a:r>
          </a:p>
          <a:p>
            <a:pPr marL="971550" lvl="1" indent="-514350">
              <a:buAutoNum type="alphaLcPeriod"/>
            </a:pPr>
            <a:r>
              <a:rPr lang="en-US" dirty="0"/>
              <a:t>Future Sessions</a:t>
            </a:r>
          </a:p>
          <a:p>
            <a:pPr marL="971550" lvl="1" indent="-514350">
              <a:buAutoNum type="alphaLcPeriod"/>
            </a:pPr>
            <a:endParaRPr lang="en-US" dirty="0"/>
          </a:p>
          <a:p>
            <a:pPr marL="971550" lvl="1" indent="-514350">
              <a:buAutoNum type="alphaLcPeriod"/>
            </a:pPr>
            <a:endParaRPr lang="en-US" sz="2800" dirty="0"/>
          </a:p>
          <a:p>
            <a:pPr marL="971550" lvl="1" indent="-514350">
              <a:buAutoNum type="alphaLcPeriod"/>
            </a:pPr>
            <a:endParaRPr lang="en-US" altLang="en-US" dirty="0"/>
          </a:p>
          <a:p>
            <a:pPr marL="971550" lvl="1" indent="-514350">
              <a:buAutoNum type="alphaLcPeriod"/>
            </a:pPr>
            <a:endParaRPr lang="en-US" alt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124CE6-4087-496B-88B7-AB7F112E60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Future Venue Contract Status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C2C8B8-206C-4A99-8624-93A2C2F383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295400"/>
            <a:ext cx="8229600" cy="5356225"/>
          </a:xfrm>
        </p:spPr>
        <p:txBody>
          <a:bodyPr/>
          <a:lstStyle/>
          <a:p>
            <a:r>
              <a:rPr lang="en-US" sz="1600" dirty="0">
                <a:solidFill>
                  <a:schemeClr val="bg1"/>
                </a:solidFill>
                <a:highlight>
                  <a:srgbClr val="FF0000"/>
                </a:highlight>
              </a:rPr>
              <a:t>2021 – Nov 5-19 – Electronic Plenary </a:t>
            </a:r>
          </a:p>
          <a:p>
            <a:r>
              <a:rPr lang="en-US" sz="1600" dirty="0">
                <a:highlight>
                  <a:srgbClr val="FFFF00"/>
                </a:highlight>
              </a:rPr>
              <a:t>2022 – Mar 13-19 – </a:t>
            </a:r>
            <a:r>
              <a:rPr lang="es-ES" sz="1600" dirty="0">
                <a:highlight>
                  <a:srgbClr val="FFFF00"/>
                </a:highlight>
              </a:rPr>
              <a:t>Hilton Orlando Lake Buena Vista, Orlando, FL, </a:t>
            </a:r>
            <a:r>
              <a:rPr lang="en-US" sz="1600" dirty="0">
                <a:highlight>
                  <a:srgbClr val="FFFF00"/>
                </a:highlight>
              </a:rPr>
              <a:t>United States</a:t>
            </a:r>
          </a:p>
          <a:p>
            <a:r>
              <a:rPr lang="en-US" sz="1600" dirty="0"/>
              <a:t>2022 – July 10-15 – Sheraton Le Centre Montreal, Montreal, Quebec, Canada</a:t>
            </a:r>
          </a:p>
          <a:p>
            <a:r>
              <a:rPr lang="en-US" sz="1600" dirty="0">
                <a:highlight>
                  <a:srgbClr val="33CCFF"/>
                </a:highlight>
              </a:rPr>
              <a:t>2022 – Nov 13-18 – Marriott Marquis Queen’s Park, Bangkok, Thailand (Nov 2020)</a:t>
            </a:r>
          </a:p>
          <a:p>
            <a:r>
              <a:rPr lang="en-US" sz="1600" dirty="0">
                <a:highlight>
                  <a:srgbClr val="33CCFF"/>
                </a:highlight>
              </a:rPr>
              <a:t>2023 – March 12-17 –Hilton Atlanta, Atlanta, GA, United States (1 of 2 – March 2020)</a:t>
            </a:r>
          </a:p>
          <a:p>
            <a:r>
              <a:rPr lang="en-US" sz="1600" dirty="0"/>
              <a:t>2023 – July 9-14 – </a:t>
            </a:r>
            <a:r>
              <a:rPr lang="en-US" sz="1600" dirty="0" err="1"/>
              <a:t>Estrel</a:t>
            </a:r>
            <a:r>
              <a:rPr lang="en-US" sz="1600" dirty="0"/>
              <a:t> Berlin, Berlin, Germany</a:t>
            </a:r>
          </a:p>
          <a:p>
            <a:r>
              <a:rPr lang="en-US" sz="1600" dirty="0"/>
              <a:t>2023 – Nov 12-17 – Hawaiian Village, Oahu, Hawaii, United States</a:t>
            </a:r>
          </a:p>
          <a:p>
            <a:r>
              <a:rPr lang="en-US" sz="1600" dirty="0">
                <a:highlight>
                  <a:srgbClr val="33CCFF"/>
                </a:highlight>
              </a:rPr>
              <a:t>2024 – March 10-15 – Hyatt Regency Denver at Colorado Convention Center, Denver, CO, United States (March 2021)</a:t>
            </a:r>
          </a:p>
          <a:p>
            <a:r>
              <a:rPr lang="en-US" sz="1600" dirty="0">
                <a:highlight>
                  <a:srgbClr val="33CCFF"/>
                </a:highlight>
              </a:rPr>
              <a:t>2024 – July 14-19 – Sheraton Le Centre Montreal, Montreal, Quebec, Canada (July 2020)</a:t>
            </a:r>
          </a:p>
          <a:p>
            <a:r>
              <a:rPr lang="en-US" sz="1600" dirty="0">
                <a:highlight>
                  <a:srgbClr val="33CCFF"/>
                </a:highlight>
              </a:rPr>
              <a:t>2024 – Nov 10-15 –Hyatt Regency Vancouver – in process. (Nov 2021)</a:t>
            </a:r>
          </a:p>
          <a:p>
            <a:r>
              <a:rPr lang="en-US" sz="1600" dirty="0">
                <a:highlight>
                  <a:srgbClr val="33CCFF"/>
                </a:highlight>
              </a:rPr>
              <a:t>2025 – March 9-14 –Hilton Atlanta, Atlanta, GA, United States (2 of 2 – March 2020).</a:t>
            </a:r>
          </a:p>
          <a:p>
            <a:r>
              <a:rPr lang="en-US" sz="1600" dirty="0">
                <a:highlight>
                  <a:srgbClr val="33CCFF"/>
                </a:highlight>
              </a:rPr>
              <a:t>2025 – July 13-18 –Marriott Madrid Auditorium, Madrid, Spain (July 2021)</a:t>
            </a:r>
          </a:p>
          <a:p>
            <a:r>
              <a:rPr lang="en-US" sz="1600" dirty="0">
                <a:highlight>
                  <a:srgbClr val="99FF99"/>
                </a:highlight>
              </a:rPr>
              <a:t>2025 – Nov 9-24 -- COVID Cancelled Session Rebook potential:</a:t>
            </a:r>
          </a:p>
          <a:p>
            <a:pPr marL="800100" lvl="2" indent="0">
              <a:buNone/>
            </a:pPr>
            <a:r>
              <a:rPr lang="en-US" sz="1600" dirty="0">
                <a:highlight>
                  <a:srgbClr val="99FF99"/>
                </a:highlight>
              </a:rPr>
              <a:t>Hilton Orlando Lake Buena Vista - on Hold</a:t>
            </a:r>
          </a:p>
          <a:p>
            <a:r>
              <a:rPr lang="en-US" sz="1200" dirty="0">
                <a:solidFill>
                  <a:srgbClr val="0070C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https://mentor.ieee.org/802-ec/dcn/20/ec-20-0001-05-00EC-802-plenary-future-venue-contract-status.xlsx</a:t>
            </a:r>
            <a:endParaRPr lang="en-US" sz="12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65983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59DD96-F7DE-446D-98F6-03AC5ECD28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1"/>
            <a:r>
              <a:rPr lang="en-US" altLang="en-US" dirty="0"/>
              <a:t>Nov 5-19,2021 Registration Reminder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25E3A7-34ED-459C-8A8E-F96362456C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0825" y="1341437"/>
            <a:ext cx="8229600" cy="5111749"/>
          </a:xfrm>
        </p:spPr>
        <p:txBody>
          <a:bodyPr/>
          <a:lstStyle/>
          <a:p>
            <a:pPr lvl="1"/>
            <a:r>
              <a:rPr lang="en-US" sz="1600" dirty="0"/>
              <a:t>Due to the ongoing COVID-19 pandemic, the November 2021 IEEE 802 Plenary will be held electronically.  </a:t>
            </a:r>
            <a:br>
              <a:rPr lang="en-US" sz="1600" dirty="0"/>
            </a:br>
            <a:r>
              <a:rPr lang="en-US" sz="1600" dirty="0"/>
              <a:t>Participating Working Groups: 802.1, 802.3, 802.11, 802.15, 802.18, 802.19,802.24</a:t>
            </a:r>
          </a:p>
          <a:p>
            <a:r>
              <a:rPr lang="en-US" sz="1800" b="1" dirty="0"/>
              <a:t>REGISTRATION FEES &amp; DEADLINES</a:t>
            </a:r>
          </a:p>
          <a:p>
            <a:pPr marL="857250" lvl="2" indent="0">
              <a:buNone/>
            </a:pPr>
            <a:r>
              <a:rPr lang="en-US" sz="1600" b="1" dirty="0"/>
              <a:t>Early Registration: </a:t>
            </a:r>
            <a:r>
              <a:rPr lang="en-US" sz="1600" dirty="0"/>
              <a:t> now through October 21, 2021:             $US 50.00</a:t>
            </a:r>
            <a:br>
              <a:rPr lang="en-US" sz="1600" dirty="0"/>
            </a:br>
            <a:br>
              <a:rPr lang="en-US" sz="1600" dirty="0"/>
            </a:br>
            <a:r>
              <a:rPr lang="en-US" sz="1600" b="1" dirty="0"/>
              <a:t>Standard Registration:</a:t>
            </a:r>
            <a:r>
              <a:rPr lang="en-US" sz="1600" dirty="0"/>
              <a:t>  Oct 22 through November 5, 2021: $US 75.00</a:t>
            </a:r>
            <a:br>
              <a:rPr lang="en-US" sz="1600" dirty="0"/>
            </a:br>
            <a:br>
              <a:rPr lang="en-US" sz="1600" dirty="0"/>
            </a:br>
            <a:r>
              <a:rPr lang="en-US" sz="1600" b="1" dirty="0"/>
              <a:t>Late Registration:</a:t>
            </a:r>
            <a:r>
              <a:rPr lang="en-US" sz="1600" dirty="0"/>
              <a:t>  After November 5, 2021:                         $US 125.00</a:t>
            </a:r>
            <a:br>
              <a:rPr lang="en-US" sz="1200" dirty="0"/>
            </a:br>
            <a:endParaRPr lang="en-US" sz="1200" dirty="0"/>
          </a:p>
          <a:p>
            <a:r>
              <a:rPr lang="en-US" sz="1800" dirty="0"/>
              <a:t>REGISTRATION FEE POLICY:</a:t>
            </a:r>
          </a:p>
          <a:p>
            <a:pPr lvl="1"/>
            <a:r>
              <a:rPr lang="en-US" sz="1600" b="1" dirty="0">
                <a:solidFill>
                  <a:srgbClr val="FF0000"/>
                </a:solidFill>
              </a:rPr>
              <a:t>An individual who attends any portion of a technical meeting that is part of an IEEE 802 LMSC plenary session must pay the registration fee.</a:t>
            </a:r>
          </a:p>
          <a:p>
            <a:pPr lvl="1"/>
            <a:r>
              <a:rPr lang="en-US" sz="1600" dirty="0"/>
              <a:t>Registration Fees are Non-Transferable and Non-Refundable</a:t>
            </a:r>
            <a:br>
              <a:rPr lang="en-US" sz="1600" dirty="0"/>
            </a:br>
            <a:endParaRPr lang="en-US" sz="1600" dirty="0"/>
          </a:p>
          <a:p>
            <a:r>
              <a:rPr lang="en-US" sz="2000" b="1" dirty="0"/>
              <a:t>REGISTRATION WEBSITE: </a:t>
            </a:r>
            <a:r>
              <a:rPr lang="en-US" sz="2000" b="1" dirty="0">
                <a:hlinkClick r:id="rId2"/>
              </a:rPr>
              <a:t>https://cvent.me/4xn8Ql</a:t>
            </a:r>
            <a:endParaRPr lang="en-US" sz="2000" dirty="0"/>
          </a:p>
          <a:p>
            <a:pPr lvl="1"/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0667935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3DC18E-5564-41A4-A3A7-A0C896F9C1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March 2022 - Orlando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32B60D-9BAD-4732-BC59-3D7F9C8F7C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0825" y="1341437"/>
            <a:ext cx="8229600" cy="5111749"/>
          </a:xfrm>
        </p:spPr>
        <p:txBody>
          <a:bodyPr/>
          <a:lstStyle/>
          <a:p>
            <a:r>
              <a:rPr lang="en-US" sz="2400" dirty="0"/>
              <a:t>2022 – Mar 13-19 – </a:t>
            </a:r>
            <a:r>
              <a:rPr lang="es-ES" sz="2400" dirty="0"/>
              <a:t>Hilton Orlando Lake Buena Vista, Orlando, FL, </a:t>
            </a:r>
            <a:r>
              <a:rPr lang="en-US" sz="2400" dirty="0"/>
              <a:t>United States</a:t>
            </a:r>
          </a:p>
          <a:p>
            <a:pPr lvl="1"/>
            <a:r>
              <a:rPr lang="en-US" dirty="0"/>
              <a:t>Addendum to reduce block executed</a:t>
            </a:r>
          </a:p>
          <a:p>
            <a:pPr lvl="1"/>
            <a:r>
              <a:rPr lang="en-US" dirty="0"/>
              <a:t>2 advanced deposits was paid $86,791</a:t>
            </a:r>
          </a:p>
          <a:p>
            <a:pPr lvl="1"/>
            <a:r>
              <a:rPr lang="en-US" dirty="0"/>
              <a:t>Working with Venue for potential Hybrid (Mixed Mode) options.</a:t>
            </a:r>
          </a:p>
          <a:p>
            <a:pPr lvl="2"/>
            <a:r>
              <a:rPr lang="en-US" sz="2000" dirty="0"/>
              <a:t>(Motion on Nov 19</a:t>
            </a:r>
            <a:r>
              <a:rPr lang="en-US" sz="2000" baseline="30000" dirty="0"/>
              <a:t>th</a:t>
            </a:r>
            <a:r>
              <a:rPr lang="en-US" sz="2000" dirty="0"/>
              <a:t> to consider option)</a:t>
            </a:r>
          </a:p>
          <a:p>
            <a:pPr lvl="1"/>
            <a:r>
              <a:rPr lang="en-US" dirty="0"/>
              <a:t>Go/No Go date set for Dec 7, 2021</a:t>
            </a:r>
          </a:p>
          <a:p>
            <a:pPr lvl="1"/>
            <a:r>
              <a:rPr lang="en-US" dirty="0"/>
              <a:t>Site Visit tentatively set for January 10-12, 2022</a:t>
            </a:r>
          </a:p>
          <a:p>
            <a:pPr lvl="2"/>
            <a:r>
              <a:rPr lang="en-US" sz="2000" dirty="0"/>
              <a:t>(Motion on Nov 19</a:t>
            </a:r>
            <a:r>
              <a:rPr lang="en-US" sz="2000" baseline="30000" dirty="0"/>
              <a:t>th</a:t>
            </a:r>
            <a:r>
              <a:rPr lang="en-US" sz="2000" dirty="0"/>
              <a:t> to approve possible travel).</a:t>
            </a:r>
          </a:p>
          <a:p>
            <a:endParaRPr lang="en-US" sz="2400" dirty="0"/>
          </a:p>
          <a:p>
            <a:pPr marL="0" indent="0">
              <a:buNone/>
            </a:pPr>
            <a:endParaRPr lang="en-US" sz="20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59964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D971AA-38D0-4010-8C09-DA2982B39D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for 2021 November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86539C-A47B-4496-8F6C-68136BCFE6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0825" y="1196976"/>
            <a:ext cx="8054975" cy="5256212"/>
          </a:xfrm>
        </p:spPr>
        <p:txBody>
          <a:bodyPr/>
          <a:lstStyle/>
          <a:p>
            <a:r>
              <a:rPr lang="en-US" dirty="0"/>
              <a:t>Please Straw Poll your membership:</a:t>
            </a:r>
          </a:p>
          <a:p>
            <a:r>
              <a:rPr lang="en-US" sz="2400" dirty="0"/>
              <a:t>1. If the 2022 March Plenary Session is held in Orlando, Florida as an in-person only session, will you attend?</a:t>
            </a:r>
          </a:p>
          <a:p>
            <a:pPr lvl="2"/>
            <a:r>
              <a:rPr lang="en-US" sz="2000" dirty="0"/>
              <a:t>Yes/No</a:t>
            </a:r>
          </a:p>
          <a:p>
            <a:r>
              <a:rPr lang="en-US" sz="2400" dirty="0"/>
              <a:t>2. If the 2022 March Plenary Session is held in Orlando, Florida as a mixed-mode session, will you attend:</a:t>
            </a:r>
          </a:p>
          <a:p>
            <a:pPr lvl="2"/>
            <a:r>
              <a:rPr lang="en-US" sz="2000" dirty="0"/>
              <a:t>Attend In-person</a:t>
            </a:r>
          </a:p>
          <a:p>
            <a:pPr lvl="2"/>
            <a:r>
              <a:rPr lang="en-US" sz="2000" dirty="0"/>
              <a:t>Attend Virtually (remotely)</a:t>
            </a:r>
          </a:p>
          <a:p>
            <a:pPr lvl="2"/>
            <a:r>
              <a:rPr lang="en-US" sz="2000" dirty="0"/>
              <a:t>Will not attend plenary </a:t>
            </a:r>
          </a:p>
        </p:txBody>
      </p:sp>
    </p:spTree>
    <p:extLst>
      <p:ext uri="{BB962C8B-B14F-4D97-AF65-F5344CB8AC3E}">
        <p14:creationId xmlns:p14="http://schemas.microsoft.com/office/powerpoint/2010/main" val="3022691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97647F-E3CE-4C2C-B7EB-ACEE4634E2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Items to Consider for In-person Sessions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801D27-95F6-465D-870F-F90B6024BC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AutoNum type="arabicPeriod"/>
            </a:pPr>
            <a:r>
              <a:rPr lang="en-US" sz="2800" dirty="0"/>
              <a:t>Safety of Attendees</a:t>
            </a:r>
          </a:p>
          <a:p>
            <a:pPr marL="457200" indent="-457200">
              <a:buAutoNum type="arabicPeriod"/>
            </a:pPr>
            <a:r>
              <a:rPr lang="en-US" sz="2800" dirty="0"/>
              <a:t>Travel authorizations from/to Countries</a:t>
            </a:r>
          </a:p>
          <a:p>
            <a:pPr marL="457200" indent="-457200">
              <a:buAutoNum type="arabicPeriod"/>
            </a:pPr>
            <a:r>
              <a:rPr lang="en-US" sz="2800" dirty="0"/>
              <a:t>Travel authorizations from Companies</a:t>
            </a:r>
          </a:p>
          <a:p>
            <a:pPr marL="457200" indent="-457200">
              <a:buAutoNum type="arabicPeriod"/>
            </a:pPr>
            <a:r>
              <a:rPr lang="en-US" sz="2800" dirty="0"/>
              <a:t>Number possible to attend</a:t>
            </a:r>
          </a:p>
          <a:p>
            <a:pPr marL="457200" indent="-457200">
              <a:buAutoNum type="arabicPeriod"/>
            </a:pPr>
            <a:r>
              <a:rPr lang="en-US" sz="2800" dirty="0"/>
              <a:t>Social Distancing impacts on meeting space.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98606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1A5F7B-9E73-4AF3-8EA9-28D1BF720B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2022 March Plenary Safety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30A3A1-BA0A-4312-99A3-00A7001267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0825" y="1341438"/>
            <a:ext cx="8229600" cy="5211762"/>
          </a:xfrm>
        </p:spPr>
        <p:txBody>
          <a:bodyPr/>
          <a:lstStyle/>
          <a:p>
            <a:r>
              <a:rPr lang="en-US" sz="2400" dirty="0"/>
              <a:t>What requirements should IEEE 802 enforce for attendance at in person venues?</a:t>
            </a:r>
          </a:p>
          <a:p>
            <a:pPr lvl="1"/>
            <a:r>
              <a:rPr lang="en-US" sz="2000" dirty="0"/>
              <a:t>Vaccinated/Testing</a:t>
            </a:r>
          </a:p>
          <a:p>
            <a:pPr lvl="1"/>
            <a:r>
              <a:rPr lang="en-US" sz="2000" dirty="0"/>
              <a:t>Masks / social distancing</a:t>
            </a:r>
          </a:p>
          <a:p>
            <a:pPr lvl="1"/>
            <a:r>
              <a:rPr lang="en-US" sz="2000" dirty="0"/>
              <a:t>Other group examples:</a:t>
            </a:r>
          </a:p>
          <a:p>
            <a:pPr lvl="2"/>
            <a:r>
              <a:rPr lang="en-US" sz="1800" dirty="0"/>
              <a:t>2022 CES Health and Safety Protocol: </a:t>
            </a:r>
            <a:r>
              <a:rPr lang="en-US" sz="1200" dirty="0">
                <a:hlinkClick r:id="rId2"/>
              </a:rPr>
              <a:t>https://www.ces.tech/Logistics/Health-Protocols.aspx</a:t>
            </a:r>
            <a:r>
              <a:rPr lang="en-US" sz="1200" dirty="0"/>
              <a:t> </a:t>
            </a:r>
          </a:p>
          <a:p>
            <a:pPr lvl="2"/>
            <a:r>
              <a:rPr lang="en-US" sz="1800" dirty="0"/>
              <a:t>2021 Linux Foundation:  </a:t>
            </a:r>
            <a:r>
              <a:rPr lang="en-US" sz="1200" dirty="0">
                <a:hlinkClick r:id="rId3"/>
              </a:rPr>
              <a:t>https://events.linuxfoundation.org/kubecon-cloudnativecon-north-america/attend/health-and-safety/#in-person-attendance-requirements</a:t>
            </a:r>
            <a:r>
              <a:rPr lang="en-US" sz="1200" dirty="0"/>
              <a:t> </a:t>
            </a:r>
          </a:p>
          <a:p>
            <a:pPr lvl="2"/>
            <a:r>
              <a:rPr lang="en-US" sz="1800" dirty="0"/>
              <a:t>SC21</a:t>
            </a:r>
            <a:r>
              <a:rPr lang="en-US" sz="1200" dirty="0"/>
              <a:t>: </a:t>
            </a:r>
            <a:r>
              <a:rPr lang="en-US" sz="1200" dirty="0">
                <a:hlinkClick r:id="rId4"/>
              </a:rPr>
              <a:t>https://sc21.supercomputing.org/attend/health-safety/</a:t>
            </a:r>
            <a:r>
              <a:rPr lang="en-US" sz="1200" dirty="0"/>
              <a:t>  </a:t>
            </a:r>
            <a:endParaRPr lang="en-US" sz="1800" dirty="0"/>
          </a:p>
          <a:p>
            <a:r>
              <a:rPr lang="en-US" sz="2000" dirty="0"/>
              <a:t>Sanitation stations?</a:t>
            </a:r>
          </a:p>
          <a:p>
            <a:r>
              <a:rPr lang="en-US" sz="2000" dirty="0"/>
              <a:t>Extra Masks?</a:t>
            </a:r>
          </a:p>
          <a:p>
            <a:r>
              <a:rPr lang="en-US" sz="2000" dirty="0"/>
              <a:t>Testing (for international travelers)?</a:t>
            </a:r>
          </a:p>
        </p:txBody>
      </p:sp>
    </p:spTree>
    <p:extLst>
      <p:ext uri="{BB962C8B-B14F-4D97-AF65-F5344CB8AC3E}">
        <p14:creationId xmlns:p14="http://schemas.microsoft.com/office/powerpoint/2010/main" val="16211063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D22B20-E977-4B0B-9A06-F955DE573E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July 2022 – Montreal, Canada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2FD965-2A18-4BDE-88F9-A361CB39B9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/>
              <a:t>2022 – July 10-15 – Sheraton Le Centre Montreal, Montreal, Quebec, Canada</a:t>
            </a:r>
          </a:p>
          <a:p>
            <a:pPr lvl="1"/>
            <a:r>
              <a:rPr lang="en-US" dirty="0"/>
              <a:t>Booked prior to Covid-19 Pandemic</a:t>
            </a:r>
          </a:p>
          <a:p>
            <a:pPr lvl="1"/>
            <a:r>
              <a:rPr lang="en-US" dirty="0"/>
              <a:t>2020 July instance rebooked to 2024.</a:t>
            </a:r>
          </a:p>
          <a:p>
            <a:pPr lvl="1"/>
            <a:r>
              <a:rPr lang="en-US" dirty="0"/>
              <a:t>Begin in December to work on logistics</a:t>
            </a:r>
          </a:p>
          <a:p>
            <a:pPr lvl="1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5495938"/>
      </p:ext>
    </p:extLst>
  </p:cSld>
  <p:clrMapOvr>
    <a:masterClrMapping/>
  </p:clrMapOvr>
</p:sld>
</file>

<file path=ppt/theme/theme1.xml><?xml version="1.0" encoding="utf-8"?>
<a:theme xmlns:a="http://schemas.openxmlformats.org/drawingml/2006/main" name="Title slide">
  <a:themeElements>
    <a:clrScheme name="Title slid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slid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Title slid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IEEE_802_template</Template>
  <TotalTime>11247</TotalTime>
  <Words>836</Words>
  <Application>Microsoft Office PowerPoint</Application>
  <PresentationFormat>On-screen Show (4:3)</PresentationFormat>
  <Paragraphs>95</Paragraphs>
  <Slides>10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2" baseType="lpstr">
      <vt:lpstr>Arial</vt:lpstr>
      <vt:lpstr>Title slide</vt:lpstr>
      <vt:lpstr>Executive Secretary Report for  2021 November Electronic Plenary</vt:lpstr>
      <vt:lpstr>Agenda Item 6.02 - II</vt:lpstr>
      <vt:lpstr>Future Venue Contract Status</vt:lpstr>
      <vt:lpstr>Nov 5-19,2021 Registration Reminder</vt:lpstr>
      <vt:lpstr>March 2022 - Orlando</vt:lpstr>
      <vt:lpstr>Straw Poll for 2021 November</vt:lpstr>
      <vt:lpstr>Items to Consider for In-person Sessions</vt:lpstr>
      <vt:lpstr>2022 March Plenary Safety</vt:lpstr>
      <vt:lpstr>July 2022 – Montreal, Canada</vt:lpstr>
      <vt:lpstr>Future Sessions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ec-21-0232-00-00EC-Executive Secretary Report for 2021 Nov Electronic Plenary</dc:title>
  <dc:subject>2021 November IEEE 802 Electronic Plenary</dc:subject>
  <dc:creator>Jon Rosdahl</dc:creator>
  <cp:keywords>Electronic Plenary</cp:keywords>
  <dc:description>Jon Rosdahl, Qualcomm</dc:description>
  <cp:lastModifiedBy>Jon Rosdahl</cp:lastModifiedBy>
  <cp:revision>6</cp:revision>
  <dcterms:created xsi:type="dcterms:W3CDTF">2021-09-07T16:57:28Z</dcterms:created>
  <dcterms:modified xsi:type="dcterms:W3CDTF">2021-11-05T02:30:12Z</dcterms:modified>
  <cp:category>November 2021</cp:category>
</cp:coreProperties>
</file>