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67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193E1-104C-4794-9B8B-384DEA735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63193E-8C08-4E6C-91D7-A51AE8DF6D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06C4E-9DCA-4815-84FF-7159CFCE6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A0C6B-0F9C-4C23-8E29-E4790E51B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7ACA7-3ACB-4522-9C1C-9033441D0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8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44BD5-28B5-4DBA-B24F-77253623F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5938B-57C5-4646-BD97-C02A937D6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D6A38-8719-4BB0-95E2-D38C5A4F1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94531-9C80-4622-ABFC-2A979DBE6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4D729-C351-4054-88B4-15A34B106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0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669EE2-0B75-4B86-91C7-9D57320C0F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F7A542-9F5F-42A6-B5B4-D71BD7BB6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54F42-6C3B-4FEF-8111-97D9C6A5F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57A95-6643-4D57-840A-D5051A9DD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CBD81-6D5F-49C9-92E8-B589B67B8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8B76A-2693-498C-A3D1-20085E853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00DB2-E2DB-4C78-91FB-371A89A3C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24FAD-8004-44DB-9264-6F273931E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B0D8B-DF1B-4BBD-AF98-D9EB9BD2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1417F-05F1-41AF-B369-25B9D73B4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144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725F9-5357-45E6-A7C8-90EA671FB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C433F-1385-4626-8E5A-0DF522204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95871-A186-45F2-9467-687ED2D23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8D4E3-E375-4B1A-9409-791B093EE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ED13D-9E64-49BA-8413-FC6DDAAE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33D68-2469-4119-BE99-865AE8CEC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D8F72-EBDF-415A-8E42-256639BE21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3835BC-0768-4800-A8C9-F1C2E2695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13149-4694-4C06-9C1B-0C3D01B88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1952B6-97D2-443D-8275-55755B695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18ABF-7DF3-4661-AB32-1835A9C5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08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90663-04D7-4849-B7E8-9054F8D1E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1E994-A81D-4C1A-B8CA-DFFF2721C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1602F-76A7-4885-8CDE-B111E99FB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32943-A15A-4CC8-980E-DAFFDF903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C32AAF-D801-4622-92B3-0F5918CA8A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53D48E-BD8F-4111-9453-6E4632709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53ACE4-EF96-49C9-9788-7BE0182C4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33F8D9-EEAC-4EF4-BA43-9573D35E9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7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4A45C-692D-4D89-A72E-AEF8EF345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F2BAEC-69AA-433D-AD25-86612A79C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749E5E-B4AB-4E6C-977D-26A4B12EE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4966CF-F630-4410-A744-481199DA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3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089F3B-52A8-44CC-8266-37B4AEA49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C9C1C1-1951-4CA3-97FD-6DC952C4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10423-2ECF-41C4-BFB5-0E84AF691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34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3DC65-E2B5-4F21-9882-3A4EBA90C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4960B-C6BF-478C-AE1A-46CBD15C6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15A700-1B23-4142-991D-80BE048BA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FF97C-0E4A-499E-8592-174282919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2E957C-FE53-4266-8131-ADF7BEEBE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38E742-1ABA-432E-9157-CE9CD8ECA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1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7D54B-7486-46B6-BEA4-9699D0EC8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36391B-6E8E-49F6-AF15-DDDCE262DC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36A69A-9CBB-4118-B38E-516790B9F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07C888-3099-462B-A2C2-0881C6848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5F15-C76D-43CB-A83B-77F75F337B9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6C89E2-C608-4419-A24D-7E8A836ED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4284E9-B7CD-4FE2-82E6-B327B29BB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2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627804-66FA-4049-885A-A80C24394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19C3F-C1A2-4000-8CE9-96BD8B72E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8ABB5-DFBC-4F83-ACB1-6D5964869D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55F15-C76D-43CB-A83B-77F75F337B9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C7482-3999-4C76-8BAE-CA95421C7D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A799C-D7CE-4399-9368-A09E04D5DC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ECD7-3BEB-4BE4-A709-687DDC0AA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90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i.wang1@futurewei.com" TargetMode="External"/><Relationship Id="rId2" Type="http://schemas.openxmlformats.org/officeDocument/2006/relationships/hyperlink" Target="mailto:Jim.Lansford@ieee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480FD-EE7F-480C-B6D9-291924FDB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40502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IEEE 802.11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Wireless Next Generation Standing Committee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Activities &amp;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7A949B-7CD5-4A65-B8E2-148E8E31C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73910"/>
            <a:ext cx="9144000" cy="2762864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Jim Lansford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Chair, 802.11 WNG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Jim.Lansford@ieee.org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Lei Wang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Vice-chair, 802.11 WNG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lei.wang1@futurewei.com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November 3, 2021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93C392-F08F-436E-9F71-1C7B220C3E03}"/>
              </a:ext>
            </a:extLst>
          </p:cNvPr>
          <p:cNvSpPr txBox="1"/>
          <p:nvPr/>
        </p:nvSpPr>
        <p:spPr>
          <a:xfrm>
            <a:off x="8829368" y="382175"/>
            <a:ext cx="2877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DCN: ec-21-0256-00-00EC</a:t>
            </a:r>
          </a:p>
        </p:txBody>
      </p:sp>
    </p:spTree>
    <p:extLst>
      <p:ext uri="{BB962C8B-B14F-4D97-AF65-F5344CB8AC3E}">
        <p14:creationId xmlns:p14="http://schemas.microsoft.com/office/powerpoint/2010/main" val="201970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95C5E-3B2D-4DBB-BC9B-40C4DF078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IEEE 802.11 WNG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A0290-B32B-4476-AF5C-8411C177A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Open forum to explore new ideas for 802.11 technology</a:t>
            </a:r>
          </a:p>
          <a:p>
            <a:pPr lvl="1"/>
            <a:r>
              <a:rPr lang="en-US" dirty="0"/>
              <a:t>Long track record in launching new Study Groups and TIGs</a:t>
            </a:r>
          </a:p>
          <a:p>
            <a:pPr lvl="1"/>
            <a:r>
              <a:rPr lang="en-US" dirty="0"/>
              <a:t>Almost all Study Groups began as presentations in WNG</a:t>
            </a:r>
          </a:p>
          <a:p>
            <a:r>
              <a:rPr lang="en-US" dirty="0"/>
              <a:t>Dates back to at least 2003</a:t>
            </a:r>
          </a:p>
          <a:p>
            <a:r>
              <a:rPr lang="en-US" dirty="0"/>
              <a:t>Chairs over the years:</a:t>
            </a:r>
          </a:p>
          <a:p>
            <a:pPr lvl="1"/>
            <a:r>
              <a:rPr lang="en-US" dirty="0"/>
              <a:t>TK Tan</a:t>
            </a:r>
          </a:p>
          <a:p>
            <a:pPr lvl="1"/>
            <a:r>
              <a:rPr lang="en-US" dirty="0"/>
              <a:t>Clint Chaplin</a:t>
            </a:r>
          </a:p>
          <a:p>
            <a:pPr lvl="1"/>
            <a:r>
              <a:rPr lang="en-US" dirty="0"/>
              <a:t>Jim Lansford</a:t>
            </a:r>
          </a:p>
          <a:p>
            <a:r>
              <a:rPr lang="en-US" dirty="0"/>
              <a:t>Standing Committee</a:t>
            </a:r>
          </a:p>
          <a:p>
            <a:pPr lvl="1"/>
            <a:r>
              <a:rPr lang="en-US" dirty="0"/>
              <a:t>Anyone can present, make motions and vote</a:t>
            </a:r>
          </a:p>
          <a:p>
            <a:r>
              <a:rPr lang="en-US" dirty="0"/>
              <a:t>Presentations have come from existing WG members, academia, and entrepreneurs</a:t>
            </a:r>
          </a:p>
        </p:txBody>
      </p:sp>
      <p:pic>
        <p:nvPicPr>
          <p:cNvPr id="1026" name="Picture 2" descr="Wi-Fi Alliance - Wikipedia">
            <a:extLst>
              <a:ext uri="{FF2B5EF4-FFF2-40B4-BE49-F238E27FC236}">
                <a16:creationId xmlns:a16="http://schemas.microsoft.com/office/drawing/2014/main" id="{8FBE9B4A-1812-4E95-848C-9C00B5990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6312" y="2448233"/>
            <a:ext cx="1493812" cy="124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673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7B5E0-7498-4A13-9790-3EE6E4CFE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WNG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48C37-C138-452F-B0D0-C152F5760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2994"/>
            <a:ext cx="10515600" cy="483747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802.11 WG chair reserves time slot in WG meeting agenda</a:t>
            </a:r>
          </a:p>
          <a:p>
            <a:r>
              <a:rPr lang="en-US" dirty="0"/>
              <a:t>Chair sends out Call for Presentations 4-6 weeks in advance of upcoming meeting</a:t>
            </a:r>
          </a:p>
          <a:p>
            <a:r>
              <a:rPr lang="en-US" dirty="0"/>
              <a:t>Presenter informs WNG chair and vice chair of proposed title and duration of presentation</a:t>
            </a:r>
          </a:p>
          <a:p>
            <a:pPr lvl="1"/>
            <a:r>
              <a:rPr lang="en-US" dirty="0"/>
              <a:t>Presentation proposals can come from outside of IEEE 802.11 email reflector</a:t>
            </a:r>
          </a:p>
          <a:p>
            <a:r>
              <a:rPr lang="en-US" dirty="0"/>
              <a:t>802.11 WNG chair requests additional WNG sessions, if needed</a:t>
            </a:r>
          </a:p>
          <a:p>
            <a:r>
              <a:rPr lang="en-US" dirty="0"/>
              <a:t>802.11 WNG session presentations at interim and plenary meetings</a:t>
            </a:r>
          </a:p>
          <a:p>
            <a:pPr lvl="1"/>
            <a:r>
              <a:rPr lang="en-US" dirty="0"/>
              <a:t>Presentations sometimes include straw polls to assess attendee interest in an SG/TG</a:t>
            </a:r>
          </a:p>
          <a:p>
            <a:pPr lvl="1"/>
            <a:r>
              <a:rPr lang="en-US" dirty="0"/>
              <a:t>Some presentations are just for information</a:t>
            </a:r>
          </a:p>
          <a:p>
            <a:r>
              <a:rPr lang="en-US" dirty="0"/>
              <a:t>If there is sufficient interest and need, presenter may propose to form a Study Group</a:t>
            </a:r>
          </a:p>
          <a:p>
            <a:pPr lvl="1"/>
            <a:r>
              <a:rPr lang="en-US" dirty="0"/>
              <a:t>If not, idea may be dropped</a:t>
            </a:r>
          </a:p>
          <a:p>
            <a:pPr lvl="1"/>
            <a:r>
              <a:rPr lang="en-US" dirty="0"/>
              <a:t>Additional presentations at future meetings may be needed to generate interest</a:t>
            </a:r>
          </a:p>
        </p:txBody>
      </p:sp>
    </p:spTree>
    <p:extLst>
      <p:ext uri="{BB962C8B-B14F-4D97-AF65-F5344CB8AC3E}">
        <p14:creationId xmlns:p14="http://schemas.microsoft.com/office/powerpoint/2010/main" val="2034149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A7C0-44EA-4825-9DFF-FF9DAED0F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031"/>
          </a:xfrm>
        </p:spPr>
        <p:txBody>
          <a:bodyPr/>
          <a:lstStyle/>
          <a:p>
            <a:r>
              <a:rPr lang="en-US" dirty="0"/>
              <a:t>How WNG fits into the pipeline in 802.11</a:t>
            </a:r>
          </a:p>
        </p:txBody>
      </p:sp>
      <p:sp>
        <p:nvSpPr>
          <p:cNvPr id="41" name="Text Box 3">
            <a:extLst>
              <a:ext uri="{FF2B5EF4-FFF2-40B4-BE49-F238E27FC236}">
                <a16:creationId xmlns:a16="http://schemas.microsoft.com/office/drawing/2014/main" id="{69B2391B-6705-4882-B5EF-1FD34B957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572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solidFill>
                <a:srgbClr val="000000"/>
              </a:solidFill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Text Box 4">
            <a:extLst>
              <a:ext uri="{FF2B5EF4-FFF2-40B4-BE49-F238E27FC236}">
                <a16:creationId xmlns:a16="http://schemas.microsoft.com/office/drawing/2014/main" id="{B1C43196-3944-453C-AAB1-0E40B5981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654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43" name="AutoShape 5">
            <a:extLst>
              <a:ext uri="{FF2B5EF4-FFF2-40B4-BE49-F238E27FC236}">
                <a16:creationId xmlns:a16="http://schemas.microsoft.com/office/drawing/2014/main" id="{B3FE2D50-4FFF-4EFD-AED2-88070ECF2FA9}"/>
              </a:ext>
            </a:extLst>
          </p:cNvPr>
          <p:cNvSpPr>
            <a:spLocks/>
          </p:cNvSpPr>
          <p:nvPr/>
        </p:nvSpPr>
        <p:spPr bwMode="auto">
          <a:xfrm rot="16200000">
            <a:off x="641944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44" name="Text Box 6">
            <a:extLst>
              <a:ext uri="{FF2B5EF4-FFF2-40B4-BE49-F238E27FC236}">
                <a16:creationId xmlns:a16="http://schemas.microsoft.com/office/drawing/2014/main" id="{8C30198E-E47A-4D0A-8918-C6FB25FF7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881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solidFill>
                <a:srgbClr val="000000"/>
              </a:solidFill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Text Box 7">
            <a:extLst>
              <a:ext uri="{FF2B5EF4-FFF2-40B4-BE49-F238E27FC236}">
                <a16:creationId xmlns:a16="http://schemas.microsoft.com/office/drawing/2014/main" id="{29A9F0F6-2794-4729-BD7F-3533D0ACB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909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46" name="AutoShape 8">
            <a:extLst>
              <a:ext uri="{FF2B5EF4-FFF2-40B4-BE49-F238E27FC236}">
                <a16:creationId xmlns:a16="http://schemas.microsoft.com/office/drawing/2014/main" id="{0666ECC6-F7FE-4EC8-A859-A09EABF77853}"/>
              </a:ext>
            </a:extLst>
          </p:cNvPr>
          <p:cNvSpPr>
            <a:spLocks/>
          </p:cNvSpPr>
          <p:nvPr/>
        </p:nvSpPr>
        <p:spPr bwMode="auto">
          <a:xfrm rot="16200000">
            <a:off x="410963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47" name="Text Box 13">
            <a:extLst>
              <a:ext uri="{FF2B5EF4-FFF2-40B4-BE49-F238E27FC236}">
                <a16:creationId xmlns:a16="http://schemas.microsoft.com/office/drawing/2014/main" id="{59CEC50A-84E8-491D-A425-22D90D5BA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92709" y="5939138"/>
            <a:ext cx="938077" cy="4616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48" name="Text Box 26">
            <a:extLst>
              <a:ext uri="{FF2B5EF4-FFF2-40B4-BE49-F238E27FC236}">
                <a16:creationId xmlns:a16="http://schemas.microsoft.com/office/drawing/2014/main" id="{D623FD22-EE33-49F5-B5E4-00692A806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022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49" name="AutoShape 27">
            <a:extLst>
              <a:ext uri="{FF2B5EF4-FFF2-40B4-BE49-F238E27FC236}">
                <a16:creationId xmlns:a16="http://schemas.microsoft.com/office/drawing/2014/main" id="{D3627CF1-C10E-4288-B1DD-1087F7F6500B}"/>
              </a:ext>
            </a:extLst>
          </p:cNvPr>
          <p:cNvSpPr>
            <a:spLocks/>
          </p:cNvSpPr>
          <p:nvPr/>
        </p:nvSpPr>
        <p:spPr bwMode="auto">
          <a:xfrm rot="16200000">
            <a:off x="762516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50" name="Line 29">
            <a:extLst>
              <a:ext uri="{FF2B5EF4-FFF2-40B4-BE49-F238E27FC236}">
                <a16:creationId xmlns:a16="http://schemas.microsoft.com/office/drawing/2014/main" id="{A6DBE0F0-9F57-4C10-915E-CB36ADE71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6856" y="3581400"/>
            <a:ext cx="7869237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51" name="AutoShape 34">
            <a:extLst>
              <a:ext uri="{FF2B5EF4-FFF2-40B4-BE49-F238E27FC236}">
                <a16:creationId xmlns:a16="http://schemas.microsoft.com/office/drawing/2014/main" id="{BB05FD9B-C2DC-4103-9CB0-6C6F1E578B6A}"/>
              </a:ext>
            </a:extLst>
          </p:cNvPr>
          <p:cNvSpPr>
            <a:spLocks/>
          </p:cNvSpPr>
          <p:nvPr/>
        </p:nvSpPr>
        <p:spPr bwMode="auto">
          <a:xfrm rot="16200000">
            <a:off x="523993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52" name="Text Box 35">
            <a:extLst>
              <a:ext uri="{FF2B5EF4-FFF2-40B4-BE49-F238E27FC236}">
                <a16:creationId xmlns:a16="http://schemas.microsoft.com/office/drawing/2014/main" id="{A12B6A16-31B3-4422-BD68-1CAB16F94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700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53" name="Text Box 36">
            <a:extLst>
              <a:ext uri="{FF2B5EF4-FFF2-40B4-BE49-F238E27FC236}">
                <a16:creationId xmlns:a16="http://schemas.microsoft.com/office/drawing/2014/main" id="{8DDAF64F-D494-40FC-8A1A-2807BB51B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862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54" name="AutoShape 37">
            <a:extLst>
              <a:ext uri="{FF2B5EF4-FFF2-40B4-BE49-F238E27FC236}">
                <a16:creationId xmlns:a16="http://schemas.microsoft.com/office/drawing/2014/main" id="{18DE8B62-9779-4863-BA51-24489EC056B3}"/>
              </a:ext>
            </a:extLst>
          </p:cNvPr>
          <p:cNvSpPr>
            <a:spLocks/>
          </p:cNvSpPr>
          <p:nvPr/>
        </p:nvSpPr>
        <p:spPr bwMode="auto">
          <a:xfrm rot="16200000">
            <a:off x="291977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55" name="Text Box 38">
            <a:extLst>
              <a:ext uri="{FF2B5EF4-FFF2-40B4-BE49-F238E27FC236}">
                <a16:creationId xmlns:a16="http://schemas.microsoft.com/office/drawing/2014/main" id="{DB002BF7-8183-4A52-8BBB-1A3D99D5A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7393" y="5957525"/>
            <a:ext cx="1124026" cy="4616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56" name="Cloud">
            <a:extLst>
              <a:ext uri="{FF2B5EF4-FFF2-40B4-BE49-F238E27FC236}">
                <a16:creationId xmlns:a16="http://schemas.microsoft.com/office/drawing/2014/main" id="{06462D05-EA70-40F6-9AD7-08EAFB17276B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206969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" name="AutoShape 46">
            <a:extLst>
              <a:ext uri="{FF2B5EF4-FFF2-40B4-BE49-F238E27FC236}">
                <a16:creationId xmlns:a16="http://schemas.microsoft.com/office/drawing/2014/main" id="{F0ADBC6F-AC7F-4077-AFF2-EA75F6BFF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49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58" name="AutoShape 46">
            <a:extLst>
              <a:ext uri="{FF2B5EF4-FFF2-40B4-BE49-F238E27FC236}">
                <a16:creationId xmlns:a16="http://schemas.microsoft.com/office/drawing/2014/main" id="{637F981A-94EC-4342-A2C7-028B3C99E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9080" y="3660948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59" name="AutoShape 46">
            <a:extLst>
              <a:ext uri="{FF2B5EF4-FFF2-40B4-BE49-F238E27FC236}">
                <a16:creationId xmlns:a16="http://schemas.microsoft.com/office/drawing/2014/main" id="{8B5474FE-521F-46C4-BA1C-AA22E2C63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9080" y="42624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60" name="AutoShape 11">
            <a:extLst>
              <a:ext uri="{FF2B5EF4-FFF2-40B4-BE49-F238E27FC236}">
                <a16:creationId xmlns:a16="http://schemas.microsoft.com/office/drawing/2014/main" id="{E4514737-0C7F-4CDE-A6A6-90ED86719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70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-2020</a:t>
            </a:r>
          </a:p>
        </p:txBody>
      </p:sp>
      <p:sp>
        <p:nvSpPr>
          <p:cNvPr id="61" name="AutoShape 46">
            <a:extLst>
              <a:ext uri="{FF2B5EF4-FFF2-40B4-BE49-F238E27FC236}">
                <a16:creationId xmlns:a16="http://schemas.microsoft.com/office/drawing/2014/main" id="{75C5B09A-8044-419B-AA8D-00EBA9F4F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4486" y="299032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62" name="AutoShape 46">
            <a:extLst>
              <a:ext uri="{FF2B5EF4-FFF2-40B4-BE49-F238E27FC236}">
                <a16:creationId xmlns:a16="http://schemas.microsoft.com/office/drawing/2014/main" id="{8440DFAD-D881-4F3B-BA6B-E864300C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7794" y="2896763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63" name="AutoShape 46">
            <a:extLst>
              <a:ext uri="{FF2B5EF4-FFF2-40B4-BE49-F238E27FC236}">
                <a16:creationId xmlns:a16="http://schemas.microsoft.com/office/drawing/2014/main" id="{4F239CE2-DAA5-4886-B516-CF5C96D75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965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EHT</a:t>
            </a:r>
          </a:p>
        </p:txBody>
      </p:sp>
      <p:sp>
        <p:nvSpPr>
          <p:cNvPr id="64" name="AutoShape 27">
            <a:extLst>
              <a:ext uri="{FF2B5EF4-FFF2-40B4-BE49-F238E27FC236}">
                <a16:creationId xmlns:a16="http://schemas.microsoft.com/office/drawing/2014/main" id="{C71253DC-C2B7-4BA8-B762-F9F5523B0683}"/>
              </a:ext>
            </a:extLst>
          </p:cNvPr>
          <p:cNvSpPr>
            <a:spLocks/>
          </p:cNvSpPr>
          <p:nvPr/>
        </p:nvSpPr>
        <p:spPr bwMode="auto">
          <a:xfrm rot="16200000">
            <a:off x="892839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65" name="AutoShape 46">
            <a:extLst>
              <a:ext uri="{FF2B5EF4-FFF2-40B4-BE49-F238E27FC236}">
                <a16:creationId xmlns:a16="http://schemas.microsoft.com/office/drawing/2014/main" id="{3ADD2881-BE5E-4699-A806-4CC75632B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327" y="1461107"/>
            <a:ext cx="931174" cy="47692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REVme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AutoShape 46">
            <a:extLst>
              <a:ext uri="{FF2B5EF4-FFF2-40B4-BE49-F238E27FC236}">
                <a16:creationId xmlns:a16="http://schemas.microsoft.com/office/drawing/2014/main" id="{D5CCCC05-4AC2-4A9B-958D-70B7E3E5E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2431" y="2316229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</a:p>
        </p:txBody>
      </p:sp>
      <p:sp>
        <p:nvSpPr>
          <p:cNvPr id="67" name="AutoShape 46">
            <a:extLst>
              <a:ext uri="{FF2B5EF4-FFF2-40B4-BE49-F238E27FC236}">
                <a16:creationId xmlns:a16="http://schemas.microsoft.com/office/drawing/2014/main" id="{ADD8EBFE-B0A0-4AE2-8783-32E56B1BC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2430" y="372597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</a:p>
        </p:txBody>
      </p:sp>
      <p:sp>
        <p:nvSpPr>
          <p:cNvPr id="68" name="AutoShape 46">
            <a:extLst>
              <a:ext uri="{FF2B5EF4-FFF2-40B4-BE49-F238E27FC236}">
                <a16:creationId xmlns:a16="http://schemas.microsoft.com/office/drawing/2014/main" id="{4CF7B02E-7BE3-4B2A-96C3-0F42BFF73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6426" y="4419600"/>
            <a:ext cx="943075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</a:p>
        </p:txBody>
      </p:sp>
      <p:sp>
        <p:nvSpPr>
          <p:cNvPr id="69" name="AutoShape 46">
            <a:extLst>
              <a:ext uri="{FF2B5EF4-FFF2-40B4-BE49-F238E27FC236}">
                <a16:creationId xmlns:a16="http://schemas.microsoft.com/office/drawing/2014/main" id="{BB07D772-676E-4853-82C1-5661B47FF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511" y="2570276"/>
            <a:ext cx="929946" cy="47772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EDP</a:t>
            </a:r>
          </a:p>
        </p:txBody>
      </p:sp>
      <p:sp>
        <p:nvSpPr>
          <p:cNvPr id="70" name="AutoShape 46">
            <a:extLst>
              <a:ext uri="{FF2B5EF4-FFF2-40B4-BE49-F238E27FC236}">
                <a16:creationId xmlns:a16="http://schemas.microsoft.com/office/drawing/2014/main" id="{A81907DB-9CDD-4731-98CF-9FBC2BC3D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965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</a:p>
        </p:txBody>
      </p:sp>
      <p:sp>
        <p:nvSpPr>
          <p:cNvPr id="71" name="AutoShape 46">
            <a:extLst>
              <a:ext uri="{FF2B5EF4-FFF2-40B4-BE49-F238E27FC236}">
                <a16:creationId xmlns:a16="http://schemas.microsoft.com/office/drawing/2014/main" id="{74F097F0-78DD-484E-B191-C0B2CA98D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11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</a:p>
        </p:txBody>
      </p:sp>
      <p:sp>
        <p:nvSpPr>
          <p:cNvPr id="72" name="Text Box 3">
            <a:extLst>
              <a:ext uri="{FF2B5EF4-FFF2-40B4-BE49-F238E27FC236}">
                <a16:creationId xmlns:a16="http://schemas.microsoft.com/office/drawing/2014/main" id="{759E04AC-721B-465E-92FE-EEBE34014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289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b="1" dirty="0">
              <a:solidFill>
                <a:srgbClr val="000000"/>
              </a:solidFill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73" name="Text Box 36">
            <a:extLst>
              <a:ext uri="{FF2B5EF4-FFF2-40B4-BE49-F238E27FC236}">
                <a16:creationId xmlns:a16="http://schemas.microsoft.com/office/drawing/2014/main" id="{56C1C1D5-63E9-41F5-9C06-2AC1B3F77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79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Liaison  Topics</a:t>
            </a:r>
          </a:p>
        </p:txBody>
      </p:sp>
      <p:sp>
        <p:nvSpPr>
          <p:cNvPr id="74" name="AutoShape 37">
            <a:extLst>
              <a:ext uri="{FF2B5EF4-FFF2-40B4-BE49-F238E27FC236}">
                <a16:creationId xmlns:a16="http://schemas.microsoft.com/office/drawing/2014/main" id="{27A2D5E1-DBB5-41B7-BAF3-1281B5C7FA74}"/>
              </a:ext>
            </a:extLst>
          </p:cNvPr>
          <p:cNvSpPr>
            <a:spLocks/>
          </p:cNvSpPr>
          <p:nvPr/>
        </p:nvSpPr>
        <p:spPr bwMode="auto">
          <a:xfrm rot="16200000">
            <a:off x="154694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75" name="AutoShape 46">
            <a:extLst>
              <a:ext uri="{FF2B5EF4-FFF2-40B4-BE49-F238E27FC236}">
                <a16:creationId xmlns:a16="http://schemas.microsoft.com/office/drawing/2014/main" id="{AF5B241E-AE22-4C2C-96A0-CFBAF3C93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2056" y="2026355"/>
            <a:ext cx="914400" cy="48824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RCM</a:t>
            </a:r>
          </a:p>
        </p:txBody>
      </p:sp>
      <p:sp>
        <p:nvSpPr>
          <p:cNvPr id="76" name="AutoShape 46">
            <a:extLst>
              <a:ext uri="{FF2B5EF4-FFF2-40B4-BE49-F238E27FC236}">
                <a16:creationId xmlns:a16="http://schemas.microsoft.com/office/drawing/2014/main" id="{C7DA99F7-22CF-4E33-AE04-17DCF4D4D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931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  <p:sp>
        <p:nvSpPr>
          <p:cNvPr id="77" name="AutoShape 46">
            <a:extLst>
              <a:ext uri="{FF2B5EF4-FFF2-40B4-BE49-F238E27FC236}">
                <a16:creationId xmlns:a16="http://schemas.microsoft.com/office/drawing/2014/main" id="{58405F42-DEAA-4938-BCAB-011B37265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394" y="3741896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Topic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Interest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ＭＳ Ｐゴシック" charset="-128"/>
                <a:cs typeface="Arial" pitchFamily="34" charset="0"/>
              </a:rPr>
              <a:t>Group(s)</a:t>
            </a:r>
          </a:p>
        </p:txBody>
      </p:sp>
    </p:spTree>
    <p:extLst>
      <p:ext uri="{BB962C8B-B14F-4D97-AF65-F5344CB8AC3E}">
        <p14:creationId xmlns:p14="http://schemas.microsoft.com/office/powerpoint/2010/main" val="1674378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E0D35-6649-46BB-A7A9-9B83B6CE0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Presentations in 802.11 WNG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C8F75-9437-420A-ADE7-BF45A1798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5093110"/>
          </a:xfrm>
        </p:spPr>
        <p:txBody>
          <a:bodyPr>
            <a:normAutofit fontScale="70000" lnSpcReduction="20000"/>
          </a:bodyPr>
          <a:lstStyle/>
          <a:p>
            <a:pPr marL="0" lvl="1" indent="0">
              <a:spcBef>
                <a:spcPct val="0"/>
              </a:spcBef>
              <a:buNone/>
              <a:defRPr/>
            </a:pPr>
            <a:r>
              <a:rPr lang="en-US" sz="2900" dirty="0"/>
              <a:t>Jan 2019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“'Network Enablers for Seamless HMD-based VR (Virtual Reality) SG” – </a:t>
            </a:r>
            <a:r>
              <a:rPr lang="en-US" sz="2600" dirty="0" err="1"/>
              <a:t>Subir</a:t>
            </a:r>
            <a:r>
              <a:rPr lang="en-US" sz="2600" dirty="0"/>
              <a:t> Das (</a:t>
            </a:r>
            <a:r>
              <a:rPr lang="en-US" sz="2600" dirty="0" err="1"/>
              <a:t>Perspecta</a:t>
            </a:r>
            <a:r>
              <a:rPr lang="en-US" sz="2600" dirty="0"/>
              <a:t> Labs)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"An extension to 11ba: legacy transmitter solution for 802.11ba receivers” - Eduard Garcia Villegas (</a:t>
            </a:r>
            <a:r>
              <a:rPr lang="en-US" sz="2600" dirty="0" err="1"/>
              <a:t>Universitat</a:t>
            </a:r>
            <a:r>
              <a:rPr lang="en-US" sz="2600" dirty="0"/>
              <a:t> </a:t>
            </a:r>
            <a:r>
              <a:rPr lang="en-US" sz="2600" dirty="0" err="1"/>
              <a:t>Politècnica</a:t>
            </a:r>
            <a:r>
              <a:rPr lang="en-US" sz="2600" dirty="0"/>
              <a:t> de Catalunya)</a:t>
            </a:r>
          </a:p>
          <a:p>
            <a:pPr marL="0" indent="0">
              <a:buNone/>
            </a:pPr>
            <a:r>
              <a:rPr lang="en-US" dirty="0"/>
              <a:t>Mar 2019</a:t>
            </a:r>
          </a:p>
          <a:p>
            <a:pPr lvl="1"/>
            <a:r>
              <a:rPr lang="en-US" sz="2600" dirty="0"/>
              <a:t>“ns-3  Wi-Fi 11ax Project: A Status Update” – </a:t>
            </a:r>
            <a:r>
              <a:rPr lang="en-US" sz="2600" dirty="0" err="1"/>
              <a:t>Sumit</a:t>
            </a:r>
            <a:r>
              <a:rPr lang="en-US" sz="2600" dirty="0"/>
              <a:t> Roy (University of Washington)</a:t>
            </a:r>
          </a:p>
          <a:p>
            <a:pPr marL="0" indent="0">
              <a:buNone/>
            </a:pPr>
            <a:r>
              <a:rPr lang="en-US" dirty="0"/>
              <a:t>May 2019</a:t>
            </a:r>
          </a:p>
          <a:p>
            <a:pPr lvl="1"/>
            <a:r>
              <a:rPr lang="en-US" sz="2600" dirty="0"/>
              <a:t>“Investigating the Compliance of IEEE 802.11 devices with Harmonized Standard (HS) EN 301 893” - Ammar </a:t>
            </a:r>
            <a:r>
              <a:rPr lang="en-US" sz="2600" dirty="0" err="1"/>
              <a:t>Alhosainy</a:t>
            </a:r>
            <a:r>
              <a:rPr lang="en-US" sz="2600" dirty="0"/>
              <a:t>, Sebastian Max (Carleton University), Guido Hiertz (Ericsson)</a:t>
            </a:r>
          </a:p>
          <a:p>
            <a:pPr marL="0" indent="0">
              <a:buNone/>
            </a:pPr>
            <a:r>
              <a:rPr lang="en-US" dirty="0"/>
              <a:t>July 2019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11-19/1164r0 “Wi-Fi sensing” - Tony Xiao Han (Huawei)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“Wi-Fi Sensing: Usages, Requirements, Technical Feasibility, and Standards Gaps” – Carlos </a:t>
            </a:r>
            <a:r>
              <a:rPr lang="en-US" sz="2600" dirty="0" err="1"/>
              <a:t>Cordiero</a:t>
            </a:r>
            <a:r>
              <a:rPr lang="en-US" sz="2600" dirty="0"/>
              <a:t> (Intel)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Sept 2019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“Wi-Fi Sensing: Cooperation and Standard Support” – Claudio Da Silva (Intel)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 “Wi-Fi Sensing: follow up” – Tony Xiao Han (Huawei)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“Wi-Fi Sensing in 60GHz band” – </a:t>
            </a:r>
            <a:r>
              <a:rPr lang="en-US" sz="2600" dirty="0" err="1"/>
              <a:t>Alecs</a:t>
            </a:r>
            <a:r>
              <a:rPr lang="en-US" sz="2600" dirty="0"/>
              <a:t> Eitan (Qualcomm)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2600" dirty="0"/>
              <a:t>"Wi-Fi sensing: Some important use cases, possible realizations, and the need of standardization“ – Oscar Au (Origin Wireless)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sz="2600" dirty="0"/>
              <a:t>“Wi-Fi Sensing Application: Multipath Enhanced Device Free Localization” – Paul </a:t>
            </a:r>
            <a:r>
              <a:rPr lang="en-US" altLang="en-US" sz="2600" dirty="0" err="1"/>
              <a:t>Unterhuber</a:t>
            </a:r>
            <a:r>
              <a:rPr lang="en-US" altLang="en-US" sz="2600" dirty="0"/>
              <a:t> (German Aerospace Center – DLR)</a:t>
            </a:r>
            <a:endParaRPr lang="en-US" sz="2600" dirty="0"/>
          </a:p>
          <a:p>
            <a:pPr marL="857250" lvl="1" indent="-457200">
              <a:spcBef>
                <a:spcPct val="0"/>
              </a:spcBef>
              <a:defRPr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06C329-0B68-4F8A-A071-40A66B0CF42B}"/>
              </a:ext>
            </a:extLst>
          </p:cNvPr>
          <p:cNvSpPr txBox="1"/>
          <p:nvPr/>
        </p:nvSpPr>
        <p:spPr>
          <a:xfrm>
            <a:off x="8907694" y="4503003"/>
            <a:ext cx="3284306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Wi-Fi Sensing (802.11bf) is a great example of university, industry &amp; startup collaboration</a:t>
            </a:r>
          </a:p>
        </p:txBody>
      </p:sp>
    </p:spTree>
    <p:extLst>
      <p:ext uri="{BB962C8B-B14F-4D97-AF65-F5344CB8AC3E}">
        <p14:creationId xmlns:p14="http://schemas.microsoft.com/office/powerpoint/2010/main" val="165072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5F130-0A3B-494C-8502-5DEFB57A9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Presentations in 802.11 WNG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90DB0-4E69-4C04-A5CD-75F7F5510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497"/>
            <a:ext cx="10515600" cy="46234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Nov 2019</a:t>
            </a:r>
          </a:p>
          <a:p>
            <a:pPr lvl="1"/>
            <a:r>
              <a:rPr lang="en-US" sz="1900" dirty="0"/>
              <a:t>“</a:t>
            </a:r>
            <a:r>
              <a:rPr lang="en-GB" sz="1900" dirty="0"/>
              <a:t>Priority Access Support in IEEE 802.11be: What and Why?” – </a:t>
            </a:r>
            <a:r>
              <a:rPr lang="en-GB" sz="1900" dirty="0" err="1"/>
              <a:t>Subir</a:t>
            </a:r>
            <a:r>
              <a:rPr lang="en-GB" sz="1900" dirty="0"/>
              <a:t> Das (</a:t>
            </a:r>
            <a:r>
              <a:rPr lang="en-GB" sz="1900" dirty="0" err="1"/>
              <a:t>Perspecta</a:t>
            </a:r>
            <a:r>
              <a:rPr lang="en-GB" sz="1900" dirty="0"/>
              <a:t> Labs)</a:t>
            </a:r>
            <a:endParaRPr lang="en-US" sz="1900" dirty="0"/>
          </a:p>
          <a:p>
            <a:pPr marL="0" indent="0">
              <a:buNone/>
            </a:pPr>
            <a:r>
              <a:rPr lang="en-US" sz="2400" dirty="0"/>
              <a:t>Jan 2020</a:t>
            </a:r>
          </a:p>
          <a:p>
            <a:pPr lvl="1"/>
            <a:r>
              <a:rPr lang="en-US" sz="1900" dirty="0"/>
              <a:t>“Emergency Alert via WLAN” - Sandeep Agrawal (CDOT)</a:t>
            </a:r>
          </a:p>
          <a:p>
            <a:pPr marL="0" indent="0">
              <a:buNone/>
            </a:pPr>
            <a:r>
              <a:rPr lang="en-US" sz="2400" dirty="0"/>
              <a:t>July 2020</a:t>
            </a:r>
          </a:p>
          <a:p>
            <a:pPr lvl="1"/>
            <a:r>
              <a:rPr lang="en-US" sz="1900" dirty="0"/>
              <a:t>“Optimized content transfer in mesh network” – </a:t>
            </a:r>
            <a:r>
              <a:rPr lang="en-US" sz="1900" dirty="0" err="1"/>
              <a:t>Gurdev</a:t>
            </a:r>
            <a:r>
              <a:rPr lang="en-US" sz="1900" dirty="0"/>
              <a:t> Singh (Samsung)</a:t>
            </a:r>
          </a:p>
          <a:p>
            <a:pPr marL="0" indent="0">
              <a:buNone/>
            </a:pPr>
            <a:r>
              <a:rPr lang="en-US" sz="2200" dirty="0"/>
              <a:t>Nov 2020</a:t>
            </a:r>
          </a:p>
          <a:p>
            <a:pPr lvl="1"/>
            <a:r>
              <a:rPr lang="en-US" sz="1900" dirty="0"/>
              <a:t>“EHT via Reconfigurable Surfaces” – Salah </a:t>
            </a:r>
            <a:r>
              <a:rPr lang="en-US" sz="1900" dirty="0" err="1"/>
              <a:t>Eddine</a:t>
            </a:r>
            <a:r>
              <a:rPr lang="en-US" sz="1900" dirty="0"/>
              <a:t> </a:t>
            </a:r>
            <a:r>
              <a:rPr lang="en-US" sz="1900" dirty="0" err="1"/>
              <a:t>Zegrar</a:t>
            </a:r>
            <a:r>
              <a:rPr lang="en-US" sz="1900" dirty="0"/>
              <a:t> (VESTEL, IMU)</a:t>
            </a:r>
          </a:p>
          <a:p>
            <a:pPr marL="0" indent="0">
              <a:buNone/>
            </a:pPr>
            <a:r>
              <a:rPr lang="en-US" sz="2200" dirty="0"/>
              <a:t>March 2021</a:t>
            </a:r>
          </a:p>
          <a:p>
            <a:pPr lvl="1"/>
            <a:r>
              <a:rPr lang="en-US" sz="1900" dirty="0"/>
              <a:t>“Wi-Fi and 5G RAN Convergence: Fine Grain and QoS differentiation in WLAN” – Binita Gupta (Intel), with Nigel Bird (Orange) and others from WBA</a:t>
            </a:r>
          </a:p>
          <a:p>
            <a:pPr marL="0" indent="0">
              <a:buNone/>
            </a:pPr>
            <a:r>
              <a:rPr lang="en-US" sz="2200" dirty="0"/>
              <a:t>May 2021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“Proactive Spectrum Planning” – Rich Kennedy (Huawei)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“</a:t>
            </a:r>
            <a:r>
              <a:rPr lang="en-US" sz="1900" dirty="0" err="1"/>
              <a:t>DeepBeam</a:t>
            </a:r>
            <a:r>
              <a:rPr lang="en-US" sz="1900" dirty="0"/>
              <a:t>: Deep Waveform Learning for Coordination-Free Beam Management in </a:t>
            </a:r>
            <a:r>
              <a:rPr lang="en-US" sz="1900" dirty="0" err="1"/>
              <a:t>mmWave</a:t>
            </a:r>
            <a:r>
              <a:rPr lang="en-US" sz="1900" dirty="0"/>
              <a:t> Networks” – Francesco Restuccia (Northeastern University)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0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F8AF1-3B25-4AB7-A22D-4B345C1E6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0F21E-0BF9-4A95-B1A3-6B61004A9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802.11 WNG has been the “primordial soup” that has spawned numerous Study Groups in 802.11</a:t>
            </a:r>
          </a:p>
          <a:p>
            <a:pPr lvl="1"/>
            <a:r>
              <a:rPr lang="en-US" dirty="0"/>
              <a:t>802.11ac/ax/be and other major MAC and MAC/PHY programs began in 802.11 WNG</a:t>
            </a:r>
          </a:p>
          <a:p>
            <a:pPr lvl="1"/>
            <a:r>
              <a:rPr lang="en-US" dirty="0"/>
              <a:t>Many other topics have been explored – even if they didn’t become a SG</a:t>
            </a:r>
          </a:p>
          <a:p>
            <a:r>
              <a:rPr lang="en-US" dirty="0"/>
              <a:t>Frequent presentations by universities, research labs, government agencies, and entrepreneurs</a:t>
            </a:r>
          </a:p>
          <a:p>
            <a:r>
              <a:rPr lang="en-US" dirty="0"/>
              <a:t>Open forum</a:t>
            </a:r>
          </a:p>
          <a:p>
            <a:pPr lvl="1"/>
            <a:r>
              <a:rPr lang="en-US" dirty="0"/>
              <a:t>No WG voting rights required</a:t>
            </a:r>
          </a:p>
          <a:p>
            <a:pPr lvl="1"/>
            <a:r>
              <a:rPr lang="en-US" dirty="0"/>
              <a:t>Anyone can present, make motions, conduct straw polls</a:t>
            </a:r>
          </a:p>
        </p:txBody>
      </p:sp>
    </p:spTree>
    <p:extLst>
      <p:ext uri="{BB962C8B-B14F-4D97-AF65-F5344CB8AC3E}">
        <p14:creationId xmlns:p14="http://schemas.microsoft.com/office/powerpoint/2010/main" val="722554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798</Words>
  <Application>Microsoft Office PowerPoint</Application>
  <PresentationFormat>Widescreen</PresentationFormat>
  <Paragraphs>124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Times New Roman</vt:lpstr>
      <vt:lpstr>Office Theme</vt:lpstr>
      <vt:lpstr>IEEE 802.11 Wireless Next Generation Standing Committee Activities &amp; Status</vt:lpstr>
      <vt:lpstr>History of IEEE 802.11 WNG</vt:lpstr>
      <vt:lpstr>802.11 WNG Process</vt:lpstr>
      <vt:lpstr>How WNG fits into the pipeline in 802.11</vt:lpstr>
      <vt:lpstr>Recent Presentations in 802.11 WNG (1/2)</vt:lpstr>
      <vt:lpstr>Recent Presentations in 802.11 WNG (2/2)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Wireless Next Generation Standing Committee Activities &amp; Status</dc:title>
  <dc:creator>Jim Lansford</dc:creator>
  <cp:lastModifiedBy>Jim Lansford</cp:lastModifiedBy>
  <cp:revision>14</cp:revision>
  <dcterms:created xsi:type="dcterms:W3CDTF">2021-11-01T19:18:44Z</dcterms:created>
  <dcterms:modified xsi:type="dcterms:W3CDTF">2021-11-03T17:59:14Z</dcterms:modified>
</cp:coreProperties>
</file>