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8"/>
  </p:notesMasterIdLst>
  <p:handoutMasterIdLst>
    <p:handoutMasterId r:id="rId19"/>
  </p:handoutMasterIdLst>
  <p:sldIdLst>
    <p:sldId id="269" r:id="rId2"/>
    <p:sldId id="277" r:id="rId3"/>
    <p:sldId id="270" r:id="rId4"/>
    <p:sldId id="271" r:id="rId5"/>
    <p:sldId id="286" r:id="rId6"/>
    <p:sldId id="289" r:id="rId7"/>
    <p:sldId id="282" r:id="rId8"/>
    <p:sldId id="288" r:id="rId9"/>
    <p:sldId id="273" r:id="rId10"/>
    <p:sldId id="274" r:id="rId11"/>
    <p:sldId id="275" r:id="rId12"/>
    <p:sldId id="276" r:id="rId13"/>
    <p:sldId id="279" r:id="rId14"/>
    <p:sldId id="290" r:id="rId15"/>
    <p:sldId id="280" r:id="rId16"/>
    <p:sldId id="281"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10" d="100"/>
          <a:sy n="110" d="100"/>
        </p:scale>
        <p:origin x="1908"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225067" y="363379"/>
            <a:ext cx="322043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EC-21/0251r0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Oct 2021</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1/ec-21-0237-00-00EC-future-meetings-observation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21/ec-21-0238-00-00EC-a-counter-point-of-the-remote-meeting-experience.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isco.webex.com/cisco/j.php?MTID=m484e15452978650d5fa9833b3b9777a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1/ec-21-0227-04-00EC-future-meeting-vision-ad-hoc-starter-deck.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i="1" dirty="0">
                <a:solidFill>
                  <a:schemeClr val="accent6"/>
                </a:solidFill>
              </a:rPr>
              <a:t>IEEE 802 future meeting vision ad hoc</a:t>
            </a:r>
            <a:br>
              <a:rPr lang="en-US" i="1" dirty="0">
                <a:solidFill>
                  <a:schemeClr val="accent6"/>
                </a:solidFill>
              </a:rPr>
            </a:br>
            <a:r>
              <a:rPr lang="en-US" dirty="0">
                <a:solidFill>
                  <a:schemeClr val="accent6"/>
                </a:solidFill>
              </a:rPr>
              <a:t>(agenda for 28 Oct 2021 @ 4pm ET)</a:t>
            </a:r>
            <a:endParaRPr lang="en-US" dirty="0">
              <a:solidFill>
                <a:srgbClr val="00B050"/>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27 Oct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also highlighted the (unpredicted?) remote-only success during COVID</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2/4</a:t>
            </a:r>
            <a:endParaRPr lang="en-AU" dirty="0"/>
          </a:p>
          <a:p>
            <a:pPr lvl="1"/>
            <a:r>
              <a:rPr lang="en-AU" dirty="0"/>
              <a:t>One of the few positives of the COVID crisis is that it has opened the eyes of many to the various benefits of remote-only meetings. </a:t>
            </a:r>
          </a:p>
          <a:p>
            <a:pPr lvl="1"/>
            <a:r>
              <a:rPr lang="en-AU" dirty="0"/>
              <a:t>Previously, most IEEE 802 participants would have been dismissive of the idea that IEEE 802 standardisation could operate effectively in a remote-only mode, or even in a mode with reduced F2F meetings (I actually proposed this in 2009, but the suggestion was rejected).</a:t>
            </a:r>
          </a:p>
          <a:p>
            <a:pPr lvl="1"/>
            <a:r>
              <a:rPr lang="en-AU" dirty="0"/>
              <a:t>They were probably correct, even up to the beginning of the COVID crisis, because the supporting tools were imperfect and because all IEEE 802’s processes, rules, philosophies and culture (and sometimes even holiday plans) revolved around the use of F2F meetings every two months, somewhere in the world. </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10</a:t>
            </a:fld>
            <a:endParaRPr lang="en-US" dirty="0"/>
          </a:p>
        </p:txBody>
      </p:sp>
      <p:sp>
        <p:nvSpPr>
          <p:cNvPr id="6" name="Rectangle 5">
            <a:extLst>
              <a:ext uri="{FF2B5EF4-FFF2-40B4-BE49-F238E27FC236}">
                <a16:creationId xmlns:a16="http://schemas.microsoft.com/office/drawing/2014/main" id="{2A574A6F-195D-4B64-8D1A-EB3DACC56ED7}"/>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3369806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noted the need to evaluate the potential for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3/4</a:t>
            </a:r>
            <a:endParaRPr lang="en-AU" dirty="0"/>
          </a:p>
          <a:p>
            <a:pPr lvl="1"/>
            <a:r>
              <a:rPr lang="en-AU" dirty="0"/>
              <a:t>However, we have managed to operate reasonably well in most groups in remote-only mode for the last 18 months by adapting the way we operate and adopting new tools</a:t>
            </a:r>
          </a:p>
          <a:p>
            <a:pPr lvl="1"/>
            <a:r>
              <a:rPr lang="en-AU" dirty="0"/>
              <a:t>Even better, we have done so without damaging the environment with long distance travel, and without damaging our waistlines with hotel/restaurant food</a:t>
            </a:r>
          </a:p>
          <a:p>
            <a:pPr lvl="2"/>
            <a:r>
              <a:rPr lang="en-AU" dirty="0"/>
              <a:t>It was noted on 14 Oct 2021 that not travelling damages local economies</a:t>
            </a:r>
          </a:p>
          <a:p>
            <a:pPr lvl="1"/>
            <a:r>
              <a:rPr lang="en-AU" dirty="0"/>
              <a:t>The fact remote-only operation has been effective, at least some of the time, for at least some groups, should cause us to examine the way we operate in the longer term, looking for options that magnify all the benefits of remote-only operation and mitigate the risks</a:t>
            </a:r>
          </a:p>
          <a:p>
            <a:pPr lvl="2"/>
            <a:r>
              <a:rPr lang="en-AU" dirty="0"/>
              <a:t>Some participants on 14 Oct 2021 highlighted that remote-only operation had not worked well for some of the groups in which they are involved</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11</a:t>
            </a:fld>
            <a:endParaRPr lang="en-US" dirty="0"/>
          </a:p>
        </p:txBody>
      </p:sp>
      <p:sp>
        <p:nvSpPr>
          <p:cNvPr id="6" name="Rectangle 5">
            <a:extLst>
              <a:ext uri="{FF2B5EF4-FFF2-40B4-BE49-F238E27FC236}">
                <a16:creationId xmlns:a16="http://schemas.microsoft.com/office/drawing/2014/main" id="{9F769947-8D76-4E82-94A1-CFAB8E074E96}"/>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2120168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suggested issues we could evaluate in relation to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4/4</a:t>
            </a:r>
            <a:endParaRPr lang="en-AU" dirty="0"/>
          </a:p>
          <a:p>
            <a:pPr lvl="1"/>
            <a:r>
              <a:rPr lang="en-AU" dirty="0"/>
              <a:t>We could examine questions like:</a:t>
            </a:r>
          </a:p>
          <a:p>
            <a:pPr lvl="2"/>
            <a:r>
              <a:rPr lang="en-AU" dirty="0"/>
              <a:t>Is remote-only operation a feasible long term option?</a:t>
            </a:r>
          </a:p>
          <a:p>
            <a:pPr lvl="3"/>
            <a:r>
              <a:rPr lang="en-AU" dirty="0"/>
              <a:t>What has worked well in IEEE 802’s remote-only operation experience?</a:t>
            </a:r>
          </a:p>
          <a:p>
            <a:pPr lvl="3"/>
            <a:r>
              <a:rPr lang="en-AU" dirty="0"/>
              <a:t>What has not worked well in IEEE 802’s remote-only operation experience?</a:t>
            </a:r>
          </a:p>
          <a:p>
            <a:pPr lvl="3"/>
            <a:r>
              <a:rPr lang="en-AU" dirty="0"/>
              <a:t>How could we refine the processes, rules, philosophies and culture of IEEE 802 to make remote-only operation (nearly?) as effective as F2F operation?</a:t>
            </a:r>
          </a:p>
          <a:p>
            <a:pPr lvl="3"/>
            <a:r>
              <a:rPr lang="en-AU" dirty="0"/>
              <a:t>What new tools could enhance remote-only operation?</a:t>
            </a:r>
          </a:p>
          <a:p>
            <a:pPr lvl="2"/>
            <a:r>
              <a:rPr lang="en-AU" dirty="0"/>
              <a:t>If not, is a mode with less F2F sessions and more remote-only sessions a reasonable compromise?</a:t>
            </a:r>
          </a:p>
          <a:p>
            <a:pPr lvl="3"/>
            <a:r>
              <a:rPr lang="en-AU" dirty="0" err="1"/>
              <a:t>eg</a:t>
            </a:r>
            <a:r>
              <a:rPr lang="en-AU" dirty="0"/>
              <a:t> 3x F2F &amp; 3x remote-only sessions each year</a:t>
            </a:r>
          </a:p>
          <a:p>
            <a:pPr lvl="3"/>
            <a:r>
              <a:rPr lang="en-AU" dirty="0" err="1"/>
              <a:t>eg</a:t>
            </a:r>
            <a:r>
              <a:rPr lang="en-AU" dirty="0"/>
              <a:t> 3x F2F &amp; many ad hoc remote-only sessions each year, getting away from the idea of a week-long session as the only way to operate</a:t>
            </a:r>
          </a:p>
          <a:p>
            <a:pPr lvl="2"/>
            <a:r>
              <a:rPr lang="en-AU" dirty="0"/>
              <a:t>…</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12</a:t>
            </a:fld>
            <a:endParaRPr lang="en-US" dirty="0"/>
          </a:p>
        </p:txBody>
      </p:sp>
      <p:sp>
        <p:nvSpPr>
          <p:cNvPr id="6" name="Rectangle 5">
            <a:extLst>
              <a:ext uri="{FF2B5EF4-FFF2-40B4-BE49-F238E27FC236}">
                <a16:creationId xmlns:a16="http://schemas.microsoft.com/office/drawing/2014/main" id="{EF8337EC-897F-4017-9EA2-2A39AB3B9666}"/>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2516636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a:xfrm>
            <a:off x="685800" y="685800"/>
            <a:ext cx="8305800" cy="1066800"/>
          </a:xfrm>
        </p:spPr>
        <p:txBody>
          <a:bodyPr/>
          <a:lstStyle/>
          <a:p>
            <a:pPr lvl="1"/>
            <a:r>
              <a:rPr lang="en-AU" dirty="0"/>
              <a:t>Today’s </a:t>
            </a:r>
            <a:r>
              <a:rPr lang="en-AU" i="1" dirty="0"/>
              <a:t>ad hoc </a:t>
            </a:r>
            <a:r>
              <a:rPr lang="en-AU" dirty="0"/>
              <a:t>teleconference will continue discussing fundamental questions about remote-only ops</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r>
              <a:rPr lang="en-AU" dirty="0"/>
              <a:t>The invitation for today suggested a continued focus on:</a:t>
            </a:r>
          </a:p>
          <a:p>
            <a:pPr lvl="1"/>
            <a:r>
              <a:rPr lang="en-AU" dirty="0"/>
              <a:t>What aspects of remote operation have worked during COVID?</a:t>
            </a:r>
          </a:p>
          <a:p>
            <a:pPr lvl="2"/>
            <a:r>
              <a:rPr lang="en-AU" dirty="0">
                <a:solidFill>
                  <a:srgbClr val="00B050"/>
                </a:solidFill>
              </a:rPr>
              <a:t>Highlight real examples</a:t>
            </a:r>
          </a:p>
          <a:p>
            <a:pPr lvl="2"/>
            <a:r>
              <a:rPr lang="en-AU" dirty="0"/>
              <a:t>Identify why remote operation was successful in these cases</a:t>
            </a:r>
          </a:p>
          <a:p>
            <a:pPr lvl="1"/>
            <a:r>
              <a:rPr lang="en-AU" dirty="0"/>
              <a:t>What aspects of remote operation have NOT worked during COVID?</a:t>
            </a:r>
          </a:p>
          <a:p>
            <a:pPr lvl="2"/>
            <a:r>
              <a:rPr lang="en-AU" dirty="0">
                <a:solidFill>
                  <a:srgbClr val="00B050"/>
                </a:solidFill>
              </a:rPr>
              <a:t>Highlight real examples</a:t>
            </a:r>
          </a:p>
          <a:p>
            <a:pPr lvl="2"/>
            <a:r>
              <a:rPr lang="en-AU" dirty="0"/>
              <a:t>Identify why remote operation was NOT successful in these cases</a:t>
            </a:r>
          </a:p>
          <a:p>
            <a:pPr lvl="1"/>
            <a:r>
              <a:rPr lang="en-AU" dirty="0"/>
              <a:t>What could be done to turn any failures into successes?</a:t>
            </a:r>
          </a:p>
          <a:p>
            <a:pPr lvl="2"/>
            <a:r>
              <a:rPr lang="en-AU" dirty="0">
                <a:solidFill>
                  <a:srgbClr val="00B050"/>
                </a:solidFill>
              </a:rPr>
              <a:t>Describe some real turnaround examples (if any)</a:t>
            </a:r>
          </a:p>
          <a:p>
            <a:pPr lvl="2"/>
            <a:r>
              <a:rPr lang="en-AU" dirty="0"/>
              <a:t>… or hypothesise about how this could be done</a:t>
            </a:r>
          </a:p>
          <a:p>
            <a:pPr lvl="1"/>
            <a:r>
              <a:rPr lang="en-AU" dirty="0"/>
              <a:t>Submissions are welcomed and encouraged!</a:t>
            </a:r>
          </a:p>
          <a:p>
            <a:pPr lvl="3"/>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669793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2E21-D52F-465C-8ED9-71E07A280533}"/>
              </a:ext>
            </a:extLst>
          </p:cNvPr>
          <p:cNvSpPr>
            <a:spLocks noGrp="1"/>
          </p:cNvSpPr>
          <p:nvPr>
            <p:ph type="title"/>
          </p:nvPr>
        </p:nvSpPr>
        <p:spPr>
          <a:xfrm>
            <a:off x="685800" y="685800"/>
            <a:ext cx="7772400" cy="1066800"/>
          </a:xfrm>
        </p:spPr>
        <p:txBody>
          <a:bodyPr/>
          <a:lstStyle/>
          <a:p>
            <a:r>
              <a:rPr lang="en-AU" dirty="0"/>
              <a:t>Today, we even have even more material lined up that is not from the Chair … </a:t>
            </a:r>
            <a:r>
              <a:rPr lang="en-AU" dirty="0">
                <a:sym typeface="Wingdings" panose="05000000000000000000" pitchFamily="2" charset="2"/>
              </a:rPr>
              <a:t></a:t>
            </a:r>
            <a:endParaRPr lang="en-AU" dirty="0"/>
          </a:p>
        </p:txBody>
      </p:sp>
      <p:sp>
        <p:nvSpPr>
          <p:cNvPr id="3" name="Content Placeholder 2">
            <a:extLst>
              <a:ext uri="{FF2B5EF4-FFF2-40B4-BE49-F238E27FC236}">
                <a16:creationId xmlns:a16="http://schemas.microsoft.com/office/drawing/2014/main" id="{E9E1A103-199F-48EA-8E41-6A2F9B0357C2}"/>
              </a:ext>
            </a:extLst>
          </p:cNvPr>
          <p:cNvSpPr>
            <a:spLocks noGrp="1"/>
          </p:cNvSpPr>
          <p:nvPr>
            <p:ph idx="1"/>
          </p:nvPr>
        </p:nvSpPr>
        <p:spPr>
          <a:xfrm>
            <a:off x="685800" y="1981200"/>
            <a:ext cx="7772400" cy="4114800"/>
          </a:xfrm>
        </p:spPr>
        <p:txBody>
          <a:bodyPr/>
          <a:lstStyle/>
          <a:p>
            <a:r>
              <a:rPr lang="en-AU" dirty="0"/>
              <a:t>Submissions so far:</a:t>
            </a:r>
          </a:p>
          <a:p>
            <a:pPr lvl="1"/>
            <a:r>
              <a:rPr lang="en-AU" dirty="0"/>
              <a:t>On 14 Oct 2021, George Zimmerman discussed some observations of what went well and what did not go so well with remote meetings</a:t>
            </a:r>
          </a:p>
          <a:p>
            <a:pPr lvl="2"/>
            <a:r>
              <a:rPr lang="en-AU" dirty="0"/>
              <a:t>See</a:t>
            </a:r>
            <a:r>
              <a:rPr lang="en-AU" dirty="0">
                <a:solidFill>
                  <a:srgbClr val="FF0000"/>
                </a:solidFill>
              </a:rPr>
              <a:t> </a:t>
            </a:r>
            <a:r>
              <a:rPr lang="en-AU" dirty="0">
                <a:solidFill>
                  <a:srgbClr val="FF0000"/>
                </a:solidFill>
                <a:hlinkClick r:id="rId2"/>
              </a:rPr>
              <a:t>ec-21-0237-00</a:t>
            </a:r>
            <a:endParaRPr lang="en-AU" dirty="0">
              <a:solidFill>
                <a:srgbClr val="FF0000"/>
              </a:solidFill>
            </a:endParaRPr>
          </a:p>
          <a:p>
            <a:pPr lvl="2"/>
            <a:r>
              <a:rPr lang="en-AU" dirty="0"/>
              <a:t>Afterwards he commented on problems caused by overly prescriptive rules</a:t>
            </a:r>
          </a:p>
          <a:p>
            <a:pPr lvl="3"/>
            <a:r>
              <a:rPr lang="en-AU" i="1" dirty="0"/>
              <a:t>We touched on this yesterday, but even before having virtual meetings,  flexibility to the individual group’s needs, trust in, and support of our chairs is key</a:t>
            </a:r>
          </a:p>
          <a:p>
            <a:pPr lvl="3"/>
            <a:r>
              <a:rPr lang="en-AU" i="1" dirty="0"/>
              <a:t>My experience has been 802 has been tripping over itself because of overly codified rules.  Governing rules are not a standard, nor are they a specification.  To do that leads to situations where the desired </a:t>
            </a:r>
            <a:r>
              <a:rPr lang="en-AU" i="1" dirty="0" err="1"/>
              <a:t>behavior</a:t>
            </a:r>
            <a:r>
              <a:rPr lang="en-AU" i="1" dirty="0"/>
              <a:t> is always an exception to the rule.  We must resist our engineering urge to codify everything, as the operational environment is far more diverse and time-variable than we can handle.  </a:t>
            </a:r>
          </a:p>
          <a:p>
            <a:pPr lvl="3"/>
            <a:r>
              <a:rPr lang="en-AU" i="1" dirty="0"/>
              <a:t>Rules are important tool, but the goal is to remember that we are dealing with humans who want to get a job done, and the best way to do that is balance the structure of rules with guidance, trust, and mentorship of our leaders – and to evolve them with time and circumstance. I have more thoughts on this, but, because they evolve, I will save them until we’ve gotten more of the examples out.</a:t>
            </a:r>
          </a:p>
          <a:p>
            <a:pPr marL="184150" lvl="2" indent="0">
              <a:buNone/>
            </a:pPr>
            <a:endParaRPr lang="en-AU" dirty="0"/>
          </a:p>
        </p:txBody>
      </p:sp>
      <p:sp>
        <p:nvSpPr>
          <p:cNvPr id="4" name="Footer Placeholder 3">
            <a:extLst>
              <a:ext uri="{FF2B5EF4-FFF2-40B4-BE49-F238E27FC236}">
                <a16:creationId xmlns:a16="http://schemas.microsoft.com/office/drawing/2014/main" id="{91A593C1-B24A-4D82-8C5F-733A6C34D2C5}"/>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4BD8B535-A073-4D1E-B88E-393ED4D29517}"/>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14</a:t>
            </a:fld>
            <a:endParaRPr lang="en-US" dirty="0"/>
          </a:p>
        </p:txBody>
      </p:sp>
    </p:spTree>
    <p:extLst>
      <p:ext uri="{BB962C8B-B14F-4D97-AF65-F5344CB8AC3E}">
        <p14:creationId xmlns:p14="http://schemas.microsoft.com/office/powerpoint/2010/main" val="1410026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2E21-D52F-465C-8ED9-71E07A280533}"/>
              </a:ext>
            </a:extLst>
          </p:cNvPr>
          <p:cNvSpPr>
            <a:spLocks noGrp="1"/>
          </p:cNvSpPr>
          <p:nvPr>
            <p:ph type="title"/>
          </p:nvPr>
        </p:nvSpPr>
        <p:spPr>
          <a:xfrm>
            <a:off x="685800" y="685800"/>
            <a:ext cx="7772400" cy="1066800"/>
          </a:xfrm>
        </p:spPr>
        <p:txBody>
          <a:bodyPr/>
          <a:lstStyle/>
          <a:p>
            <a:r>
              <a:rPr lang="en-AU" dirty="0"/>
              <a:t>Today, we even have even more material lined up that is not from the Chair … </a:t>
            </a:r>
            <a:r>
              <a:rPr lang="en-AU" dirty="0">
                <a:sym typeface="Wingdings" panose="05000000000000000000" pitchFamily="2" charset="2"/>
              </a:rPr>
              <a:t></a:t>
            </a:r>
            <a:endParaRPr lang="en-AU" dirty="0"/>
          </a:p>
        </p:txBody>
      </p:sp>
      <p:sp>
        <p:nvSpPr>
          <p:cNvPr id="3" name="Content Placeholder 2">
            <a:extLst>
              <a:ext uri="{FF2B5EF4-FFF2-40B4-BE49-F238E27FC236}">
                <a16:creationId xmlns:a16="http://schemas.microsoft.com/office/drawing/2014/main" id="{E9E1A103-199F-48EA-8E41-6A2F9B0357C2}"/>
              </a:ext>
            </a:extLst>
          </p:cNvPr>
          <p:cNvSpPr>
            <a:spLocks noGrp="1"/>
          </p:cNvSpPr>
          <p:nvPr>
            <p:ph idx="1"/>
          </p:nvPr>
        </p:nvSpPr>
        <p:spPr>
          <a:xfrm>
            <a:off x="685800" y="1981200"/>
            <a:ext cx="7772400" cy="4114800"/>
          </a:xfrm>
        </p:spPr>
        <p:txBody>
          <a:bodyPr/>
          <a:lstStyle/>
          <a:p>
            <a:r>
              <a:rPr lang="en-AU" dirty="0"/>
              <a:t>Submissions so far:</a:t>
            </a:r>
          </a:p>
          <a:p>
            <a:pPr lvl="1"/>
            <a:r>
              <a:rPr lang="en-AU" dirty="0"/>
              <a:t>Note: on 14 Oct, a question was raised about definition of </a:t>
            </a:r>
            <a:r>
              <a:rPr lang="en-AU" i="1" dirty="0"/>
              <a:t>remote only</a:t>
            </a:r>
            <a:endParaRPr lang="en-AU" dirty="0"/>
          </a:p>
          <a:p>
            <a:pPr lvl="2"/>
            <a:r>
              <a:rPr lang="en-AU" dirty="0"/>
              <a:t>The Chair’s intent is to explore how to make meetings where everyone is remote as effective as they can be, and understand their limitations</a:t>
            </a:r>
          </a:p>
          <a:p>
            <a:pPr lvl="2"/>
            <a:r>
              <a:rPr lang="en-AU" dirty="0"/>
              <a:t>Once that is done, we can discuss the appropriate mix between remote only meetings and F2F/hybrid meetings</a:t>
            </a:r>
          </a:p>
          <a:p>
            <a:pPr lvl="2"/>
            <a:r>
              <a:rPr lang="en-AU" dirty="0"/>
              <a:t>The answer maybe as simple as 3x F2F/hybrid + 3x remote-only per year, or it may be a complex function of the work at hand</a:t>
            </a:r>
          </a:p>
          <a:p>
            <a:pPr lvl="1"/>
            <a:r>
              <a:rPr lang="en-AU" dirty="0"/>
              <a:t>Ben Rolfe will present today</a:t>
            </a:r>
          </a:p>
          <a:p>
            <a:pPr lvl="2"/>
            <a:r>
              <a:rPr lang="en-AU" dirty="0"/>
              <a:t>See </a:t>
            </a:r>
            <a:r>
              <a:rPr lang="en-AU" dirty="0">
                <a:hlinkClick r:id="rId2"/>
              </a:rPr>
              <a:t>ec-21-0238-00-00EC</a:t>
            </a:r>
            <a:r>
              <a:rPr lang="en-AU" dirty="0"/>
              <a:t>: </a:t>
            </a:r>
            <a:r>
              <a:rPr lang="en-US" i="1" dirty="0"/>
              <a:t>A counter point of the remote meeting experience</a:t>
            </a:r>
          </a:p>
          <a:p>
            <a:pPr lvl="2"/>
            <a:r>
              <a:rPr lang="en-US" dirty="0"/>
              <a:t>With the permission of the speaker, we will make this interactive …</a:t>
            </a:r>
          </a:p>
          <a:p>
            <a:pPr lvl="2"/>
            <a:r>
              <a:rPr lang="en-US" dirty="0"/>
              <a:t>… using the chat window to join a virtual Q</a:t>
            </a:r>
          </a:p>
          <a:p>
            <a:pPr lvl="2"/>
            <a:endParaRPr lang="en-AU" dirty="0"/>
          </a:p>
          <a:p>
            <a:pPr lvl="2"/>
            <a:endParaRPr lang="en-AU" dirty="0"/>
          </a:p>
          <a:p>
            <a:pPr lvl="1"/>
            <a:endParaRPr lang="en-AU" dirty="0"/>
          </a:p>
        </p:txBody>
      </p:sp>
      <p:sp>
        <p:nvSpPr>
          <p:cNvPr id="4" name="Footer Placeholder 3">
            <a:extLst>
              <a:ext uri="{FF2B5EF4-FFF2-40B4-BE49-F238E27FC236}">
                <a16:creationId xmlns:a16="http://schemas.microsoft.com/office/drawing/2014/main" id="{91A593C1-B24A-4D82-8C5F-733A6C34D2C5}"/>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4BD8B535-A073-4D1E-B88E-393ED4D29517}"/>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15</a:t>
            </a:fld>
            <a:endParaRPr lang="en-US" dirty="0"/>
          </a:p>
        </p:txBody>
      </p:sp>
    </p:spTree>
    <p:extLst>
      <p:ext uri="{BB962C8B-B14F-4D97-AF65-F5344CB8AC3E}">
        <p14:creationId xmlns:p14="http://schemas.microsoft.com/office/powerpoint/2010/main" val="2284777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A536-2912-4C04-A8C0-D99895C6F1C3}"/>
              </a:ext>
            </a:extLst>
          </p:cNvPr>
          <p:cNvSpPr>
            <a:spLocks noGrp="1"/>
          </p:cNvSpPr>
          <p:nvPr>
            <p:ph type="title"/>
          </p:nvPr>
        </p:nvSpPr>
        <p:spPr/>
        <p:txBody>
          <a:bodyPr/>
          <a:lstStyle/>
          <a:p>
            <a:r>
              <a:rPr lang="en-AU" dirty="0"/>
              <a:t>Some questions for our future …</a:t>
            </a:r>
          </a:p>
        </p:txBody>
      </p:sp>
      <p:sp>
        <p:nvSpPr>
          <p:cNvPr id="3" name="Content Placeholder 2">
            <a:extLst>
              <a:ext uri="{FF2B5EF4-FFF2-40B4-BE49-F238E27FC236}">
                <a16:creationId xmlns:a16="http://schemas.microsoft.com/office/drawing/2014/main" id="{8E3DB68A-A952-4724-AF66-98CC130C9AE7}"/>
              </a:ext>
            </a:extLst>
          </p:cNvPr>
          <p:cNvSpPr>
            <a:spLocks noGrp="1"/>
          </p:cNvSpPr>
          <p:nvPr>
            <p:ph idx="1"/>
          </p:nvPr>
        </p:nvSpPr>
        <p:spPr/>
        <p:txBody>
          <a:bodyPr/>
          <a:lstStyle/>
          <a:p>
            <a:pPr lvl="1"/>
            <a:r>
              <a:rPr lang="en-AU" dirty="0"/>
              <a:t>Can we arrange an e-mail reflector?</a:t>
            </a:r>
          </a:p>
          <a:p>
            <a:pPr lvl="2"/>
            <a:r>
              <a:rPr lang="en-AU" dirty="0"/>
              <a:t>Please yell if you know how using IEEE 802 infrastructure</a:t>
            </a:r>
          </a:p>
          <a:p>
            <a:pPr lvl="2"/>
            <a:r>
              <a:rPr lang="en-AU" dirty="0"/>
              <a:t>The Chair will ask Paul &amp; Jon for guidance – </a:t>
            </a:r>
            <a:r>
              <a:rPr lang="en-AU" dirty="0">
                <a:solidFill>
                  <a:srgbClr val="FF0000"/>
                </a:solidFill>
              </a:rPr>
              <a:t>not done </a:t>
            </a:r>
            <a:r>
              <a:rPr lang="en-AU" dirty="0">
                <a:solidFill>
                  <a:srgbClr val="FF0000"/>
                </a:solidFill>
                <a:sym typeface="Wingdings" panose="05000000000000000000" pitchFamily="2" charset="2"/>
              </a:rPr>
              <a:t></a:t>
            </a:r>
            <a:endParaRPr lang="en-AU" dirty="0">
              <a:solidFill>
                <a:srgbClr val="FF0000"/>
              </a:solidFill>
            </a:endParaRPr>
          </a:p>
          <a:p>
            <a:pPr lvl="1"/>
            <a:r>
              <a:rPr lang="en-AU" dirty="0"/>
              <a:t>When should we meet again?</a:t>
            </a:r>
          </a:p>
          <a:p>
            <a:pPr lvl="2"/>
            <a:r>
              <a:rPr lang="en-AU" dirty="0"/>
              <a:t>After off-line discussion …</a:t>
            </a:r>
          </a:p>
          <a:p>
            <a:pPr lvl="2"/>
            <a:r>
              <a:rPr lang="en-AU" dirty="0"/>
              <a:t>… and when we have contributions!</a:t>
            </a:r>
          </a:p>
          <a:p>
            <a:pPr lvl="2"/>
            <a:r>
              <a:rPr lang="en-AU" dirty="0"/>
              <a:t>… so please participate</a:t>
            </a:r>
          </a:p>
          <a:p>
            <a:pPr lvl="2"/>
            <a:r>
              <a:rPr lang="en-AU" dirty="0"/>
              <a:t>We will meet after the IEEE 802 plenary – assuming we have submissions</a:t>
            </a:r>
          </a:p>
          <a:p>
            <a:pPr lvl="1"/>
            <a:endParaRPr lang="en-AU" dirty="0"/>
          </a:p>
        </p:txBody>
      </p:sp>
      <p:sp>
        <p:nvSpPr>
          <p:cNvPr id="4" name="Footer Placeholder 3">
            <a:extLst>
              <a:ext uri="{FF2B5EF4-FFF2-40B4-BE49-F238E27FC236}">
                <a16:creationId xmlns:a16="http://schemas.microsoft.com/office/drawing/2014/main" id="{9E5C9EA4-A665-4950-A542-12E7636B1EB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88FA594-DA60-4D67-9E40-0C3EB639B5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179680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second remote-only teleconference on 28 Oct 2021</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 </a:t>
            </a:r>
          </a:p>
          <a:p>
            <a:pPr lvl="1"/>
            <a:r>
              <a:rPr lang="en-AU" dirty="0"/>
              <a:t>A reasonably diverse and very experienced group of people have now volunteered for the </a:t>
            </a:r>
            <a:r>
              <a:rPr lang="en-AU" i="1" dirty="0"/>
              <a:t>ad hoc …</a:t>
            </a:r>
          </a:p>
          <a:p>
            <a:pPr lvl="1"/>
            <a:r>
              <a:rPr lang="en-AU" dirty="0"/>
              <a:t>… based on an email that explained the problem to be addressed and some subsequent discussion that highlighted various questions</a:t>
            </a:r>
          </a:p>
          <a:p>
            <a:pPr lvl="1"/>
            <a:r>
              <a:rPr lang="en-AU" dirty="0"/>
              <a:t>Today’s </a:t>
            </a:r>
            <a:r>
              <a:rPr lang="en-AU" i="1" dirty="0"/>
              <a:t>ad hoc </a:t>
            </a:r>
            <a:r>
              <a:rPr lang="en-AU" dirty="0"/>
              <a:t>teleconference will continue the discussion from 14 Oct 2021 on some fundamental questions about remote-only ops</a:t>
            </a:r>
          </a:p>
          <a:p>
            <a:pPr lvl="2"/>
            <a:r>
              <a:rPr lang="en-AU" dirty="0"/>
              <a:t>28 Oct 2021 @ 4pm ET</a:t>
            </a:r>
          </a:p>
          <a:p>
            <a:pPr lvl="2"/>
            <a:r>
              <a:rPr lang="en-AU" dirty="0">
                <a:hlinkClick r:id="rId2"/>
              </a:rPr>
              <a:t>Webex</a:t>
            </a:r>
            <a:r>
              <a:rPr lang="en-AU" dirty="0"/>
              <a:t> (</a:t>
            </a:r>
            <a:r>
              <a:rPr lang="en-AU" sz="1600" dirty="0">
                <a:effectLst/>
              </a:rPr>
              <a:t>Meeting number: 2578 270 1179</a:t>
            </a:r>
            <a:r>
              <a:rPr lang="en-AU" dirty="0">
                <a:effectLst/>
                <a:latin typeface="+mj-lt"/>
              </a:rPr>
              <a:t>, Meeting password: d7NyKAfWK55)</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
        <p:nvSpPr>
          <p:cNvPr id="6" name="Rectangle 5">
            <a:extLst>
              <a:ext uri="{FF2B5EF4-FFF2-40B4-BE49-F238E27FC236}">
                <a16:creationId xmlns:a16="http://schemas.microsoft.com/office/drawing/2014/main" id="{A81856DB-99BC-4B46-A307-E4F852CA800F}"/>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59EC-3CD5-4B63-90AF-DFCC365807CD}"/>
              </a:ext>
            </a:extLst>
          </p:cNvPr>
          <p:cNvSpPr>
            <a:spLocks noGrp="1"/>
          </p:cNvSpPr>
          <p:nvPr>
            <p:ph type="title"/>
          </p:nvPr>
        </p:nvSpPr>
        <p:spPr>
          <a:xfrm>
            <a:off x="723900" y="762000"/>
            <a:ext cx="7772400" cy="1066800"/>
          </a:xfrm>
        </p:spPr>
        <p:txBody>
          <a:bodyPr/>
          <a:lstStyle/>
          <a:p>
            <a:r>
              <a:rPr lang="en-AU" dirty="0"/>
              <a:t>A reasonably diverse and very experienced group of people have now volunteered for the </a:t>
            </a:r>
            <a:r>
              <a:rPr lang="en-AU" i="1" dirty="0"/>
              <a:t>ad hoc</a:t>
            </a:r>
          </a:p>
        </p:txBody>
      </p:sp>
      <p:sp>
        <p:nvSpPr>
          <p:cNvPr id="3" name="Content Placeholder 2">
            <a:extLst>
              <a:ext uri="{FF2B5EF4-FFF2-40B4-BE49-F238E27FC236}">
                <a16:creationId xmlns:a16="http://schemas.microsoft.com/office/drawing/2014/main" id="{3F1BE9F7-6343-486C-AF3E-B0B2A25628C1}"/>
              </a:ext>
            </a:extLst>
          </p:cNvPr>
          <p:cNvSpPr>
            <a:spLocks noGrp="1"/>
          </p:cNvSpPr>
          <p:nvPr>
            <p:ph idx="1"/>
          </p:nvPr>
        </p:nvSpPr>
        <p:spPr/>
        <p:txBody>
          <a:bodyPr/>
          <a:lstStyle/>
          <a:p>
            <a:pPr lvl="1"/>
            <a:r>
              <a:rPr lang="en-AU" dirty="0">
                <a:effectLst/>
                <a:latin typeface="+mj-lt"/>
                <a:ea typeface="Times New Roman" panose="02020603050405020304" pitchFamily="18" charset="0"/>
              </a:rPr>
              <a:t>The membership of the </a:t>
            </a:r>
            <a:r>
              <a:rPr lang="en-AU" i="1" dirty="0">
                <a:effectLst/>
                <a:latin typeface="+mj-lt"/>
                <a:ea typeface="Times New Roman" panose="02020603050405020304" pitchFamily="18" charset="0"/>
              </a:rPr>
              <a:t>ad hoc</a:t>
            </a:r>
            <a:r>
              <a:rPr lang="en-AU" dirty="0">
                <a:effectLst/>
                <a:latin typeface="+mj-lt"/>
                <a:ea typeface="Times New Roman" panose="02020603050405020304" pitchFamily="18" charset="0"/>
              </a:rPr>
              <a:t> was specified as</a:t>
            </a:r>
          </a:p>
          <a:p>
            <a:pPr lvl="2"/>
            <a:r>
              <a:rPr lang="en-AU" i="1" dirty="0">
                <a:effectLst/>
                <a:latin typeface="+mj-lt"/>
                <a:ea typeface="Times New Roman" panose="02020603050405020304" pitchFamily="18" charset="0"/>
              </a:rPr>
              <a:t>Volunteers requested, with a  goal of at least one member from each IEEE 802 WG and at least one IEEE 802 EC member involved in meeting operation</a:t>
            </a:r>
          </a:p>
          <a:p>
            <a:pPr lvl="1"/>
            <a:r>
              <a:rPr lang="en-AU" dirty="0">
                <a:latin typeface="+mj-lt"/>
              </a:rPr>
              <a:t>The </a:t>
            </a:r>
            <a:r>
              <a:rPr lang="en-AU" i="1" dirty="0">
                <a:latin typeface="+mj-lt"/>
              </a:rPr>
              <a:t>ad hoc </a:t>
            </a:r>
            <a:r>
              <a:rPr lang="en-AU" dirty="0">
                <a:latin typeface="+mj-lt"/>
              </a:rPr>
              <a:t>Chair sent a request on 28 Aug 2021 to the EC (that was forwarded to the WGs) for volunteers to participate …</a:t>
            </a:r>
          </a:p>
          <a:p>
            <a:pPr lvl="1"/>
            <a:r>
              <a:rPr lang="en-AU" dirty="0">
                <a:latin typeface="+mj-lt"/>
              </a:rPr>
              <a:t>… which led to at least 18 (unlucky!?) people volunteering</a:t>
            </a:r>
          </a:p>
          <a:p>
            <a:pPr lvl="1"/>
            <a:r>
              <a:rPr lang="en-AU" dirty="0">
                <a:latin typeface="+mj-lt"/>
              </a:rPr>
              <a:t>… with good representation across IEEE 802 </a:t>
            </a:r>
          </a:p>
        </p:txBody>
      </p:sp>
      <p:sp>
        <p:nvSpPr>
          <p:cNvPr id="4" name="Footer Placeholder 3">
            <a:extLst>
              <a:ext uri="{FF2B5EF4-FFF2-40B4-BE49-F238E27FC236}">
                <a16:creationId xmlns:a16="http://schemas.microsoft.com/office/drawing/2014/main" id="{CAECE806-3328-4A25-BC8D-36F6844A574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BB5FBA3-F2FF-445C-9E14-E0BB144573B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
        <p:nvSpPr>
          <p:cNvPr id="6" name="Rectangle 5">
            <a:extLst>
              <a:ext uri="{FF2B5EF4-FFF2-40B4-BE49-F238E27FC236}">
                <a16:creationId xmlns:a16="http://schemas.microsoft.com/office/drawing/2014/main" id="{6A734471-7EE1-4BA8-BF7F-BC7D05F0C699}"/>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20806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F4A0B-F187-4BAD-AF67-4F33A7FD600B}"/>
              </a:ext>
            </a:extLst>
          </p:cNvPr>
          <p:cNvSpPr>
            <a:spLocks noGrp="1"/>
          </p:cNvSpPr>
          <p:nvPr>
            <p:ph type="title"/>
          </p:nvPr>
        </p:nvSpPr>
        <p:spPr>
          <a:xfrm>
            <a:off x="685800" y="685800"/>
            <a:ext cx="7772400" cy="1066800"/>
          </a:xfrm>
        </p:spPr>
        <p:txBody>
          <a:bodyPr/>
          <a:lstStyle/>
          <a:p>
            <a:r>
              <a:rPr lang="en-AU" dirty="0"/>
              <a:t>Attendance on 14 Oct 2021</a:t>
            </a:r>
          </a:p>
        </p:txBody>
      </p:sp>
      <p:graphicFrame>
        <p:nvGraphicFramePr>
          <p:cNvPr id="6" name="Table 6">
            <a:extLst>
              <a:ext uri="{FF2B5EF4-FFF2-40B4-BE49-F238E27FC236}">
                <a16:creationId xmlns:a16="http://schemas.microsoft.com/office/drawing/2014/main" id="{C4161102-5F38-47B6-944C-1A1B69A7A870}"/>
              </a:ext>
            </a:extLst>
          </p:cNvPr>
          <p:cNvGraphicFramePr>
            <a:graphicFrameLocks noGrp="1"/>
          </p:cNvGraphicFramePr>
          <p:nvPr>
            <p:ph idx="1"/>
            <p:extLst>
              <p:ext uri="{D42A27DB-BD31-4B8C-83A1-F6EECF244321}">
                <p14:modId xmlns:p14="http://schemas.microsoft.com/office/powerpoint/2010/main" val="2393854470"/>
              </p:ext>
            </p:extLst>
          </p:nvPr>
        </p:nvGraphicFramePr>
        <p:xfrm>
          <a:off x="152400" y="1295400"/>
          <a:ext cx="8699399" cy="4846952"/>
        </p:xfrm>
        <a:graphic>
          <a:graphicData uri="http://schemas.openxmlformats.org/drawingml/2006/table">
            <a:tbl>
              <a:tblPr firstRow="1" bandRow="1">
                <a:tableStyleId>{93296810-A885-4BE3-A3E7-6D5BEEA58F35}</a:tableStyleId>
              </a:tblPr>
              <a:tblGrid>
                <a:gridCol w="738328">
                  <a:extLst>
                    <a:ext uri="{9D8B030D-6E8A-4147-A177-3AD203B41FA5}">
                      <a16:colId xmlns:a16="http://schemas.microsoft.com/office/drawing/2014/main" val="3787302969"/>
                    </a:ext>
                  </a:extLst>
                </a:gridCol>
                <a:gridCol w="1054754">
                  <a:extLst>
                    <a:ext uri="{9D8B030D-6E8A-4147-A177-3AD203B41FA5}">
                      <a16:colId xmlns:a16="http://schemas.microsoft.com/office/drawing/2014/main" val="4289755512"/>
                    </a:ext>
                  </a:extLst>
                </a:gridCol>
                <a:gridCol w="2461094">
                  <a:extLst>
                    <a:ext uri="{9D8B030D-6E8A-4147-A177-3AD203B41FA5}">
                      <a16:colId xmlns:a16="http://schemas.microsoft.com/office/drawing/2014/main" val="3353876176"/>
                    </a:ext>
                  </a:extLst>
                </a:gridCol>
                <a:gridCol w="191047">
                  <a:extLst>
                    <a:ext uri="{9D8B030D-6E8A-4147-A177-3AD203B41FA5}">
                      <a16:colId xmlns:a16="http://schemas.microsoft.com/office/drawing/2014/main" val="2403520599"/>
                    </a:ext>
                  </a:extLst>
                </a:gridCol>
                <a:gridCol w="738328">
                  <a:extLst>
                    <a:ext uri="{9D8B030D-6E8A-4147-A177-3AD203B41FA5}">
                      <a16:colId xmlns:a16="http://schemas.microsoft.com/office/drawing/2014/main" val="360604113"/>
                    </a:ext>
                  </a:extLst>
                </a:gridCol>
                <a:gridCol w="1054754">
                  <a:extLst>
                    <a:ext uri="{9D8B030D-6E8A-4147-A177-3AD203B41FA5}">
                      <a16:colId xmlns:a16="http://schemas.microsoft.com/office/drawing/2014/main" val="4187915564"/>
                    </a:ext>
                  </a:extLst>
                </a:gridCol>
                <a:gridCol w="2461094">
                  <a:extLst>
                    <a:ext uri="{9D8B030D-6E8A-4147-A177-3AD203B41FA5}">
                      <a16:colId xmlns:a16="http://schemas.microsoft.com/office/drawing/2014/main" val="942757987"/>
                    </a:ext>
                  </a:extLst>
                </a:gridCol>
              </a:tblGrid>
              <a:tr h="234125">
                <a:tc>
                  <a:txBody>
                    <a:bodyPr/>
                    <a:lstStyle/>
                    <a:p>
                      <a:pPr algn="l" fontAlgn="b"/>
                      <a:r>
                        <a:rPr lang="en-AU" sz="1100" b="1" u="none" strike="noStrike" dirty="0">
                          <a:solidFill>
                            <a:schemeClr val="bg1"/>
                          </a:solidFill>
                          <a:effectLst/>
                          <a:latin typeface="+mj-lt"/>
                        </a:rPr>
                        <a:t>First</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Surname</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Affiliation</a:t>
                      </a:r>
                      <a:endParaRPr lang="en-AU" sz="1100" b="1" i="0" u="none" strike="noStrike" dirty="0">
                        <a:solidFill>
                          <a:schemeClr val="bg1"/>
                        </a:solidFill>
                        <a:effectLst/>
                        <a:latin typeface="+mj-lt"/>
                      </a:endParaRPr>
                    </a:p>
                  </a:txBody>
                  <a:tcPr marL="36000" marR="6350" marT="9525" marB="0" anchor="ctr"/>
                </a:tc>
                <a:tc>
                  <a:txBody>
                    <a:bodyPr/>
                    <a:lstStyle/>
                    <a:p>
                      <a:pPr algn="l" fontAlgn="b"/>
                      <a:endParaRPr lang="en-AU" sz="1100" b="1" i="0" u="none" strike="noStrike" dirty="0">
                        <a:solidFill>
                          <a:schemeClr val="bg1"/>
                        </a:solidFill>
                        <a:effectLst/>
                        <a:latin typeface="+mj-lt"/>
                      </a:endParaRPr>
                    </a:p>
                  </a:txBody>
                  <a:tcPr marL="6350" marR="6350" marT="6350" marB="0" anchor="ctr">
                    <a:noFill/>
                  </a:tcPr>
                </a:tc>
                <a:tc>
                  <a:txBody>
                    <a:bodyPr/>
                    <a:lstStyle/>
                    <a:p>
                      <a:pPr algn="l" fontAlgn="b"/>
                      <a:r>
                        <a:rPr lang="en-AU" sz="1100" b="1" u="none" strike="noStrike" dirty="0">
                          <a:solidFill>
                            <a:schemeClr val="bg1"/>
                          </a:solidFill>
                          <a:effectLst/>
                          <a:latin typeface="+mj-lt"/>
                        </a:rPr>
                        <a:t>First</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Surname</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Affiliation</a:t>
                      </a:r>
                      <a:endParaRPr lang="en-AU" sz="1100" b="1" i="0" u="none" strike="noStrike" dirty="0">
                        <a:solidFill>
                          <a:schemeClr val="bg1"/>
                        </a:solidFill>
                        <a:effectLst/>
                        <a:latin typeface="+mj-lt"/>
                      </a:endParaRPr>
                    </a:p>
                  </a:txBody>
                  <a:tcPr marL="36000" marR="6350" marT="9525" marB="0" anchor="ctr"/>
                </a:tc>
                <a:extLst>
                  <a:ext uri="{0D108BD9-81ED-4DB2-BD59-A6C34878D82A}">
                    <a16:rowId xmlns:a16="http://schemas.microsoft.com/office/drawing/2014/main" val="3850290922"/>
                  </a:ext>
                </a:extLst>
              </a:tr>
              <a:tr h="234125">
                <a:tc>
                  <a:txBody>
                    <a:bodyPr/>
                    <a:lstStyle/>
                    <a:p>
                      <a:r>
                        <a:rPr lang="en-AU" sz="1100" dirty="0">
                          <a:solidFill>
                            <a:srgbClr val="FF0000"/>
                          </a:solidFill>
                          <a:latin typeface="+mj-lt"/>
                        </a:rPr>
                        <a:t>John</a:t>
                      </a:r>
                    </a:p>
                  </a:txBody>
                  <a:tcPr marL="36000"/>
                </a:tc>
                <a:tc>
                  <a:txBody>
                    <a:bodyPr/>
                    <a:lstStyle/>
                    <a:p>
                      <a:r>
                        <a:rPr lang="en-AU" sz="1100" dirty="0">
                          <a:solidFill>
                            <a:srgbClr val="FF0000"/>
                          </a:solidFill>
                          <a:latin typeface="+mj-lt"/>
                        </a:rPr>
                        <a:t>Ambrosia</a:t>
                      </a:r>
                    </a:p>
                  </a:txBody>
                  <a:tcPr marL="36000"/>
                </a:tc>
                <a:tc>
                  <a:txBody>
                    <a:bodyPr/>
                    <a:lstStyle/>
                    <a:p>
                      <a:pPr algn="l" fontAlgn="ctr"/>
                      <a:r>
                        <a:rPr lang="en-AU" sz="1100" dirty="0" err="1">
                          <a:solidFill>
                            <a:srgbClr val="FF0000"/>
                          </a:solidFill>
                          <a:latin typeface="+mj-lt"/>
                        </a:rPr>
                        <a:t>Futurewei</a:t>
                      </a:r>
                      <a:endParaRPr lang="en-AU" sz="1100" b="0" i="0" u="none" strike="noStrike" dirty="0">
                        <a:solidFill>
                          <a:srgbClr val="FF0000"/>
                        </a:solidFill>
                        <a:effectLst/>
                        <a:latin typeface="+mj-lt"/>
                      </a:endParaRPr>
                    </a:p>
                  </a:txBody>
                  <a:tcPr marL="36000" marR="6350" marT="6350"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Albert</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Petrick</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Jones-Petrick &amp; Associates</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147192459"/>
                  </a:ext>
                </a:extLst>
              </a:tr>
              <a:tr h="234125">
                <a:tc>
                  <a:txBody>
                    <a:bodyPr/>
                    <a:lstStyle/>
                    <a:p>
                      <a:pPr algn="l" fontAlgn="ctr"/>
                      <a:r>
                        <a:rPr lang="en-AU" sz="1100" b="0" u="none" strike="noStrike" dirty="0">
                          <a:solidFill>
                            <a:srgbClr val="00B050"/>
                          </a:solidFill>
                          <a:effectLst/>
                          <a:latin typeface="+mj-lt"/>
                        </a:rPr>
                        <a:t>Tuncer</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err="1">
                          <a:solidFill>
                            <a:srgbClr val="00B050"/>
                          </a:solidFill>
                          <a:effectLst/>
                          <a:latin typeface="+mj-lt"/>
                        </a:rPr>
                        <a:t>Baykas</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Kadir Has Uni</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FF0000"/>
                          </a:solidFill>
                          <a:effectLst/>
                          <a:latin typeface="+mj-lt"/>
                        </a:rPr>
                        <a:t>Clint</a:t>
                      </a:r>
                      <a:endParaRPr lang="en-AU" sz="1100" b="0" i="0" u="none" strike="noStrike" dirty="0">
                        <a:solidFill>
                          <a:srgbClr val="FF0000"/>
                        </a:solidFill>
                        <a:effectLst/>
                        <a:latin typeface="+mj-lt"/>
                      </a:endParaRPr>
                    </a:p>
                  </a:txBody>
                  <a:tcPr marL="36000" marR="6350" marT="6350" marB="0" anchor="ctr"/>
                </a:tc>
                <a:tc>
                  <a:txBody>
                    <a:bodyPr/>
                    <a:lstStyle/>
                    <a:p>
                      <a:pPr algn="l" fontAlgn="ctr"/>
                      <a:r>
                        <a:rPr lang="en-AU" sz="1100" b="0" u="none" strike="noStrike" dirty="0">
                          <a:solidFill>
                            <a:srgbClr val="FF0000"/>
                          </a:solidFill>
                          <a:effectLst/>
                          <a:latin typeface="+mj-lt"/>
                        </a:rPr>
                        <a:t>Powell</a:t>
                      </a:r>
                      <a:endParaRPr lang="en-AU" sz="1100" b="0" i="0" u="none" strike="noStrike" dirty="0">
                        <a:solidFill>
                          <a:srgbClr val="FF0000"/>
                        </a:solidFill>
                        <a:effectLst/>
                        <a:latin typeface="+mj-lt"/>
                      </a:endParaRPr>
                    </a:p>
                  </a:txBody>
                  <a:tcPr marL="36000" marR="6350" marT="6350" marB="0" anchor="ctr"/>
                </a:tc>
                <a:tc>
                  <a:txBody>
                    <a:bodyPr/>
                    <a:lstStyle/>
                    <a:p>
                      <a:pPr algn="l" fontAlgn="ctr"/>
                      <a:r>
                        <a:rPr lang="en-AU" sz="1100" b="0" u="none" strike="noStrike" dirty="0">
                          <a:solidFill>
                            <a:srgbClr val="FF0000"/>
                          </a:solidFill>
                          <a:effectLst/>
                          <a:latin typeface="+mj-lt"/>
                        </a:rPr>
                        <a:t>Facebook</a:t>
                      </a:r>
                      <a:endParaRPr lang="en-AU" sz="1100" b="0" i="0" u="none" strike="noStrike" dirty="0">
                        <a:solidFill>
                          <a:srgbClr val="FF0000"/>
                        </a:solidFill>
                        <a:effectLst/>
                        <a:latin typeface="+mj-lt"/>
                      </a:endParaRPr>
                    </a:p>
                  </a:txBody>
                  <a:tcPr marL="36000" marR="6350" marT="6350" marB="0" anchor="ctr"/>
                </a:tc>
                <a:extLst>
                  <a:ext uri="{0D108BD9-81ED-4DB2-BD59-A6C34878D82A}">
                    <a16:rowId xmlns:a16="http://schemas.microsoft.com/office/drawing/2014/main" val="2025150896"/>
                  </a:ext>
                </a:extLst>
              </a:tr>
              <a:tr h="234125">
                <a:tc>
                  <a:txBody>
                    <a:bodyPr/>
                    <a:lstStyle/>
                    <a:p>
                      <a:pPr algn="l" fontAlgn="ctr"/>
                      <a:r>
                        <a:rPr lang="en-AU" sz="1100" b="0" u="none" strike="noStrike">
                          <a:solidFill>
                            <a:srgbClr val="00B050"/>
                          </a:solidFill>
                          <a:effectLst/>
                          <a:latin typeface="+mj-lt"/>
                        </a:rPr>
                        <a:t>PHILIP E</a:t>
                      </a:r>
                      <a:endParaRPr lang="en-AU" sz="1100" b="0" i="0" u="none" strike="noStrike">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BEECHER</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Wi-SUN Alliance</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Maximilian</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Riegel</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Nokia</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1583115760"/>
                  </a:ext>
                </a:extLst>
              </a:tr>
              <a:tr h="234125">
                <a:tc>
                  <a:txBody>
                    <a:bodyPr/>
                    <a:lstStyle/>
                    <a:p>
                      <a:pPr algn="l" fontAlgn="ctr"/>
                      <a:r>
                        <a:rPr lang="en-AU" sz="1100" b="0" u="none" strike="noStrike" dirty="0">
                          <a:solidFill>
                            <a:srgbClr val="00B050"/>
                          </a:solidFill>
                          <a:effectLst/>
                          <a:latin typeface="+mj-lt"/>
                        </a:rPr>
                        <a:t>Clint</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Chaplin</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a:solidFill>
                            <a:srgbClr val="00B050"/>
                          </a:solidFill>
                          <a:effectLst/>
                          <a:latin typeface="+mj-lt"/>
                        </a:rPr>
                        <a:t>Self</a:t>
                      </a:r>
                      <a:endParaRPr lang="en-AU" sz="1100" b="0" i="0" u="none" strike="noStrike">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Jon</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Rosdahl</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Qualcomm</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530927227"/>
                  </a:ext>
                </a:extLst>
              </a:tr>
              <a:tr h="234125">
                <a:tc>
                  <a:txBody>
                    <a:bodyPr/>
                    <a:lstStyle/>
                    <a:p>
                      <a:pPr algn="l" fontAlgn="ctr"/>
                      <a:r>
                        <a:rPr lang="en-AU" sz="1100" b="0" u="none" strike="noStrike" dirty="0">
                          <a:solidFill>
                            <a:srgbClr val="00B050"/>
                          </a:solidFill>
                          <a:effectLst/>
                          <a:latin typeface="+mj-lt"/>
                        </a:rPr>
                        <a:t>Tim</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Godfrey</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EPRI</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Jessy</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Rouyer</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Nokia</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3424569008"/>
                  </a:ext>
                </a:extLst>
              </a:tr>
              <a:tr h="234125">
                <a:tc>
                  <a:txBody>
                    <a:bodyPr/>
                    <a:lstStyle/>
                    <a:p>
                      <a:pPr algn="l" fontAlgn="ctr"/>
                      <a:r>
                        <a:rPr lang="en-AU" sz="1100" b="0" u="none" strike="noStrike" dirty="0">
                          <a:solidFill>
                            <a:srgbClr val="FF0000"/>
                          </a:solidFill>
                          <a:effectLst/>
                          <a:latin typeface="+mj-lt"/>
                        </a:rPr>
                        <a:t>Bob</a:t>
                      </a:r>
                      <a:endParaRPr lang="en-AU" sz="1100" b="0" i="0" u="none" strike="noStrike" dirty="0">
                        <a:solidFill>
                          <a:srgbClr val="FF0000"/>
                        </a:solidFill>
                        <a:effectLst/>
                        <a:latin typeface="+mj-lt"/>
                      </a:endParaRPr>
                    </a:p>
                  </a:txBody>
                  <a:tcPr marL="36000" marR="6350" marT="9525" marB="0" anchor="ctr"/>
                </a:tc>
                <a:tc>
                  <a:txBody>
                    <a:bodyPr/>
                    <a:lstStyle/>
                    <a:p>
                      <a:pPr algn="l" fontAlgn="ctr"/>
                      <a:r>
                        <a:rPr lang="en-AU" sz="1100" b="0" u="none" strike="noStrike" dirty="0">
                          <a:solidFill>
                            <a:srgbClr val="FF0000"/>
                          </a:solidFill>
                          <a:effectLst/>
                          <a:latin typeface="+mj-lt"/>
                        </a:rPr>
                        <a:t>Grow</a:t>
                      </a:r>
                      <a:endParaRPr lang="en-AU" sz="1100" b="0" i="0" u="none" strike="noStrike" dirty="0">
                        <a:solidFill>
                          <a:srgbClr val="FF0000"/>
                        </a:solidFill>
                        <a:effectLst/>
                        <a:latin typeface="+mj-lt"/>
                      </a:endParaRPr>
                    </a:p>
                  </a:txBody>
                  <a:tcPr marL="36000" marR="6350" marT="9525" marB="0" anchor="ctr"/>
                </a:tc>
                <a:tc>
                  <a:txBody>
                    <a:bodyPr/>
                    <a:lstStyle/>
                    <a:p>
                      <a:pPr algn="l" fontAlgn="ct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Ben</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Rolfe</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Blink Creek Associates</a:t>
                      </a:r>
                      <a:endParaRPr lang="en-AU" sz="1100" b="0" i="0" u="none" strike="noStrike" dirty="0">
                        <a:solidFill>
                          <a:srgbClr val="00B050"/>
                        </a:solidFill>
                        <a:effectLst/>
                        <a:latin typeface="+mj-lt"/>
                      </a:endParaRPr>
                    </a:p>
                  </a:txBody>
                  <a:tcPr marL="36000" marR="6350" marT="6350" marB="0" anchor="ctr"/>
                </a:tc>
                <a:extLst>
                  <a:ext uri="{0D108BD9-81ED-4DB2-BD59-A6C34878D82A}">
                    <a16:rowId xmlns:a16="http://schemas.microsoft.com/office/drawing/2014/main" val="2695537761"/>
                  </a:ext>
                </a:extLst>
              </a:tr>
              <a:tr h="234125">
                <a:tc>
                  <a:txBody>
                    <a:bodyPr/>
                    <a:lstStyle/>
                    <a:p>
                      <a:pPr algn="l" fontAlgn="ctr"/>
                      <a:r>
                        <a:rPr lang="en-AU" sz="1100" b="0" u="none" strike="noStrike" dirty="0">
                          <a:solidFill>
                            <a:srgbClr val="00B050"/>
                          </a:solidFill>
                          <a:effectLst/>
                          <a:latin typeface="+mj-lt"/>
                        </a:rPr>
                        <a:t>Jodi</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Haasz</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IEEE</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Beth  </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Kochuparambil </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Cisco</a:t>
                      </a:r>
                      <a:endParaRPr lang="en-AU" sz="1100" b="0" i="0" u="none" strike="noStrike" dirty="0">
                        <a:solidFill>
                          <a:srgbClr val="00B050"/>
                        </a:solidFill>
                        <a:effectLst/>
                        <a:latin typeface="+mj-lt"/>
                      </a:endParaRPr>
                    </a:p>
                  </a:txBody>
                  <a:tcPr marL="36000" marR="6350" marT="6350" marB="0" anchor="ctr"/>
                </a:tc>
                <a:extLst>
                  <a:ext uri="{0D108BD9-81ED-4DB2-BD59-A6C34878D82A}">
                    <a16:rowId xmlns:a16="http://schemas.microsoft.com/office/drawing/2014/main" val="2234842843"/>
                  </a:ext>
                </a:extLst>
              </a:tr>
              <a:tr h="234125">
                <a:tc>
                  <a:txBody>
                    <a:bodyPr/>
                    <a:lstStyle/>
                    <a:p>
                      <a:pPr algn="l" fontAlgn="ctr"/>
                      <a:r>
                        <a:rPr lang="en-AU" sz="1100" b="0" u="none" strike="noStrike" dirty="0">
                          <a:solidFill>
                            <a:srgbClr val="00B050"/>
                          </a:solidFill>
                          <a:effectLst/>
                          <a:latin typeface="+mj-lt"/>
                        </a:rPr>
                        <a:t>Daniel</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Harkins</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HPE</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a:solidFill>
                            <a:srgbClr val="00B050"/>
                          </a:solidFill>
                          <a:effectLst/>
                          <a:latin typeface="+mj-lt"/>
                        </a:rPr>
                        <a:t>Andrew</a:t>
                      </a:r>
                      <a:endParaRPr lang="en-AU" sz="1100" b="0" i="0" u="none" strike="noStrike">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Myles</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Cisco</a:t>
                      </a:r>
                      <a:endParaRPr lang="en-AU" sz="1100" b="0" i="0" u="none" strike="noStrike" dirty="0">
                        <a:solidFill>
                          <a:srgbClr val="00B050"/>
                        </a:solidFill>
                        <a:effectLst/>
                        <a:latin typeface="+mj-lt"/>
                      </a:endParaRPr>
                    </a:p>
                  </a:txBody>
                  <a:tcPr marL="36000" marR="6350" marT="6350" marB="0" anchor="ctr"/>
                </a:tc>
                <a:extLst>
                  <a:ext uri="{0D108BD9-81ED-4DB2-BD59-A6C34878D82A}">
                    <a16:rowId xmlns:a16="http://schemas.microsoft.com/office/drawing/2014/main" val="3192952622"/>
                  </a:ext>
                </a:extLst>
              </a:tr>
              <a:tr h="234125">
                <a:tc>
                  <a:txBody>
                    <a:bodyPr/>
                    <a:lstStyle/>
                    <a:p>
                      <a:pPr algn="l" fontAlgn="ctr"/>
                      <a:r>
                        <a:rPr lang="en-AU" sz="1100" b="0" u="none" strike="noStrike" dirty="0">
                          <a:solidFill>
                            <a:srgbClr val="00B050"/>
                          </a:solidFill>
                          <a:effectLst/>
                          <a:latin typeface="+mj-lt"/>
                        </a:rPr>
                        <a:t>Jay</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a:solidFill>
                            <a:srgbClr val="00B050"/>
                          </a:solidFill>
                          <a:effectLst/>
                          <a:latin typeface="+mj-lt"/>
                        </a:rPr>
                        <a:t>Holcomb</a:t>
                      </a:r>
                      <a:endParaRPr lang="en-AU" sz="1100" b="0" i="0" u="none" strike="noStrike">
                        <a:solidFill>
                          <a:srgbClr val="00B050"/>
                        </a:solidFill>
                        <a:effectLst/>
                        <a:latin typeface="+mj-lt"/>
                      </a:endParaRPr>
                    </a:p>
                  </a:txBody>
                  <a:tcPr marL="36000" marR="6350" marT="6350" marB="0" anchor="ctr"/>
                </a:tc>
                <a:tc>
                  <a:txBody>
                    <a:bodyPr/>
                    <a:lstStyle/>
                    <a:p>
                      <a:pPr algn="l" fontAlgn="ctr"/>
                      <a:r>
                        <a:rPr lang="en-AU" sz="1100" b="0" u="none" strike="noStrike" dirty="0" err="1">
                          <a:solidFill>
                            <a:srgbClr val="00B050"/>
                          </a:solidFill>
                          <a:effectLst/>
                          <a:latin typeface="+mj-lt"/>
                        </a:rPr>
                        <a:t>Itron</a:t>
                      </a:r>
                      <a:r>
                        <a:rPr lang="en-AU" sz="1100" b="0" u="none" strike="noStrike" dirty="0">
                          <a:solidFill>
                            <a:srgbClr val="00B050"/>
                          </a:solidFill>
                          <a:effectLst/>
                          <a:latin typeface="+mj-lt"/>
                        </a:rPr>
                        <a:t>.</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Peter</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Jones</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Cisco</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3033102274"/>
                  </a:ext>
                </a:extLst>
              </a:tr>
              <a:tr h="234125">
                <a:tc>
                  <a:txBody>
                    <a:bodyPr/>
                    <a:lstStyle/>
                    <a:p>
                      <a:pPr algn="l" fontAlgn="ctr"/>
                      <a:r>
                        <a:rPr lang="en-AU" sz="1100" b="0" u="none" strike="noStrike" dirty="0">
                          <a:solidFill>
                            <a:srgbClr val="00B050"/>
                          </a:solidFill>
                          <a:effectLst/>
                          <a:latin typeface="+mj-lt"/>
                        </a:rPr>
                        <a:t>Chad</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Jones</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Cisco</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Stephen</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a:solidFill>
                            <a:srgbClr val="00B050"/>
                          </a:solidFill>
                          <a:effectLst/>
                          <a:latin typeface="+mj-lt"/>
                        </a:rPr>
                        <a:t>Shellhammer</a:t>
                      </a:r>
                      <a:endParaRPr lang="en-AU" sz="1100" b="0" i="0" u="none" strike="noStrike">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Qualcomm</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3042131555"/>
                  </a:ext>
                </a:extLst>
              </a:tr>
              <a:tr h="455662">
                <a:tc>
                  <a:txBody>
                    <a:bodyPr/>
                    <a:lstStyle/>
                    <a:p>
                      <a:pPr algn="l" fontAlgn="ctr"/>
                      <a:r>
                        <a:rPr lang="en-AU" sz="1100" b="0" u="none" strike="noStrike">
                          <a:solidFill>
                            <a:srgbClr val="00B050"/>
                          </a:solidFill>
                          <a:effectLst/>
                          <a:latin typeface="+mj-lt"/>
                        </a:rPr>
                        <a:t>Stephan</a:t>
                      </a:r>
                      <a:endParaRPr lang="en-AU" sz="1100" b="0" i="0" u="none" strike="noStrike">
                        <a:solidFill>
                          <a:srgbClr val="00B050"/>
                        </a:solidFill>
                        <a:effectLst/>
                        <a:latin typeface="+mj-lt"/>
                      </a:endParaRPr>
                    </a:p>
                  </a:txBody>
                  <a:tcPr marL="36000" marR="6350" marT="9525" marB="0" anchor="ctr"/>
                </a:tc>
                <a:tc>
                  <a:txBody>
                    <a:bodyPr/>
                    <a:lstStyle/>
                    <a:p>
                      <a:pPr algn="l" fontAlgn="ctr"/>
                      <a:r>
                        <a:rPr lang="en-AU" sz="1100" b="0" u="none" strike="noStrike" dirty="0" err="1">
                          <a:solidFill>
                            <a:srgbClr val="00B050"/>
                          </a:solidFill>
                          <a:effectLst/>
                          <a:latin typeface="+mj-lt"/>
                        </a:rPr>
                        <a:t>Kehrer</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err="1">
                          <a:solidFill>
                            <a:srgbClr val="00B050"/>
                          </a:solidFill>
                          <a:effectLst/>
                          <a:latin typeface="+mj-lt"/>
                        </a:rPr>
                        <a:t>Hirschmann</a:t>
                      </a:r>
                      <a:r>
                        <a:rPr lang="en-AU" sz="1100" b="0" u="none" strike="noStrike" dirty="0">
                          <a:solidFill>
                            <a:srgbClr val="00B050"/>
                          </a:solidFill>
                          <a:effectLst/>
                          <a:latin typeface="+mj-lt"/>
                        </a:rPr>
                        <a:t> Automation &amp; Control GmbH</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a:solidFill>
                            <a:srgbClr val="00B050"/>
                          </a:solidFill>
                          <a:effectLst/>
                          <a:latin typeface="+mj-lt"/>
                        </a:rPr>
                        <a:t>Robert</a:t>
                      </a:r>
                      <a:endParaRPr lang="en-AU" sz="1100" b="0" i="0" u="none" strike="noStrike">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Stacey</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Intel</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2897849921"/>
                  </a:ext>
                </a:extLst>
              </a:tr>
              <a:tr h="234125">
                <a:tc>
                  <a:txBody>
                    <a:bodyPr/>
                    <a:lstStyle/>
                    <a:p>
                      <a:pPr algn="l" fontAlgn="ctr"/>
                      <a:r>
                        <a:rPr lang="en-AU" sz="1100" b="0" u="none" strike="noStrike" dirty="0">
                          <a:solidFill>
                            <a:srgbClr val="00B050"/>
                          </a:solidFill>
                          <a:effectLst/>
                          <a:latin typeface="+mj-lt"/>
                        </a:rPr>
                        <a:t>Stuart</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Kerry</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OK-Brit</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FF0000"/>
                          </a:solidFill>
                          <a:effectLst/>
                          <a:latin typeface="+mj-lt"/>
                        </a:rPr>
                        <a:t>Dorothy</a:t>
                      </a:r>
                      <a:endParaRPr lang="en-AU" sz="1100" b="0" i="0" u="none" strike="noStrike" dirty="0">
                        <a:solidFill>
                          <a:srgbClr val="FF0000"/>
                        </a:solidFill>
                        <a:effectLst/>
                        <a:latin typeface="+mj-lt"/>
                      </a:endParaRPr>
                    </a:p>
                  </a:txBody>
                  <a:tcPr marL="36000" marR="6350" marT="9525" marB="0" anchor="ctr"/>
                </a:tc>
                <a:tc>
                  <a:txBody>
                    <a:bodyPr/>
                    <a:lstStyle/>
                    <a:p>
                      <a:pPr algn="l" fontAlgn="ctr"/>
                      <a:r>
                        <a:rPr lang="en-AU" sz="1100" b="0" u="none" strike="noStrike" dirty="0">
                          <a:solidFill>
                            <a:srgbClr val="FF0000"/>
                          </a:solidFill>
                          <a:effectLst/>
                          <a:latin typeface="+mj-lt"/>
                        </a:rPr>
                        <a:t>Stanley</a:t>
                      </a:r>
                      <a:endParaRPr lang="en-AU" sz="1100" b="0" i="0" u="none" strike="noStrike" dirty="0">
                        <a:solidFill>
                          <a:srgbClr val="FF0000"/>
                        </a:solidFill>
                        <a:effectLst/>
                        <a:latin typeface="+mj-lt"/>
                      </a:endParaRPr>
                    </a:p>
                  </a:txBody>
                  <a:tcPr marL="36000" marR="6350" marT="9525" marB="0" anchor="ctr"/>
                </a:tc>
                <a:tc>
                  <a:txBody>
                    <a:bodyPr/>
                    <a:lstStyle/>
                    <a:p>
                      <a:pPr algn="l" fontAlgn="ctr"/>
                      <a:r>
                        <a:rPr lang="en-AU" sz="1100" b="0" u="none" strike="noStrike" dirty="0">
                          <a:solidFill>
                            <a:srgbClr val="FF0000"/>
                          </a:solidFill>
                          <a:effectLst/>
                          <a:latin typeface="+mj-lt"/>
                        </a:rPr>
                        <a:t>HPE</a:t>
                      </a:r>
                      <a:endParaRPr lang="en-AU" sz="1100" b="0" i="0" u="none" strike="noStrike" dirty="0">
                        <a:solidFill>
                          <a:srgbClr val="FF0000"/>
                        </a:solidFill>
                        <a:effectLst/>
                        <a:latin typeface="+mj-lt"/>
                      </a:endParaRPr>
                    </a:p>
                  </a:txBody>
                  <a:tcPr marL="36000" marR="6350" marT="9525" marB="0" anchor="ctr"/>
                </a:tc>
                <a:extLst>
                  <a:ext uri="{0D108BD9-81ED-4DB2-BD59-A6C34878D82A}">
                    <a16:rowId xmlns:a16="http://schemas.microsoft.com/office/drawing/2014/main" val="1436482644"/>
                  </a:ext>
                </a:extLst>
              </a:tr>
              <a:tr h="234125">
                <a:tc>
                  <a:txBody>
                    <a:bodyPr/>
                    <a:lstStyle/>
                    <a:p>
                      <a:pPr algn="l" fontAlgn="ctr"/>
                      <a:r>
                        <a:rPr lang="en-AU" sz="1100" b="0" u="none" strike="noStrike" dirty="0">
                          <a:solidFill>
                            <a:srgbClr val="00B050"/>
                          </a:solidFill>
                          <a:effectLst/>
                          <a:latin typeface="+mj-lt"/>
                        </a:rPr>
                        <a:t>Elizabeth</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Kochuparambil</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Cisco</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dirty="0">
                          <a:solidFill>
                            <a:srgbClr val="FF0000"/>
                          </a:solidFill>
                          <a:effectLst/>
                          <a:latin typeface="+mj-lt"/>
                        </a:rPr>
                        <a:t>Gary</a:t>
                      </a:r>
                      <a:endParaRPr lang="en-AU" sz="1100" b="0" i="0" u="none" strike="noStrike" dirty="0">
                        <a:solidFill>
                          <a:srgbClr val="FF0000"/>
                        </a:solidFill>
                        <a:effectLst/>
                        <a:latin typeface="+mj-lt"/>
                      </a:endParaRPr>
                    </a:p>
                  </a:txBody>
                  <a:tcPr marL="36000" marR="6350" marT="6350" marB="0" anchor="ctr"/>
                </a:tc>
                <a:tc>
                  <a:txBody>
                    <a:bodyPr/>
                    <a:lstStyle/>
                    <a:p>
                      <a:pPr algn="l" fontAlgn="ctr"/>
                      <a:r>
                        <a:rPr lang="en-AU" sz="1100" b="0" u="none" strike="noStrike" dirty="0">
                          <a:solidFill>
                            <a:srgbClr val="FF0000"/>
                          </a:solidFill>
                          <a:effectLst/>
                          <a:latin typeface="+mj-lt"/>
                        </a:rPr>
                        <a:t>Stuebing</a:t>
                      </a:r>
                      <a:endParaRPr lang="en-AU" sz="1100" b="0" i="0" u="none" strike="noStrike" dirty="0">
                        <a:solidFill>
                          <a:srgbClr val="FF0000"/>
                        </a:solidFill>
                        <a:effectLst/>
                        <a:latin typeface="+mj-lt"/>
                      </a:endParaRPr>
                    </a:p>
                  </a:txBody>
                  <a:tcPr marL="36000" marR="6350" marT="6350" marB="0" anchor="ctr"/>
                </a:tc>
                <a:tc>
                  <a:txBody>
                    <a:bodyPr/>
                    <a:lstStyle/>
                    <a:p>
                      <a:pPr algn="l" fontAlgn="ctr"/>
                      <a:r>
                        <a:rPr lang="en-AU" sz="1100" b="0" u="none" strike="noStrike" dirty="0">
                          <a:solidFill>
                            <a:srgbClr val="FF0000"/>
                          </a:solidFill>
                          <a:effectLst/>
                          <a:latin typeface="+mj-lt"/>
                        </a:rPr>
                        <a:t>Cisco</a:t>
                      </a:r>
                      <a:endParaRPr lang="en-AU" sz="1100" b="0" i="0" u="none" strike="noStrike" dirty="0">
                        <a:solidFill>
                          <a:srgbClr val="FF0000"/>
                        </a:solidFill>
                        <a:effectLst/>
                        <a:latin typeface="+mj-lt"/>
                      </a:endParaRPr>
                    </a:p>
                  </a:txBody>
                  <a:tcPr marL="36000" marR="6350" marT="6350" marB="0" anchor="ctr"/>
                </a:tc>
                <a:extLst>
                  <a:ext uri="{0D108BD9-81ED-4DB2-BD59-A6C34878D82A}">
                    <a16:rowId xmlns:a16="http://schemas.microsoft.com/office/drawing/2014/main" val="2719348654"/>
                  </a:ext>
                </a:extLst>
              </a:tr>
              <a:tr h="234510">
                <a:tc>
                  <a:txBody>
                    <a:bodyPr/>
                    <a:lstStyle/>
                    <a:p>
                      <a:pPr algn="l" fontAlgn="ctr"/>
                      <a:r>
                        <a:rPr lang="en-AU" sz="1100" b="0" u="none" strike="noStrike" dirty="0">
                          <a:solidFill>
                            <a:srgbClr val="00B050"/>
                          </a:solidFill>
                          <a:effectLst/>
                          <a:latin typeface="+mj-lt"/>
                        </a:rPr>
                        <a:t>Roger</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Marks</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err="1">
                          <a:solidFill>
                            <a:srgbClr val="00B050"/>
                          </a:solidFill>
                          <a:effectLst/>
                          <a:latin typeface="+mj-lt"/>
                        </a:rPr>
                        <a:t>EthAirNet</a:t>
                      </a:r>
                      <a:r>
                        <a:rPr lang="en-AU" sz="1100" b="0" u="none" strike="noStrike" dirty="0">
                          <a:solidFill>
                            <a:srgbClr val="00B050"/>
                          </a:solidFill>
                          <a:effectLst/>
                          <a:latin typeface="+mj-lt"/>
                        </a:rPr>
                        <a:t> Associates; Huawei</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dirty="0">
                          <a:solidFill>
                            <a:srgbClr val="00B050"/>
                          </a:solidFill>
                          <a:effectLst/>
                          <a:latin typeface="+mj-lt"/>
                        </a:rPr>
                        <a:t>RUI</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YANG</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err="1">
                          <a:solidFill>
                            <a:srgbClr val="00B050"/>
                          </a:solidFill>
                          <a:effectLst/>
                          <a:latin typeface="+mj-lt"/>
                        </a:rPr>
                        <a:t>InterDigital</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3281799302"/>
                  </a:ext>
                </a:extLst>
              </a:tr>
              <a:tr h="234125">
                <a:tc>
                  <a:txBody>
                    <a:bodyPr/>
                    <a:lstStyle/>
                    <a:p>
                      <a:pPr algn="l" fontAlgn="ctr"/>
                      <a:r>
                        <a:rPr lang="en-AU" sz="1100" b="0" i="0" u="none" strike="noStrike" dirty="0">
                          <a:solidFill>
                            <a:srgbClr val="00B050"/>
                          </a:solidFill>
                          <a:effectLst/>
                          <a:latin typeface="+mj-lt"/>
                        </a:rPr>
                        <a:t>Andrew </a:t>
                      </a:r>
                    </a:p>
                  </a:txBody>
                  <a:tcPr marL="36000" marR="6350" marT="9525" marB="0" anchor="ctr"/>
                </a:tc>
                <a:tc>
                  <a:txBody>
                    <a:bodyPr/>
                    <a:lstStyle/>
                    <a:p>
                      <a:pPr algn="l" fontAlgn="ctr"/>
                      <a:r>
                        <a:rPr lang="en-AU" sz="1100" b="0" i="0" u="none" strike="noStrike" dirty="0">
                          <a:solidFill>
                            <a:srgbClr val="00B050"/>
                          </a:solidFill>
                          <a:effectLst/>
                          <a:latin typeface="+mj-lt"/>
                        </a:rPr>
                        <a:t>Myles</a:t>
                      </a:r>
                    </a:p>
                  </a:txBody>
                  <a:tcPr marL="36000" marR="6350" marT="6350" marB="0" anchor="ctr"/>
                </a:tc>
                <a:tc>
                  <a:txBody>
                    <a:bodyPr/>
                    <a:lstStyle/>
                    <a:p>
                      <a:pPr algn="l" fontAlgn="ctr"/>
                      <a:r>
                        <a:rPr lang="en-AU" sz="1100" b="0" i="0" u="none" strike="noStrike" dirty="0">
                          <a:solidFill>
                            <a:srgbClr val="00B050"/>
                          </a:solidFill>
                          <a:effectLst/>
                          <a:latin typeface="+mj-lt"/>
                        </a:rPr>
                        <a:t>Cisco</a:t>
                      </a: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dirty="0">
                          <a:solidFill>
                            <a:srgbClr val="00B050"/>
                          </a:solidFill>
                          <a:effectLst/>
                          <a:latin typeface="+mj-lt"/>
                        </a:rPr>
                        <a:t>George</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Zimmerman</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CME Consulting; ADI; APL Group; Cisco; CommScope; Marvell; </a:t>
                      </a:r>
                      <a:r>
                        <a:rPr lang="en-AU" sz="1100" b="0" u="none" strike="noStrike" dirty="0" err="1">
                          <a:solidFill>
                            <a:srgbClr val="00B050"/>
                          </a:solidFill>
                          <a:effectLst/>
                          <a:latin typeface="+mj-lt"/>
                        </a:rPr>
                        <a:t>SenTekse</a:t>
                      </a:r>
                      <a:r>
                        <a:rPr lang="en-AU" sz="1100" b="0" u="none" strike="noStrike" dirty="0">
                          <a:solidFill>
                            <a:srgbClr val="00B050"/>
                          </a:solidFill>
                          <a:effectLst/>
                          <a:latin typeface="+mj-lt"/>
                        </a:rPr>
                        <a:t> LLC</a:t>
                      </a:r>
                      <a:endParaRPr lang="en-AU" sz="1100" b="0" i="0" u="none" strike="noStrike" dirty="0">
                        <a:solidFill>
                          <a:srgbClr val="00B050"/>
                        </a:solidFill>
                        <a:effectLst/>
                        <a:latin typeface="+mj-lt"/>
                      </a:endParaRPr>
                    </a:p>
                  </a:txBody>
                  <a:tcPr marL="36000" marR="6350" marT="9525" marB="0" anchor="ctr"/>
                </a:tc>
                <a:extLst>
                  <a:ext uri="{0D108BD9-81ED-4DB2-BD59-A6C34878D82A}">
                    <a16:rowId xmlns:a16="http://schemas.microsoft.com/office/drawing/2014/main" val="3804716418"/>
                  </a:ext>
                </a:extLst>
              </a:tr>
              <a:tr h="234125">
                <a:tc>
                  <a:txBody>
                    <a:bodyPr/>
                    <a:lstStyle/>
                    <a:p>
                      <a:pPr algn="l" fontAlgn="ctr"/>
                      <a:r>
                        <a:rPr lang="en-AU" sz="1100" b="0" u="none" strike="noStrike" dirty="0">
                          <a:solidFill>
                            <a:srgbClr val="00B050"/>
                          </a:solidFill>
                          <a:effectLst/>
                          <a:latin typeface="+mj-lt"/>
                        </a:rPr>
                        <a:t>Paul</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Nikolich</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Self</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a:solidFill>
                            <a:srgbClr val="00B050"/>
                          </a:solidFill>
                          <a:effectLst/>
                          <a:latin typeface="+mj-lt"/>
                        </a:rPr>
                        <a:t>Clint</a:t>
                      </a:r>
                      <a:endParaRPr lang="en-AU" sz="1100" b="0" i="0" u="none" strike="noStrike">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Powell</a:t>
                      </a:r>
                      <a:endParaRPr lang="en-AU" sz="1100" b="0" i="0" u="none" strike="noStrike" dirty="0">
                        <a:solidFill>
                          <a:srgbClr val="00B050"/>
                        </a:solidFill>
                        <a:effectLst/>
                        <a:latin typeface="+mj-lt"/>
                      </a:endParaRPr>
                    </a:p>
                  </a:txBody>
                  <a:tcPr marL="36000" marR="6350" marT="6350" marB="0" anchor="ctr"/>
                </a:tc>
                <a:tc>
                  <a:txBody>
                    <a:bodyPr/>
                    <a:lstStyle/>
                    <a:p>
                      <a:pPr algn="l" fontAlgn="b"/>
                      <a:endParaRPr lang="en-AU" sz="1100" b="0" i="0" u="none" strike="noStrike" dirty="0">
                        <a:solidFill>
                          <a:srgbClr val="00B050"/>
                        </a:solidFill>
                        <a:effectLst/>
                        <a:latin typeface="+mj-lt"/>
                      </a:endParaRPr>
                    </a:p>
                  </a:txBody>
                  <a:tcPr marL="36000" marR="6350" marT="6350" marB="0" anchor="ctr"/>
                </a:tc>
                <a:extLst>
                  <a:ext uri="{0D108BD9-81ED-4DB2-BD59-A6C34878D82A}">
                    <a16:rowId xmlns:a16="http://schemas.microsoft.com/office/drawing/2014/main" val="3262072323"/>
                  </a:ext>
                </a:extLst>
              </a:tr>
              <a:tr h="234125">
                <a:tc>
                  <a:txBody>
                    <a:bodyPr/>
                    <a:lstStyle/>
                    <a:p>
                      <a:pPr algn="l" fontAlgn="ctr"/>
                      <a:r>
                        <a:rPr lang="en-AU" sz="1100" b="0" u="none" strike="noStrike" dirty="0">
                          <a:solidFill>
                            <a:srgbClr val="00B050"/>
                          </a:solidFill>
                          <a:effectLst/>
                          <a:latin typeface="+mj-lt"/>
                        </a:rPr>
                        <a:t>Glenn</a:t>
                      </a:r>
                      <a:endParaRPr lang="en-AU" sz="1100" b="0" i="0" u="none" strike="noStrike" dirty="0">
                        <a:solidFill>
                          <a:srgbClr val="00B050"/>
                        </a:solidFill>
                        <a:effectLst/>
                        <a:latin typeface="+mj-lt"/>
                      </a:endParaRPr>
                    </a:p>
                  </a:txBody>
                  <a:tcPr marL="36000" marR="6350" marT="9525" marB="0" anchor="ctr"/>
                </a:tc>
                <a:tc>
                  <a:txBody>
                    <a:bodyPr/>
                    <a:lstStyle/>
                    <a:p>
                      <a:pPr algn="l" fontAlgn="ctr"/>
                      <a:r>
                        <a:rPr lang="en-AU" sz="1100" b="0" u="none" strike="noStrike" dirty="0">
                          <a:solidFill>
                            <a:srgbClr val="00B050"/>
                          </a:solidFill>
                          <a:effectLst/>
                          <a:latin typeface="+mj-lt"/>
                        </a:rPr>
                        <a:t>Parsons</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a:solidFill>
                            <a:srgbClr val="00B050"/>
                          </a:solidFill>
                          <a:effectLst/>
                          <a:latin typeface="+mj-lt"/>
                        </a:rPr>
                        <a:t>Ericsson</a:t>
                      </a:r>
                      <a:endParaRPr lang="en-AU" sz="1100" b="0" i="0" u="none" strike="noStrike" dirty="0">
                        <a:solidFill>
                          <a:srgbClr val="00B050"/>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rgbClr val="00B050"/>
                          </a:solidFill>
                          <a:effectLst/>
                          <a:latin typeface="+mj-lt"/>
                        </a:rPr>
                        <a:t>Stephan</a:t>
                      </a:r>
                      <a:endParaRPr lang="en-AU" sz="1100" b="0" i="0" u="none" strike="noStrike" dirty="0">
                        <a:solidFill>
                          <a:srgbClr val="00B050"/>
                        </a:solidFill>
                        <a:effectLst/>
                        <a:latin typeface="+mj-lt"/>
                      </a:endParaRPr>
                    </a:p>
                  </a:txBody>
                  <a:tcPr marL="36000" marR="6350" marT="6350" marB="0" anchor="ctr"/>
                </a:tc>
                <a:tc>
                  <a:txBody>
                    <a:bodyPr/>
                    <a:lstStyle/>
                    <a:p>
                      <a:pPr algn="l" fontAlgn="ctr"/>
                      <a:r>
                        <a:rPr lang="en-AU" sz="1100" b="0" u="none" strike="noStrike" dirty="0" err="1">
                          <a:solidFill>
                            <a:srgbClr val="00B050"/>
                          </a:solidFill>
                          <a:effectLst/>
                          <a:latin typeface="+mj-lt"/>
                        </a:rPr>
                        <a:t>Kehrer</a:t>
                      </a:r>
                      <a:endParaRPr lang="en-AU" sz="1100" b="0" i="0" u="none" strike="noStrike" dirty="0">
                        <a:solidFill>
                          <a:srgbClr val="00B050"/>
                        </a:solidFill>
                        <a:effectLst/>
                        <a:latin typeface="+mj-lt"/>
                      </a:endParaRPr>
                    </a:p>
                  </a:txBody>
                  <a:tcPr marL="36000" marR="6350" marT="6350" marB="0" anchor="ctr"/>
                </a:tc>
                <a:tc>
                  <a:txBody>
                    <a:bodyPr/>
                    <a:lstStyle/>
                    <a:p>
                      <a:pPr algn="l" fontAlgn="b"/>
                      <a:r>
                        <a:rPr lang="en-AU" sz="1100" b="0" u="none" strike="noStrike" dirty="0" err="1">
                          <a:solidFill>
                            <a:srgbClr val="00B050"/>
                          </a:solidFill>
                          <a:effectLst/>
                          <a:latin typeface="+mj-lt"/>
                        </a:rPr>
                        <a:t>Hirschmann</a:t>
                      </a:r>
                      <a:r>
                        <a:rPr lang="en-AU" sz="1100" b="0" u="none" strike="noStrike" dirty="0">
                          <a:solidFill>
                            <a:srgbClr val="00B050"/>
                          </a:solidFill>
                          <a:effectLst/>
                          <a:latin typeface="+mj-lt"/>
                        </a:rPr>
                        <a:t> Automation &amp; Control GmbH</a:t>
                      </a:r>
                      <a:endParaRPr lang="en-AU" sz="1100" b="0" i="0" u="none" strike="noStrike" dirty="0">
                        <a:solidFill>
                          <a:srgbClr val="00B050"/>
                        </a:solidFill>
                        <a:effectLst/>
                        <a:latin typeface="+mj-lt"/>
                      </a:endParaRPr>
                    </a:p>
                  </a:txBody>
                  <a:tcPr marL="36000" marR="6350" marT="6350" marB="0" anchor="ctr"/>
                </a:tc>
                <a:extLst>
                  <a:ext uri="{0D108BD9-81ED-4DB2-BD59-A6C34878D82A}">
                    <a16:rowId xmlns:a16="http://schemas.microsoft.com/office/drawing/2014/main" val="1135077675"/>
                  </a:ext>
                </a:extLst>
              </a:tr>
            </a:tbl>
          </a:graphicData>
        </a:graphic>
      </p:graphicFrame>
      <p:sp>
        <p:nvSpPr>
          <p:cNvPr id="4" name="Footer Placeholder 3">
            <a:extLst>
              <a:ext uri="{FF2B5EF4-FFF2-40B4-BE49-F238E27FC236}">
                <a16:creationId xmlns:a16="http://schemas.microsoft.com/office/drawing/2014/main" id="{D807876B-41BB-41A4-9D8A-1EF8FFDD19E0}"/>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1AA51B8D-3EA2-446F-9DFC-A033E193AC6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5</a:t>
            </a:fld>
            <a:endParaRPr lang="en-US" dirty="0"/>
          </a:p>
        </p:txBody>
      </p:sp>
    </p:spTree>
    <p:extLst>
      <p:ext uri="{BB962C8B-B14F-4D97-AF65-F5344CB8AC3E}">
        <p14:creationId xmlns:p14="http://schemas.microsoft.com/office/powerpoint/2010/main" val="36192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F4A0B-F187-4BAD-AF67-4F33A7FD600B}"/>
              </a:ext>
            </a:extLst>
          </p:cNvPr>
          <p:cNvSpPr>
            <a:spLocks noGrp="1"/>
          </p:cNvSpPr>
          <p:nvPr>
            <p:ph type="title"/>
          </p:nvPr>
        </p:nvSpPr>
        <p:spPr>
          <a:xfrm>
            <a:off x="685800" y="685800"/>
            <a:ext cx="7772400" cy="1066800"/>
          </a:xfrm>
        </p:spPr>
        <p:txBody>
          <a:bodyPr/>
          <a:lstStyle/>
          <a:p>
            <a:r>
              <a:rPr lang="en-AU" dirty="0"/>
              <a:t>Attendance on 28 Oct 2021????</a:t>
            </a:r>
          </a:p>
        </p:txBody>
      </p:sp>
      <p:graphicFrame>
        <p:nvGraphicFramePr>
          <p:cNvPr id="6" name="Table 6">
            <a:extLst>
              <a:ext uri="{FF2B5EF4-FFF2-40B4-BE49-F238E27FC236}">
                <a16:creationId xmlns:a16="http://schemas.microsoft.com/office/drawing/2014/main" id="{C4161102-5F38-47B6-944C-1A1B69A7A870}"/>
              </a:ext>
            </a:extLst>
          </p:cNvPr>
          <p:cNvGraphicFramePr>
            <a:graphicFrameLocks noGrp="1"/>
          </p:cNvGraphicFramePr>
          <p:nvPr>
            <p:ph idx="1"/>
            <p:extLst>
              <p:ext uri="{D42A27DB-BD31-4B8C-83A1-F6EECF244321}">
                <p14:modId xmlns:p14="http://schemas.microsoft.com/office/powerpoint/2010/main" val="2655060661"/>
              </p:ext>
            </p:extLst>
          </p:nvPr>
        </p:nvGraphicFramePr>
        <p:xfrm>
          <a:off x="152400" y="1295400"/>
          <a:ext cx="8699399" cy="4846952"/>
        </p:xfrm>
        <a:graphic>
          <a:graphicData uri="http://schemas.openxmlformats.org/drawingml/2006/table">
            <a:tbl>
              <a:tblPr firstRow="1" bandRow="1">
                <a:tableStyleId>{93296810-A885-4BE3-A3E7-6D5BEEA58F35}</a:tableStyleId>
              </a:tblPr>
              <a:tblGrid>
                <a:gridCol w="738328">
                  <a:extLst>
                    <a:ext uri="{9D8B030D-6E8A-4147-A177-3AD203B41FA5}">
                      <a16:colId xmlns:a16="http://schemas.microsoft.com/office/drawing/2014/main" val="3787302969"/>
                    </a:ext>
                  </a:extLst>
                </a:gridCol>
                <a:gridCol w="1054754">
                  <a:extLst>
                    <a:ext uri="{9D8B030D-6E8A-4147-A177-3AD203B41FA5}">
                      <a16:colId xmlns:a16="http://schemas.microsoft.com/office/drawing/2014/main" val="4289755512"/>
                    </a:ext>
                  </a:extLst>
                </a:gridCol>
                <a:gridCol w="2461094">
                  <a:extLst>
                    <a:ext uri="{9D8B030D-6E8A-4147-A177-3AD203B41FA5}">
                      <a16:colId xmlns:a16="http://schemas.microsoft.com/office/drawing/2014/main" val="3353876176"/>
                    </a:ext>
                  </a:extLst>
                </a:gridCol>
                <a:gridCol w="191047">
                  <a:extLst>
                    <a:ext uri="{9D8B030D-6E8A-4147-A177-3AD203B41FA5}">
                      <a16:colId xmlns:a16="http://schemas.microsoft.com/office/drawing/2014/main" val="2403520599"/>
                    </a:ext>
                  </a:extLst>
                </a:gridCol>
                <a:gridCol w="738328">
                  <a:extLst>
                    <a:ext uri="{9D8B030D-6E8A-4147-A177-3AD203B41FA5}">
                      <a16:colId xmlns:a16="http://schemas.microsoft.com/office/drawing/2014/main" val="360604113"/>
                    </a:ext>
                  </a:extLst>
                </a:gridCol>
                <a:gridCol w="1054754">
                  <a:extLst>
                    <a:ext uri="{9D8B030D-6E8A-4147-A177-3AD203B41FA5}">
                      <a16:colId xmlns:a16="http://schemas.microsoft.com/office/drawing/2014/main" val="4187915564"/>
                    </a:ext>
                  </a:extLst>
                </a:gridCol>
                <a:gridCol w="2461094">
                  <a:extLst>
                    <a:ext uri="{9D8B030D-6E8A-4147-A177-3AD203B41FA5}">
                      <a16:colId xmlns:a16="http://schemas.microsoft.com/office/drawing/2014/main" val="942757987"/>
                    </a:ext>
                  </a:extLst>
                </a:gridCol>
              </a:tblGrid>
              <a:tr h="234125">
                <a:tc>
                  <a:txBody>
                    <a:bodyPr/>
                    <a:lstStyle/>
                    <a:p>
                      <a:pPr algn="l" fontAlgn="b"/>
                      <a:r>
                        <a:rPr lang="en-AU" sz="1100" b="1" u="none" strike="noStrike" dirty="0">
                          <a:solidFill>
                            <a:schemeClr val="bg1"/>
                          </a:solidFill>
                          <a:effectLst/>
                          <a:latin typeface="+mj-lt"/>
                        </a:rPr>
                        <a:t>First</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Surname</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Affiliation</a:t>
                      </a:r>
                      <a:endParaRPr lang="en-AU" sz="1100" b="1" i="0" u="none" strike="noStrike" dirty="0">
                        <a:solidFill>
                          <a:schemeClr val="bg1"/>
                        </a:solidFill>
                        <a:effectLst/>
                        <a:latin typeface="+mj-lt"/>
                      </a:endParaRPr>
                    </a:p>
                  </a:txBody>
                  <a:tcPr marL="36000" marR="6350" marT="9525" marB="0" anchor="ctr"/>
                </a:tc>
                <a:tc>
                  <a:txBody>
                    <a:bodyPr/>
                    <a:lstStyle/>
                    <a:p>
                      <a:pPr algn="l" fontAlgn="b"/>
                      <a:endParaRPr lang="en-AU" sz="1100" b="1" i="0" u="none" strike="noStrike" dirty="0">
                        <a:solidFill>
                          <a:schemeClr val="bg1"/>
                        </a:solidFill>
                        <a:effectLst/>
                        <a:latin typeface="+mj-lt"/>
                      </a:endParaRPr>
                    </a:p>
                  </a:txBody>
                  <a:tcPr marL="6350" marR="6350" marT="6350" marB="0" anchor="ctr">
                    <a:noFill/>
                  </a:tcPr>
                </a:tc>
                <a:tc>
                  <a:txBody>
                    <a:bodyPr/>
                    <a:lstStyle/>
                    <a:p>
                      <a:pPr algn="l" fontAlgn="b"/>
                      <a:r>
                        <a:rPr lang="en-AU" sz="1100" b="1" u="none" strike="noStrike" dirty="0">
                          <a:solidFill>
                            <a:schemeClr val="bg1"/>
                          </a:solidFill>
                          <a:effectLst/>
                          <a:latin typeface="+mj-lt"/>
                        </a:rPr>
                        <a:t>First</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Surname</a:t>
                      </a:r>
                      <a:endParaRPr lang="en-AU" sz="1100" b="1" i="0" u="none" strike="noStrike" dirty="0">
                        <a:solidFill>
                          <a:schemeClr val="bg1"/>
                        </a:solidFill>
                        <a:effectLst/>
                        <a:latin typeface="+mj-lt"/>
                      </a:endParaRPr>
                    </a:p>
                  </a:txBody>
                  <a:tcPr marL="36000" marR="6350" marT="6350" marB="0" anchor="ctr"/>
                </a:tc>
                <a:tc>
                  <a:txBody>
                    <a:bodyPr/>
                    <a:lstStyle/>
                    <a:p>
                      <a:pPr algn="l" fontAlgn="b"/>
                      <a:r>
                        <a:rPr lang="en-AU" sz="1100" b="1" u="none" strike="noStrike" dirty="0">
                          <a:solidFill>
                            <a:schemeClr val="bg1"/>
                          </a:solidFill>
                          <a:effectLst/>
                          <a:latin typeface="+mj-lt"/>
                        </a:rPr>
                        <a:t>Affiliation</a:t>
                      </a:r>
                      <a:endParaRPr lang="en-AU" sz="1100" b="1" i="0" u="none" strike="noStrike" dirty="0">
                        <a:solidFill>
                          <a:schemeClr val="bg1"/>
                        </a:solidFill>
                        <a:effectLst/>
                        <a:latin typeface="+mj-lt"/>
                      </a:endParaRPr>
                    </a:p>
                  </a:txBody>
                  <a:tcPr marL="36000" marR="6350" marT="9525" marB="0" anchor="ctr"/>
                </a:tc>
                <a:extLst>
                  <a:ext uri="{0D108BD9-81ED-4DB2-BD59-A6C34878D82A}">
                    <a16:rowId xmlns:a16="http://schemas.microsoft.com/office/drawing/2014/main" val="3850290922"/>
                  </a:ext>
                </a:extLst>
              </a:tr>
              <a:tr h="234125">
                <a:tc>
                  <a:txBody>
                    <a:bodyPr/>
                    <a:lstStyle/>
                    <a:p>
                      <a:r>
                        <a:rPr lang="en-AU" sz="1100" dirty="0">
                          <a:solidFill>
                            <a:schemeClr val="tx1"/>
                          </a:solidFill>
                          <a:latin typeface="+mj-lt"/>
                        </a:rPr>
                        <a:t>John</a:t>
                      </a:r>
                    </a:p>
                  </a:txBody>
                  <a:tcPr marL="36000"/>
                </a:tc>
                <a:tc>
                  <a:txBody>
                    <a:bodyPr/>
                    <a:lstStyle/>
                    <a:p>
                      <a:r>
                        <a:rPr lang="en-AU" sz="1100" dirty="0">
                          <a:solidFill>
                            <a:schemeClr val="tx1"/>
                          </a:solidFill>
                          <a:latin typeface="+mj-lt"/>
                        </a:rPr>
                        <a:t>Ambrosia</a:t>
                      </a:r>
                    </a:p>
                  </a:txBody>
                  <a:tcPr marL="36000"/>
                </a:tc>
                <a:tc>
                  <a:txBody>
                    <a:bodyPr/>
                    <a:lstStyle/>
                    <a:p>
                      <a:pPr algn="l" fontAlgn="ctr"/>
                      <a:r>
                        <a:rPr lang="en-AU" sz="1100" dirty="0" err="1">
                          <a:solidFill>
                            <a:schemeClr val="tx1"/>
                          </a:solidFill>
                          <a:latin typeface="+mj-lt"/>
                        </a:rPr>
                        <a:t>Futurewei</a:t>
                      </a:r>
                      <a:endParaRPr lang="en-AU" sz="1100" b="0" i="0" u="none" strike="noStrike" dirty="0">
                        <a:solidFill>
                          <a:schemeClr val="tx1"/>
                        </a:solidFill>
                        <a:effectLst/>
                        <a:latin typeface="+mj-lt"/>
                      </a:endParaRPr>
                    </a:p>
                  </a:txBody>
                  <a:tcPr marL="36000" marR="6350" marT="6350"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Albert</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Petrick</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Jones-Petrick &amp; Associates</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147192459"/>
                  </a:ext>
                </a:extLst>
              </a:tr>
              <a:tr h="234125">
                <a:tc>
                  <a:txBody>
                    <a:bodyPr/>
                    <a:lstStyle/>
                    <a:p>
                      <a:pPr algn="l" fontAlgn="ctr"/>
                      <a:r>
                        <a:rPr lang="en-AU" sz="1100" b="0" u="none" strike="noStrike" dirty="0">
                          <a:solidFill>
                            <a:schemeClr val="tx1"/>
                          </a:solidFill>
                          <a:effectLst/>
                          <a:latin typeface="+mj-lt"/>
                        </a:rPr>
                        <a:t>Tuncer</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err="1">
                          <a:solidFill>
                            <a:schemeClr val="tx1"/>
                          </a:solidFill>
                          <a:effectLst/>
                          <a:latin typeface="+mj-lt"/>
                        </a:rPr>
                        <a:t>Baykas</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Kadir Has Uni</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Clint</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Powell</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Facebook</a:t>
                      </a:r>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2025150896"/>
                  </a:ext>
                </a:extLst>
              </a:tr>
              <a:tr h="234125">
                <a:tc>
                  <a:txBody>
                    <a:bodyPr/>
                    <a:lstStyle/>
                    <a:p>
                      <a:pPr algn="l" fontAlgn="ctr"/>
                      <a:r>
                        <a:rPr lang="en-AU" sz="1100" b="0" u="none" strike="noStrike">
                          <a:solidFill>
                            <a:schemeClr val="tx1"/>
                          </a:solidFill>
                          <a:effectLst/>
                          <a:latin typeface="+mj-lt"/>
                        </a:rPr>
                        <a:t>PHILIP E</a:t>
                      </a:r>
                      <a:endParaRPr lang="en-AU" sz="1100" b="0" i="0" u="none" strike="noStrike">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BEECHER</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Wi-SUN Alliance</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Maximilian</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Riegel</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Nokia</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1583115760"/>
                  </a:ext>
                </a:extLst>
              </a:tr>
              <a:tr h="234125">
                <a:tc>
                  <a:txBody>
                    <a:bodyPr/>
                    <a:lstStyle/>
                    <a:p>
                      <a:pPr algn="l" fontAlgn="ctr"/>
                      <a:r>
                        <a:rPr lang="en-AU" sz="1100" b="0" u="none" strike="noStrike" dirty="0">
                          <a:solidFill>
                            <a:schemeClr val="tx1"/>
                          </a:solidFill>
                          <a:effectLst/>
                          <a:latin typeface="+mj-lt"/>
                        </a:rPr>
                        <a:t>Clint</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Chaplin</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a:solidFill>
                            <a:schemeClr val="tx1"/>
                          </a:solidFill>
                          <a:effectLst/>
                          <a:latin typeface="+mj-lt"/>
                        </a:rPr>
                        <a:t>Self</a:t>
                      </a:r>
                      <a:endParaRPr lang="en-AU" sz="1100" b="0" i="0" u="none" strike="noStrike">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Jon</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Rosdahl</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Qualcomm</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530927227"/>
                  </a:ext>
                </a:extLst>
              </a:tr>
              <a:tr h="234125">
                <a:tc>
                  <a:txBody>
                    <a:bodyPr/>
                    <a:lstStyle/>
                    <a:p>
                      <a:pPr algn="l" fontAlgn="ctr"/>
                      <a:r>
                        <a:rPr lang="en-AU" sz="1100" b="0" u="none" strike="noStrike" dirty="0">
                          <a:solidFill>
                            <a:schemeClr val="tx1"/>
                          </a:solidFill>
                          <a:effectLst/>
                          <a:latin typeface="+mj-lt"/>
                        </a:rPr>
                        <a:t>Tim</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Godfrey</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EPRI</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Jessy</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Rouyer</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Nokia</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3424569008"/>
                  </a:ext>
                </a:extLst>
              </a:tr>
              <a:tr h="234125">
                <a:tc>
                  <a:txBody>
                    <a:bodyPr/>
                    <a:lstStyle/>
                    <a:p>
                      <a:pPr algn="l" fontAlgn="ctr"/>
                      <a:r>
                        <a:rPr lang="en-AU" sz="1100" b="0" u="none" strike="noStrike" dirty="0">
                          <a:solidFill>
                            <a:schemeClr val="tx1"/>
                          </a:solidFill>
                          <a:effectLst/>
                          <a:latin typeface="+mj-lt"/>
                        </a:rPr>
                        <a:t>Bob</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Grow</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Ben</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Rolfe</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Blink Creek Associates</a:t>
                      </a:r>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2695537761"/>
                  </a:ext>
                </a:extLst>
              </a:tr>
              <a:tr h="234125">
                <a:tc>
                  <a:txBody>
                    <a:bodyPr/>
                    <a:lstStyle/>
                    <a:p>
                      <a:pPr algn="l" fontAlgn="ctr"/>
                      <a:r>
                        <a:rPr lang="en-AU" sz="1100" b="0" u="none" strike="noStrike" dirty="0">
                          <a:solidFill>
                            <a:schemeClr val="tx1"/>
                          </a:solidFill>
                          <a:effectLst/>
                          <a:latin typeface="+mj-lt"/>
                        </a:rPr>
                        <a:t>Jodi</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Haasz</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IEEE</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Beth  </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Kochuparambil </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Cisco</a:t>
                      </a:r>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2234842843"/>
                  </a:ext>
                </a:extLst>
              </a:tr>
              <a:tr h="234125">
                <a:tc>
                  <a:txBody>
                    <a:bodyPr/>
                    <a:lstStyle/>
                    <a:p>
                      <a:pPr algn="l" fontAlgn="ctr"/>
                      <a:r>
                        <a:rPr lang="en-AU" sz="1100" b="0" u="none" strike="noStrike" dirty="0">
                          <a:solidFill>
                            <a:schemeClr val="tx1"/>
                          </a:solidFill>
                          <a:effectLst/>
                          <a:latin typeface="+mj-lt"/>
                        </a:rPr>
                        <a:t>Daniel</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Harkins</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HPE</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a:solidFill>
                            <a:schemeClr val="tx1"/>
                          </a:solidFill>
                          <a:effectLst/>
                          <a:latin typeface="+mj-lt"/>
                        </a:rPr>
                        <a:t>Andrew</a:t>
                      </a:r>
                      <a:endParaRPr lang="en-AU" sz="1100" b="0" i="0" u="none" strike="noStrike">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Myles</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Cisco</a:t>
                      </a:r>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3192952622"/>
                  </a:ext>
                </a:extLst>
              </a:tr>
              <a:tr h="234125">
                <a:tc>
                  <a:txBody>
                    <a:bodyPr/>
                    <a:lstStyle/>
                    <a:p>
                      <a:pPr algn="l" fontAlgn="ctr"/>
                      <a:r>
                        <a:rPr lang="en-AU" sz="1100" b="0" u="none" strike="noStrike" dirty="0">
                          <a:solidFill>
                            <a:schemeClr val="tx1"/>
                          </a:solidFill>
                          <a:effectLst/>
                          <a:latin typeface="+mj-lt"/>
                        </a:rPr>
                        <a:t>Jay</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a:solidFill>
                            <a:schemeClr val="tx1"/>
                          </a:solidFill>
                          <a:effectLst/>
                          <a:latin typeface="+mj-lt"/>
                        </a:rPr>
                        <a:t>Holcomb</a:t>
                      </a:r>
                      <a:endParaRPr lang="en-AU" sz="1100" b="0" i="0" u="none" strike="noStrike">
                        <a:solidFill>
                          <a:schemeClr val="tx1"/>
                        </a:solidFill>
                        <a:effectLst/>
                        <a:latin typeface="+mj-lt"/>
                      </a:endParaRPr>
                    </a:p>
                  </a:txBody>
                  <a:tcPr marL="36000" marR="6350" marT="6350" marB="0" anchor="ctr"/>
                </a:tc>
                <a:tc>
                  <a:txBody>
                    <a:bodyPr/>
                    <a:lstStyle/>
                    <a:p>
                      <a:pPr algn="l" fontAlgn="ctr"/>
                      <a:r>
                        <a:rPr lang="en-AU" sz="1100" b="0" u="none" strike="noStrike" dirty="0" err="1">
                          <a:solidFill>
                            <a:schemeClr val="tx1"/>
                          </a:solidFill>
                          <a:effectLst/>
                          <a:latin typeface="+mj-lt"/>
                        </a:rPr>
                        <a:t>Itron</a:t>
                      </a:r>
                      <a:r>
                        <a:rPr lang="en-AU" sz="1100" b="0" u="none" strike="noStrike" dirty="0">
                          <a:solidFill>
                            <a:schemeClr val="tx1"/>
                          </a:solidFill>
                          <a:effectLst/>
                          <a:latin typeface="+mj-lt"/>
                        </a:rPr>
                        <a:t>.</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Peter</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Jones</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Cisco</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3033102274"/>
                  </a:ext>
                </a:extLst>
              </a:tr>
              <a:tr h="234125">
                <a:tc>
                  <a:txBody>
                    <a:bodyPr/>
                    <a:lstStyle/>
                    <a:p>
                      <a:pPr algn="l" fontAlgn="ctr"/>
                      <a:r>
                        <a:rPr lang="en-AU" sz="1100" b="0" u="none" strike="noStrike" dirty="0">
                          <a:solidFill>
                            <a:schemeClr val="tx1"/>
                          </a:solidFill>
                          <a:effectLst/>
                          <a:latin typeface="+mj-lt"/>
                        </a:rPr>
                        <a:t>Chad</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Jones</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Cisco</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Stephen</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a:solidFill>
                            <a:schemeClr val="tx1"/>
                          </a:solidFill>
                          <a:effectLst/>
                          <a:latin typeface="+mj-lt"/>
                        </a:rPr>
                        <a:t>Shellhammer</a:t>
                      </a:r>
                      <a:endParaRPr lang="en-AU" sz="1100" b="0" i="0" u="none" strike="noStrike">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Qualcomm</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3042131555"/>
                  </a:ext>
                </a:extLst>
              </a:tr>
              <a:tr h="455662">
                <a:tc>
                  <a:txBody>
                    <a:bodyPr/>
                    <a:lstStyle/>
                    <a:p>
                      <a:pPr algn="l" fontAlgn="ctr"/>
                      <a:r>
                        <a:rPr lang="en-AU" sz="1100" b="0" u="none" strike="noStrike">
                          <a:solidFill>
                            <a:schemeClr val="tx1"/>
                          </a:solidFill>
                          <a:effectLst/>
                          <a:latin typeface="+mj-lt"/>
                        </a:rPr>
                        <a:t>Stephan</a:t>
                      </a:r>
                      <a:endParaRPr lang="en-AU" sz="1100" b="0" i="0" u="none" strike="noStrike">
                        <a:solidFill>
                          <a:schemeClr val="tx1"/>
                        </a:solidFill>
                        <a:effectLst/>
                        <a:latin typeface="+mj-lt"/>
                      </a:endParaRPr>
                    </a:p>
                  </a:txBody>
                  <a:tcPr marL="36000" marR="6350" marT="9525" marB="0" anchor="ctr"/>
                </a:tc>
                <a:tc>
                  <a:txBody>
                    <a:bodyPr/>
                    <a:lstStyle/>
                    <a:p>
                      <a:pPr algn="l" fontAlgn="ctr"/>
                      <a:r>
                        <a:rPr lang="en-AU" sz="1100" b="0" u="none" strike="noStrike" dirty="0" err="1">
                          <a:solidFill>
                            <a:schemeClr val="tx1"/>
                          </a:solidFill>
                          <a:effectLst/>
                          <a:latin typeface="+mj-lt"/>
                        </a:rPr>
                        <a:t>Kehrer</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err="1">
                          <a:solidFill>
                            <a:schemeClr val="tx1"/>
                          </a:solidFill>
                          <a:effectLst/>
                          <a:latin typeface="+mj-lt"/>
                        </a:rPr>
                        <a:t>Hirschmann</a:t>
                      </a:r>
                      <a:r>
                        <a:rPr lang="en-AU" sz="1100" b="0" u="none" strike="noStrike" dirty="0">
                          <a:solidFill>
                            <a:schemeClr val="tx1"/>
                          </a:solidFill>
                          <a:effectLst/>
                          <a:latin typeface="+mj-lt"/>
                        </a:rPr>
                        <a:t> Automation &amp; Control GmbH</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a:solidFill>
                            <a:schemeClr val="tx1"/>
                          </a:solidFill>
                          <a:effectLst/>
                          <a:latin typeface="+mj-lt"/>
                        </a:rPr>
                        <a:t>Robert</a:t>
                      </a:r>
                      <a:endParaRPr lang="en-AU" sz="1100" b="0" i="0" u="none" strike="noStrike">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Stacey</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Intel</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2897849921"/>
                  </a:ext>
                </a:extLst>
              </a:tr>
              <a:tr h="234125">
                <a:tc>
                  <a:txBody>
                    <a:bodyPr/>
                    <a:lstStyle/>
                    <a:p>
                      <a:pPr algn="l" fontAlgn="ctr"/>
                      <a:r>
                        <a:rPr lang="en-AU" sz="1100" b="0" u="none" strike="noStrike" dirty="0">
                          <a:solidFill>
                            <a:schemeClr val="tx1"/>
                          </a:solidFill>
                          <a:effectLst/>
                          <a:latin typeface="+mj-lt"/>
                        </a:rPr>
                        <a:t>Stuart</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Kerry</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OK-Brit</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Dorothy</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Stanley</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HPE</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1436482644"/>
                  </a:ext>
                </a:extLst>
              </a:tr>
              <a:tr h="234125">
                <a:tc>
                  <a:txBody>
                    <a:bodyPr/>
                    <a:lstStyle/>
                    <a:p>
                      <a:pPr algn="l" fontAlgn="ctr"/>
                      <a:r>
                        <a:rPr lang="en-AU" sz="1100" b="0" u="none" strike="noStrike" dirty="0">
                          <a:solidFill>
                            <a:schemeClr val="tx1"/>
                          </a:solidFill>
                          <a:effectLst/>
                          <a:latin typeface="+mj-lt"/>
                        </a:rPr>
                        <a:t>Elizabeth</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Kochuparambil</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Cisco</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dirty="0">
                          <a:solidFill>
                            <a:schemeClr val="tx1"/>
                          </a:solidFill>
                          <a:effectLst/>
                          <a:latin typeface="+mj-lt"/>
                        </a:rPr>
                        <a:t>Gary</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Stuebing</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Cisco</a:t>
                      </a:r>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2719348654"/>
                  </a:ext>
                </a:extLst>
              </a:tr>
              <a:tr h="234510">
                <a:tc>
                  <a:txBody>
                    <a:bodyPr/>
                    <a:lstStyle/>
                    <a:p>
                      <a:pPr algn="l" fontAlgn="ctr"/>
                      <a:r>
                        <a:rPr lang="en-AU" sz="1100" b="0" u="none" strike="noStrike" dirty="0">
                          <a:solidFill>
                            <a:schemeClr val="tx1"/>
                          </a:solidFill>
                          <a:effectLst/>
                          <a:latin typeface="+mj-lt"/>
                        </a:rPr>
                        <a:t>Roger</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Marks</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err="1">
                          <a:solidFill>
                            <a:schemeClr val="tx1"/>
                          </a:solidFill>
                          <a:effectLst/>
                          <a:latin typeface="+mj-lt"/>
                        </a:rPr>
                        <a:t>EthAirNet</a:t>
                      </a:r>
                      <a:r>
                        <a:rPr lang="en-AU" sz="1100" b="0" u="none" strike="noStrike" dirty="0">
                          <a:solidFill>
                            <a:schemeClr val="tx1"/>
                          </a:solidFill>
                          <a:effectLst/>
                          <a:latin typeface="+mj-lt"/>
                        </a:rPr>
                        <a:t> Associates; Huawei</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dirty="0">
                          <a:solidFill>
                            <a:schemeClr val="tx1"/>
                          </a:solidFill>
                          <a:effectLst/>
                          <a:latin typeface="+mj-lt"/>
                        </a:rPr>
                        <a:t>RUI</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YANG</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err="1">
                          <a:solidFill>
                            <a:schemeClr val="tx1"/>
                          </a:solidFill>
                          <a:effectLst/>
                          <a:latin typeface="+mj-lt"/>
                        </a:rPr>
                        <a:t>InterDigital</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3281799302"/>
                  </a:ext>
                </a:extLst>
              </a:tr>
              <a:tr h="234125">
                <a:tc>
                  <a:txBody>
                    <a:bodyPr/>
                    <a:lstStyle/>
                    <a:p>
                      <a:pPr algn="l" fontAlgn="ctr"/>
                      <a:r>
                        <a:rPr lang="en-AU" sz="1100" b="0" i="0" u="none" strike="noStrike" dirty="0">
                          <a:solidFill>
                            <a:schemeClr val="tx1"/>
                          </a:solidFill>
                          <a:effectLst/>
                          <a:latin typeface="+mj-lt"/>
                        </a:rPr>
                        <a:t>Andrew </a:t>
                      </a:r>
                    </a:p>
                  </a:txBody>
                  <a:tcPr marL="36000" marR="6350" marT="9525" marB="0" anchor="ctr"/>
                </a:tc>
                <a:tc>
                  <a:txBody>
                    <a:bodyPr/>
                    <a:lstStyle/>
                    <a:p>
                      <a:pPr algn="l" fontAlgn="ctr"/>
                      <a:r>
                        <a:rPr lang="en-AU" sz="1100" b="0" i="0" u="none" strike="noStrike" dirty="0">
                          <a:solidFill>
                            <a:schemeClr val="tx1"/>
                          </a:solidFill>
                          <a:effectLst/>
                          <a:latin typeface="+mj-lt"/>
                        </a:rPr>
                        <a:t>Myles</a:t>
                      </a:r>
                    </a:p>
                  </a:txBody>
                  <a:tcPr marL="36000" marR="6350" marT="6350" marB="0" anchor="ctr"/>
                </a:tc>
                <a:tc>
                  <a:txBody>
                    <a:bodyPr/>
                    <a:lstStyle/>
                    <a:p>
                      <a:pPr algn="l" fontAlgn="ctr"/>
                      <a:r>
                        <a:rPr lang="en-AU" sz="1100" b="0" i="0" u="none" strike="noStrike" dirty="0">
                          <a:solidFill>
                            <a:schemeClr val="tx1"/>
                          </a:solidFill>
                          <a:effectLst/>
                          <a:latin typeface="+mj-lt"/>
                        </a:rPr>
                        <a:t>Cisco</a:t>
                      </a: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dirty="0">
                          <a:solidFill>
                            <a:schemeClr val="tx1"/>
                          </a:solidFill>
                          <a:effectLst/>
                          <a:latin typeface="+mj-lt"/>
                        </a:rPr>
                        <a:t>George</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Zimmerman</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CME Consulting; ADI; APL Group; Cisco; CommScope; Marvell; </a:t>
                      </a:r>
                      <a:r>
                        <a:rPr lang="en-AU" sz="1100" b="0" u="none" strike="noStrike" dirty="0" err="1">
                          <a:solidFill>
                            <a:schemeClr val="tx1"/>
                          </a:solidFill>
                          <a:effectLst/>
                          <a:latin typeface="+mj-lt"/>
                        </a:rPr>
                        <a:t>SenTekse</a:t>
                      </a:r>
                      <a:r>
                        <a:rPr lang="en-AU" sz="1100" b="0" u="none" strike="noStrike" dirty="0">
                          <a:solidFill>
                            <a:schemeClr val="tx1"/>
                          </a:solidFill>
                          <a:effectLst/>
                          <a:latin typeface="+mj-lt"/>
                        </a:rPr>
                        <a:t> LLC</a:t>
                      </a:r>
                      <a:endParaRPr lang="en-AU" sz="1100" b="0" i="0" u="none" strike="noStrike" dirty="0">
                        <a:solidFill>
                          <a:schemeClr val="tx1"/>
                        </a:solidFill>
                        <a:effectLst/>
                        <a:latin typeface="+mj-lt"/>
                      </a:endParaRPr>
                    </a:p>
                  </a:txBody>
                  <a:tcPr marL="36000" marR="6350" marT="9525" marB="0" anchor="ctr"/>
                </a:tc>
                <a:extLst>
                  <a:ext uri="{0D108BD9-81ED-4DB2-BD59-A6C34878D82A}">
                    <a16:rowId xmlns:a16="http://schemas.microsoft.com/office/drawing/2014/main" val="3804716418"/>
                  </a:ext>
                </a:extLst>
              </a:tr>
              <a:tr h="234125">
                <a:tc>
                  <a:txBody>
                    <a:bodyPr/>
                    <a:lstStyle/>
                    <a:p>
                      <a:pPr algn="l" fontAlgn="ctr"/>
                      <a:r>
                        <a:rPr lang="en-AU" sz="1100" b="0" u="none" strike="noStrike" dirty="0">
                          <a:solidFill>
                            <a:schemeClr val="tx1"/>
                          </a:solidFill>
                          <a:effectLst/>
                          <a:latin typeface="+mj-lt"/>
                        </a:rPr>
                        <a:t>Paul</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Nikolich</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Self</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6350" marB="0" anchor="ctr">
                    <a:noFill/>
                  </a:tcPr>
                </a:tc>
                <a:tc>
                  <a:txBody>
                    <a:bodyPr/>
                    <a:lstStyle/>
                    <a:p>
                      <a:pPr algn="l" fontAlgn="ctr"/>
                      <a:r>
                        <a:rPr lang="en-AU" sz="1100" b="0" u="none" strike="noStrike">
                          <a:solidFill>
                            <a:schemeClr val="tx1"/>
                          </a:solidFill>
                          <a:effectLst/>
                          <a:latin typeface="+mj-lt"/>
                        </a:rPr>
                        <a:t>Clint</a:t>
                      </a:r>
                      <a:endParaRPr lang="en-AU" sz="1100" b="0" i="0" u="none" strike="noStrike">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Powell</a:t>
                      </a:r>
                      <a:endParaRPr lang="en-AU" sz="1100" b="0" i="0" u="none" strike="noStrike" dirty="0">
                        <a:solidFill>
                          <a:schemeClr val="tx1"/>
                        </a:solidFill>
                        <a:effectLst/>
                        <a:latin typeface="+mj-lt"/>
                      </a:endParaRPr>
                    </a:p>
                  </a:txBody>
                  <a:tcPr marL="36000" marR="6350" marT="6350" marB="0" anchor="ctr"/>
                </a:tc>
                <a:tc>
                  <a:txBody>
                    <a:bodyPr/>
                    <a:lstStyle/>
                    <a:p>
                      <a:pPr algn="l" fontAlgn="b"/>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3262072323"/>
                  </a:ext>
                </a:extLst>
              </a:tr>
              <a:tr h="234125">
                <a:tc>
                  <a:txBody>
                    <a:bodyPr/>
                    <a:lstStyle/>
                    <a:p>
                      <a:pPr algn="l" fontAlgn="ctr"/>
                      <a:r>
                        <a:rPr lang="en-AU" sz="1100" b="0" u="none" strike="noStrike" dirty="0">
                          <a:solidFill>
                            <a:schemeClr val="tx1"/>
                          </a:solidFill>
                          <a:effectLst/>
                          <a:latin typeface="+mj-lt"/>
                        </a:rPr>
                        <a:t>Glenn</a:t>
                      </a:r>
                      <a:endParaRPr lang="en-AU" sz="1100" b="0" i="0" u="none" strike="noStrike" dirty="0">
                        <a:solidFill>
                          <a:schemeClr val="tx1"/>
                        </a:solidFill>
                        <a:effectLst/>
                        <a:latin typeface="+mj-lt"/>
                      </a:endParaRPr>
                    </a:p>
                  </a:txBody>
                  <a:tcPr marL="36000" marR="6350" marT="9525" marB="0" anchor="ctr"/>
                </a:tc>
                <a:tc>
                  <a:txBody>
                    <a:bodyPr/>
                    <a:lstStyle/>
                    <a:p>
                      <a:pPr algn="l" fontAlgn="ctr"/>
                      <a:r>
                        <a:rPr lang="en-AU" sz="1100" b="0" u="none" strike="noStrike" dirty="0">
                          <a:solidFill>
                            <a:schemeClr val="tx1"/>
                          </a:solidFill>
                          <a:effectLst/>
                          <a:latin typeface="+mj-lt"/>
                        </a:rPr>
                        <a:t>Parsons</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a:solidFill>
                            <a:schemeClr val="tx1"/>
                          </a:solidFill>
                          <a:effectLst/>
                          <a:latin typeface="+mj-lt"/>
                        </a:rPr>
                        <a:t>Ericsson</a:t>
                      </a:r>
                      <a:endParaRPr lang="en-AU" sz="1100" b="0" i="0" u="none" strike="noStrike" dirty="0">
                        <a:solidFill>
                          <a:schemeClr val="tx1"/>
                        </a:solidFill>
                        <a:effectLst/>
                        <a:latin typeface="+mj-lt"/>
                      </a:endParaRPr>
                    </a:p>
                  </a:txBody>
                  <a:tcPr marL="36000" marR="6350" marT="9525" marB="0" anchor="ctr"/>
                </a:tc>
                <a:tc>
                  <a:txBody>
                    <a:bodyPr/>
                    <a:lstStyle/>
                    <a:p>
                      <a:pPr algn="l" fontAlgn="ctr"/>
                      <a:endParaRPr lang="en-AU" sz="1100" b="0" i="0" u="none" strike="noStrike" dirty="0">
                        <a:solidFill>
                          <a:srgbClr val="000000"/>
                        </a:solidFill>
                        <a:effectLst/>
                        <a:latin typeface="+mj-lt"/>
                      </a:endParaRPr>
                    </a:p>
                  </a:txBody>
                  <a:tcPr marL="6350" marR="6350" marT="9525" marB="0" anchor="ctr">
                    <a:noFill/>
                  </a:tcPr>
                </a:tc>
                <a:tc>
                  <a:txBody>
                    <a:bodyPr/>
                    <a:lstStyle/>
                    <a:p>
                      <a:pPr algn="l" fontAlgn="ctr"/>
                      <a:r>
                        <a:rPr lang="en-AU" sz="1100" b="0" u="none" strike="noStrike" dirty="0">
                          <a:solidFill>
                            <a:schemeClr val="tx1"/>
                          </a:solidFill>
                          <a:effectLst/>
                          <a:latin typeface="+mj-lt"/>
                        </a:rPr>
                        <a:t>Stephan</a:t>
                      </a:r>
                      <a:endParaRPr lang="en-AU" sz="1100" b="0" i="0" u="none" strike="noStrike" dirty="0">
                        <a:solidFill>
                          <a:schemeClr val="tx1"/>
                        </a:solidFill>
                        <a:effectLst/>
                        <a:latin typeface="+mj-lt"/>
                      </a:endParaRPr>
                    </a:p>
                  </a:txBody>
                  <a:tcPr marL="36000" marR="6350" marT="6350" marB="0" anchor="ctr"/>
                </a:tc>
                <a:tc>
                  <a:txBody>
                    <a:bodyPr/>
                    <a:lstStyle/>
                    <a:p>
                      <a:pPr algn="l" fontAlgn="ctr"/>
                      <a:r>
                        <a:rPr lang="en-AU" sz="1100" b="0" u="none" strike="noStrike" dirty="0" err="1">
                          <a:solidFill>
                            <a:schemeClr val="tx1"/>
                          </a:solidFill>
                          <a:effectLst/>
                          <a:latin typeface="+mj-lt"/>
                        </a:rPr>
                        <a:t>Kehrer</a:t>
                      </a:r>
                      <a:endParaRPr lang="en-AU" sz="1100" b="0" i="0" u="none" strike="noStrike" dirty="0">
                        <a:solidFill>
                          <a:schemeClr val="tx1"/>
                        </a:solidFill>
                        <a:effectLst/>
                        <a:latin typeface="+mj-lt"/>
                      </a:endParaRPr>
                    </a:p>
                  </a:txBody>
                  <a:tcPr marL="36000" marR="6350" marT="6350" marB="0" anchor="ctr"/>
                </a:tc>
                <a:tc>
                  <a:txBody>
                    <a:bodyPr/>
                    <a:lstStyle/>
                    <a:p>
                      <a:pPr algn="l" fontAlgn="b"/>
                      <a:r>
                        <a:rPr lang="en-AU" sz="1100" b="0" u="none" strike="noStrike" dirty="0" err="1">
                          <a:solidFill>
                            <a:schemeClr val="tx1"/>
                          </a:solidFill>
                          <a:effectLst/>
                          <a:latin typeface="+mj-lt"/>
                        </a:rPr>
                        <a:t>Hirschmann</a:t>
                      </a:r>
                      <a:r>
                        <a:rPr lang="en-AU" sz="1100" b="0" u="none" strike="noStrike" dirty="0">
                          <a:solidFill>
                            <a:schemeClr val="tx1"/>
                          </a:solidFill>
                          <a:effectLst/>
                          <a:latin typeface="+mj-lt"/>
                        </a:rPr>
                        <a:t> Automation &amp; Control GmbH</a:t>
                      </a:r>
                      <a:endParaRPr lang="en-AU" sz="1100" b="0" i="0" u="none" strike="noStrike" dirty="0">
                        <a:solidFill>
                          <a:schemeClr val="tx1"/>
                        </a:solidFill>
                        <a:effectLst/>
                        <a:latin typeface="+mj-lt"/>
                      </a:endParaRPr>
                    </a:p>
                  </a:txBody>
                  <a:tcPr marL="36000" marR="6350" marT="6350" marB="0" anchor="ctr"/>
                </a:tc>
                <a:extLst>
                  <a:ext uri="{0D108BD9-81ED-4DB2-BD59-A6C34878D82A}">
                    <a16:rowId xmlns:a16="http://schemas.microsoft.com/office/drawing/2014/main" val="1135077675"/>
                  </a:ext>
                </a:extLst>
              </a:tr>
            </a:tbl>
          </a:graphicData>
        </a:graphic>
      </p:graphicFrame>
      <p:sp>
        <p:nvSpPr>
          <p:cNvPr id="4" name="Footer Placeholder 3">
            <a:extLst>
              <a:ext uri="{FF2B5EF4-FFF2-40B4-BE49-F238E27FC236}">
                <a16:creationId xmlns:a16="http://schemas.microsoft.com/office/drawing/2014/main" id="{D807876B-41BB-41A4-9D8A-1EF8FFDD19E0}"/>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1AA51B8D-3EA2-446F-9DFC-A033E193AC6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6</a:t>
            </a:fld>
            <a:endParaRPr lang="en-US" dirty="0"/>
          </a:p>
        </p:txBody>
      </p:sp>
    </p:spTree>
    <p:extLst>
      <p:ext uri="{BB962C8B-B14F-4D97-AF65-F5344CB8AC3E}">
        <p14:creationId xmlns:p14="http://schemas.microsoft.com/office/powerpoint/2010/main" val="1751105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Please log your attendance …</a:t>
            </a:r>
          </a:p>
          <a:p>
            <a:pPr lvl="1"/>
            <a:r>
              <a:rPr lang="en-AU" dirty="0"/>
              <a:t>… using IMAT ..</a:t>
            </a:r>
          </a:p>
          <a:p>
            <a:pPr lvl="1"/>
            <a:r>
              <a:rPr lang="en-AU" dirty="0"/>
              <a:t>… or by sending an e-mail to </a:t>
            </a:r>
            <a:r>
              <a:rPr lang="en-AU" dirty="0">
                <a:hlinkClick r:id="rId2"/>
              </a:rPr>
              <a:t>amyles@cisco.com</a:t>
            </a:r>
            <a:endParaRPr lang="en-AU" dirty="0"/>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dirty="0"/>
          </a:p>
        </p:txBody>
      </p:sp>
      <p:sp>
        <p:nvSpPr>
          <p:cNvPr id="6" name="Rectangle 5">
            <a:extLst>
              <a:ext uri="{FF2B5EF4-FFF2-40B4-BE49-F238E27FC236}">
                <a16:creationId xmlns:a16="http://schemas.microsoft.com/office/drawing/2014/main" id="{B7E4E628-00FB-43D1-BB42-A0A94CF22171}"/>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146022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40AC-8C5C-4BD4-B354-2733E8ECFD2B}"/>
              </a:ext>
            </a:extLst>
          </p:cNvPr>
          <p:cNvSpPr>
            <a:spLocks noGrp="1"/>
          </p:cNvSpPr>
          <p:nvPr>
            <p:ph type="title"/>
          </p:nvPr>
        </p:nvSpPr>
        <p:spPr>
          <a:xfrm>
            <a:off x="685800" y="685800"/>
            <a:ext cx="7772400" cy="1066800"/>
          </a:xfrm>
        </p:spPr>
        <p:txBody>
          <a:bodyPr/>
          <a:lstStyle/>
          <a:p>
            <a:r>
              <a:rPr lang="en-AU" dirty="0"/>
              <a:t>The notes from the </a:t>
            </a:r>
            <a:r>
              <a:rPr lang="en-AU" i="1" dirty="0"/>
              <a:t>ad hoc </a:t>
            </a:r>
            <a:r>
              <a:rPr lang="en-AU" dirty="0"/>
              <a:t>teleconference on 14 Oct 2021 are available</a:t>
            </a:r>
          </a:p>
        </p:txBody>
      </p:sp>
      <p:sp>
        <p:nvSpPr>
          <p:cNvPr id="3" name="Content Placeholder 2">
            <a:extLst>
              <a:ext uri="{FF2B5EF4-FFF2-40B4-BE49-F238E27FC236}">
                <a16:creationId xmlns:a16="http://schemas.microsoft.com/office/drawing/2014/main" id="{A48E652F-DA0E-4990-9C5D-CEE0D3BFEFAB}"/>
              </a:ext>
            </a:extLst>
          </p:cNvPr>
          <p:cNvSpPr>
            <a:spLocks noGrp="1"/>
          </p:cNvSpPr>
          <p:nvPr>
            <p:ph idx="1"/>
          </p:nvPr>
        </p:nvSpPr>
        <p:spPr>
          <a:xfrm>
            <a:off x="685800" y="1981200"/>
            <a:ext cx="7772400" cy="4114800"/>
          </a:xfrm>
        </p:spPr>
        <p:txBody>
          <a:bodyPr/>
          <a:lstStyle/>
          <a:p>
            <a:pPr lvl="1"/>
            <a:r>
              <a:rPr lang="en-AU" dirty="0"/>
              <a:t>The notes from the ad hoc teleconference on 14 Oct 2021 are available</a:t>
            </a:r>
          </a:p>
          <a:p>
            <a:pPr lvl="2"/>
            <a:r>
              <a:rPr lang="en-AU" dirty="0"/>
              <a:t>See </a:t>
            </a:r>
            <a:r>
              <a:rPr lang="en-AU" dirty="0">
                <a:hlinkClick r:id="rId2"/>
              </a:rPr>
              <a:t>ec-21-0227-04</a:t>
            </a:r>
            <a:endParaRPr lang="en-AU" dirty="0"/>
          </a:p>
          <a:p>
            <a:pPr lvl="1"/>
            <a:r>
              <a:rPr lang="en-AU" dirty="0"/>
              <a:t>Any comments?</a:t>
            </a:r>
          </a:p>
          <a:p>
            <a:pPr lvl="2"/>
            <a:r>
              <a:rPr lang="en-AU" dirty="0"/>
              <a:t>Can we approve by consent?</a:t>
            </a:r>
          </a:p>
        </p:txBody>
      </p:sp>
      <p:sp>
        <p:nvSpPr>
          <p:cNvPr id="4" name="Footer Placeholder 3">
            <a:extLst>
              <a:ext uri="{FF2B5EF4-FFF2-40B4-BE49-F238E27FC236}">
                <a16:creationId xmlns:a16="http://schemas.microsoft.com/office/drawing/2014/main" id="{6DD83106-DFF5-4AF9-8E62-CBF0E5DBC24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D1F0821-A56C-4A63-97B2-376FA069A455}"/>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8</a:t>
            </a:fld>
            <a:endParaRPr lang="en-US" dirty="0"/>
          </a:p>
        </p:txBody>
      </p:sp>
    </p:spTree>
    <p:extLst>
      <p:ext uri="{BB962C8B-B14F-4D97-AF65-F5344CB8AC3E}">
        <p14:creationId xmlns:p14="http://schemas.microsoft.com/office/powerpoint/2010/main" val="262911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recognised the importance of hybrid operation</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1/4</a:t>
            </a:r>
            <a:endParaRPr lang="en-AU" dirty="0"/>
          </a:p>
          <a:p>
            <a:pPr lvl="1"/>
            <a:r>
              <a:rPr lang="en-AU" dirty="0"/>
              <a:t>There is significant effort being invested in the </a:t>
            </a:r>
            <a:r>
              <a:rPr lang="en-AU" i="1" dirty="0"/>
              <a:t>near-term mixed-mode meeting definitions ad hoc</a:t>
            </a:r>
            <a:r>
              <a:rPr lang="en-AU" dirty="0"/>
              <a:t> (ably led by George Zimmerman) to answer questions related to how IEEE 802 might operate effectively as we transition away from the current COVID driven reality of all remote-only meetings. </a:t>
            </a:r>
          </a:p>
          <a:p>
            <a:pPr lvl="1"/>
            <a:r>
              <a:rPr lang="en-AU" dirty="0"/>
              <a:t>The </a:t>
            </a:r>
            <a:r>
              <a:rPr lang="en-AU" i="1" dirty="0"/>
              <a:t>ad hoc </a:t>
            </a:r>
            <a:r>
              <a:rPr lang="en-AU" dirty="0"/>
              <a:t>has a challenging task, especially as the proposed hybrid transition mode is something in which very few organisations have been successful. </a:t>
            </a:r>
          </a:p>
          <a:p>
            <a:pPr lvl="1"/>
            <a:r>
              <a:rPr lang="en-AU" dirty="0"/>
              <a:t>However, we need to find ways to make hybrid operation at least a little bit successful to maintain our IEEE 802 standards momentum with all stakeholders, and to avoid the financial penalties of an immediate, permanent move to remote-only operation.</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9</a:t>
            </a:fld>
            <a:endParaRPr lang="en-US" dirty="0"/>
          </a:p>
        </p:txBody>
      </p:sp>
      <p:sp>
        <p:nvSpPr>
          <p:cNvPr id="6" name="Rectangle 5">
            <a:extLst>
              <a:ext uri="{FF2B5EF4-FFF2-40B4-BE49-F238E27FC236}">
                <a16:creationId xmlns:a16="http://schemas.microsoft.com/office/drawing/2014/main" id="{51C2607F-4C66-4B7E-AACA-D3D554877859}"/>
              </a:ext>
            </a:extLst>
          </p:cNvPr>
          <p:cNvSpPr/>
          <p:nvPr/>
        </p:nvSpPr>
        <p:spPr bwMode="auto">
          <a:xfrm rot="2828892">
            <a:off x="8039567" y="882664"/>
            <a:ext cx="1233610" cy="6435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a:solidFill>
                  <a:srgbClr val="FF0000"/>
                </a:solidFill>
                <a:latin typeface="+mj-lt"/>
              </a:rPr>
              <a:t>Discussed</a:t>
            </a:r>
            <a:br>
              <a:rPr lang="en-AU" sz="1400" b="1" dirty="0">
                <a:solidFill>
                  <a:srgbClr val="FF0000"/>
                </a:solidFill>
                <a:latin typeface="+mj-lt"/>
              </a:rPr>
            </a:br>
            <a:r>
              <a:rPr lang="en-AU" sz="1400" b="1" dirty="0">
                <a:solidFill>
                  <a:srgbClr val="FF0000"/>
                </a:solidFill>
                <a:latin typeface="+mj-lt"/>
              </a:rPr>
              <a:t>14 Oct 2021</a:t>
            </a:r>
            <a:endParaRPr kumimoji="0" lang="en-AU" sz="1400" b="1" i="0" u="none" strike="noStrike" cap="none" normalizeH="0" baseline="0" dirty="0">
              <a:ln>
                <a:noFill/>
              </a:ln>
              <a:solidFill>
                <a:srgbClr val="FF0000"/>
              </a:solidFill>
              <a:effectLst/>
              <a:latin typeface="+mj-lt"/>
            </a:endParaRPr>
          </a:p>
        </p:txBody>
      </p:sp>
    </p:spTree>
    <p:extLst>
      <p:ext uri="{BB962C8B-B14F-4D97-AF65-F5344CB8AC3E}">
        <p14:creationId xmlns:p14="http://schemas.microsoft.com/office/powerpoint/2010/main" val="264448202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2083</Words>
  <Application>Microsoft Office PowerPoint</Application>
  <PresentationFormat>On-screen Show (4:3)</PresentationFormat>
  <Paragraphs>369</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802-11-Submission</vt:lpstr>
      <vt:lpstr>IEEE 802 future meeting vision ad hoc (agenda for 28 Oct 2021 @ 4pm ET)</vt:lpstr>
      <vt:lpstr>The future meeting vision ad hoc will have its second remote-only teleconference on 28 Oct 2021</vt:lpstr>
      <vt:lpstr>In mid Aug 2021, the IEEE 802 EC Chair established the future meeting vision ad hoc</vt:lpstr>
      <vt:lpstr>A reasonably diverse and very experienced group of people have now volunteered for the ad hoc</vt:lpstr>
      <vt:lpstr>Attendance on 14 Oct 2021</vt:lpstr>
      <vt:lpstr>Attendance on 28 Oct 2021????</vt:lpstr>
      <vt:lpstr>Please log your attendance</vt:lpstr>
      <vt:lpstr>The notes from the ad hoc teleconference on 14 Oct 2021 are available</vt:lpstr>
      <vt:lpstr>The e-mail asking for volunteers … recognised the importance of hybrid operation</vt:lpstr>
      <vt:lpstr>The e-mail asking for volunteers … also highlighted the (unpredicted?) remote-only success during COVID</vt:lpstr>
      <vt:lpstr>The e-mail asking for volunteers … noted the need to evaluate the potential for future remote-only ops</vt:lpstr>
      <vt:lpstr>The e-mail asking for volunteers … suggested issues we could evaluate in relation to future remote-only ops</vt:lpstr>
      <vt:lpstr>Today’s ad hoc teleconference will continue discussing fundamental questions about remote-only ops</vt:lpstr>
      <vt:lpstr>Today, we even have even more material lined up that is not from the Chair … </vt:lpstr>
      <vt:lpstr>Today, we even have even more material lined up that is not from the Chair … </vt:lpstr>
      <vt:lpstr>Some questions for our future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2021-10-28T06:09:38Z</dcterms:modified>
</cp:coreProperties>
</file>